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91" r:id="rId4"/>
    <p:sldId id="268" r:id="rId5"/>
    <p:sldId id="264" r:id="rId6"/>
    <p:sldId id="261" r:id="rId7"/>
    <p:sldId id="265" r:id="rId8"/>
    <p:sldId id="266" r:id="rId9"/>
    <p:sldId id="267" r:id="rId10"/>
    <p:sldId id="293" r:id="rId11"/>
    <p:sldId id="294" r:id="rId12"/>
    <p:sldId id="283" r:id="rId13"/>
    <p:sldId id="284" r:id="rId14"/>
    <p:sldId id="286" r:id="rId15"/>
    <p:sldId id="287" r:id="rId16"/>
    <p:sldId id="288" r:id="rId17"/>
    <p:sldId id="289" r:id="rId18"/>
    <p:sldId id="290" r:id="rId19"/>
    <p:sldId id="295" r:id="rId20"/>
    <p:sldId id="296" r:id="rId21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fs4.nkiad.hu\homes\kovacs\EXCEL\Feln&#337;ttek_betegs&#233;gei(2)_diabetzes%20esetsz&#225;m%20KSH%20statadat_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fs4.nkiad.hu\homes\kovacs\Presentation%20of%20resul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cfs4.nkiad.hu\homes\kovacs\Presentation%20of%20resul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cfs4.nkiad.hu\homes\kovacs\Presentation%20of%20result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cfs4.nkiad.hu\homes\kovacs\Presentation%20of%20resul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-munkalap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cfs4.nkiad.hu\homes\kovacs\Presentation%20of%20result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cfs4.nkiad.hu\homes\kovacs\Presentation%20of%20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'[Felnőttek_betegségei(2)_diabetzes esetszám KSH statadat_2021.xlsx]Munka3'!$E$2</c:f>
              <c:strCache>
                <c:ptCount val="1"/>
                <c:pt idx="0">
                  <c:v>esetszám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'[Felnőttek_betegségei(2)_diabetzes esetszám KSH statadat_2021.xlsx]Munka3'!$D$3:$D$14</c:f>
              <c:numCache>
                <c:formatCode>General</c:formatCode>
                <c:ptCount val="12"/>
                <c:pt idx="0">
                  <c:v>1999</c:v>
                </c:pt>
                <c:pt idx="1">
                  <c:v>2001</c:v>
                </c:pt>
                <c:pt idx="2">
                  <c:v>2003</c:v>
                </c:pt>
                <c:pt idx="3">
                  <c:v>2005</c:v>
                </c:pt>
                <c:pt idx="4">
                  <c:v>2007</c:v>
                </c:pt>
                <c:pt idx="5">
                  <c:v>2009</c:v>
                </c:pt>
                <c:pt idx="6">
                  <c:v>2011</c:v>
                </c:pt>
                <c:pt idx="7">
                  <c:v>2013</c:v>
                </c:pt>
                <c:pt idx="8">
                  <c:v>2015</c:v>
                </c:pt>
                <c:pt idx="9">
                  <c:v>2017</c:v>
                </c:pt>
                <c:pt idx="10">
                  <c:v>2019</c:v>
                </c:pt>
                <c:pt idx="11">
                  <c:v>2021</c:v>
                </c:pt>
              </c:numCache>
            </c:numRef>
          </c:cat>
          <c:val>
            <c:numRef>
              <c:f>'[Felnőttek_betegségei(2)_diabetzes esetszám KSH statadat_2021.xlsx]Munka3'!$E$3:$E$14</c:f>
              <c:numCache>
                <c:formatCode>General</c:formatCode>
                <c:ptCount val="12"/>
                <c:pt idx="0">
                  <c:v>422063</c:v>
                </c:pt>
                <c:pt idx="1">
                  <c:v>467793</c:v>
                </c:pt>
                <c:pt idx="2">
                  <c:v>501643</c:v>
                </c:pt>
                <c:pt idx="3">
                  <c:v>545313</c:v>
                </c:pt>
                <c:pt idx="4">
                  <c:v>690825</c:v>
                </c:pt>
                <c:pt idx="5">
                  <c:v>785246</c:v>
                </c:pt>
                <c:pt idx="6">
                  <c:v>865069</c:v>
                </c:pt>
                <c:pt idx="7">
                  <c:v>907924</c:v>
                </c:pt>
                <c:pt idx="8">
                  <c:v>996247</c:v>
                </c:pt>
                <c:pt idx="9">
                  <c:v>1052797</c:v>
                </c:pt>
                <c:pt idx="10">
                  <c:v>1097582</c:v>
                </c:pt>
                <c:pt idx="11">
                  <c:v>1109071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5-4060-A54E-E7372DBB9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406366232"/>
        <c:axId val="406361640"/>
      </c:barChart>
      <c:catAx>
        <c:axId val="406366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61640"/>
        <c:crosses val="autoZero"/>
        <c:auto val="1"/>
        <c:lblAlgn val="ctr"/>
        <c:lblOffset val="100"/>
        <c:noMultiLvlLbl val="0"/>
      </c:catAx>
      <c:valAx>
        <c:axId val="40636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6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080723206582741E-2"/>
          <c:y val="7.9120370370370396E-2"/>
          <c:w val="0.93458286855131822"/>
          <c:h val="0.47609324876057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Munka2!$V$1:$V$2</c:f>
              <c:strCache>
                <c:ptCount val="2"/>
                <c:pt idx="0">
                  <c:v>Univariate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6F-488B-A11B-A294D608A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6F-488B-A11B-A294D608A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Munka2!$U$3:$U$5</c:f>
              <c:strCache>
                <c:ptCount val="3"/>
                <c:pt idx="0">
                  <c:v>EDUCATION 2009-12</c:v>
                </c:pt>
                <c:pt idx="2">
                  <c:v>EDUCATION 2013-16</c:v>
                </c:pt>
              </c:strCache>
            </c:strRef>
          </c:cat>
          <c:val>
            <c:numRef>
              <c:f>Munka2!$V$3:$V$5</c:f>
              <c:numCache>
                <c:formatCode>General</c:formatCode>
                <c:ptCount val="3"/>
                <c:pt idx="0">
                  <c:v>0.313</c:v>
                </c:pt>
                <c:pt idx="2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F-488B-A11B-A294D608A92B}"/>
            </c:ext>
          </c:extLst>
        </c:ser>
        <c:ser>
          <c:idx val="1"/>
          <c:order val="1"/>
          <c:tx>
            <c:strRef>
              <c:f>Munka2!$W$1:$W$2</c:f>
              <c:strCache>
                <c:ptCount val="2"/>
                <c:pt idx="0">
                  <c:v>only education and tax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6F-488B-A11B-A294D608A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6F-488B-A11B-A294D608A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Munka2!$U$3:$U$5</c:f>
              <c:strCache>
                <c:ptCount val="3"/>
                <c:pt idx="0">
                  <c:v>EDUCATION 2009-12</c:v>
                </c:pt>
                <c:pt idx="2">
                  <c:v>EDUCATION 2013-16</c:v>
                </c:pt>
              </c:strCache>
            </c:strRef>
          </c:cat>
          <c:val>
            <c:numRef>
              <c:f>Munka2!$W$3:$W$5</c:f>
              <c:numCache>
                <c:formatCode>General</c:formatCode>
                <c:ptCount val="3"/>
                <c:pt idx="0">
                  <c:v>0.34699999999999998</c:v>
                </c:pt>
                <c:pt idx="2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6F-488B-A11B-A294D608A92B}"/>
            </c:ext>
          </c:extLst>
        </c:ser>
        <c:ser>
          <c:idx val="2"/>
          <c:order val="2"/>
          <c:tx>
            <c:strRef>
              <c:f>Munka2!$X$1:$X$2</c:f>
              <c:strCache>
                <c:ptCount val="2"/>
                <c:pt idx="0">
                  <c:v>adjusted for</c:v>
                </c:pt>
                <c:pt idx="1">
                  <c:v>service depr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6F-488B-A11B-A294D608A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Munka2!$U$3:$U$5</c:f>
              <c:strCache>
                <c:ptCount val="3"/>
                <c:pt idx="0">
                  <c:v>EDUCATION 2009-12</c:v>
                </c:pt>
                <c:pt idx="2">
                  <c:v>EDUCATION 2013-16</c:v>
                </c:pt>
              </c:strCache>
            </c:strRef>
          </c:cat>
          <c:val>
            <c:numRef>
              <c:f>Munka2!$X$3:$X$5</c:f>
              <c:numCache>
                <c:formatCode>General</c:formatCode>
                <c:ptCount val="3"/>
                <c:pt idx="0">
                  <c:v>9.0999999999999998E-2</c:v>
                </c:pt>
                <c:pt idx="2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86F-488B-A11B-A294D608A92B}"/>
            </c:ext>
          </c:extLst>
        </c:ser>
        <c:ser>
          <c:idx val="3"/>
          <c:order val="3"/>
          <c:tx>
            <c:strRef>
              <c:f>Munka2!$Y$1:$Y$2</c:f>
              <c:strCache>
                <c:ptCount val="2"/>
                <c:pt idx="0">
                  <c:v>adjusted for</c:v>
                </c:pt>
                <c:pt idx="1">
                  <c:v>life style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6F-488B-A11B-A294D608A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6F-488B-A11B-A294D608A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Munka2!$U$3:$U$5</c:f>
              <c:strCache>
                <c:ptCount val="3"/>
                <c:pt idx="0">
                  <c:v>EDUCATION 2009-12</c:v>
                </c:pt>
                <c:pt idx="2">
                  <c:v>EDUCATION 2013-16</c:v>
                </c:pt>
              </c:strCache>
            </c:strRef>
          </c:cat>
          <c:val>
            <c:numRef>
              <c:f>Munka2!$Y$3:$Y$5</c:f>
              <c:numCache>
                <c:formatCode>General</c:formatCode>
                <c:ptCount val="3"/>
                <c:pt idx="0">
                  <c:v>0.22</c:v>
                </c:pt>
                <c:pt idx="2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86F-488B-A11B-A294D608A92B}"/>
            </c:ext>
          </c:extLst>
        </c:ser>
        <c:ser>
          <c:idx val="4"/>
          <c:order val="4"/>
          <c:tx>
            <c:strRef>
              <c:f>Munka2!$Z$1:$Z$2</c:f>
              <c:strCache>
                <c:ptCount val="2"/>
                <c:pt idx="0">
                  <c:v>adjusted for</c:v>
                </c:pt>
                <c:pt idx="1">
                  <c:v>helth care 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6F-488B-A11B-A294D608A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6F-488B-A11B-A294D608A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Munka2!$U$3:$U$5</c:f>
              <c:strCache>
                <c:ptCount val="3"/>
                <c:pt idx="0">
                  <c:v>EDUCATION 2009-12</c:v>
                </c:pt>
                <c:pt idx="2">
                  <c:v>EDUCATION 2013-16</c:v>
                </c:pt>
              </c:strCache>
            </c:strRef>
          </c:cat>
          <c:val>
            <c:numRef>
              <c:f>Munka2!$Z$3:$Z$5</c:f>
              <c:numCache>
                <c:formatCode>General</c:formatCode>
                <c:ptCount val="3"/>
                <c:pt idx="0">
                  <c:v>0.187</c:v>
                </c:pt>
                <c:pt idx="2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6F-488B-A11B-A294D608A92B}"/>
            </c:ext>
          </c:extLst>
        </c:ser>
        <c:ser>
          <c:idx val="5"/>
          <c:order val="5"/>
          <c:tx>
            <c:strRef>
              <c:f>Munka2!$AA$1:$AA$2</c:f>
              <c:strCache>
                <c:ptCount val="2"/>
                <c:pt idx="0">
                  <c:v>adjusted for</c:v>
                </c:pt>
                <c:pt idx="1">
                  <c:v>service deprivation and life style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6F-488B-A11B-A294D608A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6F-488B-A11B-A294D608A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Munka2!$U$3:$U$5</c:f>
              <c:strCache>
                <c:ptCount val="3"/>
                <c:pt idx="0">
                  <c:v>EDUCATION 2009-12</c:v>
                </c:pt>
                <c:pt idx="2">
                  <c:v>EDUCATION 2013-16</c:v>
                </c:pt>
              </c:strCache>
            </c:strRef>
          </c:cat>
          <c:val>
            <c:numRef>
              <c:f>Munka2!$AA$3:$AA$5</c:f>
              <c:numCache>
                <c:formatCode>General</c:formatCode>
                <c:ptCount val="3"/>
                <c:pt idx="0">
                  <c:v>8.4000000000000005E-2</c:v>
                </c:pt>
                <c:pt idx="2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86F-488B-A11B-A294D608A92B}"/>
            </c:ext>
          </c:extLst>
        </c:ser>
        <c:ser>
          <c:idx val="6"/>
          <c:order val="6"/>
          <c:tx>
            <c:strRef>
              <c:f>Munka2!$AB$1:$AB$2</c:f>
              <c:strCache>
                <c:ptCount val="2"/>
                <c:pt idx="0">
                  <c:v>adjusted for</c:v>
                </c:pt>
                <c:pt idx="1">
                  <c:v>service deprivation and health care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6F-488B-A11B-A294D608A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6F-488B-A11B-A294D608A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Munka2!$U$3:$U$5</c:f>
              <c:strCache>
                <c:ptCount val="3"/>
                <c:pt idx="0">
                  <c:v>EDUCATION 2009-12</c:v>
                </c:pt>
                <c:pt idx="2">
                  <c:v>EDUCATION 2013-16</c:v>
                </c:pt>
              </c:strCache>
            </c:strRef>
          </c:cat>
          <c:val>
            <c:numRef>
              <c:f>Munka2!$AB$3:$AB$5</c:f>
              <c:numCache>
                <c:formatCode>General</c:formatCode>
                <c:ptCount val="3"/>
                <c:pt idx="0">
                  <c:v>0.111</c:v>
                </c:pt>
                <c:pt idx="2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86F-488B-A11B-A294D608A92B}"/>
            </c:ext>
          </c:extLst>
        </c:ser>
        <c:ser>
          <c:idx val="7"/>
          <c:order val="7"/>
          <c:tx>
            <c:strRef>
              <c:f>Munka2!$AC$1:$AC$2</c:f>
              <c:strCache>
                <c:ptCount val="2"/>
                <c:pt idx="0">
                  <c:v>adjusted for</c:v>
                </c:pt>
                <c:pt idx="1">
                  <c:v>life style and health care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86F-488B-A11B-A294D608A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86F-488B-A11B-A294D608A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Munka2!$U$3:$U$5</c:f>
              <c:strCache>
                <c:ptCount val="3"/>
                <c:pt idx="0">
                  <c:v>EDUCATION 2009-12</c:v>
                </c:pt>
                <c:pt idx="2">
                  <c:v>EDUCATION 2013-16</c:v>
                </c:pt>
              </c:strCache>
            </c:strRef>
          </c:cat>
          <c:val>
            <c:numRef>
              <c:f>Munka2!$AC$3:$AC$5</c:f>
              <c:numCache>
                <c:formatCode>General</c:formatCode>
                <c:ptCount val="3"/>
                <c:pt idx="0">
                  <c:v>0.153</c:v>
                </c:pt>
                <c:pt idx="2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86F-488B-A11B-A294D608A92B}"/>
            </c:ext>
          </c:extLst>
        </c:ser>
        <c:ser>
          <c:idx val="8"/>
          <c:order val="8"/>
          <c:tx>
            <c:strRef>
              <c:f>Munka2!$AD$1:$AD$2</c:f>
              <c:strCache>
                <c:ptCount val="2"/>
                <c:pt idx="0">
                  <c:v>full model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6F-488B-A11B-A294D608A92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6F-488B-A11B-A294D608A9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Munka2!$U$3:$U$5</c:f>
              <c:strCache>
                <c:ptCount val="3"/>
                <c:pt idx="0">
                  <c:v>EDUCATION 2009-12</c:v>
                </c:pt>
                <c:pt idx="2">
                  <c:v>EDUCATION 2013-16</c:v>
                </c:pt>
              </c:strCache>
            </c:strRef>
          </c:cat>
          <c:val>
            <c:numRef>
              <c:f>Munka2!$AD$3:$AD$5</c:f>
              <c:numCache>
                <c:formatCode>General</c:formatCode>
                <c:ptCount val="3"/>
                <c:pt idx="0">
                  <c:v>0.1</c:v>
                </c:pt>
                <c:pt idx="2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86F-488B-A11B-A294D608A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27"/>
        <c:axId val="412915568"/>
        <c:axId val="412911960"/>
      </c:barChart>
      <c:catAx>
        <c:axId val="41291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911960"/>
        <c:crosses val="autoZero"/>
        <c:auto val="1"/>
        <c:lblAlgn val="ctr"/>
        <c:lblOffset val="100"/>
        <c:noMultiLvlLbl val="0"/>
      </c:catAx>
      <c:valAx>
        <c:axId val="412911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291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41022501516669E-2"/>
          <c:y val="0.72698299106182451"/>
          <c:w val="0.96457866215585297"/>
          <c:h val="0.273017008938175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649173418770856E-2"/>
          <c:y val="0.14017988858112104"/>
          <c:w val="0.91286120674444871"/>
          <c:h val="0.54353054682393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Munka2!$V$33:$V$34</c:f>
              <c:strCache>
                <c:ptCount val="2"/>
                <c:pt idx="0">
                  <c:v>Univariate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41-490A-B9A9-708C886978A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41-490A-B9A9-708C88697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Munka2!$U$35:$U$37</c:f>
              <c:strCache>
                <c:ptCount val="3"/>
                <c:pt idx="0">
                  <c:v>TAXPAYERS 2009-12</c:v>
                </c:pt>
                <c:pt idx="2">
                  <c:v>TAXPAYERS 2013-16</c:v>
                </c:pt>
              </c:strCache>
            </c:strRef>
          </c:cat>
          <c:val>
            <c:numRef>
              <c:f>Munka2!$V$35:$V$37</c:f>
              <c:numCache>
                <c:formatCode>General</c:formatCode>
                <c:ptCount val="3"/>
                <c:pt idx="0">
                  <c:v>0.17699999999999999</c:v>
                </c:pt>
                <c:pt idx="2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41-490A-B9A9-708C886978AB}"/>
            </c:ext>
          </c:extLst>
        </c:ser>
        <c:ser>
          <c:idx val="1"/>
          <c:order val="1"/>
          <c:tx>
            <c:strRef>
              <c:f>Munka2!$W$33:$W$34</c:f>
              <c:strCache>
                <c:ptCount val="2"/>
                <c:pt idx="0">
                  <c:v>only education and tax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41-490A-B9A9-708C886978A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41-490A-B9A9-708C88697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Munka2!$U$35:$U$37</c:f>
              <c:strCache>
                <c:ptCount val="3"/>
                <c:pt idx="0">
                  <c:v>TAXPAYERS 2009-12</c:v>
                </c:pt>
                <c:pt idx="2">
                  <c:v>TAXPAYERS 2013-16</c:v>
                </c:pt>
              </c:strCache>
            </c:strRef>
          </c:cat>
          <c:val>
            <c:numRef>
              <c:f>Munka2!$W$35:$W$37</c:f>
              <c:numCache>
                <c:formatCode>General</c:formatCode>
                <c:ptCount val="3"/>
                <c:pt idx="0">
                  <c:v>0.22800000000000001</c:v>
                </c:pt>
                <c:pt idx="2">
                  <c:v>-7.3999999999999996E-2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41-490A-B9A9-708C886978AB}"/>
            </c:ext>
          </c:extLst>
        </c:ser>
        <c:ser>
          <c:idx val="2"/>
          <c:order val="2"/>
          <c:tx>
            <c:strRef>
              <c:f>Munka2!$X$33:$X$34</c:f>
              <c:strCache>
                <c:ptCount val="2"/>
                <c:pt idx="0">
                  <c:v>adjusted for</c:v>
                </c:pt>
                <c:pt idx="1">
                  <c:v>service depr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41-490A-B9A9-708C886978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(*)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41-490A-B9A9-708C88697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Munka2!$U$35:$U$37</c:f>
              <c:strCache>
                <c:ptCount val="3"/>
                <c:pt idx="0">
                  <c:v>TAXPAYERS 2009-12</c:v>
                </c:pt>
                <c:pt idx="2">
                  <c:v>TAXPAYERS 2013-16</c:v>
                </c:pt>
              </c:strCache>
            </c:strRef>
          </c:cat>
          <c:val>
            <c:numRef>
              <c:f>Munka2!$X$35:$X$37</c:f>
              <c:numCache>
                <c:formatCode>General</c:formatCode>
                <c:ptCount val="3"/>
                <c:pt idx="0">
                  <c:v>0.215</c:v>
                </c:pt>
                <c:pt idx="2">
                  <c:v>-0.125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441-490A-B9A9-708C886978AB}"/>
            </c:ext>
          </c:extLst>
        </c:ser>
        <c:ser>
          <c:idx val="3"/>
          <c:order val="3"/>
          <c:tx>
            <c:strRef>
              <c:f>Munka2!$Y$33:$Y$34</c:f>
              <c:strCache>
                <c:ptCount val="2"/>
                <c:pt idx="0">
                  <c:v>adjusted for</c:v>
                </c:pt>
                <c:pt idx="1">
                  <c:v>life style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41-490A-B9A9-708C886978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(*)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41-490A-B9A9-708C88697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Munka2!$U$35:$U$37</c:f>
              <c:strCache>
                <c:ptCount val="3"/>
                <c:pt idx="0">
                  <c:v>TAXPAYERS 2009-12</c:v>
                </c:pt>
                <c:pt idx="2">
                  <c:v>TAXPAYERS 2013-16</c:v>
                </c:pt>
              </c:strCache>
            </c:strRef>
          </c:cat>
          <c:val>
            <c:numRef>
              <c:f>Munka2!$Y$35:$Y$37</c:f>
              <c:numCache>
                <c:formatCode>General</c:formatCode>
                <c:ptCount val="3"/>
                <c:pt idx="0">
                  <c:v>0.188</c:v>
                </c:pt>
                <c:pt idx="2">
                  <c:v>-0.11899999999999999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441-490A-B9A9-708C886978AB}"/>
            </c:ext>
          </c:extLst>
        </c:ser>
        <c:ser>
          <c:idx val="4"/>
          <c:order val="4"/>
          <c:tx>
            <c:strRef>
              <c:f>Munka2!$Z$33:$Z$34</c:f>
              <c:strCache>
                <c:ptCount val="2"/>
                <c:pt idx="0">
                  <c:v>adjusted for</c:v>
                </c:pt>
                <c:pt idx="1">
                  <c:v>helth care 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41-490A-B9A9-708C886978A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41-490A-B9A9-708C88697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Munka2!$U$35:$U$37</c:f>
              <c:strCache>
                <c:ptCount val="3"/>
                <c:pt idx="0">
                  <c:v>TAXPAYERS 2009-12</c:v>
                </c:pt>
                <c:pt idx="2">
                  <c:v>TAXPAYERS 2013-16</c:v>
                </c:pt>
              </c:strCache>
            </c:strRef>
          </c:cat>
          <c:val>
            <c:numRef>
              <c:f>Munka2!$Z$35:$Z$37</c:f>
              <c:numCache>
                <c:formatCode>General</c:formatCode>
                <c:ptCount val="3"/>
                <c:pt idx="0">
                  <c:v>0.17499999999999999</c:v>
                </c:pt>
                <c:pt idx="2">
                  <c:v>-0.11600000000000001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441-490A-B9A9-708C886978AB}"/>
            </c:ext>
          </c:extLst>
        </c:ser>
        <c:ser>
          <c:idx val="5"/>
          <c:order val="5"/>
          <c:tx>
            <c:strRef>
              <c:f>Munka2!$AA$33:$AA$34</c:f>
              <c:strCache>
                <c:ptCount val="2"/>
                <c:pt idx="0">
                  <c:v>adjusted for</c:v>
                </c:pt>
                <c:pt idx="1">
                  <c:v>service deprivation and life style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441-490A-B9A9-708C886978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441-490A-B9A9-708C88697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Munka2!$U$35:$U$37</c:f>
              <c:strCache>
                <c:ptCount val="3"/>
                <c:pt idx="0">
                  <c:v>TAXPAYERS 2009-12</c:v>
                </c:pt>
                <c:pt idx="2">
                  <c:v>TAXPAYERS 2013-16</c:v>
                </c:pt>
              </c:strCache>
            </c:strRef>
          </c:cat>
          <c:val>
            <c:numRef>
              <c:f>Munka2!$AA$35:$AA$37</c:f>
              <c:numCache>
                <c:formatCode>General</c:formatCode>
                <c:ptCount val="3"/>
                <c:pt idx="0">
                  <c:v>0.188</c:v>
                </c:pt>
                <c:pt idx="2">
                  <c:v>-0.192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441-490A-B9A9-708C886978AB}"/>
            </c:ext>
          </c:extLst>
        </c:ser>
        <c:ser>
          <c:idx val="6"/>
          <c:order val="6"/>
          <c:tx>
            <c:strRef>
              <c:f>Munka2!$AB$33:$AB$34</c:f>
              <c:strCache>
                <c:ptCount val="2"/>
                <c:pt idx="0">
                  <c:v>adjusted for</c:v>
                </c:pt>
                <c:pt idx="1">
                  <c:v>service deprivation and health care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441-490A-B9A9-708C886978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(*)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441-490A-B9A9-708C88697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Munka2!$U$35:$U$37</c:f>
              <c:strCache>
                <c:ptCount val="3"/>
                <c:pt idx="0">
                  <c:v>TAXPAYERS 2009-12</c:v>
                </c:pt>
                <c:pt idx="2">
                  <c:v>TAXPAYERS 2013-16</c:v>
                </c:pt>
              </c:strCache>
            </c:strRef>
          </c:cat>
          <c:val>
            <c:numRef>
              <c:f>Munka2!$AB$35:$AB$37</c:f>
              <c:numCache>
                <c:formatCode>General</c:formatCode>
                <c:ptCount val="3"/>
                <c:pt idx="0">
                  <c:v>0.20100000000000001</c:v>
                </c:pt>
                <c:pt idx="2">
                  <c:v>-0.128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441-490A-B9A9-708C886978AB}"/>
            </c:ext>
          </c:extLst>
        </c:ser>
        <c:ser>
          <c:idx val="7"/>
          <c:order val="7"/>
          <c:tx>
            <c:strRef>
              <c:f>Munka2!$AC$33:$AC$34</c:f>
              <c:strCache>
                <c:ptCount val="2"/>
                <c:pt idx="0">
                  <c:v>adjusted for</c:v>
                </c:pt>
                <c:pt idx="1">
                  <c:v>life style and health care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441-490A-B9A9-708C886978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441-490A-B9A9-708C88697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Munka2!$U$35:$U$37</c:f>
              <c:strCache>
                <c:ptCount val="3"/>
                <c:pt idx="0">
                  <c:v>TAXPAYERS 2009-12</c:v>
                </c:pt>
                <c:pt idx="2">
                  <c:v>TAXPAYERS 2013-16</c:v>
                </c:pt>
              </c:strCache>
            </c:strRef>
          </c:cat>
          <c:val>
            <c:numRef>
              <c:f>Munka2!$AC$35:$AC$37</c:f>
              <c:numCache>
                <c:formatCode>General</c:formatCode>
                <c:ptCount val="3"/>
                <c:pt idx="0">
                  <c:v>0.16400000000000001</c:v>
                </c:pt>
                <c:pt idx="2">
                  <c:v>-0.14000000000000001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441-490A-B9A9-708C886978AB}"/>
            </c:ext>
          </c:extLst>
        </c:ser>
        <c:ser>
          <c:idx val="8"/>
          <c:order val="8"/>
          <c:tx>
            <c:strRef>
              <c:f>Munka2!$AD$33:$AD$34</c:f>
              <c:strCache>
                <c:ptCount val="2"/>
                <c:pt idx="0">
                  <c:v>full model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441-490A-B9A9-708C886978A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441-490A-B9A9-708C88697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Munka2!$U$35:$U$37</c:f>
              <c:strCache>
                <c:ptCount val="3"/>
                <c:pt idx="0">
                  <c:v>TAXPAYERS 2009-12</c:v>
                </c:pt>
                <c:pt idx="2">
                  <c:v>TAXPAYERS 2013-16</c:v>
                </c:pt>
              </c:strCache>
            </c:strRef>
          </c:cat>
          <c:val>
            <c:numRef>
              <c:f>Munka2!$AD$35:$AD$37</c:f>
              <c:numCache>
                <c:formatCode>General</c:formatCode>
                <c:ptCount val="3"/>
                <c:pt idx="0">
                  <c:v>0.187</c:v>
                </c:pt>
                <c:pt idx="2">
                  <c:v>-0.155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441-490A-B9A9-708C88697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3252296"/>
        <c:axId val="423252952"/>
      </c:barChart>
      <c:catAx>
        <c:axId val="42325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252952"/>
        <c:crosses val="autoZero"/>
        <c:auto val="1"/>
        <c:lblAlgn val="ctr"/>
        <c:lblOffset val="100"/>
        <c:noMultiLvlLbl val="0"/>
      </c:catAx>
      <c:valAx>
        <c:axId val="42325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25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1710067648461888E-3"/>
          <c:y val="0.74536781716514677"/>
          <c:w val="0.95273188317361412"/>
          <c:h val="0.236262384198022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Munka2!$V$73:$V$74</c:f>
              <c:strCache>
                <c:ptCount val="2"/>
                <c:pt idx="0">
                  <c:v>Univariate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87-45B1-842C-80A1564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87-45B1-842C-80A15646B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Munka2!$U$75:$U$77</c:f>
              <c:strCache>
                <c:ptCount val="3"/>
                <c:pt idx="0">
                  <c:v>GROCERY 2009-12</c:v>
                </c:pt>
                <c:pt idx="2">
                  <c:v>GROCERY 2013-19</c:v>
                </c:pt>
              </c:strCache>
            </c:strRef>
          </c:cat>
          <c:val>
            <c:numRef>
              <c:f>Munka2!$V$75:$V$77</c:f>
              <c:numCache>
                <c:formatCode>General</c:formatCode>
                <c:ptCount val="3"/>
                <c:pt idx="0">
                  <c:v>0.437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87-45B1-842C-80A15646BB19}"/>
            </c:ext>
          </c:extLst>
        </c:ser>
        <c:ser>
          <c:idx val="1"/>
          <c:order val="1"/>
          <c:tx>
            <c:strRef>
              <c:f>Munka2!$W$73:$W$74</c:f>
              <c:strCache>
                <c:ptCount val="2"/>
                <c:pt idx="0">
                  <c:v>only services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87-45B1-842C-80A1564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87-45B1-842C-80A15646B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Munka2!$U$75:$U$77</c:f>
              <c:strCache>
                <c:ptCount val="3"/>
                <c:pt idx="0">
                  <c:v>GROCERY 2009-12</c:v>
                </c:pt>
                <c:pt idx="2">
                  <c:v>GROCERY 2013-19</c:v>
                </c:pt>
              </c:strCache>
            </c:strRef>
          </c:cat>
          <c:val>
            <c:numRef>
              <c:f>Munka2!$W$75:$W$77</c:f>
              <c:numCache>
                <c:formatCode>General</c:formatCode>
                <c:ptCount val="3"/>
                <c:pt idx="0">
                  <c:v>0.27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87-45B1-842C-80A15646BB19}"/>
            </c:ext>
          </c:extLst>
        </c:ser>
        <c:ser>
          <c:idx val="2"/>
          <c:order val="2"/>
          <c:tx>
            <c:strRef>
              <c:f>Munka2!$X$73:$X$74</c:f>
              <c:strCache>
                <c:ptCount val="2"/>
                <c:pt idx="0">
                  <c:v>adjusted for</c:v>
                </c:pt>
                <c:pt idx="1">
                  <c:v>services and education+taxpayers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87-45B1-842C-80A1564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87-45B1-842C-80A15646B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Munka2!$U$75:$U$77</c:f>
              <c:strCache>
                <c:ptCount val="3"/>
                <c:pt idx="0">
                  <c:v>GROCERY 2009-12</c:v>
                </c:pt>
                <c:pt idx="2">
                  <c:v>GROCERY 2013-19</c:v>
                </c:pt>
              </c:strCache>
            </c:strRef>
          </c:cat>
          <c:val>
            <c:numRef>
              <c:f>Munka2!$X$75:$X$77</c:f>
              <c:numCache>
                <c:formatCode>General</c:formatCode>
                <c:ptCount val="3"/>
                <c:pt idx="0">
                  <c:v>0.19900000000000001</c:v>
                </c:pt>
                <c:pt idx="2">
                  <c:v>0.318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87-45B1-842C-80A15646BB19}"/>
            </c:ext>
          </c:extLst>
        </c:ser>
        <c:ser>
          <c:idx val="3"/>
          <c:order val="3"/>
          <c:tx>
            <c:strRef>
              <c:f>Munka2!$Y$73:$Y$74</c:f>
              <c:strCache>
                <c:ptCount val="2"/>
                <c:pt idx="0">
                  <c:v>adjusted for</c:v>
                </c:pt>
                <c:pt idx="1">
                  <c:v>services+life style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87-45B1-842C-80A1564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87-45B1-842C-80A15646B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Munka2!$U$75:$U$77</c:f>
              <c:strCache>
                <c:ptCount val="3"/>
                <c:pt idx="0">
                  <c:v>GROCERY 2009-12</c:v>
                </c:pt>
                <c:pt idx="2">
                  <c:v>GROCERY 2013-19</c:v>
                </c:pt>
              </c:strCache>
            </c:strRef>
          </c:cat>
          <c:val>
            <c:numRef>
              <c:f>Munka2!$Y$75:$Y$77</c:f>
              <c:numCache>
                <c:formatCode>General</c:formatCode>
                <c:ptCount val="3"/>
                <c:pt idx="0">
                  <c:v>0.21299999999999999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87-45B1-842C-80A15646BB19}"/>
            </c:ext>
          </c:extLst>
        </c:ser>
        <c:ser>
          <c:idx val="4"/>
          <c:order val="4"/>
          <c:tx>
            <c:strRef>
              <c:f>Munka2!$Z$73:$Z$74</c:f>
              <c:strCache>
                <c:ptCount val="2"/>
                <c:pt idx="0">
                  <c:v>adjusted for</c:v>
                </c:pt>
                <c:pt idx="1">
                  <c:v>services+health care</c:v>
                </c:pt>
              </c:strCache>
            </c:strRef>
          </c:tx>
          <c:spPr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687-45B1-842C-80A1564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687-45B1-842C-80A15646B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Munka2!$U$75:$U$77</c:f>
              <c:strCache>
                <c:ptCount val="3"/>
                <c:pt idx="0">
                  <c:v>GROCERY 2009-12</c:v>
                </c:pt>
                <c:pt idx="2">
                  <c:v>GROCERY 2013-19</c:v>
                </c:pt>
              </c:strCache>
            </c:strRef>
          </c:cat>
          <c:val>
            <c:numRef>
              <c:f>Munka2!$Z$75:$Z$77</c:f>
              <c:numCache>
                <c:formatCode>General</c:formatCode>
                <c:ptCount val="3"/>
                <c:pt idx="0">
                  <c:v>0.29299999999999998</c:v>
                </c:pt>
                <c:pt idx="2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687-45B1-842C-80A15646BB19}"/>
            </c:ext>
          </c:extLst>
        </c:ser>
        <c:ser>
          <c:idx val="5"/>
          <c:order val="5"/>
          <c:tx>
            <c:strRef>
              <c:f>Munka2!$AA$73:$AA$74</c:f>
              <c:strCache>
                <c:ptCount val="2"/>
                <c:pt idx="0">
                  <c:v>adjusted for</c:v>
                </c:pt>
                <c:pt idx="1">
                  <c:v>sercices, education and tax and life style </c:v>
                </c:pt>
              </c:strCache>
            </c:strRef>
          </c:tx>
          <c:spPr>
            <a:solidFill>
              <a:srgbClr val="E7E6E6">
                <a:lumMod val="9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687-45B1-842C-80A1564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687-45B1-842C-80A15646B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Munka2!$U$75:$U$77</c:f>
              <c:strCache>
                <c:ptCount val="3"/>
                <c:pt idx="0">
                  <c:v>GROCERY 2009-12</c:v>
                </c:pt>
                <c:pt idx="2">
                  <c:v>GROCERY 2013-19</c:v>
                </c:pt>
              </c:strCache>
            </c:strRef>
          </c:cat>
          <c:val>
            <c:numRef>
              <c:f>Munka2!$AA$75:$AA$77</c:f>
              <c:numCache>
                <c:formatCode>General</c:formatCode>
                <c:ptCount val="3"/>
                <c:pt idx="0">
                  <c:v>0.159</c:v>
                </c:pt>
                <c:pt idx="2">
                  <c:v>0.27100000000000002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687-45B1-842C-80A15646BB19}"/>
            </c:ext>
          </c:extLst>
        </c:ser>
        <c:ser>
          <c:idx val="6"/>
          <c:order val="6"/>
          <c:tx>
            <c:strRef>
              <c:f>Munka2!$AB$73:$AB$74</c:f>
              <c:strCache>
                <c:ptCount val="2"/>
                <c:pt idx="0">
                  <c:v>adjusted for</c:v>
                </c:pt>
                <c:pt idx="1">
                  <c:v>services, education and tax, health care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687-45B1-842C-80A1564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687-45B1-842C-80A15646B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Munka2!$U$75:$U$77</c:f>
              <c:strCache>
                <c:ptCount val="3"/>
                <c:pt idx="0">
                  <c:v>GROCERY 2009-12</c:v>
                </c:pt>
                <c:pt idx="2">
                  <c:v>GROCERY 2013-19</c:v>
                </c:pt>
              </c:strCache>
            </c:strRef>
          </c:cat>
          <c:val>
            <c:numRef>
              <c:f>Munka2!$AB$75:$AB$77</c:f>
              <c:numCache>
                <c:formatCode>General</c:formatCode>
                <c:ptCount val="3"/>
                <c:pt idx="0">
                  <c:v>0.254</c:v>
                </c:pt>
                <c:pt idx="2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687-45B1-842C-80A15646BB19}"/>
            </c:ext>
          </c:extLst>
        </c:ser>
        <c:ser>
          <c:idx val="7"/>
          <c:order val="7"/>
          <c:tx>
            <c:strRef>
              <c:f>Munka2!$AC$73:$AC$74</c:f>
              <c:strCache>
                <c:ptCount val="2"/>
                <c:pt idx="0">
                  <c:v>adjusted for</c:v>
                </c:pt>
                <c:pt idx="1">
                  <c:v>services, life style, health care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687-45B1-842C-80A1564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687-45B1-842C-80A15646B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Munka2!$U$75:$U$77</c:f>
              <c:strCache>
                <c:ptCount val="3"/>
                <c:pt idx="0">
                  <c:v>GROCERY 2009-12</c:v>
                </c:pt>
                <c:pt idx="2">
                  <c:v>GROCERY 2013-19</c:v>
                </c:pt>
              </c:strCache>
            </c:strRef>
          </c:cat>
          <c:val>
            <c:numRef>
              <c:f>Munka2!$AC$75:$AC$77</c:f>
              <c:numCache>
                <c:formatCode>General</c:formatCode>
                <c:ptCount val="3"/>
                <c:pt idx="0">
                  <c:v>0.27100000000000002</c:v>
                </c:pt>
                <c:pt idx="2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687-45B1-842C-80A15646BB19}"/>
            </c:ext>
          </c:extLst>
        </c:ser>
        <c:ser>
          <c:idx val="8"/>
          <c:order val="8"/>
          <c:tx>
            <c:strRef>
              <c:f>Munka2!$AD$73:$AD$74</c:f>
              <c:strCache>
                <c:ptCount val="2"/>
                <c:pt idx="0">
                  <c:v>full model</c:v>
                </c:pt>
              </c:strCache>
            </c:strRef>
          </c:tx>
          <c:spPr>
            <a:solidFill>
              <a:srgbClr val="E7E6E6">
                <a:lumMod val="1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687-45B1-842C-80A15646BB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687-45B1-842C-80A15646B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Munka2!$U$75:$U$77</c:f>
              <c:strCache>
                <c:ptCount val="3"/>
                <c:pt idx="0">
                  <c:v>GROCERY 2009-12</c:v>
                </c:pt>
                <c:pt idx="2">
                  <c:v>GROCERY 2013-19</c:v>
                </c:pt>
              </c:strCache>
            </c:strRef>
          </c:cat>
          <c:val>
            <c:numRef>
              <c:f>Munka2!$AD$75:$AD$77</c:f>
              <c:numCache>
                <c:formatCode>General</c:formatCode>
                <c:ptCount val="3"/>
                <c:pt idx="0">
                  <c:v>0.24</c:v>
                </c:pt>
                <c:pt idx="2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687-45B1-842C-80A15646B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20826696"/>
        <c:axId val="422135768"/>
      </c:barChart>
      <c:catAx>
        <c:axId val="42082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135768"/>
        <c:crosses val="autoZero"/>
        <c:auto val="1"/>
        <c:lblAlgn val="ctr"/>
        <c:lblOffset val="100"/>
        <c:noMultiLvlLbl val="0"/>
      </c:catAx>
      <c:valAx>
        <c:axId val="42213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26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9179574941514386E-3"/>
          <c:y val="0.74480717918630157"/>
          <c:w val="0.99430301282047029"/>
          <c:h val="0.23739527005564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857331275801583E-2"/>
          <c:y val="2.8252405949256341E-2"/>
          <c:w val="0.92871720808768254"/>
          <c:h val="0.50356554389034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Munka2!$W$122:$W$123</c:f>
              <c:strCache>
                <c:ptCount val="2"/>
                <c:pt idx="0">
                  <c:v>Univariate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AC4-46E4-B3B0-D38B9D994E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AC4-46E4-B3B0-D38B9D994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Munka2!$V$124:$V$126</c:f>
              <c:strCache>
                <c:ptCount val="3"/>
                <c:pt idx="0">
                  <c:v>SERVICES 2009-12</c:v>
                </c:pt>
                <c:pt idx="2">
                  <c:v>SERVICES 2013-19</c:v>
                </c:pt>
              </c:strCache>
            </c:strRef>
          </c:cat>
          <c:val>
            <c:numRef>
              <c:f>Munka2!$W$124:$W$126</c:f>
              <c:numCache>
                <c:formatCode>General</c:formatCode>
                <c:ptCount val="3"/>
                <c:pt idx="0">
                  <c:v>0.41299999999999998</c:v>
                </c:pt>
                <c:pt idx="2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C4-46E4-B3B0-D38B9D994E3E}"/>
            </c:ext>
          </c:extLst>
        </c:ser>
        <c:ser>
          <c:idx val="1"/>
          <c:order val="1"/>
          <c:tx>
            <c:strRef>
              <c:f>Munka2!$X$122:$X$123</c:f>
              <c:strCache>
                <c:ptCount val="2"/>
                <c:pt idx="0">
                  <c:v>only grocery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AC4-46E4-B3B0-D38B9D994E3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AC4-46E4-B3B0-D38B9D994E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Munka2!$V$124:$V$126</c:f>
              <c:strCache>
                <c:ptCount val="3"/>
                <c:pt idx="0">
                  <c:v>SERVICES 2009-12</c:v>
                </c:pt>
                <c:pt idx="2">
                  <c:v>SERVICES 2013-19</c:v>
                </c:pt>
              </c:strCache>
            </c:strRef>
          </c:cat>
          <c:val>
            <c:numRef>
              <c:f>Munka2!$X$124:$X$126</c:f>
              <c:numCache>
                <c:formatCode>General</c:formatCode>
                <c:ptCount val="3"/>
                <c:pt idx="0">
                  <c:v>0.23300000000000001</c:v>
                </c:pt>
                <c:pt idx="2">
                  <c:v>0.23300000000000001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C4-46E4-B3B0-D38B9D994E3E}"/>
            </c:ext>
          </c:extLst>
        </c:ser>
        <c:ser>
          <c:idx val="2"/>
          <c:order val="2"/>
          <c:tx>
            <c:strRef>
              <c:f>Munka2!$Y$122:$Y$123</c:f>
              <c:strCache>
                <c:ptCount val="2"/>
                <c:pt idx="0">
                  <c:v>adjusted for</c:v>
                </c:pt>
                <c:pt idx="1">
                  <c:v>grocery and education+taxpayers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Munka2!$V$124:$V$126</c:f>
              <c:strCache>
                <c:ptCount val="3"/>
                <c:pt idx="0">
                  <c:v>SERVICES 2009-12</c:v>
                </c:pt>
                <c:pt idx="2">
                  <c:v>SERVICES 2013-19</c:v>
                </c:pt>
              </c:strCache>
            </c:strRef>
          </c:cat>
          <c:val>
            <c:numRef>
              <c:f>Munka2!$Y$124:$Y$126</c:f>
              <c:numCache>
                <c:formatCode>General</c:formatCode>
                <c:ptCount val="3"/>
                <c:pt idx="0">
                  <c:v>0.121</c:v>
                </c:pt>
                <c:pt idx="2">
                  <c:v>0.121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C4-46E4-B3B0-D38B9D994E3E}"/>
            </c:ext>
          </c:extLst>
        </c:ser>
        <c:ser>
          <c:idx val="3"/>
          <c:order val="3"/>
          <c:tx>
            <c:strRef>
              <c:f>Munka2!$Z$122:$Z$123</c:f>
              <c:strCache>
                <c:ptCount val="2"/>
                <c:pt idx="0">
                  <c:v>adjusted for</c:v>
                </c:pt>
                <c:pt idx="1">
                  <c:v>grocey+life style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Munka2!$V$124:$V$126</c:f>
              <c:strCache>
                <c:ptCount val="3"/>
                <c:pt idx="0">
                  <c:v>SERVICES 2009-12</c:v>
                </c:pt>
                <c:pt idx="2">
                  <c:v>SERVICES 2013-19</c:v>
                </c:pt>
              </c:strCache>
            </c:strRef>
          </c:cat>
          <c:val>
            <c:numRef>
              <c:f>Munka2!$Z$124:$Z$126</c:f>
              <c:numCache>
                <c:formatCode>General</c:formatCode>
                <c:ptCount val="3"/>
                <c:pt idx="0">
                  <c:v>0.125</c:v>
                </c:pt>
                <c:pt idx="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C4-46E4-B3B0-D38B9D994E3E}"/>
            </c:ext>
          </c:extLst>
        </c:ser>
        <c:ser>
          <c:idx val="4"/>
          <c:order val="4"/>
          <c:tx>
            <c:strRef>
              <c:f>Munka2!$AA$122:$AA$123</c:f>
              <c:strCache>
                <c:ptCount val="2"/>
                <c:pt idx="0">
                  <c:v>adjusted for</c:v>
                </c:pt>
                <c:pt idx="1">
                  <c:v>grocery+health care</c:v>
                </c:pt>
              </c:strCache>
            </c:strRef>
          </c:tx>
          <c:spPr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Munka2!$V$124:$V$126</c:f>
              <c:strCache>
                <c:ptCount val="3"/>
                <c:pt idx="0">
                  <c:v>SERVICES 2009-12</c:v>
                </c:pt>
                <c:pt idx="2">
                  <c:v>SERVICES 2013-19</c:v>
                </c:pt>
              </c:strCache>
            </c:strRef>
          </c:cat>
          <c:val>
            <c:numRef>
              <c:f>Munka2!$AA$124:$AA$126</c:f>
              <c:numCache>
                <c:formatCode>General</c:formatCode>
                <c:ptCount val="3"/>
                <c:pt idx="0">
                  <c:v>0.16600000000000001</c:v>
                </c:pt>
                <c:pt idx="2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C4-46E4-B3B0-D38B9D994E3E}"/>
            </c:ext>
          </c:extLst>
        </c:ser>
        <c:ser>
          <c:idx val="5"/>
          <c:order val="5"/>
          <c:tx>
            <c:strRef>
              <c:f>Munka2!$AB$122:$AB$123</c:f>
              <c:strCache>
                <c:ptCount val="2"/>
                <c:pt idx="0">
                  <c:v>adjusted for</c:v>
                </c:pt>
                <c:pt idx="1">
                  <c:v>grocery, education and tax and life style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Munka2!$V$124:$V$126</c:f>
              <c:strCache>
                <c:ptCount val="3"/>
                <c:pt idx="0">
                  <c:v>SERVICES 2009-12</c:v>
                </c:pt>
                <c:pt idx="2">
                  <c:v>SERVICES 2013-19</c:v>
                </c:pt>
              </c:strCache>
            </c:strRef>
          </c:cat>
          <c:val>
            <c:numRef>
              <c:f>Munka2!$AB$124:$AB$126</c:f>
              <c:numCache>
                <c:formatCode>General</c:formatCode>
                <c:ptCount val="3"/>
                <c:pt idx="0">
                  <c:v>8.0000000000000002E-3</c:v>
                </c:pt>
                <c:pt idx="2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C4-46E4-B3B0-D38B9D994E3E}"/>
            </c:ext>
          </c:extLst>
        </c:ser>
        <c:ser>
          <c:idx val="6"/>
          <c:order val="6"/>
          <c:tx>
            <c:strRef>
              <c:f>Munka2!$AC$122:$AC$123</c:f>
              <c:strCache>
                <c:ptCount val="2"/>
                <c:pt idx="0">
                  <c:v>adjusted for</c:v>
                </c:pt>
                <c:pt idx="1">
                  <c:v>grocery, education and tax, health care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Munka2!$V$124:$V$126</c:f>
              <c:strCache>
                <c:ptCount val="3"/>
                <c:pt idx="0">
                  <c:v>SERVICES 2009-12</c:v>
                </c:pt>
                <c:pt idx="2">
                  <c:v>SERVICES 2013-19</c:v>
                </c:pt>
              </c:strCache>
            </c:strRef>
          </c:cat>
          <c:val>
            <c:numRef>
              <c:f>Munka2!$AC$124:$AC$126</c:f>
              <c:numCache>
                <c:formatCode>General</c:formatCode>
                <c:ptCount val="3"/>
                <c:pt idx="0">
                  <c:v>7.5999999999999998E-2</c:v>
                </c:pt>
                <c:pt idx="2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C4-46E4-B3B0-D38B9D994E3E}"/>
            </c:ext>
          </c:extLst>
        </c:ser>
        <c:ser>
          <c:idx val="7"/>
          <c:order val="7"/>
          <c:tx>
            <c:strRef>
              <c:f>Munka2!$AD$122:$AD$123</c:f>
              <c:strCache>
                <c:ptCount val="2"/>
                <c:pt idx="0">
                  <c:v>adjusted for</c:v>
                </c:pt>
                <c:pt idx="1">
                  <c:v>grocery, life style, health care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Munka2!$V$124:$V$126</c:f>
              <c:strCache>
                <c:ptCount val="3"/>
                <c:pt idx="0">
                  <c:v>SERVICES 2009-12</c:v>
                </c:pt>
                <c:pt idx="2">
                  <c:v>SERVICES 2013-19</c:v>
                </c:pt>
              </c:strCache>
            </c:strRef>
          </c:cat>
          <c:val>
            <c:numRef>
              <c:f>Munka2!$AD$124:$AD$126</c:f>
              <c:numCache>
                <c:formatCode>General</c:formatCode>
                <c:ptCount val="3"/>
                <c:pt idx="0">
                  <c:v>7.3999999999999996E-2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AC4-46E4-B3B0-D38B9D994E3E}"/>
            </c:ext>
          </c:extLst>
        </c:ser>
        <c:ser>
          <c:idx val="8"/>
          <c:order val="8"/>
          <c:tx>
            <c:strRef>
              <c:f>Munka2!$AE$122:$AE$123</c:f>
              <c:strCache>
                <c:ptCount val="2"/>
                <c:pt idx="0">
                  <c:v>full model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Munka2!$V$124:$V$126</c:f>
              <c:strCache>
                <c:ptCount val="3"/>
                <c:pt idx="0">
                  <c:v>SERVICES 2009-12</c:v>
                </c:pt>
                <c:pt idx="2">
                  <c:v>SERVICES 2013-19</c:v>
                </c:pt>
              </c:strCache>
            </c:strRef>
          </c:cat>
          <c:val>
            <c:numRef>
              <c:f>Munka2!$AE$124:$AE$126</c:f>
              <c:numCache>
                <c:formatCode>General</c:formatCode>
                <c:ptCount val="3"/>
                <c:pt idx="0">
                  <c:v>-2E-3</c:v>
                </c:pt>
                <c:pt idx="2">
                  <c:v>-2E-3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C4-46E4-B3B0-D38B9D994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826040"/>
        <c:axId val="422699184"/>
      </c:barChart>
      <c:catAx>
        <c:axId val="420826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699184"/>
        <c:crosses val="autoZero"/>
        <c:auto val="1"/>
        <c:lblAlgn val="ctr"/>
        <c:lblOffset val="100"/>
        <c:noMultiLvlLbl val="0"/>
      </c:catAx>
      <c:valAx>
        <c:axId val="422699184"/>
        <c:scaling>
          <c:orientation val="minMax"/>
          <c:max val="0.5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26040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24255133937403E-3"/>
          <c:y val="0.67581109652960036"/>
          <c:w val="0.95026972130996201"/>
          <c:h val="0.29641112569262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577632583161148E-2"/>
          <c:y val="2.830189380030055E-2"/>
          <c:w val="0.92961858491092864"/>
          <c:h val="0.50823935662796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Munka2!$V$158:$V$159</c:f>
              <c:strCache>
                <c:ptCount val="2"/>
                <c:pt idx="0">
                  <c:v>Univariate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C2-468A-951D-2EF3F38D33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C2-468A-951D-2EF3F38D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Munka2!$U$160:$U$162</c:f>
              <c:strCache>
                <c:ptCount val="3"/>
                <c:pt idx="0">
                  <c:v>ALCOHOL 2009-12</c:v>
                </c:pt>
                <c:pt idx="2">
                  <c:v>ALCOHOL 2012-16</c:v>
                </c:pt>
              </c:strCache>
            </c:strRef>
          </c:cat>
          <c:val>
            <c:numRef>
              <c:f>Munka2!$V$160:$V$162</c:f>
              <c:numCache>
                <c:formatCode>General</c:formatCode>
                <c:ptCount val="3"/>
                <c:pt idx="0">
                  <c:v>0.45800000000000002</c:v>
                </c:pt>
                <c:pt idx="2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C2-468A-951D-2EF3F38D3391}"/>
            </c:ext>
          </c:extLst>
        </c:ser>
        <c:ser>
          <c:idx val="1"/>
          <c:order val="1"/>
          <c:tx>
            <c:strRef>
              <c:f>Munka2!$W$158:$W$159</c:f>
              <c:strCache>
                <c:ptCount val="2"/>
                <c:pt idx="0">
                  <c:v>Adjusted for</c:v>
                </c:pt>
                <c:pt idx="1">
                  <c:v>obesity only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C2-468A-951D-2EF3F38D33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C2-468A-951D-2EF3F38D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Munka2!$U$160:$U$162</c:f>
              <c:strCache>
                <c:ptCount val="3"/>
                <c:pt idx="0">
                  <c:v>ALCOHOL 2009-12</c:v>
                </c:pt>
                <c:pt idx="2">
                  <c:v>ALCOHOL 2012-16</c:v>
                </c:pt>
              </c:strCache>
            </c:strRef>
          </c:cat>
          <c:val>
            <c:numRef>
              <c:f>Munka2!$W$160:$W$162</c:f>
              <c:numCache>
                <c:formatCode>General</c:formatCode>
                <c:ptCount val="3"/>
                <c:pt idx="0">
                  <c:v>0.45700000000000002</c:v>
                </c:pt>
                <c:pt idx="2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C2-468A-951D-2EF3F38D3391}"/>
            </c:ext>
          </c:extLst>
        </c:ser>
        <c:ser>
          <c:idx val="2"/>
          <c:order val="2"/>
          <c:tx>
            <c:strRef>
              <c:f>Munka2!$X$158:$X$159</c:f>
              <c:strCache>
                <c:ptCount val="2"/>
                <c:pt idx="0">
                  <c:v>Adjusted for</c:v>
                </c:pt>
                <c:pt idx="1">
                  <c:v>obesity+ education and tax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C2-468A-951D-2EF3F38D33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C2-468A-951D-2EF3F38D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Munka2!$U$160:$U$162</c:f>
              <c:strCache>
                <c:ptCount val="3"/>
                <c:pt idx="0">
                  <c:v>ALCOHOL 2009-12</c:v>
                </c:pt>
                <c:pt idx="2">
                  <c:v>ALCOHOL 2012-16</c:v>
                </c:pt>
              </c:strCache>
            </c:strRef>
          </c:cat>
          <c:val>
            <c:numRef>
              <c:f>Munka2!$X$160:$X$162</c:f>
              <c:numCache>
                <c:formatCode>General</c:formatCode>
                <c:ptCount val="3"/>
                <c:pt idx="0">
                  <c:v>0.36299999999999999</c:v>
                </c:pt>
                <c:pt idx="2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C2-468A-951D-2EF3F38D3391}"/>
            </c:ext>
          </c:extLst>
        </c:ser>
        <c:ser>
          <c:idx val="3"/>
          <c:order val="3"/>
          <c:tx>
            <c:strRef>
              <c:f>Munka2!$Y$158:$Y$159</c:f>
              <c:strCache>
                <c:ptCount val="2"/>
                <c:pt idx="0">
                  <c:v>Adjusted for</c:v>
                </c:pt>
                <c:pt idx="1">
                  <c:v>obesity + services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C2-468A-951D-2EF3F38D33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C2-468A-951D-2EF3F38D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Munka2!$U$160:$U$162</c:f>
              <c:strCache>
                <c:ptCount val="3"/>
                <c:pt idx="0">
                  <c:v>ALCOHOL 2009-12</c:v>
                </c:pt>
                <c:pt idx="2">
                  <c:v>ALCOHOL 2012-16</c:v>
                </c:pt>
              </c:strCache>
            </c:strRef>
          </c:cat>
          <c:val>
            <c:numRef>
              <c:f>Munka2!$Y$160:$Y$162</c:f>
              <c:numCache>
                <c:formatCode>General</c:formatCode>
                <c:ptCount val="3"/>
                <c:pt idx="0">
                  <c:v>0.27300000000000002</c:v>
                </c:pt>
                <c:pt idx="2">
                  <c:v>0.307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FC2-468A-951D-2EF3F38D3391}"/>
            </c:ext>
          </c:extLst>
        </c:ser>
        <c:ser>
          <c:idx val="4"/>
          <c:order val="4"/>
          <c:tx>
            <c:strRef>
              <c:f>Munka2!$Z$158:$Z$159</c:f>
              <c:strCache>
                <c:ptCount val="2"/>
                <c:pt idx="0">
                  <c:v>Adjusted for</c:v>
                </c:pt>
                <c:pt idx="1">
                  <c:v>obesity+health care</c:v>
                </c:pt>
              </c:strCache>
            </c:strRef>
          </c:tx>
          <c:spPr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C2-468A-951D-2EF3F38D33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C2-468A-951D-2EF3F38D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Munka2!$U$160:$U$162</c:f>
              <c:strCache>
                <c:ptCount val="3"/>
                <c:pt idx="0">
                  <c:v>ALCOHOL 2009-12</c:v>
                </c:pt>
                <c:pt idx="2">
                  <c:v>ALCOHOL 2012-16</c:v>
                </c:pt>
              </c:strCache>
            </c:strRef>
          </c:cat>
          <c:val>
            <c:numRef>
              <c:f>Munka2!$Z$160:$Z$162</c:f>
              <c:numCache>
                <c:formatCode>General</c:formatCode>
                <c:ptCount val="3"/>
                <c:pt idx="0">
                  <c:v>0.316</c:v>
                </c:pt>
                <c:pt idx="2">
                  <c:v>0.34100000000000003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FC2-468A-951D-2EF3F38D3391}"/>
            </c:ext>
          </c:extLst>
        </c:ser>
        <c:ser>
          <c:idx val="5"/>
          <c:order val="5"/>
          <c:tx>
            <c:strRef>
              <c:f>Munka2!$AA$158:$AA$159</c:f>
              <c:strCache>
                <c:ptCount val="2"/>
                <c:pt idx="0">
                  <c:v>Adjusted for</c:v>
                </c:pt>
                <c:pt idx="1">
                  <c:v>obesity+education and tax+ services</c:v>
                </c:pt>
              </c:strCache>
            </c:strRef>
          </c:tx>
          <c:spPr>
            <a:solidFill>
              <a:srgbClr val="A5A5A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C2-468A-951D-2EF3F38D33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C2-468A-951D-2EF3F38D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Munka2!$U$160:$U$162</c:f>
              <c:strCache>
                <c:ptCount val="3"/>
                <c:pt idx="0">
                  <c:v>ALCOHOL 2009-12</c:v>
                </c:pt>
                <c:pt idx="2">
                  <c:v>ALCOHOL 2012-16</c:v>
                </c:pt>
              </c:strCache>
            </c:strRef>
          </c:cat>
          <c:val>
            <c:numRef>
              <c:f>Munka2!$AA$160:$AA$162</c:f>
              <c:numCache>
                <c:formatCode>General</c:formatCode>
                <c:ptCount val="3"/>
                <c:pt idx="0">
                  <c:v>0.24</c:v>
                </c:pt>
                <c:pt idx="2">
                  <c:v>0.309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FC2-468A-951D-2EF3F38D3391}"/>
            </c:ext>
          </c:extLst>
        </c:ser>
        <c:ser>
          <c:idx val="6"/>
          <c:order val="6"/>
          <c:tx>
            <c:strRef>
              <c:f>Munka2!$AB$158:$AB$159</c:f>
              <c:strCache>
                <c:ptCount val="2"/>
                <c:pt idx="0">
                  <c:v>Adjusted for</c:v>
                </c:pt>
                <c:pt idx="1">
                  <c:v>obesity+ education and tax+ health care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C2-468A-951D-2EF3F38D33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C2-468A-951D-2EF3F38D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Munka2!$U$160:$U$162</c:f>
              <c:strCache>
                <c:ptCount val="3"/>
                <c:pt idx="0">
                  <c:v>ALCOHOL 2009-12</c:v>
                </c:pt>
                <c:pt idx="2">
                  <c:v>ALCOHOL 2012-16</c:v>
                </c:pt>
              </c:strCache>
            </c:strRef>
          </c:cat>
          <c:val>
            <c:numRef>
              <c:f>Munka2!$AB$160:$AB$162</c:f>
              <c:numCache>
                <c:formatCode>General</c:formatCode>
                <c:ptCount val="3"/>
                <c:pt idx="0">
                  <c:v>0.29199999999999998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FC2-468A-951D-2EF3F38D3391}"/>
            </c:ext>
          </c:extLst>
        </c:ser>
        <c:ser>
          <c:idx val="7"/>
          <c:order val="7"/>
          <c:tx>
            <c:strRef>
              <c:f>Munka2!$AC$158:$AC$159</c:f>
              <c:strCache>
                <c:ptCount val="2"/>
                <c:pt idx="0">
                  <c:v>Adjusted for</c:v>
                </c:pt>
                <c:pt idx="1">
                  <c:v>obesity+services+helth care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C2-468A-951D-2EF3F38D33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FC2-468A-951D-2EF3F38D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Munka2!$U$160:$U$162</c:f>
              <c:strCache>
                <c:ptCount val="3"/>
                <c:pt idx="0">
                  <c:v>ALCOHOL 2009-12</c:v>
                </c:pt>
                <c:pt idx="2">
                  <c:v>ALCOHOL 2012-16</c:v>
                </c:pt>
              </c:strCache>
            </c:strRef>
          </c:cat>
          <c:val>
            <c:numRef>
              <c:f>Munka2!$AC$160:$AC$162</c:f>
              <c:numCache>
                <c:formatCode>General</c:formatCode>
                <c:ptCount val="3"/>
                <c:pt idx="0">
                  <c:v>0.28499999999999998</c:v>
                </c:pt>
                <c:pt idx="2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5FC2-468A-951D-2EF3F38D3391}"/>
            </c:ext>
          </c:extLst>
        </c:ser>
        <c:ser>
          <c:idx val="8"/>
          <c:order val="8"/>
          <c:tx>
            <c:strRef>
              <c:f>Munka2!$AD$158:$AD$159</c:f>
              <c:strCache>
                <c:ptCount val="2"/>
                <c:pt idx="0">
                  <c:v>full model</c:v>
                </c:pt>
              </c:strCache>
            </c:strRef>
          </c:tx>
          <c:spPr>
            <a:solidFill>
              <a:srgbClr val="E7E6E6">
                <a:lumMod val="1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FC2-468A-951D-2EF3F38D33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FC2-468A-951D-2EF3F38D3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Munka2!$U$160:$U$162</c:f>
              <c:strCache>
                <c:ptCount val="3"/>
                <c:pt idx="0">
                  <c:v>ALCOHOL 2009-12</c:v>
                </c:pt>
                <c:pt idx="2">
                  <c:v>ALCOHOL 2012-16</c:v>
                </c:pt>
              </c:strCache>
            </c:strRef>
          </c:cat>
          <c:val>
            <c:numRef>
              <c:f>Munka2!$AD$160:$AD$162</c:f>
              <c:numCache>
                <c:formatCode>General</c:formatCode>
                <c:ptCount val="3"/>
                <c:pt idx="0">
                  <c:v>0.26300000000000001</c:v>
                </c:pt>
                <c:pt idx="2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FC2-468A-951D-2EF3F38D3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58104"/>
        <c:axId val="413461712"/>
      </c:barChart>
      <c:catAx>
        <c:axId val="41345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61712"/>
        <c:crosses val="autoZero"/>
        <c:auto val="1"/>
        <c:lblAlgn val="ctr"/>
        <c:lblOffset val="100"/>
        <c:noMultiLvlLbl val="0"/>
      </c:catAx>
      <c:valAx>
        <c:axId val="41346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5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321419928891872E-2"/>
          <c:y val="0.62476392889610011"/>
          <c:w val="0.95255322871875048"/>
          <c:h val="0.302309960814221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47003499562555E-2"/>
          <c:y val="0.10739938757655293"/>
          <c:w val="0.88897440944881889"/>
          <c:h val="0.35645886865487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Munka2!$V$194:$V$195</c:f>
              <c:strCache>
                <c:ptCount val="2"/>
                <c:pt idx="0">
                  <c:v>Univariate</c:v>
                </c:pt>
              </c:strCache>
            </c:strRef>
          </c:tx>
          <c:spPr>
            <a:solidFill>
              <a:srgbClr val="ED7D31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Munka2!$U$196:$U$197</c:f>
              <c:strCache>
                <c:ptCount val="2"/>
                <c:pt idx="0">
                  <c:v>BMI</c:v>
                </c:pt>
                <c:pt idx="1">
                  <c:v>BMI</c:v>
                </c:pt>
              </c:strCache>
            </c:strRef>
          </c:cat>
          <c:val>
            <c:numRef>
              <c:f>Munka2!$V$196:$V$197</c:f>
              <c:numCache>
                <c:formatCode>General</c:formatCode>
                <c:ptCount val="2"/>
                <c:pt idx="0">
                  <c:v>0.27500000000000002</c:v>
                </c:pt>
                <c:pt idx="1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9-4962-966B-FA418D460CD1}"/>
            </c:ext>
          </c:extLst>
        </c:ser>
        <c:ser>
          <c:idx val="1"/>
          <c:order val="1"/>
          <c:tx>
            <c:strRef>
              <c:f>Munka2!$W$194:$W$195</c:f>
              <c:strCache>
                <c:ptCount val="2"/>
                <c:pt idx="0">
                  <c:v>Adjusted for</c:v>
                </c:pt>
                <c:pt idx="1">
                  <c:v>alcohol only</c:v>
                </c:pt>
              </c:strCache>
            </c:strRef>
          </c:tx>
          <c:spPr>
            <a:solidFill>
              <a:srgbClr val="ED7D3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Munka2!$U$196:$U$197</c:f>
              <c:strCache>
                <c:ptCount val="2"/>
                <c:pt idx="0">
                  <c:v>BMI</c:v>
                </c:pt>
                <c:pt idx="1">
                  <c:v>BMI</c:v>
                </c:pt>
              </c:strCache>
            </c:strRef>
          </c:cat>
          <c:val>
            <c:numRef>
              <c:f>Munka2!$W$196:$W$197</c:f>
              <c:numCache>
                <c:formatCode>General</c:formatCode>
                <c:ptCount val="2"/>
                <c:pt idx="0">
                  <c:v>-3.6999999999999998E-2</c:v>
                </c:pt>
                <c:pt idx="1">
                  <c:v>-1.9E-2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9-4962-966B-FA418D460CD1}"/>
            </c:ext>
          </c:extLst>
        </c:ser>
        <c:ser>
          <c:idx val="2"/>
          <c:order val="2"/>
          <c:tx>
            <c:strRef>
              <c:f>Munka2!$X$194:$X$195</c:f>
              <c:strCache>
                <c:ptCount val="2"/>
                <c:pt idx="0">
                  <c:v>Adjusted for</c:v>
                </c:pt>
                <c:pt idx="1">
                  <c:v>alcohol + education and tax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Munka2!$U$196:$U$197</c:f>
              <c:strCache>
                <c:ptCount val="2"/>
                <c:pt idx="0">
                  <c:v>BMI</c:v>
                </c:pt>
                <c:pt idx="1">
                  <c:v>BMI</c:v>
                </c:pt>
              </c:strCache>
            </c:strRef>
          </c:cat>
          <c:val>
            <c:numRef>
              <c:f>Munka2!$X$196:$X$197</c:f>
              <c:numCache>
                <c:formatCode>General</c:formatCode>
                <c:ptCount val="2"/>
                <c:pt idx="0">
                  <c:v>-7.5999999999999998E-2</c:v>
                </c:pt>
                <c:pt idx="1">
                  <c:v>-1.7000000000000001E-2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F9-4962-966B-FA418D460CD1}"/>
            </c:ext>
          </c:extLst>
        </c:ser>
        <c:ser>
          <c:idx val="3"/>
          <c:order val="3"/>
          <c:tx>
            <c:strRef>
              <c:f>Munka2!$Y$194:$Y$195</c:f>
              <c:strCache>
                <c:ptCount val="2"/>
                <c:pt idx="0">
                  <c:v>Adjusted for</c:v>
                </c:pt>
                <c:pt idx="1">
                  <c:v>alcohol + services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Munka2!$U$196:$U$197</c:f>
              <c:strCache>
                <c:ptCount val="2"/>
                <c:pt idx="0">
                  <c:v>BMI</c:v>
                </c:pt>
                <c:pt idx="1">
                  <c:v>BMI</c:v>
                </c:pt>
              </c:strCache>
            </c:strRef>
          </c:cat>
          <c:val>
            <c:numRef>
              <c:f>Munka2!$Y$196:$Y$197</c:f>
              <c:numCache>
                <c:formatCode>General</c:formatCode>
                <c:ptCount val="2"/>
                <c:pt idx="0">
                  <c:v>-4.9000000000000002E-2</c:v>
                </c:pt>
                <c:pt idx="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F9-4962-966B-FA418D460CD1}"/>
            </c:ext>
          </c:extLst>
        </c:ser>
        <c:ser>
          <c:idx val="4"/>
          <c:order val="4"/>
          <c:tx>
            <c:strRef>
              <c:f>Munka2!$Z$194:$Z$195</c:f>
              <c:strCache>
                <c:ptCount val="2"/>
                <c:pt idx="0">
                  <c:v>Adjusted for</c:v>
                </c:pt>
                <c:pt idx="1">
                  <c:v>acohol + health care</c:v>
                </c:pt>
              </c:strCache>
            </c:strRef>
          </c:tx>
          <c:spPr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Munka2!$U$196:$U$197</c:f>
              <c:strCache>
                <c:ptCount val="2"/>
                <c:pt idx="0">
                  <c:v>BMI</c:v>
                </c:pt>
                <c:pt idx="1">
                  <c:v>BMI</c:v>
                </c:pt>
              </c:strCache>
            </c:strRef>
          </c:cat>
          <c:val>
            <c:numRef>
              <c:f>Munka2!$Z$196:$Z$197</c:f>
              <c:numCache>
                <c:formatCode>General</c:formatCode>
                <c:ptCount val="2"/>
                <c:pt idx="0">
                  <c:v>-3.3000000000000002E-2</c:v>
                </c:pt>
                <c:pt idx="1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AF9-4962-966B-FA418D460CD1}"/>
            </c:ext>
          </c:extLst>
        </c:ser>
        <c:ser>
          <c:idx val="5"/>
          <c:order val="5"/>
          <c:tx>
            <c:strRef>
              <c:f>Munka2!$AA$194:$AA$195</c:f>
              <c:strCache>
                <c:ptCount val="2"/>
                <c:pt idx="0">
                  <c:v>Adjusted for</c:v>
                </c:pt>
                <c:pt idx="1">
                  <c:v>alcohol + ecucation and tax + service</c:v>
                </c:pt>
              </c:strCache>
            </c:strRef>
          </c:tx>
          <c:spPr>
            <a:solidFill>
              <a:srgbClr val="A5A5A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Munka2!$U$196:$U$197</c:f>
              <c:strCache>
                <c:ptCount val="2"/>
                <c:pt idx="0">
                  <c:v>BMI</c:v>
                </c:pt>
                <c:pt idx="1">
                  <c:v>BMI</c:v>
                </c:pt>
              </c:strCache>
            </c:strRef>
          </c:cat>
          <c:val>
            <c:numRef>
              <c:f>Munka2!$AA$196:$AA$197</c:f>
              <c:numCache>
                <c:formatCode>General</c:formatCode>
                <c:ptCount val="2"/>
                <c:pt idx="0">
                  <c:v>-6.2E-2</c:v>
                </c:pt>
                <c:pt idx="1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F9-4962-966B-FA418D460CD1}"/>
            </c:ext>
          </c:extLst>
        </c:ser>
        <c:ser>
          <c:idx val="6"/>
          <c:order val="6"/>
          <c:tx>
            <c:strRef>
              <c:f>Munka2!$AB$194:$AB$195</c:f>
              <c:strCache>
                <c:ptCount val="2"/>
                <c:pt idx="0">
                  <c:v>Adjusted for</c:v>
                </c:pt>
                <c:pt idx="1">
                  <c:v>alcohol+ education and tax+ health care</c:v>
                </c:pt>
              </c:strCache>
            </c:strRef>
          </c:tx>
          <c:spPr>
            <a:solidFill>
              <a:srgbClr val="A5A5A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Munka2!$U$196:$U$197</c:f>
              <c:strCache>
                <c:ptCount val="2"/>
                <c:pt idx="0">
                  <c:v>BMI</c:v>
                </c:pt>
                <c:pt idx="1">
                  <c:v>BMI</c:v>
                </c:pt>
              </c:strCache>
            </c:strRef>
          </c:cat>
          <c:val>
            <c:numRef>
              <c:f>Munka2!$AB$196:$AB$197</c:f>
              <c:numCache>
                <c:formatCode>General</c:formatCode>
                <c:ptCount val="2"/>
                <c:pt idx="0">
                  <c:v>-5.7000000000000002E-2</c:v>
                </c:pt>
                <c:pt idx="1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AF9-4962-966B-FA418D460CD1}"/>
            </c:ext>
          </c:extLst>
        </c:ser>
        <c:ser>
          <c:idx val="7"/>
          <c:order val="7"/>
          <c:tx>
            <c:strRef>
              <c:f>Munka2!$AC$194:$AC$195</c:f>
              <c:strCache>
                <c:ptCount val="2"/>
                <c:pt idx="0">
                  <c:v>Adjusted for</c:v>
                </c:pt>
                <c:pt idx="1">
                  <c:v>alcohol + services+health care</c:v>
                </c:pt>
              </c:strCache>
            </c:strRef>
          </c:tx>
          <c:spPr>
            <a:solidFill>
              <a:srgbClr val="A5A5A5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Munka2!$U$196:$U$197</c:f>
              <c:strCache>
                <c:ptCount val="2"/>
                <c:pt idx="0">
                  <c:v>BMI</c:v>
                </c:pt>
                <c:pt idx="1">
                  <c:v>BMI</c:v>
                </c:pt>
              </c:strCache>
            </c:strRef>
          </c:cat>
          <c:val>
            <c:numRef>
              <c:f>Munka2!$AC$196:$AC$197</c:f>
              <c:numCache>
                <c:formatCode>General</c:formatCode>
                <c:ptCount val="2"/>
                <c:pt idx="0">
                  <c:v>-3.4000000000000002E-2</c:v>
                </c:pt>
                <c:pt idx="1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F9-4962-966B-FA418D460CD1}"/>
            </c:ext>
          </c:extLst>
        </c:ser>
        <c:ser>
          <c:idx val="8"/>
          <c:order val="8"/>
          <c:tx>
            <c:strRef>
              <c:f>Munka2!$AD$194:$AD$195</c:f>
              <c:strCache>
                <c:ptCount val="2"/>
                <c:pt idx="0">
                  <c:v>full model</c:v>
                </c:pt>
              </c:strCache>
            </c:strRef>
          </c:tx>
          <c:spPr>
            <a:solidFill>
              <a:srgbClr val="E7E6E6">
                <a:lumMod val="10000"/>
              </a:srgbClr>
            </a:solidFill>
            <a:ln>
              <a:noFill/>
            </a:ln>
            <a:effectLst/>
          </c:spPr>
          <c:invertIfNegative val="0"/>
          <c:cat>
            <c:strRef>
              <c:f>Munka2!$U$196:$U$197</c:f>
              <c:strCache>
                <c:ptCount val="2"/>
                <c:pt idx="0">
                  <c:v>BMI</c:v>
                </c:pt>
                <c:pt idx="1">
                  <c:v>BMI</c:v>
                </c:pt>
              </c:strCache>
            </c:strRef>
          </c:cat>
          <c:val>
            <c:numRef>
              <c:f>Munka2!$AD$196:$AD$197</c:f>
              <c:numCache>
                <c:formatCode>General</c:formatCode>
                <c:ptCount val="2"/>
                <c:pt idx="0">
                  <c:v>-0.05</c:v>
                </c:pt>
                <c:pt idx="1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AF9-4962-966B-FA418D460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711744"/>
        <c:axId val="415712072"/>
      </c:barChart>
      <c:catAx>
        <c:axId val="41571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712072"/>
        <c:crosses val="autoZero"/>
        <c:auto val="1"/>
        <c:lblAlgn val="ctr"/>
        <c:lblOffset val="100"/>
        <c:noMultiLvlLbl val="0"/>
      </c:catAx>
      <c:valAx>
        <c:axId val="41571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71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350612423447072E-2"/>
          <c:y val="0.53041754280884867"/>
          <c:w val="0.88452077865266843"/>
          <c:h val="0.441777168307429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 models'!$A$3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models'!$B$3:$C$3</c:f>
              <c:numCache>
                <c:formatCode>General</c:formatCode>
                <c:ptCount val="2"/>
                <c:pt idx="0" formatCode="0.00">
                  <c:v>0.1</c:v>
                </c:pt>
                <c:pt idx="1">
                  <c:v>0.17699999999999999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8F-41AC-A6A1-DF98AE86449A}"/>
            </c:ext>
          </c:extLst>
        </c:ser>
        <c:ser>
          <c:idx val="1"/>
          <c:order val="1"/>
          <c:tx>
            <c:strRef>
              <c:f>'full models'!$A$4</c:f>
              <c:strCache>
                <c:ptCount val="1"/>
                <c:pt idx="0">
                  <c:v>TAXPAYERS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8F-41AC-A6A1-DF98AE8644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68F-41AC-A6A1-DF98AE8644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models'!$B$4:$C$4</c:f>
              <c:numCache>
                <c:formatCode>General</c:formatCode>
                <c:ptCount val="2"/>
                <c:pt idx="0" formatCode="0.00">
                  <c:v>0.18</c:v>
                </c:pt>
                <c:pt idx="1">
                  <c:v>-0.155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8F-41AC-A6A1-DF98AE86449A}"/>
            </c:ext>
          </c:extLst>
        </c:ser>
        <c:ser>
          <c:idx val="2"/>
          <c:order val="2"/>
          <c:tx>
            <c:strRef>
              <c:f>'full models'!$A$5</c:f>
              <c:strCache>
                <c:ptCount val="1"/>
                <c:pt idx="0">
                  <c:v>GROCERY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68F-41AC-A6A1-DF98AE8644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68F-41AC-A6A1-DF98AE8644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models'!$B$5:$C$5</c:f>
              <c:numCache>
                <c:formatCode>General</c:formatCode>
                <c:ptCount val="2"/>
                <c:pt idx="0" formatCode="0.00">
                  <c:v>0.24</c:v>
                </c:pt>
                <c:pt idx="1">
                  <c:v>0.312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8F-41AC-A6A1-DF98AE86449A}"/>
            </c:ext>
          </c:extLst>
        </c:ser>
        <c:ser>
          <c:idx val="3"/>
          <c:order val="3"/>
          <c:tx>
            <c:strRef>
              <c:f>'full models'!$A$6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68F-41AC-A6A1-DF98AE8644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8F-41AC-A6A1-DF98AE8644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models'!$B$6:$C$6</c:f>
              <c:numCache>
                <c:formatCode>General</c:formatCode>
                <c:ptCount val="2"/>
                <c:pt idx="0" formatCode="0.00">
                  <c:v>0.223</c:v>
                </c:pt>
                <c:pt idx="1">
                  <c:v>-2E-3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8F-41AC-A6A1-DF98AE86449A}"/>
            </c:ext>
          </c:extLst>
        </c:ser>
        <c:ser>
          <c:idx val="4"/>
          <c:order val="4"/>
          <c:tx>
            <c:strRef>
              <c:f>'full models'!$A$7</c:f>
              <c:strCache>
                <c:ptCount val="1"/>
                <c:pt idx="0">
                  <c:v>ALCOHOL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68F-41AC-A6A1-DF98AE8644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***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8F-41AC-A6A1-DF98AE8644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models'!$B$7:$C$7</c:f>
              <c:numCache>
                <c:formatCode>General</c:formatCode>
                <c:ptCount val="2"/>
                <c:pt idx="0" formatCode="0.00">
                  <c:v>0.26300000000000001</c:v>
                </c:pt>
                <c:pt idx="1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8F-41AC-A6A1-DF98AE86449A}"/>
            </c:ext>
          </c:extLst>
        </c:ser>
        <c:ser>
          <c:idx val="5"/>
          <c:order val="5"/>
          <c:tx>
            <c:strRef>
              <c:f>'full models'!$A$8</c:f>
              <c:strCache>
                <c:ptCount val="1"/>
                <c:pt idx="0">
                  <c:v>BMI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models'!$B$8:$C$8</c:f>
              <c:numCache>
                <c:formatCode>General</c:formatCode>
                <c:ptCount val="2"/>
                <c:pt idx="0" formatCode="0.00">
                  <c:v>-0.05</c:v>
                </c:pt>
                <c:pt idx="1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68F-41AC-A6A1-DF98AE86449A}"/>
            </c:ext>
          </c:extLst>
        </c:ser>
        <c:ser>
          <c:idx val="6"/>
          <c:order val="6"/>
          <c:tx>
            <c:strRef>
              <c:f>'full models'!$A$9</c:f>
              <c:strCache>
                <c:ptCount val="1"/>
                <c:pt idx="0">
                  <c:v>GP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models'!$B$9:$C$9</c:f>
              <c:numCache>
                <c:formatCode>General</c:formatCode>
                <c:ptCount val="2"/>
                <c:pt idx="0" formatCode="0.00">
                  <c:v>-4.3999999999999997E-2</c:v>
                </c:pt>
                <c:pt idx="1">
                  <c:v>-4.0000000000000001E-3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68F-41AC-A6A1-DF98AE86449A}"/>
            </c:ext>
          </c:extLst>
        </c:ser>
        <c:ser>
          <c:idx val="7"/>
          <c:order val="7"/>
          <c:tx>
            <c:strRef>
              <c:f>'full models'!$A$10</c:f>
              <c:strCache>
                <c:ptCount val="1"/>
                <c:pt idx="0">
                  <c:v>PHARMACY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models'!$B$10:$C$10</c:f>
              <c:numCache>
                <c:formatCode>General</c:formatCode>
                <c:ptCount val="2"/>
                <c:pt idx="0" formatCode="0.00">
                  <c:v>-0.111</c:v>
                </c:pt>
                <c:pt idx="1">
                  <c:v>-4.3999999999999997E-2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68F-41AC-A6A1-DF98AE86449A}"/>
            </c:ext>
          </c:extLst>
        </c:ser>
        <c:ser>
          <c:idx val="8"/>
          <c:order val="8"/>
          <c:tx>
            <c:strRef>
              <c:f>'full models'!$A$11</c:f>
              <c:strCache>
                <c:ptCount val="1"/>
                <c:pt idx="0">
                  <c:v>OUTPATIENT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models'!$B$11:$C$11</c:f>
              <c:numCache>
                <c:formatCode>General</c:formatCode>
                <c:ptCount val="2"/>
                <c:pt idx="0" formatCode="0.00">
                  <c:v>-5.0999999999999997E-2</c:v>
                </c:pt>
                <c:pt idx="1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8F-41AC-A6A1-DF98AE86449A}"/>
            </c:ext>
          </c:extLst>
        </c:ser>
        <c:ser>
          <c:idx val="9"/>
          <c:order val="9"/>
          <c:tx>
            <c:strRef>
              <c:f>'full models'!$A$12</c:f>
              <c:strCache>
                <c:ptCount val="1"/>
                <c:pt idx="0">
                  <c:v>INPATIENT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models'!$B$12:$C$12</c:f>
              <c:numCache>
                <c:formatCode>General</c:formatCode>
                <c:ptCount val="2"/>
                <c:pt idx="0" formatCode="0.00">
                  <c:v>-3.4000000000000002E-2</c:v>
                </c:pt>
                <c:pt idx="1">
                  <c:v>-1.4999999999999999E-2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68F-41AC-A6A1-DF98AE86449A}"/>
            </c:ext>
          </c:extLst>
        </c:ser>
        <c:ser>
          <c:idx val="10"/>
          <c:order val="10"/>
          <c:tx>
            <c:strRef>
              <c:f>'full models'!$A$13</c:f>
              <c:strCache>
                <c:ptCount val="1"/>
                <c:pt idx="0">
                  <c:v>TRADITIONAL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models'!$B$13:$C$13</c:f>
              <c:numCache>
                <c:formatCode>General</c:formatCode>
                <c:ptCount val="2"/>
                <c:pt idx="0" formatCode="0.00">
                  <c:v>-7.9000000000000001E-2</c:v>
                </c:pt>
                <c:pt idx="1">
                  <c:v>-8.7999999999999995E-2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68F-41AC-A6A1-DF98AE86449A}"/>
            </c:ext>
          </c:extLst>
        </c:ser>
        <c:ser>
          <c:idx val="11"/>
          <c:order val="11"/>
          <c:tx>
            <c:strRef>
              <c:f>'full models'!$A$14</c:f>
              <c:strCache>
                <c:ptCount val="1"/>
                <c:pt idx="0">
                  <c:v>NEURO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'full models'!$B$2:$C$2</c:f>
              <c:strCache>
                <c:ptCount val="2"/>
                <c:pt idx="0">
                  <c:v>2009-12</c:v>
                </c:pt>
                <c:pt idx="1">
                  <c:v>2013-16</c:v>
                </c:pt>
              </c:strCache>
            </c:strRef>
          </c:cat>
          <c:val>
            <c:numRef>
              <c:f>'full models'!$B$14:$C$14</c:f>
              <c:numCache>
                <c:formatCode>General</c:formatCode>
                <c:ptCount val="2"/>
                <c:pt idx="0" formatCode="0.00">
                  <c:v>-0.1</c:v>
                </c:pt>
                <c:pt idx="1">
                  <c:v>-0.113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68F-41AC-A6A1-DF98AE864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943480"/>
        <c:axId val="415943808"/>
      </c:barChart>
      <c:catAx>
        <c:axId val="41594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43808"/>
        <c:crosses val="autoZero"/>
        <c:auto val="1"/>
        <c:lblAlgn val="ctr"/>
        <c:lblOffset val="100"/>
        <c:noMultiLvlLbl val="0"/>
      </c:catAx>
      <c:valAx>
        <c:axId val="41594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94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187609209016012E-2"/>
          <c:y val="0.76374699818445568"/>
          <c:w val="0.95576777136841184"/>
          <c:h val="0.208475366802907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0C0CBBAB-E666-4A4D-A10F-2E5929E226EA}" type="datetimeFigureOut">
              <a:rPr lang="en-GB" smtClean="0"/>
              <a:t>19/09/2023</a:t>
            </a:fld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1DF696F1-7498-4874-B6A3-E7CE5F514B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15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033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555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20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2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592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032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5717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907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924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08599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704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B0A2-6B5D-432B-9CF6-C4E6D4A53812}" type="datetimeFigureOut">
              <a:rPr lang="hu-HU" smtClean="0"/>
              <a:t>2023. 09. 19.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69A5F-0226-4CCC-AE6C-0B152903801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344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44279" y="769256"/>
            <a:ext cx="10919637" cy="2856445"/>
          </a:xfrm>
        </p:spPr>
        <p:txBody>
          <a:bodyPr>
            <a:normAutofit fontScale="90000"/>
          </a:bodyPr>
          <a:lstStyle/>
          <a:p>
            <a:r>
              <a:rPr lang="hu-HU" sz="3100" b="1" dirty="0">
                <a:solidFill>
                  <a:schemeClr val="accent1">
                    <a:lumMod val="75000"/>
                  </a:schemeClr>
                </a:solidFill>
              </a:rPr>
              <a:t>Zsófia Kollányi, Lajos Bálint, Kitti Susovits, Péter Csépe, Katalin Kovács</a:t>
            </a:r>
            <a:br>
              <a:rPr lang="hu-HU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u-HU" sz="31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u-HU" sz="31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Drivers of inequalities of diabetes mortality in Hungary, 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2009-12 and 2013-16</a:t>
            </a:r>
            <a:b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5218771"/>
            <a:ext cx="9144000" cy="1070517"/>
          </a:xfrm>
        </p:spPr>
        <p:txBody>
          <a:bodyPr>
            <a:normAutofit/>
          </a:bodyPr>
          <a:lstStyle/>
          <a:p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EAPS HMMWG meeting</a:t>
            </a:r>
          </a:p>
          <a:p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20-22 September, 2023, Budapest</a:t>
            </a:r>
          </a:p>
        </p:txBody>
      </p:sp>
    </p:spTree>
    <p:extLst>
      <p:ext uri="{BB962C8B-B14F-4D97-AF65-F5344CB8AC3E}">
        <p14:creationId xmlns:p14="http://schemas.microsoft.com/office/powerpoint/2010/main" val="208387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18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OLS regression strategy and results for 2009-12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91569"/>
              </p:ext>
            </p:extLst>
          </p:nvPr>
        </p:nvGraphicFramePr>
        <p:xfrm>
          <a:off x="838200" y="1255470"/>
          <a:ext cx="10973701" cy="548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325">
                  <a:extLst>
                    <a:ext uri="{9D8B030D-6E8A-4147-A177-3AD203B41FA5}">
                      <a16:colId xmlns:a16="http://schemas.microsoft.com/office/drawing/2014/main" val="145690043"/>
                    </a:ext>
                  </a:extLst>
                </a:gridCol>
                <a:gridCol w="751626">
                  <a:extLst>
                    <a:ext uri="{9D8B030D-6E8A-4147-A177-3AD203B41FA5}">
                      <a16:colId xmlns:a16="http://schemas.microsoft.com/office/drawing/2014/main" val="1287326433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3632571118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4178702367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980777422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2043328125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2214866154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3868017236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3825602871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2495504229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1476584669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1645794581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265444846"/>
                    </a:ext>
                  </a:extLst>
                </a:gridCol>
                <a:gridCol w="609650">
                  <a:extLst>
                    <a:ext uri="{9D8B030D-6E8A-4147-A177-3AD203B41FA5}">
                      <a16:colId xmlns:a16="http://schemas.microsoft.com/office/drawing/2014/main" val="3403385479"/>
                    </a:ext>
                  </a:extLst>
                </a:gridCol>
                <a:gridCol w="611833">
                  <a:extLst>
                    <a:ext uri="{9D8B030D-6E8A-4147-A177-3AD203B41FA5}">
                      <a16:colId xmlns:a16="http://schemas.microsoft.com/office/drawing/2014/main" val="2014899393"/>
                    </a:ext>
                  </a:extLst>
                </a:gridCol>
                <a:gridCol w="679230">
                  <a:extLst>
                    <a:ext uri="{9D8B030D-6E8A-4147-A177-3AD203B41FA5}">
                      <a16:colId xmlns:a16="http://schemas.microsoft.com/office/drawing/2014/main" val="4022841341"/>
                    </a:ext>
                  </a:extLst>
                </a:gridCol>
                <a:gridCol w="537887">
                  <a:extLst>
                    <a:ext uri="{9D8B030D-6E8A-4147-A177-3AD203B41FA5}">
                      <a16:colId xmlns:a16="http://schemas.microsoft.com/office/drawing/2014/main" val="1903101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UNIVARIATE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1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EDUCATION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0,31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0,35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0,22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0,19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0,15 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0,10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8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TAXPAYERS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0,18*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0,23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0,21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0,19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0,20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0,19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80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GROCERY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0,44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0,27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0,20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0,21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0,29*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0,16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0,25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0,27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0,24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90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OTHER</a:t>
                      </a:r>
                      <a:r>
                        <a:rPr lang="hu-HU" sz="1400" baseline="0" dirty="0" smtClean="0"/>
                        <a:t> SER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0,44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0,28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0,30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0,18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0,25*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0,21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0,30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0,17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0,22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2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ALCOHOL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0,46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0,36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0,24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0,28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34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OBESITY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 smtClean="0"/>
                        <a:t>0,27</a:t>
                      </a:r>
                      <a:r>
                        <a:rPr lang="hu-HU" sz="1000" i="0" dirty="0" smtClean="0"/>
                        <a:t>***</a:t>
                      </a:r>
                      <a:endParaRPr lang="en-GB" sz="10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56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GP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 smtClean="0"/>
                        <a:t>0,13(*)</a:t>
                      </a:r>
                      <a:endParaRPr lang="en-GB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-0,04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81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PHARMACY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0,43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0,41</a:t>
                      </a:r>
                      <a:r>
                        <a:rPr lang="hu-HU" sz="800" dirty="0" smtClean="0"/>
                        <a:t>**</a:t>
                      </a:r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0,22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-0,11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85103"/>
                  </a:ext>
                </a:extLst>
              </a:tr>
              <a:tr h="452008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OUTPATIENT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-0,15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HOSPITAL</a:t>
                      </a:r>
                      <a:r>
                        <a:rPr lang="hu-HU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-0,18*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-0,03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9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TRAD MED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-0,15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-0,13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-0,13*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-0,11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-0,08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2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LEG INSPEC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-0,10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6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ADJ R2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0,140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0,234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0,203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0,199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0,272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0,258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0,228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0,284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0,236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0,266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0,267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0,288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0,288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0,311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90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518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OLS regression strategy and results for 20</a:t>
            </a:r>
            <a:r>
              <a:rPr lang="hu-HU" b="1" dirty="0" smtClean="0">
                <a:solidFill>
                  <a:srgbClr val="0070C0"/>
                </a:solidFill>
              </a:rPr>
              <a:t>13</a:t>
            </a:r>
            <a:r>
              <a:rPr lang="en-GB" b="1" dirty="0" smtClean="0">
                <a:solidFill>
                  <a:srgbClr val="0070C0"/>
                </a:solidFill>
              </a:rPr>
              <a:t>-1</a:t>
            </a:r>
            <a:r>
              <a:rPr lang="hu-HU" b="1" dirty="0">
                <a:solidFill>
                  <a:srgbClr val="0070C0"/>
                </a:solidFill>
              </a:rPr>
              <a:t>6</a:t>
            </a:r>
            <a:endParaRPr lang="en-GB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292591"/>
              </p:ext>
            </p:extLst>
          </p:nvPr>
        </p:nvGraphicFramePr>
        <p:xfrm>
          <a:off x="359762" y="1255470"/>
          <a:ext cx="11746893" cy="5415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233">
                  <a:extLst>
                    <a:ext uri="{9D8B030D-6E8A-4147-A177-3AD203B41FA5}">
                      <a16:colId xmlns:a16="http://schemas.microsoft.com/office/drawing/2014/main" val="145690043"/>
                    </a:ext>
                  </a:extLst>
                </a:gridCol>
                <a:gridCol w="804585">
                  <a:extLst>
                    <a:ext uri="{9D8B030D-6E8A-4147-A177-3AD203B41FA5}">
                      <a16:colId xmlns:a16="http://schemas.microsoft.com/office/drawing/2014/main" val="1287326433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3632571118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4178702367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980777422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2043328125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2214866154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3868017236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3825602871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2495504229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1476584669"/>
                    </a:ext>
                  </a:extLst>
                </a:gridCol>
                <a:gridCol w="652605">
                  <a:extLst>
                    <a:ext uri="{9D8B030D-6E8A-4147-A177-3AD203B41FA5}">
                      <a16:colId xmlns:a16="http://schemas.microsoft.com/office/drawing/2014/main" val="1645794581"/>
                    </a:ext>
                  </a:extLst>
                </a:gridCol>
                <a:gridCol w="706029">
                  <a:extLst>
                    <a:ext uri="{9D8B030D-6E8A-4147-A177-3AD203B41FA5}">
                      <a16:colId xmlns:a16="http://schemas.microsoft.com/office/drawing/2014/main" val="265444846"/>
                    </a:ext>
                  </a:extLst>
                </a:gridCol>
                <a:gridCol w="599181">
                  <a:extLst>
                    <a:ext uri="{9D8B030D-6E8A-4147-A177-3AD203B41FA5}">
                      <a16:colId xmlns:a16="http://schemas.microsoft.com/office/drawing/2014/main" val="3403385479"/>
                    </a:ext>
                  </a:extLst>
                </a:gridCol>
                <a:gridCol w="654942">
                  <a:extLst>
                    <a:ext uri="{9D8B030D-6E8A-4147-A177-3AD203B41FA5}">
                      <a16:colId xmlns:a16="http://schemas.microsoft.com/office/drawing/2014/main" val="2014899393"/>
                    </a:ext>
                  </a:extLst>
                </a:gridCol>
                <a:gridCol w="727087">
                  <a:extLst>
                    <a:ext uri="{9D8B030D-6E8A-4147-A177-3AD203B41FA5}">
                      <a16:colId xmlns:a16="http://schemas.microsoft.com/office/drawing/2014/main" val="4022841341"/>
                    </a:ext>
                  </a:extLst>
                </a:gridCol>
                <a:gridCol w="575786">
                  <a:extLst>
                    <a:ext uri="{9D8B030D-6E8A-4147-A177-3AD203B41FA5}">
                      <a16:colId xmlns:a16="http://schemas.microsoft.com/office/drawing/2014/main" val="1903101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UNIVARIATE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M15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41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EDUCATION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0,22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0,25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0,22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0,18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0,08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383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TAXPAYERS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-0,19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-0,13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-0,16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80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GROCERY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0,32**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0,21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0,27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0,33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0,30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0,31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90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OTHER</a:t>
                      </a:r>
                      <a:r>
                        <a:rPr lang="hu-HU" sz="1400" baseline="0" dirty="0" smtClean="0"/>
                        <a:t> SER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0,13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-0,00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2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ALCOHOL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0,42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0,31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0,33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0,33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0,32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349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OBESITY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1" dirty="0" smtClean="0"/>
                        <a:t>0,17</a:t>
                      </a:r>
                      <a:endParaRPr lang="en-GB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0,01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56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GP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i="0" dirty="0" smtClean="0"/>
                        <a:t>0,42</a:t>
                      </a:r>
                      <a:endParaRPr lang="en-GB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-0,00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816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PHARMACY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0,39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0,35</a:t>
                      </a:r>
                      <a:r>
                        <a:rPr lang="hu-HU" sz="1000" dirty="0" smtClean="0"/>
                        <a:t>***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0,02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0,22</a:t>
                      </a:r>
                      <a:r>
                        <a:rPr lang="hu-HU" sz="1000" dirty="0" smtClean="0"/>
                        <a:t>**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85103"/>
                  </a:ext>
                </a:extLst>
              </a:tr>
              <a:tr h="452008"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OUTPATIENT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0,03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13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HOSPITAL</a:t>
                      </a:r>
                      <a:r>
                        <a:rPr lang="hu-HU" sz="1400" baseline="0" dirty="0" smtClean="0"/>
                        <a:t>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-0,02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9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TRAD MED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-0,10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-0,09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02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LEG INSPEC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-0,04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-0,08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-0,12</a:t>
                      </a:r>
                      <a:r>
                        <a:rPr lang="hu-HU" sz="1000" dirty="0" smtClean="0"/>
                        <a:t>*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-0,11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6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ADJ R2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0,106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0,209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0,210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0,169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0,230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0,246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0,196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0,271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0,195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0,248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0,217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0,268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0,265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/>
                        <a:t>0,286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90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6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02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Coefficients and their changes: education  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838200" y="5392271"/>
            <a:ext cx="10515600" cy="1331258"/>
          </a:xfrm>
        </p:spPr>
        <p:txBody>
          <a:bodyPr>
            <a:normAutofit/>
          </a:bodyPr>
          <a:lstStyle/>
          <a:p>
            <a:r>
              <a:rPr lang="en-GB" sz="1600" dirty="0" smtClean="0"/>
              <a:t>For 2009-12, in areas with less educated population, DM mortality is higher, but this association diminishes when service deprivation and health care are also considered</a:t>
            </a:r>
          </a:p>
          <a:p>
            <a:r>
              <a:rPr lang="en-GB" sz="1600" dirty="0" smtClean="0"/>
              <a:t>For 2013-16, less educated areas exhibit higher diabetes mortality, even after adjustments for all other factors</a:t>
            </a:r>
            <a:endParaRPr lang="en-GB" sz="1600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81932"/>
              </p:ext>
            </p:extLst>
          </p:nvPr>
        </p:nvGraphicFramePr>
        <p:xfrm>
          <a:off x="838200" y="1358154"/>
          <a:ext cx="10515600" cy="3188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6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488" y="365125"/>
            <a:ext cx="9675312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Coefficients and their changes: taxpayers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32012" y="5523979"/>
            <a:ext cx="10721788" cy="1170120"/>
          </a:xfrm>
        </p:spPr>
        <p:txBody>
          <a:bodyPr>
            <a:noAutofit/>
          </a:bodyPr>
          <a:lstStyle/>
          <a:p>
            <a:r>
              <a:rPr lang="en-GB" sz="1600" dirty="0" smtClean="0"/>
              <a:t>For 2009-12, in areas with more prosperous population, DM mortality is higher, and this association does not disappear when the effects of other variables are taken into account</a:t>
            </a:r>
          </a:p>
          <a:p>
            <a:r>
              <a:rPr lang="en-GB" sz="1600" dirty="0" smtClean="0"/>
              <a:t>For 2013-16 the situation changed: less prosperous areas had higher DM mortality but only after taken into account the effects of other variables</a:t>
            </a:r>
          </a:p>
          <a:p>
            <a:pPr marL="0" indent="0">
              <a:buNone/>
            </a:pPr>
            <a:endParaRPr lang="en-GB" sz="1600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906693"/>
              </p:ext>
            </p:extLst>
          </p:nvPr>
        </p:nvGraphicFramePr>
        <p:xfrm>
          <a:off x="838201" y="1152395"/>
          <a:ext cx="11152516" cy="4371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58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582"/>
          </a:xfrm>
        </p:spPr>
        <p:txBody>
          <a:bodyPr/>
          <a:lstStyle/>
          <a:p>
            <a:pPr algn="ctr"/>
            <a:r>
              <a:rPr lang="en-GB" sz="4000" b="1" dirty="0">
                <a:solidFill>
                  <a:prstClr val="black"/>
                </a:solidFill>
              </a:rPr>
              <a:t>Coefficients and their changes: grocery stores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674289"/>
            <a:ext cx="10515600" cy="502673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For both periods, there is a positive and strong association between the proportion of people living with 0 or 1 grocery stores and DM mortality. The association is somewhat stronger in the second period.</a:t>
            </a:r>
            <a:endParaRPr lang="en-GB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284062"/>
              </p:ext>
            </p:extLst>
          </p:nvPr>
        </p:nvGraphicFramePr>
        <p:xfrm>
          <a:off x="989556" y="1288256"/>
          <a:ext cx="10559441" cy="4281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3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</a:rPr>
              <a:t>Coefficients and their changes: other services</a:t>
            </a:r>
            <a:endParaRPr lang="en-GB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699341"/>
            <a:ext cx="10515600" cy="901875"/>
          </a:xfrm>
        </p:spPr>
        <p:txBody>
          <a:bodyPr>
            <a:noAutofit/>
          </a:bodyPr>
          <a:lstStyle/>
          <a:p>
            <a:r>
              <a:rPr lang="hu-HU" sz="2400" dirty="0"/>
              <a:t>M</a:t>
            </a:r>
            <a:r>
              <a:rPr lang="en-GB" sz="2400" dirty="0" err="1"/>
              <a:t>assive</a:t>
            </a:r>
            <a:r>
              <a:rPr lang="en-GB" sz="2400" dirty="0"/>
              <a:t> coefficients which disappear with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en-GB" sz="2400" dirty="0"/>
              <a:t>inclusion of other variables in both periods</a:t>
            </a:r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265776"/>
              </p:ext>
            </p:extLst>
          </p:nvPr>
        </p:nvGraphicFramePr>
        <p:xfrm>
          <a:off x="676405" y="1315233"/>
          <a:ext cx="10835014" cy="4233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1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7582"/>
          </a:xfrm>
        </p:spPr>
        <p:txBody>
          <a:bodyPr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Coefficients and their changes: alcohol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5386191"/>
            <a:ext cx="10515600" cy="79077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Massive coefficients decreasing but remaining strongly significant while adjusting for other variables in both periods, importance slightly increases </a:t>
            </a:r>
            <a:endParaRPr lang="en-GB" dirty="0"/>
          </a:p>
        </p:txBody>
      </p:sp>
      <p:graphicFrame>
        <p:nvGraphicFramePr>
          <p:cNvPr id="4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327100"/>
              </p:ext>
            </p:extLst>
          </p:nvPr>
        </p:nvGraphicFramePr>
        <p:xfrm>
          <a:off x="838200" y="1139868"/>
          <a:ext cx="10159652" cy="424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89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</a:rPr>
              <a:t>Coefficients and their changes: obesity (BMI)</a:t>
            </a:r>
            <a:br>
              <a:rPr lang="en-GB" sz="4000" b="1" dirty="0">
                <a:solidFill>
                  <a:prstClr val="black"/>
                </a:solidFill>
              </a:rPr>
            </a:br>
            <a:r>
              <a:rPr lang="en-GB" sz="4000" b="1" dirty="0">
                <a:solidFill>
                  <a:prstClr val="black"/>
                </a:solidFill>
              </a:rPr>
              <a:t>Very similar pattern is seen in case of: GP, pharmacy, outpatient care inpatient care and traditional medicine use) </a:t>
            </a:r>
            <a:endParaRPr lang="en-GB" sz="40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5691499"/>
            <a:ext cx="10515600" cy="771930"/>
          </a:xfrm>
        </p:spPr>
        <p:txBody>
          <a:bodyPr>
            <a:noAutofit/>
          </a:bodyPr>
          <a:lstStyle/>
          <a:p>
            <a:r>
              <a:rPr lang="en-GB" dirty="0"/>
              <a:t>Strong association with DM mortality in univariate analysis, no association in case of inclusion of other variables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230815"/>
              </p:ext>
            </p:extLst>
          </p:nvPr>
        </p:nvGraphicFramePr>
        <p:xfrm>
          <a:off x="623455" y="2057400"/>
          <a:ext cx="10607040" cy="355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6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Summary of the results: coefficients in the full models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970032"/>
            <a:ext cx="10801574" cy="15598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 smtClean="0"/>
              <a:t>CONCLUSION</a:t>
            </a:r>
          </a:p>
          <a:p>
            <a:pPr marL="0" indent="0">
              <a:buNone/>
            </a:pPr>
            <a:r>
              <a:rPr lang="en-GB" dirty="0" smtClean="0"/>
              <a:t>Alcohol and easiness of access to food (measured by presence of groceries) associated most an</a:t>
            </a:r>
            <a:r>
              <a:rPr lang="hu-HU" dirty="0" smtClean="0"/>
              <a:t>d</a:t>
            </a:r>
            <a:r>
              <a:rPr lang="en-GB" dirty="0" smtClean="0"/>
              <a:t> consistently with DM mortality</a:t>
            </a:r>
            <a:endParaRPr lang="en-GB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123980"/>
              </p:ext>
            </p:extLst>
          </p:nvPr>
        </p:nvGraphicFramePr>
        <p:xfrm>
          <a:off x="773084" y="1452282"/>
          <a:ext cx="10580716" cy="338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0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Spatial autocorrelation for men</a:t>
            </a:r>
            <a:endParaRPr lang="en-GB" sz="4000" b="1" dirty="0">
              <a:solidFill>
                <a:srgbClr val="0070C0"/>
              </a:solidFill>
            </a:endParaRPr>
          </a:p>
        </p:txBody>
      </p:sp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5515" y="3690258"/>
            <a:ext cx="3734208" cy="2734926"/>
          </a:xfrm>
          <a:prstGeom prst="rect">
            <a:avLst/>
          </a:prstGeom>
        </p:spPr>
      </p:pic>
      <p:sp>
        <p:nvSpPr>
          <p:cNvPr id="6" name="Szöveg helye 5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r>
              <a:rPr lang="hu-HU" dirty="0" smtClean="0"/>
              <a:t>2009-12</a:t>
            </a:r>
          </a:p>
          <a:p>
            <a:endParaRPr lang="en-GB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4294967295"/>
          </p:nvPr>
        </p:nvSpPr>
        <p:spPr>
          <a:xfrm>
            <a:off x="6172201" y="1681163"/>
            <a:ext cx="6019800" cy="379285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2013-16</a:t>
            </a:r>
          </a:p>
          <a:p>
            <a:endParaRPr lang="en-GB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6" y="3690258"/>
            <a:ext cx="3719132" cy="288123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880" y="1619373"/>
            <a:ext cx="4072128" cy="1915477"/>
          </a:xfrm>
          <a:prstGeom prst="rect">
            <a:avLst/>
          </a:prstGeom>
        </p:spPr>
      </p:pic>
      <p:pic>
        <p:nvPicPr>
          <p:cNvPr id="14" name="Tartalom helye 1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157728" y="1619373"/>
            <a:ext cx="2507266" cy="20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6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284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Diabetes: major concern for public health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7714" y="1690688"/>
            <a:ext cx="11974286" cy="183935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 most countries, prevalence and incidence are both increasing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According to the Diabetes Atlas (2021), 537 million adults (20-79 year old) live with diabetes worldwide (1:10) and 6,7 million die annually due to diabetes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95% of diabetes cases are of type 2 (developing in adulthood)</a:t>
            </a:r>
            <a:endParaRPr lang="en-GB" dirty="0" smtClean="0"/>
          </a:p>
          <a:p>
            <a:endParaRPr lang="hu-HU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194207"/>
              </p:ext>
            </p:extLst>
          </p:nvPr>
        </p:nvGraphicFramePr>
        <p:xfrm>
          <a:off x="7630510" y="4321120"/>
          <a:ext cx="3846787" cy="226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23CE8565-5AD2-3F07-3750-FADAFFB5E318}"/>
              </a:ext>
            </a:extLst>
          </p:cNvPr>
          <p:cNvSpPr txBox="1"/>
          <p:nvPr/>
        </p:nvSpPr>
        <p:spPr>
          <a:xfrm>
            <a:off x="7050156" y="3581892"/>
            <a:ext cx="4963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Number of adults registered as having diabetes in GP practices (Hungary</a:t>
            </a:r>
            <a:r>
              <a:rPr lang="hu-HU" sz="2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2000" b="1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A0BE3D0-B43A-7F87-171E-167CE1B16D6B}"/>
              </a:ext>
            </a:extLst>
          </p:cNvPr>
          <p:cNvSpPr txBox="1"/>
          <p:nvPr/>
        </p:nvSpPr>
        <p:spPr>
          <a:xfrm>
            <a:off x="217714" y="4116843"/>
            <a:ext cx="6720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Health consequences</a:t>
            </a:r>
            <a:r>
              <a:rPr lang="hu-HU" sz="2400" b="1" dirty="0">
                <a:solidFill>
                  <a:schemeClr val="accent1">
                    <a:lumMod val="75000"/>
                  </a:schemeClr>
                </a:solidFill>
              </a:rPr>
              <a:t> of diabetes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2-3 fold increase in risk of infarction and stroke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Neuropathy, can lead to amputation of the lower limb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Retinopathy – can lead to blindness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Renal diseases (dialysis), higher COVID19 risk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</a:rPr>
              <a:t>Spatial autocorrelation for women</a:t>
            </a:r>
            <a:endParaRPr lang="en-GB" sz="4000" b="1" dirty="0">
              <a:solidFill>
                <a:srgbClr val="0070C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529" y="2350007"/>
            <a:ext cx="2401823" cy="2157984"/>
          </a:xfrm>
          <a:prstGeom prst="rect">
            <a:avLst/>
          </a:prstGeo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74688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0070C0"/>
                </a:solidFill>
              </a:rPr>
              <a:t>2009-12	</a:t>
            </a:r>
            <a:r>
              <a:rPr lang="hu-HU" dirty="0" smtClean="0"/>
              <a:t>							</a:t>
            </a:r>
            <a:r>
              <a:rPr lang="hu-HU" dirty="0" smtClean="0">
                <a:solidFill>
                  <a:srgbClr val="0070C0"/>
                </a:solidFill>
              </a:rPr>
              <a:t>2013-16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89" y="3901184"/>
            <a:ext cx="3621023" cy="295681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664" y="2346960"/>
            <a:ext cx="3499104" cy="177393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368" y="3901184"/>
            <a:ext cx="3425952" cy="2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accent1"/>
                </a:solidFill>
              </a:rPr>
              <a:t>Our research project: Patients’ pathway in the Hungarian Health Care system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681216"/>
            <a:ext cx="10515600" cy="5176783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</a:rPr>
              <a:t>Addresses major public health issues (diabetes, heart diseases)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Spatial differences are in the focus – traditionally an important approach for Hungarian health status and health care research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Variety of methodologies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statistical analysis of administrative health data and other macro-data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interviews</a:t>
            </a:r>
            <a:endParaRPr lang="en-GB" sz="2400" dirty="0" smtClean="0">
              <a:solidFill>
                <a:schemeClr val="accent1"/>
              </a:solidFill>
            </a:endParaRPr>
          </a:p>
          <a:p>
            <a:r>
              <a:rPr lang="en-GB" sz="2400" dirty="0" smtClean="0">
                <a:solidFill>
                  <a:schemeClr val="accent1"/>
                </a:solidFill>
              </a:rPr>
              <a:t>In this lecture we present our results of a statistical analysis on spatial differences in diabetes mortality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Unit of analysis: micro-region (197) of Hungary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Major differences are expected regarding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Mortality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Accessibility of health care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Quality of health care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22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Diabetes mortality by </a:t>
            </a: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micro-regions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, Hungary 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2009-12, 2013-16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1789043"/>
            <a:ext cx="5751443" cy="494306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17" y="1590261"/>
            <a:ext cx="6202018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838" y="365125"/>
            <a:ext cx="1164920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>
                <a:solidFill>
                  <a:schemeClr val="accent1">
                    <a:lumMod val="75000"/>
                  </a:schemeClr>
                </a:solidFill>
              </a:rPr>
              <a:t>Microregional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differences in frequency of lower limb amputation </a:t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(Dózsa et al, 2020)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9033"/>
            <a:ext cx="10515600" cy="46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25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Outpatient services in Hungary at the beginning of 2010’s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18167"/>
            <a:ext cx="8529073" cy="4358795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2" y="1233378"/>
            <a:ext cx="8612361" cy="53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397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Independent variables suspected to be associated with diabetes mortality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Status of the micro-region: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Educational composition 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Economic prosperity 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Deprivation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Lifestyle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Alcohol-related mortality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BMI for children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Health care capacity and quality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GP availability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Pharmacy availability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In-patient services capacity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Out-patient services capacity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Traditional versus modern medicine use</a:t>
            </a:r>
          </a:p>
          <a:p>
            <a:pPr lvl="1"/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Preventive measures (such as leg examination)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Deprivation and </a:t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new approaches in Hungarian rural sociology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254469"/>
            <a:ext cx="10515600" cy="3922494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Characteristics of settlements lagging behind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Apart from scarcity of work and low income, services of all kind are poorly supplied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Among others: food deserts</a:t>
            </a:r>
            <a:endParaRPr lang="en-GB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649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9696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Food deserts in Hungary (Nagy et al, 2016)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690688"/>
            <a:ext cx="10515600" cy="48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1234</Words>
  <Application>Microsoft Office PowerPoint</Application>
  <PresentationFormat>Szélesvásznú</PresentationFormat>
  <Paragraphs>443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Office-téma</vt:lpstr>
      <vt:lpstr>Zsófia Kollányi, Lajos Bálint, Kitti Susovits, Péter Csépe, Katalin Kovács   Drivers of inequalities of diabetes mortality in Hungary,  2009-12 and 2013-16 </vt:lpstr>
      <vt:lpstr>Diabetes: major concern for public health</vt:lpstr>
      <vt:lpstr>Our research project: Patients’ pathway in the Hungarian Health Care system</vt:lpstr>
      <vt:lpstr>Diabetes mortality by micro-regions, Hungary  2009-12, 2013-16</vt:lpstr>
      <vt:lpstr>Microregional differences in frequency of lower limb amputation  (Dózsa et al, 2020)</vt:lpstr>
      <vt:lpstr>Outpatient services in Hungary at the beginning of 2010’s</vt:lpstr>
      <vt:lpstr>Independent variables suspected to be associated with diabetes mortality</vt:lpstr>
      <vt:lpstr>Deprivation and  new approaches in Hungarian rural sociology</vt:lpstr>
      <vt:lpstr>Food deserts in Hungary (Nagy et al, 2016)</vt:lpstr>
      <vt:lpstr>OLS regression strategy and results for 2009-12</vt:lpstr>
      <vt:lpstr>OLS regression strategy and results for 2013-16</vt:lpstr>
      <vt:lpstr>Coefficients and their changes: education  </vt:lpstr>
      <vt:lpstr>Coefficients and their changes: taxpayers</vt:lpstr>
      <vt:lpstr>Coefficients and their changes: grocery stores</vt:lpstr>
      <vt:lpstr>Coefficients and their changes: other services</vt:lpstr>
      <vt:lpstr>Coefficients and their changes: alcohol</vt:lpstr>
      <vt:lpstr>Coefficients and their changes: obesity (BMI) Very similar pattern is seen in case of: GP, pharmacy, outpatient care inpatient care and traditional medicine use) </vt:lpstr>
      <vt:lpstr>Summary of the results: coefficients in the full models</vt:lpstr>
      <vt:lpstr>Spatial autocorrelation for men</vt:lpstr>
      <vt:lpstr>Spatial autocorrelation for women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Járási különbségek a diabetes halálozásban</dc:title>
  <dc:creator>Katalin Kovács</dc:creator>
  <cp:lastModifiedBy>Katalin Kovács</cp:lastModifiedBy>
  <cp:revision>103</cp:revision>
  <cp:lastPrinted>2023-09-18T15:05:31Z</cp:lastPrinted>
  <dcterms:created xsi:type="dcterms:W3CDTF">2022-12-07T13:04:32Z</dcterms:created>
  <dcterms:modified xsi:type="dcterms:W3CDTF">2023-09-19T08:55:40Z</dcterms:modified>
</cp:coreProperties>
</file>