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56" r:id="rId1"/>
  </p:sldMasterIdLst>
  <p:notesMasterIdLst>
    <p:notesMasterId r:id="rId26"/>
  </p:notesMasterIdLst>
  <p:handoutMasterIdLst>
    <p:handoutMasterId r:id="rId27"/>
  </p:handoutMasterIdLst>
  <p:sldIdLst>
    <p:sldId id="259" r:id="rId2"/>
    <p:sldId id="273" r:id="rId3"/>
    <p:sldId id="323" r:id="rId4"/>
    <p:sldId id="330" r:id="rId5"/>
    <p:sldId id="331" r:id="rId6"/>
    <p:sldId id="310" r:id="rId7"/>
    <p:sldId id="311" r:id="rId8"/>
    <p:sldId id="329" r:id="rId9"/>
    <p:sldId id="322" r:id="rId10"/>
    <p:sldId id="337" r:id="rId11"/>
    <p:sldId id="336" r:id="rId12"/>
    <p:sldId id="320" r:id="rId13"/>
    <p:sldId id="335" r:id="rId14"/>
    <p:sldId id="334" r:id="rId15"/>
    <p:sldId id="338" r:id="rId16"/>
    <p:sldId id="339" r:id="rId17"/>
    <p:sldId id="332" r:id="rId18"/>
    <p:sldId id="333" r:id="rId19"/>
    <p:sldId id="318" r:id="rId20"/>
    <p:sldId id="328" r:id="rId21"/>
    <p:sldId id="317" r:id="rId22"/>
    <p:sldId id="324" r:id="rId23"/>
    <p:sldId id="319" r:id="rId24"/>
    <p:sldId id="261" r:id="rId25"/>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gi Trias" initials="ST" lastIdx="2" clrIdx="0">
    <p:extLst>
      <p:ext uri="{19B8F6BF-5375-455C-9EA6-DF929625EA0E}">
        <p15:presenceInfo xmlns:p15="http://schemas.microsoft.com/office/powerpoint/2012/main" userId="Sergi Trias" providerId="None"/>
      </p:ext>
    </p:extLst>
  </p:cmAuthor>
  <p:cmAuthor id="2" name="Jeroen Spijker" initials="JS" lastIdx="16" clrIdx="1">
    <p:extLst>
      <p:ext uri="{19B8F6BF-5375-455C-9EA6-DF929625EA0E}">
        <p15:presenceInfo xmlns:p15="http://schemas.microsoft.com/office/powerpoint/2012/main" userId="S-1-5-21-1021729890-1753659025-643383106-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D93"/>
    <a:srgbClr val="FFD950"/>
    <a:srgbClr val="D57C40"/>
    <a:srgbClr val="226679"/>
    <a:srgbClr val="4978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4035" autoAdjust="0"/>
  </p:normalViewPr>
  <p:slideViewPr>
    <p:cSldViewPr snapToGrid="0" snapToObjects="1">
      <p:cViewPr varScale="1">
        <p:scale>
          <a:sx n="81" d="100"/>
          <a:sy n="81" d="100"/>
        </p:scale>
        <p:origin x="40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1"/>
            <a:ext cx="2889938" cy="493634"/>
          </a:xfrm>
          <a:prstGeom prst="rect">
            <a:avLst/>
          </a:prstGeom>
        </p:spPr>
        <p:txBody>
          <a:bodyPr vert="horz" lIns="91440" tIns="45720" rIns="91440" bIns="45720" rtlCol="0"/>
          <a:lstStyle>
            <a:lvl1pPr algn="r">
              <a:defRPr sz="1200"/>
            </a:lvl1pPr>
          </a:lstStyle>
          <a:p>
            <a:fld id="{443D6A9B-DB5F-4B4B-9129-0957580DFF43}" type="datetimeFigureOut">
              <a:rPr lang="es-ES"/>
              <a:pPr/>
              <a:t>19/09/2023</a:t>
            </a:fld>
            <a:endParaRPr lang="en-US"/>
          </a:p>
        </p:txBody>
      </p:sp>
      <p:sp>
        <p:nvSpPr>
          <p:cNvPr id="4" name="Footer Placeholder 3"/>
          <p:cNvSpPr>
            <a:spLocks noGrp="1"/>
          </p:cNvSpPr>
          <p:nvPr>
            <p:ph type="ftr" sz="quarter" idx="2"/>
          </p:nvPr>
        </p:nvSpPr>
        <p:spPr>
          <a:xfrm>
            <a:off x="0" y="9377317"/>
            <a:ext cx="2889938" cy="493634"/>
          </a:xfrm>
          <a:prstGeom prst="rect">
            <a:avLst/>
          </a:prstGeom>
        </p:spPr>
        <p:txBody>
          <a:bodyPr vert="horz" lIns="91440" tIns="45720" rIns="91440" bIns="45720" rtlCol="0" anchor="b"/>
          <a:lstStyle>
            <a:lvl1pPr algn="l">
              <a:defRPr sz="1200"/>
            </a:lvl1pPr>
          </a:lstStyle>
          <a:p>
            <a:r>
              <a:rPr lang="en-US"/>
              <a:t>REVES 2023</a:t>
            </a:r>
          </a:p>
        </p:txBody>
      </p:sp>
      <p:sp>
        <p:nvSpPr>
          <p:cNvPr id="5" name="Slide Number Placeholder 4"/>
          <p:cNvSpPr>
            <a:spLocks noGrp="1"/>
          </p:cNvSpPr>
          <p:nvPr>
            <p:ph type="sldNum" sz="quarter" idx="3"/>
          </p:nvPr>
        </p:nvSpPr>
        <p:spPr>
          <a:xfrm>
            <a:off x="3777607" y="9377317"/>
            <a:ext cx="2889938" cy="493634"/>
          </a:xfrm>
          <a:prstGeom prst="rect">
            <a:avLst/>
          </a:prstGeom>
        </p:spPr>
        <p:txBody>
          <a:bodyPr vert="horz" lIns="91440" tIns="45720" rIns="91440" bIns="45720" rtlCol="0" anchor="b"/>
          <a:lstStyle>
            <a:lvl1pPr algn="r">
              <a:defRPr sz="1200"/>
            </a:lvl1pPr>
          </a:lstStyle>
          <a:p>
            <a:fld id="{51AB169A-CE4F-7340-AC13-33F3355A8A4D}" type="slidenum">
              <a:rPr/>
              <a:pPr/>
              <a:t>‹Nº›</a:t>
            </a:fld>
            <a:endParaRPr lang="en-US"/>
          </a:p>
        </p:txBody>
      </p:sp>
    </p:spTree>
    <p:extLst>
      <p:ext uri="{BB962C8B-B14F-4D97-AF65-F5344CB8AC3E}">
        <p14:creationId xmlns:p14="http://schemas.microsoft.com/office/powerpoint/2010/main" val="7593510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889938" cy="493634"/>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777607" y="1"/>
            <a:ext cx="2889938" cy="493634"/>
          </a:xfrm>
          <a:prstGeom prst="rect">
            <a:avLst/>
          </a:prstGeom>
        </p:spPr>
        <p:txBody>
          <a:bodyPr vert="horz" lIns="91440" tIns="45720" rIns="91440" bIns="45720" rtlCol="0"/>
          <a:lstStyle>
            <a:lvl1pPr algn="r">
              <a:defRPr sz="1200"/>
            </a:lvl1pPr>
          </a:lstStyle>
          <a:p>
            <a:fld id="{369FE845-4E21-44A6-9F92-7526CCE7ACD7}" type="datetimeFigureOut">
              <a:rPr lang="en-US" smtClean="0"/>
              <a:t>9/19/2023</a:t>
            </a:fld>
            <a:endParaRPr lang="en-US"/>
          </a:p>
        </p:txBody>
      </p:sp>
      <p:sp>
        <p:nvSpPr>
          <p:cNvPr id="4" name="3 Marcador de imagen de diapositiva"/>
          <p:cNvSpPr>
            <a:spLocks noGrp="1" noRot="1" noChangeAspect="1"/>
          </p:cNvSpPr>
          <p:nvPr>
            <p:ph type="sldImg" idx="2"/>
          </p:nvPr>
        </p:nvSpPr>
        <p:spPr>
          <a:xfrm>
            <a:off x="866775" y="739775"/>
            <a:ext cx="4935538"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66909" y="4689517"/>
            <a:ext cx="5335270" cy="444269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9377317"/>
            <a:ext cx="2889938" cy="493634"/>
          </a:xfrm>
          <a:prstGeom prst="rect">
            <a:avLst/>
          </a:prstGeom>
        </p:spPr>
        <p:txBody>
          <a:bodyPr vert="horz" lIns="91440" tIns="45720" rIns="91440" bIns="45720" rtlCol="0" anchor="b"/>
          <a:lstStyle>
            <a:lvl1pPr algn="l">
              <a:defRPr sz="1200"/>
            </a:lvl1pPr>
          </a:lstStyle>
          <a:p>
            <a:r>
              <a:rPr lang="en-US"/>
              <a:t>REVES 2023</a:t>
            </a:r>
          </a:p>
        </p:txBody>
      </p:sp>
      <p:sp>
        <p:nvSpPr>
          <p:cNvPr id="7" name="6 Marcador de número de diapositiva"/>
          <p:cNvSpPr>
            <a:spLocks noGrp="1"/>
          </p:cNvSpPr>
          <p:nvPr>
            <p:ph type="sldNum" sz="quarter" idx="5"/>
          </p:nvPr>
        </p:nvSpPr>
        <p:spPr>
          <a:xfrm>
            <a:off x="3777607" y="9377317"/>
            <a:ext cx="2889938" cy="493634"/>
          </a:xfrm>
          <a:prstGeom prst="rect">
            <a:avLst/>
          </a:prstGeom>
        </p:spPr>
        <p:txBody>
          <a:bodyPr vert="horz" lIns="91440" tIns="45720" rIns="91440" bIns="45720" rtlCol="0" anchor="b"/>
          <a:lstStyle>
            <a:lvl1pPr algn="r">
              <a:defRPr sz="1200"/>
            </a:lvl1pPr>
          </a:lstStyle>
          <a:p>
            <a:fld id="{EEDC2E4F-ED13-499B-A389-7D6E6B48452D}" type="slidenum">
              <a:rPr lang="en-US" smtClean="0"/>
              <a:t>‹Nº›</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EEDC2E4F-ED13-499B-A389-7D6E6B48452D}" type="slidenum">
              <a:rPr lang="en-US" smtClean="0"/>
              <a:t>1</a:t>
            </a:fld>
            <a:endParaRPr lang="en-US"/>
          </a:p>
        </p:txBody>
      </p:sp>
      <p:sp>
        <p:nvSpPr>
          <p:cNvPr id="5" name="Marcador de pie de página 4">
            <a:extLst>
              <a:ext uri="{FF2B5EF4-FFF2-40B4-BE49-F238E27FC236}">
                <a16:creationId xmlns:a16="http://schemas.microsoft.com/office/drawing/2014/main" id="{EE36A0C4-4B8D-4388-9804-2D2984FF4B4A}"/>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532874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So </a:t>
            </a:r>
            <a:r>
              <a:rPr lang="es-ES" dirty="0" err="1"/>
              <a:t>we</a:t>
            </a:r>
            <a:r>
              <a:rPr lang="es-ES" dirty="0"/>
              <a:t> </a:t>
            </a:r>
            <a:r>
              <a:rPr lang="es-ES" dirty="0" err="1"/>
              <a:t>need</a:t>
            </a:r>
            <a:r>
              <a:rPr lang="es-ES" dirty="0"/>
              <a:t> a more </a:t>
            </a:r>
            <a:r>
              <a:rPr lang="es-ES" dirty="0" err="1"/>
              <a:t>sophisticated</a:t>
            </a:r>
            <a:r>
              <a:rPr lang="es-ES" dirty="0"/>
              <a:t> </a:t>
            </a:r>
            <a:r>
              <a:rPr lang="es-ES" dirty="0" err="1"/>
              <a:t>method</a:t>
            </a:r>
            <a:r>
              <a:rPr lang="es-ES" dirty="0"/>
              <a:t>. </a:t>
            </a:r>
            <a:r>
              <a:rPr lang="es-ES" dirty="0" err="1"/>
              <a:t>Still</a:t>
            </a:r>
            <a:r>
              <a:rPr lang="es-ES" dirty="0"/>
              <a:t>, …</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10</a:t>
            </a:fld>
            <a:endParaRPr lang="en-US"/>
          </a:p>
        </p:txBody>
      </p:sp>
    </p:spTree>
    <p:extLst>
      <p:ext uri="{BB962C8B-B14F-4D97-AF65-F5344CB8AC3E}">
        <p14:creationId xmlns:p14="http://schemas.microsoft.com/office/powerpoint/2010/main" val="3327609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fontScale="92500" lnSpcReduction="10000"/>
          </a:bodyPr>
          <a:lstStyle/>
          <a:p>
            <a:r>
              <a:rPr lang="en-US" dirty="0" err="1"/>
              <a:t>Kannisto</a:t>
            </a:r>
            <a:r>
              <a:rPr lang="en-US" dirty="0"/>
              <a:t>: Due to a certain flatness in the d(x) curve near its highest point, the mode is sensitive to minor variations in the curve which makes it important that the curve is unimodal and relatively smooth. </a:t>
            </a:r>
          </a:p>
          <a:p>
            <a:r>
              <a:rPr lang="en-US" dirty="0"/>
              <a:t>AND if the basic life table does not satisfy this requirement, it is advisable to smooth it. However, excessive smoothing should be avoided because it reduces the height of the mode. </a:t>
            </a:r>
          </a:p>
          <a:p>
            <a:endParaRPr lang="en-US" dirty="0"/>
          </a:p>
          <a:p>
            <a:r>
              <a:rPr lang="es-ES" dirty="0" err="1"/>
              <a:t>Due</a:t>
            </a:r>
            <a:r>
              <a:rPr lang="es-ES" dirty="0"/>
              <a:t> </a:t>
            </a:r>
            <a:r>
              <a:rPr lang="es-ES" dirty="0" err="1"/>
              <a:t>to</a:t>
            </a:r>
            <a:r>
              <a:rPr lang="es-ES" dirty="0"/>
              <a:t> </a:t>
            </a:r>
            <a:r>
              <a:rPr lang="es-ES" dirty="0" err="1"/>
              <a:t>changes</a:t>
            </a:r>
            <a:r>
              <a:rPr lang="es-ES" dirty="0"/>
              <a:t> in </a:t>
            </a:r>
            <a:r>
              <a:rPr lang="es-ES" dirty="0" err="1"/>
              <a:t>the</a:t>
            </a:r>
            <a:r>
              <a:rPr lang="es-ES" dirty="0"/>
              <a:t> </a:t>
            </a:r>
            <a:r>
              <a:rPr lang="es-ES" dirty="0" err="1"/>
              <a:t>age</a:t>
            </a:r>
            <a:r>
              <a:rPr lang="es-ES" dirty="0"/>
              <a:t> </a:t>
            </a:r>
            <a:r>
              <a:rPr lang="es-ES" dirty="0" err="1"/>
              <a:t>distribution</a:t>
            </a:r>
            <a:r>
              <a:rPr lang="es-ES" dirty="0"/>
              <a:t> </a:t>
            </a:r>
            <a:r>
              <a:rPr lang="es-ES" dirty="0" err="1"/>
              <a:t>over</a:t>
            </a:r>
            <a:r>
              <a:rPr lang="es-ES" dirty="0"/>
              <a:t> time </a:t>
            </a:r>
            <a:r>
              <a:rPr lang="es-ES" dirty="0" err="1"/>
              <a:t>we</a:t>
            </a:r>
            <a:r>
              <a:rPr lang="es-ES" dirty="0"/>
              <a:t> </a:t>
            </a:r>
            <a:r>
              <a:rPr lang="es-ES" dirty="0" err="1"/>
              <a:t>need</a:t>
            </a:r>
            <a:r>
              <a:rPr lang="es-ES" dirty="0"/>
              <a:t> </a:t>
            </a:r>
            <a:r>
              <a:rPr lang="es-ES" dirty="0" err="1"/>
              <a:t>to</a:t>
            </a:r>
            <a:r>
              <a:rPr lang="es-ES" dirty="0"/>
              <a:t> </a:t>
            </a:r>
            <a:r>
              <a:rPr lang="es-ES" dirty="0" err="1"/>
              <a:t>standardise</a:t>
            </a:r>
            <a:r>
              <a:rPr lang="es-ES" dirty="0"/>
              <a:t> </a:t>
            </a:r>
            <a:r>
              <a:rPr lang="es-ES" dirty="0" err="1"/>
              <a:t>it</a:t>
            </a:r>
            <a:r>
              <a:rPr lang="es-ES" dirty="0"/>
              <a:t>, </a:t>
            </a:r>
            <a:r>
              <a:rPr lang="es-ES" dirty="0" err="1"/>
              <a:t>reason</a:t>
            </a:r>
            <a:r>
              <a:rPr lang="es-ES" dirty="0"/>
              <a:t> </a:t>
            </a:r>
            <a:r>
              <a:rPr lang="es-ES" dirty="0" err="1"/>
              <a:t>why</a:t>
            </a:r>
            <a:r>
              <a:rPr lang="es-ES" dirty="0"/>
              <a:t> </a:t>
            </a:r>
            <a:r>
              <a:rPr lang="es-ES" dirty="0" err="1"/>
              <a:t>we</a:t>
            </a:r>
            <a:r>
              <a:rPr lang="es-ES" dirty="0"/>
              <a:t> use </a:t>
            </a:r>
            <a:r>
              <a:rPr lang="es-ES" dirty="0" err="1"/>
              <a:t>the</a:t>
            </a:r>
            <a:r>
              <a:rPr lang="es-ES" dirty="0"/>
              <a:t> LT</a:t>
            </a:r>
          </a:p>
          <a:p>
            <a:r>
              <a:rPr lang="es-ES" dirty="0" err="1"/>
              <a:t>Since</a:t>
            </a:r>
            <a:r>
              <a:rPr lang="es-ES" dirty="0"/>
              <a:t> </a:t>
            </a:r>
            <a:r>
              <a:rPr lang="es-ES" dirty="0" err="1"/>
              <a:t>Kannisto</a:t>
            </a:r>
            <a:r>
              <a:rPr lang="es-ES" dirty="0"/>
              <a:t> </a:t>
            </a:r>
            <a:r>
              <a:rPr lang="es-ES" dirty="0" err="1"/>
              <a:t>had</a:t>
            </a:r>
            <a:r>
              <a:rPr lang="es-ES" dirty="0"/>
              <a:t> a formula </a:t>
            </a:r>
            <a:r>
              <a:rPr lang="es-ES" dirty="0" err="1"/>
              <a:t>for</a:t>
            </a:r>
            <a:r>
              <a:rPr lang="es-ES" dirty="0"/>
              <a:t> </a:t>
            </a:r>
            <a:r>
              <a:rPr lang="es-ES" dirty="0" err="1"/>
              <a:t>it</a:t>
            </a:r>
            <a:r>
              <a:rPr lang="es-ES" dirty="0"/>
              <a:t>, </a:t>
            </a:r>
            <a:r>
              <a:rPr lang="es-ES" dirty="0" err="1"/>
              <a:t>we</a:t>
            </a:r>
            <a:r>
              <a:rPr lang="es-ES" dirty="0"/>
              <a:t> </a:t>
            </a:r>
            <a:r>
              <a:rPr lang="es-ES" dirty="0" err="1"/>
              <a:t>decided</a:t>
            </a:r>
            <a:r>
              <a:rPr lang="es-ES" dirty="0"/>
              <a:t> </a:t>
            </a:r>
            <a:r>
              <a:rPr lang="es-ES" dirty="0" err="1"/>
              <a:t>to</a:t>
            </a:r>
            <a:r>
              <a:rPr lang="es-ES" dirty="0"/>
              <a:t> </a:t>
            </a:r>
            <a:r>
              <a:rPr lang="es-ES" dirty="0" err="1"/>
              <a:t>see</a:t>
            </a:r>
            <a:r>
              <a:rPr lang="es-ES" dirty="0"/>
              <a:t> </a:t>
            </a:r>
            <a:r>
              <a:rPr lang="es-ES" dirty="0" err="1"/>
              <a:t>how</a:t>
            </a:r>
            <a:r>
              <a:rPr lang="es-ES" dirty="0"/>
              <a:t> </a:t>
            </a:r>
            <a:r>
              <a:rPr lang="es-ES" dirty="0" err="1"/>
              <a:t>it</a:t>
            </a:r>
            <a:r>
              <a:rPr lang="es-ES" dirty="0"/>
              <a:t> </a:t>
            </a:r>
            <a:r>
              <a:rPr lang="es-ES" dirty="0" err="1"/>
              <a:t>would</a:t>
            </a:r>
            <a:r>
              <a:rPr lang="es-ES" dirty="0"/>
              <a:t> </a:t>
            </a:r>
            <a:r>
              <a:rPr lang="es-ES" dirty="0" err="1"/>
              <a:t>work</a:t>
            </a:r>
            <a:r>
              <a:rPr lang="es-ES" dirty="0"/>
              <a:t>.</a:t>
            </a:r>
          </a:p>
          <a:p>
            <a:endParaRPr lang="es-ES" dirty="0"/>
          </a:p>
          <a:p>
            <a:r>
              <a:rPr lang="en-US" dirty="0"/>
              <a:t>Note that in order to ensure sufficient precision in the various parameters, the mode needs to be determined in fractions of year. </a:t>
            </a:r>
          </a:p>
          <a:p>
            <a:endParaRPr lang="es-ES" dirty="0"/>
          </a:p>
          <a:p>
            <a:r>
              <a:rPr lang="es-ES" dirty="0" err="1"/>
              <a:t>Instead</a:t>
            </a:r>
            <a:r>
              <a:rPr lang="es-ES" dirty="0"/>
              <a:t> </a:t>
            </a:r>
            <a:r>
              <a:rPr lang="es-ES" dirty="0" err="1"/>
              <a:t>of</a:t>
            </a:r>
            <a:r>
              <a:rPr lang="es-ES" dirty="0"/>
              <a:t> linear </a:t>
            </a:r>
            <a:r>
              <a:rPr lang="es-ES" dirty="0" err="1"/>
              <a:t>interpolation</a:t>
            </a:r>
            <a:r>
              <a:rPr lang="es-ES" dirty="0"/>
              <a:t> he uses a </a:t>
            </a:r>
            <a:r>
              <a:rPr lang="es-ES" dirty="0" err="1"/>
              <a:t>quadratic</a:t>
            </a:r>
            <a:r>
              <a:rPr lang="es-ES" dirty="0"/>
              <a:t> </a:t>
            </a:r>
            <a:r>
              <a:rPr lang="es-ES" dirty="0" err="1"/>
              <a:t>interpolation</a:t>
            </a:r>
            <a:r>
              <a:rPr lang="es-ES" dirty="0"/>
              <a:t> </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11</a:t>
            </a:fld>
            <a:endParaRPr lang="en-US"/>
          </a:p>
        </p:txBody>
      </p:sp>
    </p:spTree>
    <p:extLst>
      <p:ext uri="{BB962C8B-B14F-4D97-AF65-F5344CB8AC3E}">
        <p14:creationId xmlns:p14="http://schemas.microsoft.com/office/powerpoint/2010/main" val="1526311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12</a:t>
            </a:fld>
            <a:endParaRPr lang="en-US"/>
          </a:p>
        </p:txBody>
      </p:sp>
    </p:spTree>
    <p:extLst>
      <p:ext uri="{BB962C8B-B14F-4D97-AF65-F5344CB8AC3E}">
        <p14:creationId xmlns:p14="http://schemas.microsoft.com/office/powerpoint/2010/main" val="708484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Not</a:t>
            </a:r>
            <a:r>
              <a:rPr lang="es-ES" dirty="0"/>
              <a:t> </a:t>
            </a:r>
            <a:r>
              <a:rPr lang="es-ES" dirty="0" err="1"/>
              <a:t>only</a:t>
            </a:r>
            <a:r>
              <a:rPr lang="es-ES" dirty="0"/>
              <a:t> </a:t>
            </a:r>
            <a:r>
              <a:rPr lang="es-ES" dirty="0" err="1"/>
              <a:t>the</a:t>
            </a:r>
            <a:r>
              <a:rPr lang="es-ES" dirty="0"/>
              <a:t> </a:t>
            </a:r>
            <a:r>
              <a:rPr lang="es-ES" dirty="0" err="1"/>
              <a:t>levels</a:t>
            </a:r>
            <a:r>
              <a:rPr lang="es-ES" dirty="0"/>
              <a:t> </a:t>
            </a:r>
            <a:r>
              <a:rPr lang="es-ES" dirty="0" err="1"/>
              <a:t>of</a:t>
            </a:r>
            <a:r>
              <a:rPr lang="es-ES" dirty="0"/>
              <a:t> </a:t>
            </a:r>
            <a:r>
              <a:rPr lang="es-ES" dirty="0" err="1"/>
              <a:t>each</a:t>
            </a:r>
            <a:r>
              <a:rPr lang="es-ES" dirty="0"/>
              <a:t> cause are </a:t>
            </a:r>
            <a:r>
              <a:rPr lang="es-ES" dirty="0" err="1"/>
              <a:t>different</a:t>
            </a:r>
            <a:r>
              <a:rPr lang="es-ES" dirty="0"/>
              <a:t> </a:t>
            </a:r>
            <a:r>
              <a:rPr lang="es-ES" dirty="0" err="1"/>
              <a:t>but</a:t>
            </a:r>
            <a:r>
              <a:rPr lang="es-ES" dirty="0"/>
              <a:t> </a:t>
            </a:r>
            <a:r>
              <a:rPr lang="es-ES" dirty="0" err="1"/>
              <a:t>also</a:t>
            </a:r>
            <a:r>
              <a:rPr lang="es-ES" dirty="0"/>
              <a:t> </a:t>
            </a:r>
            <a:r>
              <a:rPr lang="es-ES" dirty="0" err="1"/>
              <a:t>the</a:t>
            </a:r>
            <a:r>
              <a:rPr lang="es-ES" dirty="0"/>
              <a:t> </a:t>
            </a:r>
            <a:r>
              <a:rPr lang="es-ES" dirty="0" err="1"/>
              <a:t>shape</a:t>
            </a:r>
            <a:r>
              <a:rPr lang="es-ES" dirty="0"/>
              <a:t>. </a:t>
            </a:r>
            <a:r>
              <a:rPr lang="es-ES" dirty="0" err="1"/>
              <a:t>That’s</a:t>
            </a:r>
            <a:r>
              <a:rPr lang="es-ES" dirty="0"/>
              <a:t> </a:t>
            </a:r>
            <a:r>
              <a:rPr lang="es-ES" dirty="0" err="1"/>
              <a:t>why</a:t>
            </a:r>
            <a:r>
              <a:rPr lang="es-ES" dirty="0"/>
              <a:t> </a:t>
            </a:r>
            <a:r>
              <a:rPr lang="es-ES" dirty="0" err="1"/>
              <a:t>the</a:t>
            </a:r>
            <a:r>
              <a:rPr lang="es-ES" dirty="0"/>
              <a:t> </a:t>
            </a:r>
            <a:r>
              <a:rPr lang="es-ES" dirty="0" err="1"/>
              <a:t>mode</a:t>
            </a:r>
            <a:r>
              <a:rPr lang="es-ES" dirty="0"/>
              <a:t> </a:t>
            </a:r>
            <a:r>
              <a:rPr lang="es-ES" dirty="0" err="1"/>
              <a:t>is</a:t>
            </a:r>
            <a:r>
              <a:rPr lang="es-ES" dirty="0"/>
              <a:t> so </a:t>
            </a:r>
            <a:r>
              <a:rPr lang="es-ES" dirty="0" err="1"/>
              <a:t>different</a:t>
            </a:r>
            <a:r>
              <a:rPr lang="es-ES" dirty="0"/>
              <a:t>. </a:t>
            </a:r>
          </a:p>
          <a:p>
            <a:r>
              <a:rPr lang="es-ES" dirty="0" err="1"/>
              <a:t>For</a:t>
            </a:r>
            <a:r>
              <a:rPr lang="es-ES" dirty="0"/>
              <a:t> </a:t>
            </a:r>
            <a:r>
              <a:rPr lang="es-ES" dirty="0" err="1"/>
              <a:t>females</a:t>
            </a:r>
            <a:r>
              <a:rPr lang="es-ES" dirty="0"/>
              <a:t> </a:t>
            </a:r>
            <a:r>
              <a:rPr lang="es-ES" dirty="0" err="1"/>
              <a:t>dying</a:t>
            </a:r>
            <a:r>
              <a:rPr lang="es-ES" dirty="0"/>
              <a:t> </a:t>
            </a:r>
            <a:r>
              <a:rPr lang="es-ES" dirty="0" err="1"/>
              <a:t>of</a:t>
            </a:r>
            <a:r>
              <a:rPr lang="es-ES" dirty="0"/>
              <a:t> </a:t>
            </a:r>
            <a:r>
              <a:rPr lang="es-ES" dirty="0" err="1"/>
              <a:t>neoplasms</a:t>
            </a:r>
            <a:r>
              <a:rPr lang="es-ES" dirty="0"/>
              <a:t> </a:t>
            </a:r>
            <a:r>
              <a:rPr lang="es-ES" dirty="0" err="1"/>
              <a:t>the</a:t>
            </a:r>
            <a:r>
              <a:rPr lang="es-ES" dirty="0"/>
              <a:t> </a:t>
            </a:r>
            <a:r>
              <a:rPr lang="es-ES" dirty="0" err="1"/>
              <a:t>mode</a:t>
            </a:r>
            <a:r>
              <a:rPr lang="es-ES" dirty="0"/>
              <a:t> </a:t>
            </a:r>
            <a:r>
              <a:rPr lang="es-ES" dirty="0" err="1"/>
              <a:t>was</a:t>
            </a:r>
            <a:r>
              <a:rPr lang="es-ES" dirty="0"/>
              <a:t> </a:t>
            </a:r>
            <a:r>
              <a:rPr lang="es-ES" dirty="0" err="1"/>
              <a:t>of</a:t>
            </a:r>
            <a:r>
              <a:rPr lang="es-ES" dirty="0"/>
              <a:t> 83.24 </a:t>
            </a:r>
            <a:r>
              <a:rPr lang="es-ES" dirty="0" err="1"/>
              <a:t>years</a:t>
            </a:r>
            <a:r>
              <a:rPr lang="es-ES" dirty="0"/>
              <a:t>. </a:t>
            </a:r>
            <a:r>
              <a:rPr lang="es-ES" dirty="0" err="1"/>
              <a:t>Wheras</a:t>
            </a:r>
            <a:r>
              <a:rPr lang="es-ES" dirty="0"/>
              <a:t> </a:t>
            </a:r>
            <a:r>
              <a:rPr lang="es-ES" dirty="0" err="1"/>
              <a:t>the</a:t>
            </a:r>
            <a:r>
              <a:rPr lang="es-ES" dirty="0"/>
              <a:t> total mortality </a:t>
            </a:r>
            <a:r>
              <a:rPr lang="es-ES" dirty="0" err="1"/>
              <a:t>mode</a:t>
            </a:r>
            <a:r>
              <a:rPr lang="es-ES" dirty="0"/>
              <a:t> </a:t>
            </a:r>
            <a:r>
              <a:rPr lang="es-ES" dirty="0" err="1"/>
              <a:t>was</a:t>
            </a:r>
            <a:r>
              <a:rPr lang="es-ES" dirty="0"/>
              <a:t> 89.66. </a:t>
            </a:r>
            <a:r>
              <a:rPr lang="es-ES" dirty="0" err="1"/>
              <a:t>However</a:t>
            </a:r>
            <a:r>
              <a:rPr lang="es-ES" dirty="0"/>
              <a:t>, </a:t>
            </a:r>
          </a:p>
          <a:p>
            <a:r>
              <a:rPr lang="es-ES" dirty="0" err="1"/>
              <a:t>For</a:t>
            </a:r>
            <a:r>
              <a:rPr lang="es-ES" dirty="0"/>
              <a:t> males </a:t>
            </a:r>
            <a:r>
              <a:rPr lang="es-ES" dirty="0" err="1"/>
              <a:t>it</a:t>
            </a:r>
            <a:r>
              <a:rPr lang="es-ES" dirty="0"/>
              <a:t> </a:t>
            </a:r>
            <a:r>
              <a:rPr lang="es-ES" dirty="0" err="1"/>
              <a:t>was</a:t>
            </a:r>
            <a:r>
              <a:rPr lang="es-ES" dirty="0"/>
              <a:t> 80.65 </a:t>
            </a:r>
            <a:r>
              <a:rPr lang="es-ES" dirty="0" err="1"/>
              <a:t>for</a:t>
            </a:r>
            <a:r>
              <a:rPr lang="es-ES" dirty="0"/>
              <a:t> </a:t>
            </a:r>
            <a:r>
              <a:rPr lang="es-ES" dirty="0" err="1"/>
              <a:t>neoplasm</a:t>
            </a:r>
            <a:r>
              <a:rPr lang="es-ES" dirty="0"/>
              <a:t> </a:t>
            </a:r>
            <a:r>
              <a:rPr lang="es-ES" dirty="0" err="1"/>
              <a:t>mortality</a:t>
            </a:r>
            <a:r>
              <a:rPr lang="es-ES" dirty="0"/>
              <a:t> and 87.53 </a:t>
            </a:r>
            <a:r>
              <a:rPr lang="es-ES" dirty="0" err="1"/>
              <a:t>the</a:t>
            </a:r>
            <a:r>
              <a:rPr lang="es-ES" dirty="0"/>
              <a:t> total </a:t>
            </a:r>
            <a:r>
              <a:rPr lang="es-ES" dirty="0" err="1"/>
              <a:t>mode</a:t>
            </a:r>
            <a:r>
              <a:rPr lang="es-ES" dirty="0"/>
              <a:t>. </a:t>
            </a:r>
          </a:p>
          <a:p>
            <a:r>
              <a:rPr lang="es-ES" dirty="0" err="1"/>
              <a:t>This</a:t>
            </a:r>
            <a:r>
              <a:rPr lang="es-ES" dirty="0"/>
              <a:t> shows a </a:t>
            </a:r>
            <a:r>
              <a:rPr lang="es-ES" dirty="0" err="1"/>
              <a:t>gender</a:t>
            </a:r>
            <a:r>
              <a:rPr lang="es-ES" dirty="0"/>
              <a:t> gap </a:t>
            </a:r>
            <a:r>
              <a:rPr lang="es-ES" dirty="0" err="1"/>
              <a:t>that</a:t>
            </a:r>
            <a:r>
              <a:rPr lang="es-ES" dirty="0"/>
              <a:t> </a:t>
            </a:r>
            <a:r>
              <a:rPr lang="es-ES" dirty="0" err="1"/>
              <a:t>is</a:t>
            </a:r>
            <a:r>
              <a:rPr lang="es-ES" dirty="0"/>
              <a:t> </a:t>
            </a:r>
            <a:r>
              <a:rPr lang="es-ES" dirty="0" err="1"/>
              <a:t>different</a:t>
            </a:r>
            <a:r>
              <a:rPr lang="es-ES" dirty="0"/>
              <a:t> </a:t>
            </a:r>
            <a:r>
              <a:rPr lang="es-ES" dirty="0" err="1"/>
              <a:t>among</a:t>
            </a:r>
            <a:r>
              <a:rPr lang="es-ES" dirty="0"/>
              <a:t> causes. </a:t>
            </a:r>
          </a:p>
          <a:p>
            <a:r>
              <a:rPr lang="es-ES" dirty="0" err="1"/>
              <a:t>Oldest</a:t>
            </a:r>
            <a:r>
              <a:rPr lang="es-ES" dirty="0"/>
              <a:t> </a:t>
            </a:r>
            <a:r>
              <a:rPr lang="es-ES" dirty="0" err="1"/>
              <a:t>age</a:t>
            </a:r>
            <a:r>
              <a:rPr lang="es-ES" dirty="0"/>
              <a:t>: 100+ (</a:t>
            </a:r>
            <a:r>
              <a:rPr lang="es-ES" dirty="0" err="1"/>
              <a:t>grouped</a:t>
            </a:r>
            <a:r>
              <a:rPr lang="es-ES" dirty="0"/>
              <a:t>)</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13</a:t>
            </a:fld>
            <a:endParaRPr lang="en-US"/>
          </a:p>
        </p:txBody>
      </p:sp>
    </p:spTree>
    <p:extLst>
      <p:ext uri="{BB962C8B-B14F-4D97-AF65-F5344CB8AC3E}">
        <p14:creationId xmlns:p14="http://schemas.microsoft.com/office/powerpoint/2010/main" val="1412166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Not</a:t>
            </a:r>
            <a:r>
              <a:rPr lang="es-ES" dirty="0"/>
              <a:t> </a:t>
            </a:r>
            <a:r>
              <a:rPr lang="es-ES" dirty="0" err="1"/>
              <a:t>all</a:t>
            </a:r>
            <a:r>
              <a:rPr lang="es-ES" dirty="0"/>
              <a:t> causes </a:t>
            </a:r>
            <a:r>
              <a:rPr lang="es-ES" dirty="0" err="1"/>
              <a:t>have</a:t>
            </a:r>
            <a:r>
              <a:rPr lang="es-ES" dirty="0"/>
              <a:t> </a:t>
            </a:r>
            <a:r>
              <a:rPr lang="es-ES" dirty="0" err="1"/>
              <a:t>the</a:t>
            </a:r>
            <a:r>
              <a:rPr lang="es-ES" dirty="0"/>
              <a:t> </a:t>
            </a:r>
            <a:r>
              <a:rPr lang="es-ES" dirty="0" err="1"/>
              <a:t>same</a:t>
            </a:r>
            <a:r>
              <a:rPr lang="es-ES" dirty="0"/>
              <a:t> </a:t>
            </a:r>
            <a:r>
              <a:rPr lang="es-ES" dirty="0" err="1"/>
              <a:t>pattern</a:t>
            </a:r>
            <a:r>
              <a:rPr lang="es-ES" dirty="0"/>
              <a:t>.  </a:t>
            </a:r>
          </a:p>
          <a:p>
            <a:r>
              <a:rPr lang="es-ES" dirty="0" err="1"/>
              <a:t>The</a:t>
            </a:r>
            <a:r>
              <a:rPr lang="es-ES" dirty="0"/>
              <a:t> </a:t>
            </a:r>
            <a:r>
              <a:rPr lang="es-ES" dirty="0" err="1"/>
              <a:t>mode</a:t>
            </a:r>
            <a:r>
              <a:rPr lang="es-ES" dirty="0"/>
              <a:t> </a:t>
            </a:r>
            <a:r>
              <a:rPr lang="es-ES" dirty="0" err="1"/>
              <a:t>of</a:t>
            </a:r>
            <a:r>
              <a:rPr lang="es-ES" dirty="0"/>
              <a:t> </a:t>
            </a:r>
            <a:r>
              <a:rPr lang="es-ES" dirty="0" err="1"/>
              <a:t>Neoplasms</a:t>
            </a:r>
            <a:r>
              <a:rPr lang="es-ES" dirty="0"/>
              <a:t> </a:t>
            </a:r>
            <a:r>
              <a:rPr lang="es-ES" dirty="0" err="1"/>
              <a:t>for</a:t>
            </a:r>
            <a:r>
              <a:rPr lang="es-ES" dirty="0"/>
              <a:t> </a:t>
            </a:r>
            <a:r>
              <a:rPr lang="es-ES" dirty="0" err="1"/>
              <a:t>Females</a:t>
            </a:r>
            <a:r>
              <a:rPr lang="es-ES" dirty="0"/>
              <a:t> </a:t>
            </a:r>
            <a:r>
              <a:rPr lang="es-ES" dirty="0" err="1"/>
              <a:t>was</a:t>
            </a:r>
            <a:r>
              <a:rPr lang="es-ES" dirty="0"/>
              <a:t> 83.24 </a:t>
            </a:r>
            <a:r>
              <a:rPr lang="es-ES" dirty="0" err="1"/>
              <a:t>but</a:t>
            </a:r>
            <a:r>
              <a:rPr lang="es-ES" dirty="0"/>
              <a:t> </a:t>
            </a:r>
            <a:r>
              <a:rPr lang="es-ES" dirty="0" err="1"/>
              <a:t>for</a:t>
            </a:r>
            <a:r>
              <a:rPr lang="es-ES" dirty="0"/>
              <a:t> Heart </a:t>
            </a:r>
            <a:r>
              <a:rPr lang="es-ES" dirty="0" err="1"/>
              <a:t>disease</a:t>
            </a:r>
            <a:r>
              <a:rPr lang="es-ES" dirty="0"/>
              <a:t> 91.20 </a:t>
            </a:r>
            <a:r>
              <a:rPr lang="es-ES" dirty="0" err="1"/>
              <a:t>ie</a:t>
            </a:r>
            <a:r>
              <a:rPr lang="es-ES" dirty="0"/>
              <a:t> </a:t>
            </a:r>
            <a:r>
              <a:rPr lang="es-ES" dirty="0" err="1"/>
              <a:t>Higher</a:t>
            </a:r>
            <a:r>
              <a:rPr lang="es-ES" dirty="0"/>
              <a:t> </a:t>
            </a:r>
            <a:r>
              <a:rPr lang="es-ES" dirty="0" err="1"/>
              <a:t>than</a:t>
            </a:r>
            <a:r>
              <a:rPr lang="es-ES" dirty="0"/>
              <a:t> </a:t>
            </a:r>
            <a:r>
              <a:rPr lang="es-ES" dirty="0" err="1"/>
              <a:t>the</a:t>
            </a:r>
            <a:r>
              <a:rPr lang="es-ES" dirty="0"/>
              <a:t> total </a:t>
            </a:r>
            <a:r>
              <a:rPr lang="es-ES" dirty="0" err="1"/>
              <a:t>mortality</a:t>
            </a:r>
            <a:r>
              <a:rPr lang="es-ES" dirty="0"/>
              <a:t> </a:t>
            </a:r>
            <a:r>
              <a:rPr lang="es-ES" dirty="0" err="1"/>
              <a:t>mode</a:t>
            </a:r>
            <a:r>
              <a:rPr lang="es-ES" dirty="0"/>
              <a:t>. </a:t>
            </a:r>
          </a:p>
          <a:p>
            <a:r>
              <a:rPr lang="es-ES" dirty="0" err="1"/>
              <a:t>For</a:t>
            </a:r>
            <a:r>
              <a:rPr lang="es-ES" dirty="0"/>
              <a:t> </a:t>
            </a:r>
            <a:r>
              <a:rPr lang="es-ES" dirty="0" err="1"/>
              <a:t>men</a:t>
            </a:r>
            <a:r>
              <a:rPr lang="es-ES" dirty="0"/>
              <a:t> </a:t>
            </a:r>
            <a:r>
              <a:rPr lang="es-ES" dirty="0" err="1"/>
              <a:t>neoplasms</a:t>
            </a:r>
            <a:r>
              <a:rPr lang="es-ES" dirty="0"/>
              <a:t> </a:t>
            </a:r>
            <a:r>
              <a:rPr lang="es-ES" dirty="0" err="1"/>
              <a:t>was</a:t>
            </a:r>
            <a:r>
              <a:rPr lang="es-ES" dirty="0"/>
              <a:t> 80.65 </a:t>
            </a:r>
            <a:r>
              <a:rPr lang="es-ES" dirty="0" err="1"/>
              <a:t>but</a:t>
            </a:r>
            <a:r>
              <a:rPr lang="es-ES" dirty="0"/>
              <a:t> </a:t>
            </a:r>
            <a:r>
              <a:rPr lang="es-ES" dirty="0" err="1"/>
              <a:t>heart</a:t>
            </a:r>
            <a:r>
              <a:rPr lang="es-ES" dirty="0"/>
              <a:t> </a:t>
            </a:r>
            <a:r>
              <a:rPr lang="es-ES" dirty="0" err="1"/>
              <a:t>disease</a:t>
            </a:r>
            <a:r>
              <a:rPr lang="es-ES" dirty="0"/>
              <a:t> 88.16, </a:t>
            </a:r>
            <a:r>
              <a:rPr lang="es-ES" dirty="0" err="1"/>
              <a:t>virtually</a:t>
            </a:r>
            <a:r>
              <a:rPr lang="es-ES" dirty="0"/>
              <a:t> </a:t>
            </a:r>
            <a:r>
              <a:rPr lang="es-ES" dirty="0" err="1"/>
              <a:t>the</a:t>
            </a:r>
            <a:r>
              <a:rPr lang="es-ES" dirty="0"/>
              <a:t> </a:t>
            </a:r>
            <a:r>
              <a:rPr lang="es-ES" dirty="0" err="1"/>
              <a:t>same</a:t>
            </a:r>
            <a:r>
              <a:rPr lang="es-ES" dirty="0"/>
              <a:t> as </a:t>
            </a:r>
            <a:r>
              <a:rPr lang="es-ES" dirty="0" err="1"/>
              <a:t>the</a:t>
            </a:r>
            <a:r>
              <a:rPr lang="es-ES" dirty="0"/>
              <a:t> total </a:t>
            </a:r>
            <a:r>
              <a:rPr lang="es-ES" dirty="0" err="1"/>
              <a:t>mortality</a:t>
            </a:r>
            <a:r>
              <a:rPr lang="es-ES" dirty="0"/>
              <a:t> </a:t>
            </a:r>
            <a:r>
              <a:rPr lang="es-ES" dirty="0" err="1"/>
              <a:t>mode</a:t>
            </a:r>
            <a:r>
              <a:rPr lang="es-ES" dirty="0"/>
              <a:t> 87.53. </a:t>
            </a:r>
          </a:p>
          <a:p>
            <a:r>
              <a:rPr lang="es-ES" dirty="0" err="1"/>
              <a:t>This</a:t>
            </a:r>
            <a:r>
              <a:rPr lang="es-ES" dirty="0"/>
              <a:t> </a:t>
            </a:r>
            <a:r>
              <a:rPr lang="es-ES" dirty="0" err="1"/>
              <a:t>reflects</a:t>
            </a:r>
            <a:r>
              <a:rPr lang="es-ES" dirty="0"/>
              <a:t> </a:t>
            </a:r>
            <a:r>
              <a:rPr lang="es-ES" dirty="0" err="1"/>
              <a:t>the</a:t>
            </a:r>
            <a:r>
              <a:rPr lang="es-ES" dirty="0"/>
              <a:t> </a:t>
            </a:r>
            <a:r>
              <a:rPr lang="es-ES" dirty="0" err="1"/>
              <a:t>structure</a:t>
            </a:r>
            <a:r>
              <a:rPr lang="es-ES" dirty="0"/>
              <a:t> and </a:t>
            </a:r>
            <a:r>
              <a:rPr lang="es-ES" dirty="0" err="1"/>
              <a:t>the</a:t>
            </a:r>
            <a:r>
              <a:rPr lang="es-ES" dirty="0"/>
              <a:t> </a:t>
            </a:r>
            <a:r>
              <a:rPr lang="es-ES" dirty="0" err="1"/>
              <a:t>importance</a:t>
            </a:r>
            <a:r>
              <a:rPr lang="es-ES" dirty="0"/>
              <a:t> </a:t>
            </a:r>
            <a:r>
              <a:rPr lang="es-ES" dirty="0" err="1"/>
              <a:t>heart</a:t>
            </a:r>
            <a:r>
              <a:rPr lang="es-ES" dirty="0"/>
              <a:t> </a:t>
            </a:r>
            <a:r>
              <a:rPr lang="es-ES" dirty="0" err="1"/>
              <a:t>diseases</a:t>
            </a:r>
            <a:r>
              <a:rPr lang="es-ES" dirty="0"/>
              <a:t> </a:t>
            </a:r>
            <a:r>
              <a:rPr lang="es-ES" dirty="0" err="1"/>
              <a:t>have</a:t>
            </a:r>
            <a:r>
              <a:rPr lang="es-ES" dirty="0"/>
              <a:t> in </a:t>
            </a:r>
            <a:r>
              <a:rPr lang="es-ES" dirty="0" err="1"/>
              <a:t>longevity</a:t>
            </a:r>
            <a:r>
              <a:rPr lang="es-ES" dirty="0"/>
              <a:t>. </a:t>
            </a:r>
            <a:r>
              <a:rPr lang="es-ES" dirty="0" err="1"/>
              <a:t>Remember</a:t>
            </a:r>
            <a:r>
              <a:rPr lang="es-ES" dirty="0"/>
              <a:t> more </a:t>
            </a:r>
            <a:r>
              <a:rPr lang="es-ES" dirty="0" err="1"/>
              <a:t>than</a:t>
            </a:r>
            <a:r>
              <a:rPr lang="es-ES" dirty="0"/>
              <a:t> 1/4 </a:t>
            </a:r>
            <a:r>
              <a:rPr lang="es-ES" dirty="0" err="1"/>
              <a:t>deaths</a:t>
            </a:r>
            <a:r>
              <a:rPr lang="es-ES" dirty="0"/>
              <a:t> are </a:t>
            </a:r>
            <a:r>
              <a:rPr lang="es-ES" dirty="0" err="1"/>
              <a:t>due</a:t>
            </a:r>
            <a:r>
              <a:rPr lang="es-ES" dirty="0"/>
              <a:t> </a:t>
            </a:r>
            <a:r>
              <a:rPr lang="es-ES" dirty="0" err="1"/>
              <a:t>to</a:t>
            </a:r>
            <a:r>
              <a:rPr lang="es-ES" dirty="0"/>
              <a:t> </a:t>
            </a:r>
            <a:r>
              <a:rPr lang="es-ES" dirty="0" err="1"/>
              <a:t>heart</a:t>
            </a:r>
            <a:r>
              <a:rPr lang="es-ES" dirty="0"/>
              <a:t> </a:t>
            </a:r>
            <a:r>
              <a:rPr lang="es-ES" dirty="0" err="1"/>
              <a:t>diseases</a:t>
            </a:r>
            <a:r>
              <a:rPr lang="es-ES" dirty="0"/>
              <a:t> in </a:t>
            </a:r>
            <a:r>
              <a:rPr lang="es-ES" dirty="0" err="1"/>
              <a:t>the</a:t>
            </a:r>
            <a:r>
              <a:rPr lang="es-ES" dirty="0"/>
              <a:t> US (</a:t>
            </a:r>
            <a:r>
              <a:rPr lang="es-ES" dirty="0" err="1"/>
              <a:t>slide</a:t>
            </a:r>
            <a:r>
              <a:rPr lang="es-ES" dirty="0"/>
              <a:t> 8). </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14</a:t>
            </a:fld>
            <a:endParaRPr lang="en-US"/>
          </a:p>
        </p:txBody>
      </p:sp>
    </p:spTree>
    <p:extLst>
      <p:ext uri="{BB962C8B-B14F-4D97-AF65-F5344CB8AC3E}">
        <p14:creationId xmlns:p14="http://schemas.microsoft.com/office/powerpoint/2010/main" val="3249005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For</a:t>
            </a:r>
            <a:r>
              <a:rPr lang="es-ES" dirty="0"/>
              <a:t> diabetes </a:t>
            </a:r>
            <a:r>
              <a:rPr lang="es-ES" dirty="0" err="1"/>
              <a:t>the</a:t>
            </a:r>
            <a:r>
              <a:rPr lang="es-ES" dirty="0"/>
              <a:t> </a:t>
            </a:r>
            <a:r>
              <a:rPr lang="es-ES" dirty="0" err="1"/>
              <a:t>mode</a:t>
            </a:r>
            <a:r>
              <a:rPr lang="es-ES" dirty="0"/>
              <a:t> </a:t>
            </a:r>
            <a:r>
              <a:rPr lang="es-ES" dirty="0" err="1"/>
              <a:t>is</a:t>
            </a:r>
            <a:r>
              <a:rPr lang="es-ES" dirty="0"/>
              <a:t> </a:t>
            </a:r>
            <a:r>
              <a:rPr lang="es-ES" dirty="0" err="1"/>
              <a:t>lower</a:t>
            </a:r>
            <a:r>
              <a:rPr lang="es-ES" dirty="0"/>
              <a:t> </a:t>
            </a:r>
            <a:r>
              <a:rPr lang="es-ES" dirty="0" err="1"/>
              <a:t>than</a:t>
            </a:r>
            <a:r>
              <a:rPr lang="es-ES" dirty="0"/>
              <a:t> </a:t>
            </a:r>
            <a:r>
              <a:rPr lang="es-ES" dirty="0" err="1"/>
              <a:t>for</a:t>
            </a:r>
            <a:r>
              <a:rPr lang="es-ES" dirty="0"/>
              <a:t> total </a:t>
            </a:r>
            <a:r>
              <a:rPr lang="es-ES" dirty="0" err="1"/>
              <a:t>mortality</a:t>
            </a:r>
            <a:r>
              <a:rPr lang="es-ES" dirty="0"/>
              <a:t> and </a:t>
            </a:r>
            <a:r>
              <a:rPr lang="es-ES" dirty="0" err="1"/>
              <a:t>deaths</a:t>
            </a:r>
            <a:r>
              <a:rPr lang="es-ES" dirty="0"/>
              <a:t> are quite spread </a:t>
            </a:r>
            <a:r>
              <a:rPr lang="es-ES" dirty="0" err="1"/>
              <a:t>out</a:t>
            </a:r>
            <a:r>
              <a:rPr lang="es-ES" dirty="0"/>
              <a:t>.</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15</a:t>
            </a:fld>
            <a:endParaRPr lang="en-US"/>
          </a:p>
        </p:txBody>
      </p:sp>
    </p:spTree>
    <p:extLst>
      <p:ext uri="{BB962C8B-B14F-4D97-AF65-F5344CB8AC3E}">
        <p14:creationId xmlns:p14="http://schemas.microsoft.com/office/powerpoint/2010/main" val="2562048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a:t>For</a:t>
            </a:r>
            <a:r>
              <a:rPr lang="es-ES" dirty="0"/>
              <a:t> </a:t>
            </a:r>
            <a:r>
              <a:rPr lang="es-ES" dirty="0" err="1"/>
              <a:t>Alzeimers</a:t>
            </a:r>
            <a:r>
              <a:rPr lang="es-ES" dirty="0"/>
              <a:t> </a:t>
            </a:r>
            <a:r>
              <a:rPr lang="es-ES" dirty="0" err="1"/>
              <a:t>the</a:t>
            </a:r>
            <a:r>
              <a:rPr lang="es-ES" dirty="0"/>
              <a:t> </a:t>
            </a:r>
            <a:r>
              <a:rPr lang="es-ES" dirty="0" err="1"/>
              <a:t>mode</a:t>
            </a:r>
            <a:r>
              <a:rPr lang="es-ES" dirty="0"/>
              <a:t> </a:t>
            </a:r>
            <a:r>
              <a:rPr lang="es-ES" dirty="0" err="1"/>
              <a:t>is</a:t>
            </a:r>
            <a:r>
              <a:rPr lang="es-ES" dirty="0"/>
              <a:t> </a:t>
            </a:r>
            <a:r>
              <a:rPr lang="es-ES" dirty="0" err="1"/>
              <a:t>slightly</a:t>
            </a:r>
            <a:r>
              <a:rPr lang="es-ES" dirty="0"/>
              <a:t> </a:t>
            </a:r>
            <a:r>
              <a:rPr lang="es-ES" dirty="0" err="1"/>
              <a:t>higher</a:t>
            </a:r>
            <a:r>
              <a:rPr lang="es-ES" dirty="0"/>
              <a:t> </a:t>
            </a:r>
            <a:r>
              <a:rPr lang="es-ES" dirty="0" err="1"/>
              <a:t>than</a:t>
            </a:r>
            <a:r>
              <a:rPr lang="es-ES" dirty="0"/>
              <a:t> </a:t>
            </a:r>
            <a:r>
              <a:rPr lang="es-ES" dirty="0" err="1"/>
              <a:t>for</a:t>
            </a:r>
            <a:r>
              <a:rPr lang="es-ES" dirty="0"/>
              <a:t> total </a:t>
            </a:r>
            <a:r>
              <a:rPr lang="es-ES" dirty="0" err="1"/>
              <a:t>mortality</a:t>
            </a:r>
            <a:r>
              <a:rPr lang="es-ES" dirty="0"/>
              <a:t> and </a:t>
            </a:r>
            <a:r>
              <a:rPr lang="es-ES" dirty="0" err="1"/>
              <a:t>deaths</a:t>
            </a:r>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16</a:t>
            </a:fld>
            <a:endParaRPr lang="en-US"/>
          </a:p>
        </p:txBody>
      </p:sp>
    </p:spTree>
    <p:extLst>
      <p:ext uri="{BB962C8B-B14F-4D97-AF65-F5344CB8AC3E}">
        <p14:creationId xmlns:p14="http://schemas.microsoft.com/office/powerpoint/2010/main" val="3769222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Loess </a:t>
            </a:r>
            <a:r>
              <a:rPr lang="es-ES" dirty="0" err="1"/>
              <a:t>estimates</a:t>
            </a:r>
            <a:r>
              <a:rPr lang="es-ES" dirty="0"/>
              <a:t> – </a:t>
            </a:r>
            <a:r>
              <a:rPr lang="es-ES" dirty="0" err="1"/>
              <a:t>peaks</a:t>
            </a:r>
            <a:r>
              <a:rPr lang="es-ES" dirty="0"/>
              <a:t> and </a:t>
            </a:r>
            <a:r>
              <a:rPr lang="es-ES" dirty="0" err="1"/>
              <a:t>troughs</a:t>
            </a:r>
            <a:r>
              <a:rPr lang="es-ES" dirty="0"/>
              <a:t> </a:t>
            </a:r>
            <a:r>
              <a:rPr lang="es-ES" dirty="0" err="1"/>
              <a:t>mostly</a:t>
            </a:r>
            <a:r>
              <a:rPr lang="es-ES" dirty="0"/>
              <a:t> </a:t>
            </a:r>
            <a:r>
              <a:rPr lang="es-ES" dirty="0" err="1"/>
              <a:t>on</a:t>
            </a:r>
            <a:r>
              <a:rPr lang="es-ES" dirty="0"/>
              <a:t> </a:t>
            </a:r>
            <a:r>
              <a:rPr lang="es-ES" dirty="0" err="1"/>
              <a:t>the</a:t>
            </a:r>
            <a:r>
              <a:rPr lang="es-ES" dirty="0"/>
              <a:t> </a:t>
            </a:r>
            <a:r>
              <a:rPr lang="es-ES" dirty="0" err="1"/>
              <a:t>same</a:t>
            </a:r>
            <a:r>
              <a:rPr lang="es-ES" dirty="0"/>
              <a:t> </a:t>
            </a:r>
            <a:r>
              <a:rPr lang="es-ES" dirty="0" err="1"/>
              <a:t>moments</a:t>
            </a:r>
            <a:r>
              <a:rPr lang="es-ES" dirty="0"/>
              <a:t> </a:t>
            </a:r>
            <a:r>
              <a:rPr lang="es-ES" dirty="0" err="1"/>
              <a:t>for</a:t>
            </a:r>
            <a:r>
              <a:rPr lang="es-ES" dirty="0"/>
              <a:t> </a:t>
            </a:r>
            <a:r>
              <a:rPr lang="es-ES" dirty="0" err="1"/>
              <a:t>both</a:t>
            </a:r>
            <a:r>
              <a:rPr lang="es-ES" dirty="0"/>
              <a:t> sexes, </a:t>
            </a:r>
            <a:r>
              <a:rPr lang="es-ES" dirty="0" err="1"/>
              <a:t>with</a:t>
            </a:r>
            <a:r>
              <a:rPr lang="es-ES" dirty="0"/>
              <a:t> a </a:t>
            </a:r>
            <a:r>
              <a:rPr lang="es-ES" dirty="0" err="1"/>
              <a:t>generally</a:t>
            </a:r>
            <a:r>
              <a:rPr lang="es-ES" dirty="0"/>
              <a:t> </a:t>
            </a:r>
            <a:r>
              <a:rPr lang="es-ES" dirty="0" err="1"/>
              <a:t>upward</a:t>
            </a:r>
            <a:r>
              <a:rPr lang="es-ES" dirty="0"/>
              <a:t> </a:t>
            </a:r>
            <a:r>
              <a:rPr lang="es-ES" dirty="0" err="1"/>
              <a:t>trend</a:t>
            </a:r>
            <a:r>
              <a:rPr lang="es-ES" dirty="0"/>
              <a:t>. </a:t>
            </a:r>
            <a:r>
              <a:rPr lang="es-ES" dirty="0" err="1"/>
              <a:t>Gives</a:t>
            </a:r>
            <a:r>
              <a:rPr lang="es-ES" dirty="0"/>
              <a:t> </a:t>
            </a:r>
            <a:r>
              <a:rPr lang="es-ES" dirty="0" err="1"/>
              <a:t>confidence</a:t>
            </a:r>
            <a:r>
              <a:rPr lang="es-ES" dirty="0"/>
              <a:t> </a:t>
            </a:r>
            <a:r>
              <a:rPr lang="es-ES" dirty="0" err="1"/>
              <a:t>that</a:t>
            </a:r>
            <a:r>
              <a:rPr lang="es-ES" dirty="0"/>
              <a:t> </a:t>
            </a:r>
            <a:r>
              <a:rPr lang="es-ES" dirty="0" err="1"/>
              <a:t>the</a:t>
            </a:r>
            <a:r>
              <a:rPr lang="es-ES" dirty="0"/>
              <a:t> </a:t>
            </a:r>
            <a:r>
              <a:rPr lang="es-ES" dirty="0" err="1"/>
              <a:t>method</a:t>
            </a:r>
            <a:r>
              <a:rPr lang="es-ES" dirty="0"/>
              <a:t> </a:t>
            </a:r>
            <a:r>
              <a:rPr lang="es-ES" dirty="0" err="1"/>
              <a:t>is</a:t>
            </a:r>
            <a:r>
              <a:rPr lang="es-ES" dirty="0"/>
              <a:t> OK.</a:t>
            </a:r>
          </a:p>
          <a:p>
            <a:r>
              <a:rPr lang="es-ES" dirty="0"/>
              <a:t>Do observe </a:t>
            </a:r>
            <a:r>
              <a:rPr lang="es-ES" dirty="0" err="1"/>
              <a:t>the</a:t>
            </a:r>
            <a:r>
              <a:rPr lang="es-ES" dirty="0"/>
              <a:t> </a:t>
            </a:r>
            <a:r>
              <a:rPr lang="es-ES" dirty="0" err="1"/>
              <a:t>widening</a:t>
            </a:r>
            <a:r>
              <a:rPr lang="es-ES" dirty="0"/>
              <a:t> sex </a:t>
            </a:r>
            <a:r>
              <a:rPr lang="es-ES" dirty="0" err="1"/>
              <a:t>difference</a:t>
            </a:r>
            <a:r>
              <a:rPr lang="es-ES" dirty="0"/>
              <a:t> </a:t>
            </a:r>
            <a:r>
              <a:rPr lang="es-ES" dirty="0" err="1"/>
              <a:t>for</a:t>
            </a:r>
            <a:r>
              <a:rPr lang="es-ES" dirty="0"/>
              <a:t> diabetes. </a:t>
            </a:r>
            <a:r>
              <a:rPr lang="es-ES" dirty="0" err="1"/>
              <a:t>Could</a:t>
            </a:r>
            <a:r>
              <a:rPr lang="es-ES" dirty="0"/>
              <a:t> </a:t>
            </a:r>
            <a:r>
              <a:rPr lang="es-ES" dirty="0" err="1"/>
              <a:t>it</a:t>
            </a:r>
            <a:r>
              <a:rPr lang="es-ES" dirty="0"/>
              <a:t> be </a:t>
            </a:r>
            <a:r>
              <a:rPr lang="es-ES" dirty="0" err="1"/>
              <a:t>that</a:t>
            </a:r>
            <a:r>
              <a:rPr lang="es-ES" dirty="0"/>
              <a:t> </a:t>
            </a:r>
            <a:r>
              <a:rPr lang="es-ES" dirty="0" err="1"/>
              <a:t>women</a:t>
            </a:r>
            <a:r>
              <a:rPr lang="es-ES" dirty="0"/>
              <a:t> </a:t>
            </a:r>
            <a:r>
              <a:rPr lang="es-ES" dirty="0" err="1"/>
              <a:t>adhere</a:t>
            </a:r>
            <a:r>
              <a:rPr lang="es-ES" dirty="0"/>
              <a:t> </a:t>
            </a:r>
            <a:r>
              <a:rPr lang="es-ES" dirty="0" err="1"/>
              <a:t>better</a:t>
            </a:r>
            <a:r>
              <a:rPr lang="es-ES" dirty="0"/>
              <a:t> </a:t>
            </a:r>
            <a:r>
              <a:rPr lang="es-ES" dirty="0" err="1"/>
              <a:t>to</a:t>
            </a:r>
            <a:r>
              <a:rPr lang="es-ES" dirty="0"/>
              <a:t> </a:t>
            </a:r>
            <a:r>
              <a:rPr lang="es-ES" dirty="0" err="1"/>
              <a:t>improved</a:t>
            </a:r>
            <a:r>
              <a:rPr lang="es-ES" dirty="0"/>
              <a:t> </a:t>
            </a:r>
            <a:r>
              <a:rPr lang="es-ES" dirty="0" err="1"/>
              <a:t>treatment</a:t>
            </a:r>
            <a:r>
              <a:rPr lang="es-ES" dirty="0"/>
              <a:t>?</a:t>
            </a:r>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17</a:t>
            </a:fld>
            <a:endParaRPr lang="en-US"/>
          </a:p>
        </p:txBody>
      </p:sp>
    </p:spTree>
    <p:extLst>
      <p:ext uri="{BB962C8B-B14F-4D97-AF65-F5344CB8AC3E}">
        <p14:creationId xmlns:p14="http://schemas.microsoft.com/office/powerpoint/2010/main" val="3997915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MCOD – </a:t>
            </a:r>
            <a:r>
              <a:rPr lang="es-ES" dirty="0" err="1"/>
              <a:t>we</a:t>
            </a:r>
            <a:r>
              <a:rPr lang="es-ES" dirty="0"/>
              <a:t> </a:t>
            </a:r>
            <a:r>
              <a:rPr lang="es-ES" dirty="0" err="1"/>
              <a:t>haven’t</a:t>
            </a:r>
            <a:r>
              <a:rPr lang="es-ES" dirty="0"/>
              <a:t> done </a:t>
            </a:r>
            <a:r>
              <a:rPr lang="es-ES" dirty="0" err="1"/>
              <a:t>the</a:t>
            </a:r>
            <a:r>
              <a:rPr lang="es-ES" dirty="0"/>
              <a:t> </a:t>
            </a:r>
            <a:r>
              <a:rPr lang="es-ES" dirty="0" err="1"/>
              <a:t>modeling</a:t>
            </a:r>
            <a:r>
              <a:rPr lang="es-ES" dirty="0"/>
              <a:t> </a:t>
            </a:r>
            <a:r>
              <a:rPr lang="es-ES" dirty="0" err="1"/>
              <a:t>yet</a:t>
            </a:r>
            <a:r>
              <a:rPr lang="es-ES" dirty="0"/>
              <a:t>, </a:t>
            </a:r>
            <a:r>
              <a:rPr lang="es-ES" dirty="0" err="1"/>
              <a:t>but</a:t>
            </a:r>
            <a:r>
              <a:rPr lang="es-ES" dirty="0"/>
              <a:t> </a:t>
            </a:r>
            <a:r>
              <a:rPr lang="es-ES" dirty="0" err="1"/>
              <a:t>here</a:t>
            </a:r>
            <a:r>
              <a:rPr lang="es-ES" dirty="0"/>
              <a:t> are </a:t>
            </a:r>
            <a:r>
              <a:rPr lang="es-ES" dirty="0" err="1"/>
              <a:t>some</a:t>
            </a:r>
            <a:r>
              <a:rPr lang="es-ES" dirty="0"/>
              <a:t> </a:t>
            </a:r>
            <a:r>
              <a:rPr lang="es-ES" dirty="0" err="1"/>
              <a:t>results</a:t>
            </a:r>
            <a:r>
              <a:rPr lang="es-ES" dirty="0"/>
              <a:t> </a:t>
            </a:r>
            <a:r>
              <a:rPr lang="es-ES" dirty="0" err="1"/>
              <a:t>using</a:t>
            </a:r>
            <a:r>
              <a:rPr lang="es-ES" dirty="0"/>
              <a:t> </a:t>
            </a:r>
            <a:r>
              <a:rPr lang="es-ES" dirty="0" err="1"/>
              <a:t>the</a:t>
            </a:r>
            <a:r>
              <a:rPr lang="es-ES" dirty="0"/>
              <a:t> </a:t>
            </a:r>
            <a:r>
              <a:rPr lang="es-ES" dirty="0" err="1"/>
              <a:t>crude</a:t>
            </a:r>
            <a:r>
              <a:rPr lang="es-ES" dirty="0"/>
              <a:t> data.</a:t>
            </a:r>
          </a:p>
          <a:p>
            <a:r>
              <a:rPr lang="es-ES" dirty="0" err="1"/>
              <a:t>Descriptively</a:t>
            </a:r>
            <a:r>
              <a:rPr lang="es-ES" dirty="0"/>
              <a:t> </a:t>
            </a:r>
            <a:r>
              <a:rPr lang="es-ES" dirty="0" err="1"/>
              <a:t>we</a:t>
            </a:r>
            <a:r>
              <a:rPr lang="es-ES" dirty="0"/>
              <a:t> </a:t>
            </a:r>
            <a:r>
              <a:rPr lang="es-ES" dirty="0" err="1"/>
              <a:t>found</a:t>
            </a:r>
            <a:r>
              <a:rPr lang="es-ES" dirty="0"/>
              <a:t> </a:t>
            </a:r>
            <a:r>
              <a:rPr lang="es-ES" dirty="0" err="1"/>
              <a:t>that</a:t>
            </a:r>
            <a:r>
              <a:rPr lang="es-ES" dirty="0"/>
              <a:t> </a:t>
            </a:r>
            <a:r>
              <a:rPr lang="es-ES" dirty="0" err="1"/>
              <a:t>the</a:t>
            </a:r>
            <a:r>
              <a:rPr lang="es-ES" dirty="0"/>
              <a:t> </a:t>
            </a:r>
            <a:r>
              <a:rPr lang="es-ES" dirty="0" err="1"/>
              <a:t>observed</a:t>
            </a:r>
            <a:r>
              <a:rPr lang="es-ES" dirty="0"/>
              <a:t> </a:t>
            </a:r>
            <a:r>
              <a:rPr lang="es-ES" dirty="0" err="1"/>
              <a:t>mode</a:t>
            </a:r>
            <a:r>
              <a:rPr lang="es-ES" dirty="0"/>
              <a:t> </a:t>
            </a:r>
            <a:r>
              <a:rPr lang="es-ES" dirty="0" err="1"/>
              <a:t>is</a:t>
            </a:r>
            <a:r>
              <a:rPr lang="es-ES" dirty="0"/>
              <a:t> 72 </a:t>
            </a:r>
            <a:r>
              <a:rPr lang="es-ES" dirty="0" err="1"/>
              <a:t>for</a:t>
            </a:r>
            <a:r>
              <a:rPr lang="es-ES" dirty="0"/>
              <a:t> males </a:t>
            </a:r>
            <a:r>
              <a:rPr lang="es-ES" dirty="0" err="1"/>
              <a:t>for</a:t>
            </a:r>
            <a:r>
              <a:rPr lang="es-ES" dirty="0"/>
              <a:t> </a:t>
            </a:r>
            <a:r>
              <a:rPr lang="es-ES" dirty="0" err="1"/>
              <a:t>both</a:t>
            </a:r>
            <a:r>
              <a:rPr lang="es-ES" dirty="0"/>
              <a:t> </a:t>
            </a:r>
            <a:r>
              <a:rPr lang="es-ES" dirty="0" err="1"/>
              <a:t>UCoD</a:t>
            </a:r>
            <a:r>
              <a:rPr lang="es-ES" dirty="0"/>
              <a:t> and </a:t>
            </a:r>
            <a:r>
              <a:rPr lang="es-ES" dirty="0" err="1"/>
              <a:t>MCoD</a:t>
            </a:r>
            <a:r>
              <a:rPr lang="es-ES" dirty="0"/>
              <a:t>. </a:t>
            </a:r>
          </a:p>
          <a:p>
            <a:r>
              <a:rPr lang="es-ES" dirty="0"/>
              <a:t>                                       </a:t>
            </a:r>
            <a:r>
              <a:rPr lang="es-ES" dirty="0" err="1"/>
              <a:t>But</a:t>
            </a:r>
            <a:r>
              <a:rPr lang="es-ES" dirty="0"/>
              <a:t> </a:t>
            </a:r>
            <a:r>
              <a:rPr lang="es-ES" dirty="0" err="1"/>
              <a:t>Females</a:t>
            </a:r>
            <a:r>
              <a:rPr lang="es-ES" dirty="0"/>
              <a:t> Mo </a:t>
            </a:r>
            <a:r>
              <a:rPr lang="es-ES" dirty="0" err="1"/>
              <a:t>multiple</a:t>
            </a:r>
            <a:r>
              <a:rPr lang="es-ES" dirty="0"/>
              <a:t>=84, and Mo </a:t>
            </a:r>
            <a:r>
              <a:rPr lang="es-ES" dirty="0" err="1"/>
              <a:t>underlying</a:t>
            </a:r>
            <a:r>
              <a:rPr lang="es-ES" dirty="0"/>
              <a:t>=72. </a:t>
            </a:r>
          </a:p>
          <a:p>
            <a:r>
              <a:rPr lang="es-ES" dirty="0" err="1"/>
              <a:t>When</a:t>
            </a:r>
            <a:r>
              <a:rPr lang="es-ES" dirty="0"/>
              <a:t> a baby </a:t>
            </a:r>
            <a:r>
              <a:rPr lang="es-ES" dirty="0" err="1"/>
              <a:t>dies</a:t>
            </a:r>
            <a:r>
              <a:rPr lang="es-ES" dirty="0"/>
              <a:t> </a:t>
            </a:r>
            <a:r>
              <a:rPr lang="es-ES" dirty="0" err="1"/>
              <a:t>it</a:t>
            </a:r>
            <a:r>
              <a:rPr lang="es-ES" dirty="0"/>
              <a:t> </a:t>
            </a:r>
            <a:r>
              <a:rPr lang="es-ES" dirty="0" err="1"/>
              <a:t>is</a:t>
            </a:r>
            <a:r>
              <a:rPr lang="es-ES" dirty="0"/>
              <a:t> </a:t>
            </a:r>
            <a:r>
              <a:rPr lang="es-ES" dirty="0" err="1"/>
              <a:t>often</a:t>
            </a:r>
            <a:r>
              <a:rPr lang="es-ES" dirty="0"/>
              <a:t> </a:t>
            </a:r>
            <a:r>
              <a:rPr lang="es-ES" dirty="0" err="1"/>
              <a:t>just</a:t>
            </a:r>
            <a:r>
              <a:rPr lang="es-ES" dirty="0"/>
              <a:t> </a:t>
            </a:r>
            <a:r>
              <a:rPr lang="es-ES" dirty="0" err="1"/>
              <a:t>from</a:t>
            </a:r>
            <a:r>
              <a:rPr lang="es-ES" dirty="0"/>
              <a:t> </a:t>
            </a:r>
            <a:r>
              <a:rPr lang="es-ES" dirty="0" err="1"/>
              <a:t>one</a:t>
            </a:r>
            <a:r>
              <a:rPr lang="es-ES" dirty="0"/>
              <a:t> cause, </a:t>
            </a:r>
            <a:r>
              <a:rPr lang="es-ES" dirty="0" err="1"/>
              <a:t>while</a:t>
            </a:r>
            <a:r>
              <a:rPr lang="es-ES" dirty="0"/>
              <a:t> </a:t>
            </a:r>
            <a:r>
              <a:rPr lang="es-ES" dirty="0" err="1"/>
              <a:t>older</a:t>
            </a:r>
            <a:r>
              <a:rPr lang="es-ES" dirty="0"/>
              <a:t> </a:t>
            </a:r>
            <a:r>
              <a:rPr lang="es-ES" dirty="0" err="1"/>
              <a:t>people</a:t>
            </a:r>
            <a:r>
              <a:rPr lang="es-ES" dirty="0"/>
              <a:t> Will </a:t>
            </a:r>
            <a:r>
              <a:rPr lang="es-ES" dirty="0" err="1"/>
              <a:t>often</a:t>
            </a:r>
            <a:r>
              <a:rPr lang="es-ES" dirty="0"/>
              <a:t> die </a:t>
            </a:r>
            <a:r>
              <a:rPr lang="es-ES" dirty="0" err="1"/>
              <a:t>of</a:t>
            </a:r>
            <a:r>
              <a:rPr lang="es-ES" dirty="0"/>
              <a:t> </a:t>
            </a:r>
            <a:r>
              <a:rPr lang="es-ES" dirty="0" err="1"/>
              <a:t>many</a:t>
            </a:r>
            <a:r>
              <a:rPr lang="es-ES" dirty="0"/>
              <a:t> - </a:t>
            </a:r>
            <a:r>
              <a:rPr lang="en-US" dirty="0"/>
              <a:t>Deaths are more than your exposures </a:t>
            </a:r>
            <a:r>
              <a:rPr lang="es-ES" dirty="0"/>
              <a:t>- </a:t>
            </a:r>
            <a:r>
              <a:rPr lang="es-ES" dirty="0" err="1"/>
              <a:t>This</a:t>
            </a:r>
            <a:r>
              <a:rPr lang="es-ES" dirty="0"/>
              <a:t> </a:t>
            </a:r>
            <a:r>
              <a:rPr lang="es-ES" dirty="0" err="1"/>
              <a:t>is</a:t>
            </a:r>
            <a:r>
              <a:rPr lang="es-ES" dirty="0"/>
              <a:t> </a:t>
            </a:r>
            <a:r>
              <a:rPr lang="es-ES" dirty="0" err="1"/>
              <a:t>why</a:t>
            </a:r>
            <a:r>
              <a:rPr lang="es-ES" dirty="0"/>
              <a:t> m</a:t>
            </a:r>
            <a:r>
              <a:rPr lang="en-US" dirty="0" err="1"/>
              <a:t>ethods</a:t>
            </a:r>
            <a:r>
              <a:rPr lang="en-US" dirty="0"/>
              <a:t> based on life-table counts or age at death distribution do not work to estimate the Mode of </a:t>
            </a:r>
            <a:r>
              <a:rPr lang="en-US" dirty="0" err="1"/>
              <a:t>MCoD</a:t>
            </a:r>
            <a:r>
              <a:rPr lang="en-US" dirty="0"/>
              <a:t>! So we need solve that! My co-author is looking into various options.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(people can die of more than one cause, reason why life tables don’t work).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18</a:t>
            </a:fld>
            <a:endParaRPr lang="en-US"/>
          </a:p>
        </p:txBody>
      </p:sp>
    </p:spTree>
    <p:extLst>
      <p:ext uri="{BB962C8B-B14F-4D97-AF65-F5344CB8AC3E}">
        <p14:creationId xmlns:p14="http://schemas.microsoft.com/office/powerpoint/2010/main" val="212932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19</a:t>
            </a:fld>
            <a:endParaRPr lang="en-US"/>
          </a:p>
        </p:txBody>
      </p:sp>
    </p:spTree>
    <p:extLst>
      <p:ext uri="{BB962C8B-B14F-4D97-AF65-F5344CB8AC3E}">
        <p14:creationId xmlns:p14="http://schemas.microsoft.com/office/powerpoint/2010/main" val="8256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2</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110710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20</a:t>
            </a:fld>
            <a:endParaRPr lang="en-US"/>
          </a:p>
        </p:txBody>
      </p:sp>
    </p:spTree>
    <p:extLst>
      <p:ext uri="{BB962C8B-B14F-4D97-AF65-F5344CB8AC3E}">
        <p14:creationId xmlns:p14="http://schemas.microsoft.com/office/powerpoint/2010/main" val="31199635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21</a:t>
            </a:fld>
            <a:endParaRPr lang="en-US"/>
          </a:p>
        </p:txBody>
      </p:sp>
    </p:spTree>
    <p:extLst>
      <p:ext uri="{BB962C8B-B14F-4D97-AF65-F5344CB8AC3E}">
        <p14:creationId xmlns:p14="http://schemas.microsoft.com/office/powerpoint/2010/main" val="2030574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22</a:t>
            </a:fld>
            <a:endParaRPr lang="en-US"/>
          </a:p>
        </p:txBody>
      </p:sp>
    </p:spTree>
    <p:extLst>
      <p:ext uri="{BB962C8B-B14F-4D97-AF65-F5344CB8AC3E}">
        <p14:creationId xmlns:p14="http://schemas.microsoft.com/office/powerpoint/2010/main" val="3400203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23</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1211029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EEDC2E4F-ED13-499B-A389-7D6E6B48452D}" type="slidenum">
              <a:rPr lang="en-US" smtClean="0"/>
              <a:t>24</a:t>
            </a:fld>
            <a:endParaRPr lang="en-US"/>
          </a:p>
        </p:txBody>
      </p:sp>
      <p:sp>
        <p:nvSpPr>
          <p:cNvPr id="5" name="Marcador de pie de página 4">
            <a:extLst>
              <a:ext uri="{FF2B5EF4-FFF2-40B4-BE49-F238E27FC236}">
                <a16:creationId xmlns:a16="http://schemas.microsoft.com/office/drawing/2014/main" id="{608956CF-EB86-4946-87EC-367AB050EFB2}"/>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076984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3</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79814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4</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2411273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5</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748229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6</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2771803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7</a:t>
            </a:fld>
            <a:endParaRPr lang="en-US"/>
          </a:p>
        </p:txBody>
      </p:sp>
    </p:spTree>
    <p:extLst>
      <p:ext uri="{BB962C8B-B14F-4D97-AF65-F5344CB8AC3E}">
        <p14:creationId xmlns:p14="http://schemas.microsoft.com/office/powerpoint/2010/main" val="273882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8</a:t>
            </a:fld>
            <a:endParaRPr lang="en-US"/>
          </a:p>
        </p:txBody>
      </p:sp>
    </p:spTree>
    <p:extLst>
      <p:ext uri="{BB962C8B-B14F-4D97-AF65-F5344CB8AC3E}">
        <p14:creationId xmlns:p14="http://schemas.microsoft.com/office/powerpoint/2010/main" val="2289072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err="1"/>
              <a:t>Kannisto</a:t>
            </a:r>
            <a:r>
              <a:rPr lang="en-US" dirty="0"/>
              <a:t>: Due to a certain flatness in the d(x) curve near its highest point, the mode is sensitive to minor variations in the curve which makes it important that the curve is unimodal and relatively smooth.</a:t>
            </a:r>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9</a:t>
            </a:fld>
            <a:endParaRPr lang="en-US"/>
          </a:p>
        </p:txBody>
      </p:sp>
    </p:spTree>
    <p:extLst>
      <p:ext uri="{BB962C8B-B14F-4D97-AF65-F5344CB8AC3E}">
        <p14:creationId xmlns:p14="http://schemas.microsoft.com/office/powerpoint/2010/main" val="21833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70437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93727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02988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6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a:pPr/>
              <a:t>‹Nº›</a:t>
            </a:fld>
            <a:endParaRPr lang="en-US"/>
          </a:p>
        </p:txBody>
      </p:sp>
    </p:spTree>
    <p:extLst>
      <p:ext uri="{BB962C8B-B14F-4D97-AF65-F5344CB8AC3E}">
        <p14:creationId xmlns:p14="http://schemas.microsoft.com/office/powerpoint/2010/main" val="66431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56722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404700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40659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34th REVES 24-26 May 2023</a:t>
            </a:r>
          </a:p>
        </p:txBody>
      </p:sp>
      <p:sp>
        <p:nvSpPr>
          <p:cNvPr id="9" name="Slide Number Placeholder 8"/>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2082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34th REVES 24-26 May 2023</a:t>
            </a:r>
          </a:p>
        </p:txBody>
      </p:sp>
      <p:sp>
        <p:nvSpPr>
          <p:cNvPr id="5" name="Slide Number Placeholder 4"/>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85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34th REVES 24-26 May 2023</a:t>
            </a:r>
          </a:p>
        </p:txBody>
      </p:sp>
      <p:sp>
        <p:nvSpPr>
          <p:cNvPr id="4" name="Slide Number Placeholder 3"/>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52285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38136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59941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34th REVES 24-26 May 2023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168E1-58ED-D641-B4E2-5A721D0A6FD8}" type="slidenum">
              <a:rPr lang="uk-UA"/>
              <a:pPr/>
              <a:t>‹Nº›</a:t>
            </a:fld>
            <a:endParaRPr lang="uk-UA"/>
          </a:p>
        </p:txBody>
      </p:sp>
    </p:spTree>
    <p:extLst>
      <p:ext uri="{BB962C8B-B14F-4D97-AF65-F5344CB8AC3E}">
        <p14:creationId xmlns:p14="http://schemas.microsoft.com/office/powerpoint/2010/main" val="416099620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hyperlink" Target="mailto:pavaz@sdu.dk" TargetMode="External"/><Relationship Id="rId5" Type="http://schemas.openxmlformats.org/officeDocument/2006/relationships/hyperlink" Target="mailto:jspijker@ced.uab.es" TargetMode="External"/><Relationship Id="rId4" Type="http://schemas.openxmlformats.org/officeDocument/2006/relationships/image" Target="../media/image2.jpeg"/><Relationship Id="rId9"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9.emf"/></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21.emf"/></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23.emf"/></Relationships>
</file>

<file path=ppt/slides/_rels/slide1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s>
</file>

<file path=ppt/slides/_rels/slide1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hyperlink" Target="https://doi.org/10.1093/eurpub/ckad036" TargetMode="External"/><Relationship Id="rId2" Type="http://schemas.openxmlformats.org/officeDocument/2006/relationships/slideLayout" Target="../slideLayouts/slideLayout13.xml"/><Relationship Id="rId1" Type="http://schemas.openxmlformats.org/officeDocument/2006/relationships/tags" Target="../tags/tag7.xml"/><Relationship Id="rId6" Type="http://schemas.openxmlformats.org/officeDocument/2006/relationships/hyperlink" Target="https://doi.org/10.1136/bmjopen-2021-053205" TargetMode="External"/><Relationship Id="rId5" Type="http://schemas.openxmlformats.org/officeDocument/2006/relationships/hyperlink" Target="https://doi.org/doi:10.1215/00703370-10410415" TargetMode="External"/><Relationship Id="rId4" Type="http://schemas.openxmlformats.org/officeDocument/2006/relationships/hyperlink" Target="https://doi.org/10.4054/DemRes.2023.49.2" TargetMode="External"/></Relationships>
</file>

<file path=ppt/slides/_rels/slide2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0.jpeg"/><Relationship Id="rId7"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pavaz@sdu.dk" TargetMode="External"/><Relationship Id="rId4" Type="http://schemas.openxmlformats.org/officeDocument/2006/relationships/hyperlink" Target="mailto:jspijker@ced.uab.es"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258618" y="397592"/>
            <a:ext cx="8682181" cy="3176880"/>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3200" kern="1200">
                <a:solidFill>
                  <a:schemeClr val="tx1"/>
                </a:solidFill>
                <a:latin typeface="+mj-lt"/>
                <a:ea typeface="+mj-ea"/>
                <a:cs typeface="+mj-cs"/>
              </a:defRPr>
            </a:lvl1pPr>
          </a:lstStyle>
          <a:p>
            <a:pPr algn="ctr"/>
            <a:r>
              <a:rPr lang="en-US" sz="3000" i="1" dirty="0">
                <a:solidFill>
                  <a:schemeClr val="tx1">
                    <a:lumMod val="75000"/>
                    <a:lumOff val="25000"/>
                  </a:schemeClr>
                </a:solidFill>
                <a:cs typeface="Georgia"/>
              </a:rPr>
              <a:t>HMM workshop</a:t>
            </a:r>
          </a:p>
          <a:p>
            <a:pPr algn="ctr"/>
            <a:r>
              <a:rPr lang="en-US" sz="3000" i="1" dirty="0">
                <a:solidFill>
                  <a:schemeClr val="tx1">
                    <a:lumMod val="75000"/>
                    <a:lumOff val="25000"/>
                  </a:schemeClr>
                </a:solidFill>
              </a:rPr>
              <a:t>Budapest,  20-22 September 2023</a:t>
            </a:r>
            <a:br>
              <a:rPr lang="en-US" sz="3000" i="1" dirty="0">
                <a:solidFill>
                  <a:schemeClr val="tx1">
                    <a:lumMod val="75000"/>
                    <a:lumOff val="25000"/>
                  </a:schemeClr>
                </a:solidFill>
                <a:cs typeface="Georgia"/>
              </a:rPr>
            </a:br>
            <a:endParaRPr lang="en-US" sz="3000" i="1" dirty="0">
              <a:solidFill>
                <a:schemeClr val="tx1">
                  <a:lumMod val="75000"/>
                  <a:lumOff val="25000"/>
                </a:schemeClr>
              </a:solidFill>
              <a:cs typeface="Georgia"/>
            </a:endParaRPr>
          </a:p>
          <a:p>
            <a:pPr algn="ctr"/>
            <a:r>
              <a:rPr lang="en-US" b="1" dirty="0">
                <a:solidFill>
                  <a:schemeClr val="tx1">
                    <a:lumMod val="75000"/>
                    <a:lumOff val="25000"/>
                  </a:schemeClr>
                </a:solidFill>
                <a:cs typeface="Georgia"/>
              </a:rPr>
              <a:t>Changes in the modal age at death of ageing- and </a:t>
            </a:r>
            <a:r>
              <a:rPr lang="en-US" b="1" dirty="0" err="1">
                <a:solidFill>
                  <a:schemeClr val="tx1">
                    <a:lumMod val="75000"/>
                    <a:lumOff val="25000"/>
                  </a:schemeClr>
                </a:solidFill>
                <a:cs typeface="Georgia"/>
              </a:rPr>
              <a:t>behaviour</a:t>
            </a:r>
            <a:r>
              <a:rPr lang="en-US" b="1" dirty="0">
                <a:solidFill>
                  <a:schemeClr val="tx1">
                    <a:lumMod val="75000"/>
                    <a:lumOff val="25000"/>
                  </a:schemeClr>
                </a:solidFill>
                <a:cs typeface="Georgia"/>
              </a:rPr>
              <a:t>-related diseases in the US: A multiple causes of death approach</a:t>
            </a:r>
            <a:br>
              <a:rPr lang="en-US" sz="2200" i="1" dirty="0">
                <a:solidFill>
                  <a:schemeClr val="tx1">
                    <a:lumMod val="75000"/>
                    <a:lumOff val="25000"/>
                  </a:schemeClr>
                </a:solidFill>
                <a:latin typeface="Verdana"/>
                <a:cs typeface="Verdana"/>
              </a:rPr>
            </a:br>
            <a:r>
              <a:rPr lang="en-US" sz="2200" dirty="0">
                <a:solidFill>
                  <a:schemeClr val="tx1">
                    <a:lumMod val="75000"/>
                    <a:lumOff val="25000"/>
                  </a:schemeClr>
                </a:solidFill>
                <a:latin typeface="Verdana"/>
                <a:cs typeface="Verdana"/>
              </a:rPr>
              <a:t>(work in progress)</a:t>
            </a:r>
            <a:br>
              <a:rPr lang="en-US" sz="2200" dirty="0">
                <a:solidFill>
                  <a:schemeClr val="tx1">
                    <a:lumMod val="75000"/>
                    <a:lumOff val="25000"/>
                  </a:schemeClr>
                </a:solidFill>
                <a:latin typeface="Verdana"/>
                <a:cs typeface="Verdana"/>
              </a:rPr>
            </a:br>
            <a:endParaRPr lang="en-US" sz="2200" dirty="0">
              <a:solidFill>
                <a:schemeClr val="tx1">
                  <a:lumMod val="75000"/>
                  <a:lumOff val="25000"/>
                </a:schemeClr>
              </a:solidFill>
            </a:endParaRPr>
          </a:p>
        </p:txBody>
      </p:sp>
      <p:sp>
        <p:nvSpPr>
          <p:cNvPr id="10" name="Subtitle 2">
            <a:extLst>
              <a:ext uri="{FF2B5EF4-FFF2-40B4-BE49-F238E27FC236}">
                <a16:creationId xmlns:a16="http://schemas.microsoft.com/office/drawing/2014/main" id="{BB834E2C-BE64-46B1-AD8D-6E495BA1F48D}"/>
              </a:ext>
            </a:extLst>
          </p:cNvPr>
          <p:cNvSpPr txBox="1">
            <a:spLocks/>
          </p:cNvSpPr>
          <p:nvPr/>
        </p:nvSpPr>
        <p:spPr>
          <a:xfrm>
            <a:off x="602163" y="6073544"/>
            <a:ext cx="7958137" cy="569912"/>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defRPr/>
            </a:pPr>
            <a:r>
              <a:rPr lang="en-GB" sz="1600" i="1" dirty="0">
                <a:solidFill>
                  <a:schemeClr val="tx2"/>
                </a:solidFill>
                <a:latin typeface="Georgia"/>
                <a:cs typeface="Georgia"/>
              </a:rPr>
              <a:t>twitter: @</a:t>
            </a:r>
            <a:r>
              <a:rPr lang="en-GB" sz="1600" i="1" dirty="0" err="1">
                <a:solidFill>
                  <a:schemeClr val="tx2"/>
                </a:solidFill>
                <a:latin typeface="Georgia"/>
                <a:cs typeface="Georgia"/>
              </a:rPr>
              <a:t>popageing</a:t>
            </a:r>
            <a:endParaRPr lang="en-GB" sz="1600" i="1" dirty="0">
              <a:solidFill>
                <a:schemeClr val="tx2"/>
              </a:solidFill>
              <a:latin typeface="Georgia"/>
              <a:cs typeface="Georgia"/>
            </a:endParaRPr>
          </a:p>
        </p:txBody>
      </p:sp>
      <p:sp>
        <p:nvSpPr>
          <p:cNvPr id="6" name="Rectángulo 5">
            <a:extLst>
              <a:ext uri="{FF2B5EF4-FFF2-40B4-BE49-F238E27FC236}">
                <a16:creationId xmlns:a16="http://schemas.microsoft.com/office/drawing/2014/main" id="{9159DDBB-4ACF-4077-804D-899E9F533239}"/>
              </a:ext>
            </a:extLst>
          </p:cNvPr>
          <p:cNvSpPr/>
          <p:nvPr/>
        </p:nvSpPr>
        <p:spPr>
          <a:xfrm>
            <a:off x="470950" y="3788714"/>
            <a:ext cx="8089350" cy="1739643"/>
          </a:xfrm>
          <a:prstGeom prst="rect">
            <a:avLst/>
          </a:prstGeom>
        </p:spPr>
        <p:txBody>
          <a:bodyPr wrap="square">
            <a:spAutoFit/>
          </a:bodyPr>
          <a:lstStyle/>
          <a:p>
            <a:pPr algn="just">
              <a:lnSpc>
                <a:spcPct val="115000"/>
              </a:lnSpc>
              <a:spcAft>
                <a:spcPts val="300"/>
              </a:spcAft>
            </a:pPr>
            <a:r>
              <a:rPr lang="en-US" b="1" dirty="0">
                <a:solidFill>
                  <a:srgbClr val="000000"/>
                </a:solidFill>
                <a:latin typeface="Times New Roman" panose="02020603050405020304" pitchFamily="18" charset="0"/>
                <a:ea typeface="Times New Roman" panose="02020603050405020304" pitchFamily="18" charset="0"/>
              </a:rPr>
              <a:t>Jeroen Spijker</a:t>
            </a:r>
            <a:r>
              <a:rPr lang="en-US" b="1" baseline="30000" dirty="0">
                <a:solidFill>
                  <a:srgbClr val="000000"/>
                </a:solidFill>
                <a:latin typeface="Times New Roman" panose="02020603050405020304" pitchFamily="18" charset="0"/>
                <a:ea typeface="Times New Roman" panose="02020603050405020304" pitchFamily="18" charset="0"/>
              </a:rPr>
              <a:t>1</a:t>
            </a:r>
            <a:r>
              <a:rPr lang="en-US" b="1" dirty="0">
                <a:solidFill>
                  <a:srgbClr val="000000"/>
                </a:solidFill>
                <a:latin typeface="Times New Roman" panose="02020603050405020304" pitchFamily="18" charset="0"/>
                <a:ea typeface="Times New Roman" panose="02020603050405020304" pitchFamily="18" charset="0"/>
              </a:rPr>
              <a:t>, Paola Vázquez-Castillo</a:t>
            </a:r>
            <a:r>
              <a:rPr lang="en-US" b="1" baseline="30000" dirty="0">
                <a:solidFill>
                  <a:srgbClr val="000000"/>
                </a:solidFill>
                <a:latin typeface="Times New Roman" panose="02020603050405020304" pitchFamily="18" charset="0"/>
                <a:ea typeface="Times New Roman" panose="02020603050405020304" pitchFamily="18" charset="0"/>
              </a:rPr>
              <a:t>2</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endParaRPr lang="en-US" sz="1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300"/>
              </a:spcAft>
            </a:pPr>
            <a:r>
              <a:rPr lang="en-US" sz="1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Centre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d’Estudis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Demogràfics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Bellaterra</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Spain. </a:t>
            </a:r>
            <a:r>
              <a:rPr lang="en-GB" sz="1400" i="1" dirty="0">
                <a:solidFill>
                  <a:schemeClr val="tx1">
                    <a:lumMod val="75000"/>
                    <a:lumOff val="25000"/>
                  </a:schemeClr>
                </a:solidFill>
                <a:latin typeface="Times New Roman" panose="02020603050405020304" pitchFamily="18" charset="0"/>
                <a:cs typeface="Times New Roman" panose="02020603050405020304" pitchFamily="18" charset="0"/>
                <a:hlinkClick r:id="rId5"/>
              </a:rPr>
              <a:t>jspijker@ced.uab.es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a:solidFill>
                  <a:srgbClr val="000000"/>
                </a:solidFill>
                <a:latin typeface="Times New Roman" panose="02020603050405020304" pitchFamily="18"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r>
              <a:rPr lang="en-US" sz="1400" baseline="30000" dirty="0">
                <a:solidFill>
                  <a:srgbClr val="000000"/>
                </a:solidFill>
                <a:latin typeface="Times New Roman" panose="02020603050405020304" pitchFamily="18" charset="0"/>
                <a:ea typeface="Times New Roman" panose="02020603050405020304" pitchFamily="18" charset="0"/>
              </a:rPr>
              <a:t>2</a:t>
            </a:r>
            <a:r>
              <a:rPr lang="en-US" sz="1400" dirty="0">
                <a:solidFill>
                  <a:srgbClr val="000000"/>
                </a:solidFill>
                <a:latin typeface="Times New Roman" panose="02020603050405020304" pitchFamily="18" charset="0"/>
                <a:ea typeface="Times New Roman" panose="02020603050405020304" pitchFamily="18" charset="0"/>
              </a:rPr>
              <a:t>Danish Center on Population Research, Interdisciplinary Center on Population Dynamics,</a:t>
            </a:r>
          </a:p>
          <a:p>
            <a:pPr algn="just">
              <a:lnSpc>
                <a:spcPct val="115000"/>
              </a:lnSpc>
              <a:spcAft>
                <a:spcPts val="300"/>
              </a:spcAft>
            </a:pPr>
            <a:r>
              <a:rPr lang="en-US" sz="1400" dirty="0">
                <a:solidFill>
                  <a:srgbClr val="000000"/>
                </a:solidFill>
                <a:latin typeface="Times New Roman" panose="02020603050405020304" pitchFamily="18" charset="0"/>
                <a:ea typeface="Times New Roman" panose="02020603050405020304" pitchFamily="18" charset="0"/>
              </a:rPr>
              <a:t>University of Southern Denmark. </a:t>
            </a:r>
            <a:r>
              <a:rPr lang="en-US" sz="1400" i="1" dirty="0">
                <a:solidFill>
                  <a:srgbClr val="000000"/>
                </a:solidFill>
                <a:latin typeface="Times New Roman" panose="02020603050405020304" pitchFamily="18" charset="0"/>
                <a:ea typeface="Times New Roman" panose="02020603050405020304" pitchFamily="18" charset="0"/>
                <a:hlinkClick r:id="rId6"/>
              </a:rPr>
              <a:t>pavaz@sdu.dk</a:t>
            </a:r>
            <a:endParaRPr lang="en-US" sz="1400" i="1" dirty="0">
              <a:solidFill>
                <a:srgbClr val="000000"/>
              </a:solidFill>
              <a:latin typeface="Times New Roman" panose="02020603050405020304" pitchFamily="18" charset="0"/>
              <a:ea typeface="Times New Roman" panose="02020603050405020304" pitchFamily="18" charset="0"/>
            </a:endParaRPr>
          </a:p>
          <a:p>
            <a:pPr algn="just">
              <a:lnSpc>
                <a:spcPct val="115000"/>
              </a:lnSpc>
              <a:spcAft>
                <a:spcPts val="300"/>
              </a:spcAft>
            </a:pPr>
            <a:endParaRPr lang="en-US" sz="1400" dirty="0">
              <a:solidFill>
                <a:srgbClr val="000000"/>
              </a:solidFill>
              <a:latin typeface="Times New Roman" panose="02020603050405020304" pitchFamily="18" charset="0"/>
              <a:ea typeface="Times New Roman" panose="02020603050405020304" pitchFamily="18" charset="0"/>
            </a:endParaRPr>
          </a:p>
        </p:txBody>
      </p:sp>
      <p:pic>
        <p:nvPicPr>
          <p:cNvPr id="11" name="Picture 6" descr="logoCED2.jpg">
            <a:extLst>
              <a:ext uri="{FF2B5EF4-FFF2-40B4-BE49-F238E27FC236}">
                <a16:creationId xmlns:a16="http://schemas.microsoft.com/office/drawing/2014/main" id="{CF2E035E-5DF1-4AAB-821B-EA15FE8995DC}"/>
              </a:ext>
            </a:extLst>
          </p:cNvPr>
          <p:cNvPicPr>
            <a:picLocks noChangeAspect="1"/>
          </p:cNvPicPr>
          <p:nvPr/>
        </p:nvPicPr>
        <p:blipFill rotWithShape="1">
          <a:blip r:embed="rId7">
            <a:extLst>
              <a:ext uri="{28A0092B-C50C-407E-A947-70E740481C1C}">
                <a14:useLocalDpi xmlns:a14="http://schemas.microsoft.com/office/drawing/2010/main" val="0"/>
              </a:ext>
            </a:extLst>
          </a:blip>
          <a:srcRect l="11800" t="19876" r="7560" b="26843"/>
          <a:stretch/>
        </p:blipFill>
        <p:spPr>
          <a:xfrm>
            <a:off x="6995160" y="6062463"/>
            <a:ext cx="2048256" cy="676665"/>
          </a:xfrm>
          <a:prstGeom prst="rect">
            <a:avLst/>
          </a:prstGeom>
        </p:spPr>
      </p:pic>
      <p:pic>
        <p:nvPicPr>
          <p:cNvPr id="12" name="Picture 4">
            <a:extLst>
              <a:ext uri="{FF2B5EF4-FFF2-40B4-BE49-F238E27FC236}">
                <a16:creationId xmlns:a16="http://schemas.microsoft.com/office/drawing/2014/main" id="{9E6C9D8B-C35F-426D-9E21-C7115DACA0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77113" y="5298207"/>
            <a:ext cx="1183205" cy="6228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uropean Research Council">
            <a:extLst>
              <a:ext uri="{FF2B5EF4-FFF2-40B4-BE49-F238E27FC236}">
                <a16:creationId xmlns:a16="http://schemas.microsoft.com/office/drawing/2014/main" id="{F2E9C03A-781B-4BF5-B8FE-51A8F5A4F5D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05425" y="4461435"/>
            <a:ext cx="843728" cy="69158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2021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CDF89260-747F-497E-BF6A-4AC869080447}"/>
              </a:ext>
            </a:extLst>
          </p:cNvPr>
          <p:cNvPicPr>
            <a:picLocks noChangeAspect="1"/>
          </p:cNvPicPr>
          <p:nvPr/>
        </p:nvPicPr>
        <p:blipFill>
          <a:blip r:embed="rId3"/>
          <a:stretch>
            <a:fillRect/>
          </a:stretch>
        </p:blipFill>
        <p:spPr>
          <a:xfrm>
            <a:off x="247269" y="1307886"/>
            <a:ext cx="3181681" cy="1568049"/>
          </a:xfrm>
          <a:prstGeom prst="rect">
            <a:avLst/>
          </a:prstGeom>
        </p:spPr>
      </p:pic>
      <p:pic>
        <p:nvPicPr>
          <p:cNvPr id="7" name="Imagen 6">
            <a:extLst>
              <a:ext uri="{FF2B5EF4-FFF2-40B4-BE49-F238E27FC236}">
                <a16:creationId xmlns:a16="http://schemas.microsoft.com/office/drawing/2014/main" id="{7E19EC80-47CD-4546-A7AC-408DCF179BF6}"/>
              </a:ext>
            </a:extLst>
          </p:cNvPr>
          <p:cNvPicPr>
            <a:picLocks noChangeAspect="1"/>
          </p:cNvPicPr>
          <p:nvPr/>
        </p:nvPicPr>
        <p:blipFill>
          <a:blip r:embed="rId4"/>
          <a:stretch>
            <a:fillRect/>
          </a:stretch>
        </p:blipFill>
        <p:spPr>
          <a:xfrm>
            <a:off x="3517950" y="1310934"/>
            <a:ext cx="3181662" cy="1565001"/>
          </a:xfrm>
          <a:prstGeom prst="rect">
            <a:avLst/>
          </a:prstGeom>
        </p:spPr>
      </p:pic>
      <p:sp>
        <p:nvSpPr>
          <p:cNvPr id="8" name="Rectángulo 7">
            <a:extLst>
              <a:ext uri="{FF2B5EF4-FFF2-40B4-BE49-F238E27FC236}">
                <a16:creationId xmlns:a16="http://schemas.microsoft.com/office/drawing/2014/main" id="{98F20F14-2B3F-4261-829D-6F1311FB6933}"/>
              </a:ext>
            </a:extLst>
          </p:cNvPr>
          <p:cNvSpPr/>
          <p:nvPr/>
        </p:nvSpPr>
        <p:spPr>
          <a:xfrm>
            <a:off x="1645125" y="895690"/>
            <a:ext cx="643125" cy="369332"/>
          </a:xfrm>
          <a:prstGeom prst="rect">
            <a:avLst/>
          </a:prstGeom>
        </p:spPr>
        <p:txBody>
          <a:bodyPr wrap="none">
            <a:spAutoFit/>
          </a:bodyPr>
          <a:lstStyle/>
          <a:p>
            <a:r>
              <a:rPr lang="es-ES" dirty="0"/>
              <a:t>MEN</a:t>
            </a:r>
          </a:p>
        </p:txBody>
      </p:sp>
      <p:sp>
        <p:nvSpPr>
          <p:cNvPr id="9" name="Rectángulo 8">
            <a:extLst>
              <a:ext uri="{FF2B5EF4-FFF2-40B4-BE49-F238E27FC236}">
                <a16:creationId xmlns:a16="http://schemas.microsoft.com/office/drawing/2014/main" id="{175792F7-DA2F-4775-9B40-8B40675D5D88}"/>
              </a:ext>
            </a:extLst>
          </p:cNvPr>
          <p:cNvSpPr/>
          <p:nvPr/>
        </p:nvSpPr>
        <p:spPr>
          <a:xfrm>
            <a:off x="4608971" y="895690"/>
            <a:ext cx="998094" cy="369332"/>
          </a:xfrm>
          <a:prstGeom prst="rect">
            <a:avLst/>
          </a:prstGeom>
        </p:spPr>
        <p:txBody>
          <a:bodyPr wrap="none">
            <a:spAutoFit/>
          </a:bodyPr>
          <a:lstStyle/>
          <a:p>
            <a:r>
              <a:rPr lang="es-ES" dirty="0"/>
              <a:t>WOMEN</a:t>
            </a:r>
          </a:p>
        </p:txBody>
      </p:sp>
      <p:pic>
        <p:nvPicPr>
          <p:cNvPr id="10" name="Imagen 9">
            <a:extLst>
              <a:ext uri="{FF2B5EF4-FFF2-40B4-BE49-F238E27FC236}">
                <a16:creationId xmlns:a16="http://schemas.microsoft.com/office/drawing/2014/main" id="{B20C6E25-A84A-48B8-87DE-3CCE28A4C62B}"/>
              </a:ext>
            </a:extLst>
          </p:cNvPr>
          <p:cNvPicPr>
            <a:picLocks noChangeAspect="1"/>
          </p:cNvPicPr>
          <p:nvPr/>
        </p:nvPicPr>
        <p:blipFill>
          <a:blip r:embed="rId5"/>
          <a:stretch>
            <a:fillRect/>
          </a:stretch>
        </p:blipFill>
        <p:spPr>
          <a:xfrm>
            <a:off x="231289" y="2910419"/>
            <a:ext cx="3165387" cy="1589532"/>
          </a:xfrm>
          <a:prstGeom prst="rect">
            <a:avLst/>
          </a:prstGeom>
        </p:spPr>
      </p:pic>
      <p:pic>
        <p:nvPicPr>
          <p:cNvPr id="13" name="Imagen 12">
            <a:extLst>
              <a:ext uri="{FF2B5EF4-FFF2-40B4-BE49-F238E27FC236}">
                <a16:creationId xmlns:a16="http://schemas.microsoft.com/office/drawing/2014/main" id="{03807992-7259-4195-8E4C-9B51A4E8C97E}"/>
              </a:ext>
            </a:extLst>
          </p:cNvPr>
          <p:cNvPicPr>
            <a:picLocks noChangeAspect="1"/>
          </p:cNvPicPr>
          <p:nvPr/>
        </p:nvPicPr>
        <p:blipFill>
          <a:blip r:embed="rId6"/>
          <a:stretch>
            <a:fillRect/>
          </a:stretch>
        </p:blipFill>
        <p:spPr>
          <a:xfrm>
            <a:off x="3517950" y="2903773"/>
            <a:ext cx="3180136" cy="1596178"/>
          </a:xfrm>
          <a:prstGeom prst="rect">
            <a:avLst/>
          </a:prstGeom>
        </p:spPr>
      </p:pic>
      <p:pic>
        <p:nvPicPr>
          <p:cNvPr id="14" name="Imagen 13">
            <a:extLst>
              <a:ext uri="{FF2B5EF4-FFF2-40B4-BE49-F238E27FC236}">
                <a16:creationId xmlns:a16="http://schemas.microsoft.com/office/drawing/2014/main" id="{4A714588-9D4A-42AA-B6CB-791EA29F5D30}"/>
              </a:ext>
            </a:extLst>
          </p:cNvPr>
          <p:cNvPicPr>
            <a:picLocks noChangeAspect="1"/>
          </p:cNvPicPr>
          <p:nvPr/>
        </p:nvPicPr>
        <p:blipFill>
          <a:blip r:embed="rId7"/>
          <a:stretch>
            <a:fillRect/>
          </a:stretch>
        </p:blipFill>
        <p:spPr>
          <a:xfrm>
            <a:off x="214564" y="4534435"/>
            <a:ext cx="3182112" cy="1589532"/>
          </a:xfrm>
          <a:prstGeom prst="rect">
            <a:avLst/>
          </a:prstGeom>
        </p:spPr>
      </p:pic>
      <p:sp>
        <p:nvSpPr>
          <p:cNvPr id="15" name="Title 1">
            <a:extLst>
              <a:ext uri="{FF2B5EF4-FFF2-40B4-BE49-F238E27FC236}">
                <a16:creationId xmlns:a16="http://schemas.microsoft.com/office/drawing/2014/main" id="{EE3CDCEB-E1CA-411A-A4B5-CA999E3154D0}"/>
              </a:ext>
            </a:extLst>
          </p:cNvPr>
          <p:cNvSpPr txBox="1">
            <a:spLocks/>
          </p:cNvSpPr>
          <p:nvPr/>
        </p:nvSpPr>
        <p:spPr>
          <a:xfrm>
            <a:off x="457199" y="327178"/>
            <a:ext cx="8315961"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The crude method to estimate raw MAD</a:t>
            </a:r>
            <a:endParaRPr lang="en-US" sz="2800" dirty="0">
              <a:solidFill>
                <a:srgbClr val="D57C40"/>
              </a:solidFill>
            </a:endParaRPr>
          </a:p>
        </p:txBody>
      </p:sp>
      <p:pic>
        <p:nvPicPr>
          <p:cNvPr id="16" name="Imagen 15">
            <a:extLst>
              <a:ext uri="{FF2B5EF4-FFF2-40B4-BE49-F238E27FC236}">
                <a16:creationId xmlns:a16="http://schemas.microsoft.com/office/drawing/2014/main" id="{6FC2ED9E-BF95-474F-B267-D455241A8828}"/>
              </a:ext>
            </a:extLst>
          </p:cNvPr>
          <p:cNvPicPr>
            <a:picLocks noChangeAspect="1"/>
          </p:cNvPicPr>
          <p:nvPr/>
        </p:nvPicPr>
        <p:blipFill>
          <a:blip r:embed="rId8"/>
          <a:stretch>
            <a:fillRect/>
          </a:stretch>
        </p:blipFill>
        <p:spPr>
          <a:xfrm>
            <a:off x="3517950" y="4527789"/>
            <a:ext cx="3180136" cy="1588545"/>
          </a:xfrm>
          <a:prstGeom prst="rect">
            <a:avLst/>
          </a:prstGeom>
        </p:spPr>
      </p:pic>
      <p:sp>
        <p:nvSpPr>
          <p:cNvPr id="18" name="Elipse 17">
            <a:extLst>
              <a:ext uri="{FF2B5EF4-FFF2-40B4-BE49-F238E27FC236}">
                <a16:creationId xmlns:a16="http://schemas.microsoft.com/office/drawing/2014/main" id="{5BCA7C62-E637-4E31-BB38-BE1A83F9AEC1}"/>
              </a:ext>
            </a:extLst>
          </p:cNvPr>
          <p:cNvSpPr/>
          <p:nvPr/>
        </p:nvSpPr>
        <p:spPr>
          <a:xfrm>
            <a:off x="1943100" y="1666875"/>
            <a:ext cx="804601" cy="78401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Elipse 18">
            <a:extLst>
              <a:ext uri="{FF2B5EF4-FFF2-40B4-BE49-F238E27FC236}">
                <a16:creationId xmlns:a16="http://schemas.microsoft.com/office/drawing/2014/main" id="{1C230064-0F20-4715-ABE6-071DB0AD1583}"/>
              </a:ext>
            </a:extLst>
          </p:cNvPr>
          <p:cNvSpPr/>
          <p:nvPr/>
        </p:nvSpPr>
        <p:spPr>
          <a:xfrm>
            <a:off x="2162175" y="3209925"/>
            <a:ext cx="695325" cy="64671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Elipse 19">
            <a:extLst>
              <a:ext uri="{FF2B5EF4-FFF2-40B4-BE49-F238E27FC236}">
                <a16:creationId xmlns:a16="http://schemas.microsoft.com/office/drawing/2014/main" id="{43F77FF7-7738-4B6A-8C8D-BDC149CB59E0}"/>
              </a:ext>
            </a:extLst>
          </p:cNvPr>
          <p:cNvSpPr/>
          <p:nvPr/>
        </p:nvSpPr>
        <p:spPr>
          <a:xfrm>
            <a:off x="5248276" y="1666874"/>
            <a:ext cx="736446" cy="65722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Elipse 20">
            <a:extLst>
              <a:ext uri="{FF2B5EF4-FFF2-40B4-BE49-F238E27FC236}">
                <a16:creationId xmlns:a16="http://schemas.microsoft.com/office/drawing/2014/main" id="{D90C8C07-D5E1-4BF8-8D66-2070D4AAB6DA}"/>
              </a:ext>
            </a:extLst>
          </p:cNvPr>
          <p:cNvSpPr/>
          <p:nvPr/>
        </p:nvSpPr>
        <p:spPr>
          <a:xfrm>
            <a:off x="5772150" y="3181350"/>
            <a:ext cx="514350" cy="67529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Elipse 21">
            <a:extLst>
              <a:ext uri="{FF2B5EF4-FFF2-40B4-BE49-F238E27FC236}">
                <a16:creationId xmlns:a16="http://schemas.microsoft.com/office/drawing/2014/main" id="{EB552009-4237-4E2D-89B3-3B21B2D64218}"/>
              </a:ext>
            </a:extLst>
          </p:cNvPr>
          <p:cNvSpPr/>
          <p:nvPr/>
        </p:nvSpPr>
        <p:spPr>
          <a:xfrm>
            <a:off x="2747701" y="5000625"/>
            <a:ext cx="547950" cy="549489"/>
          </a:xfrm>
          <a:prstGeom prst="ellipse">
            <a:avLst/>
          </a:prstGeom>
          <a:no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CuadroTexto 22">
            <a:extLst>
              <a:ext uri="{FF2B5EF4-FFF2-40B4-BE49-F238E27FC236}">
                <a16:creationId xmlns:a16="http://schemas.microsoft.com/office/drawing/2014/main" id="{A30E4F6B-A0F0-470C-964F-E7B93FFEEA0A}"/>
              </a:ext>
            </a:extLst>
          </p:cNvPr>
          <p:cNvSpPr txBox="1"/>
          <p:nvPr/>
        </p:nvSpPr>
        <p:spPr>
          <a:xfrm>
            <a:off x="7007838" y="1372192"/>
            <a:ext cx="2077372" cy="3139321"/>
          </a:xfrm>
          <a:prstGeom prst="rect">
            <a:avLst/>
          </a:prstGeom>
          <a:noFill/>
        </p:spPr>
        <p:txBody>
          <a:bodyPr wrap="square" rtlCol="0">
            <a:spAutoFit/>
          </a:bodyPr>
          <a:lstStyle/>
          <a:p>
            <a:r>
              <a:rPr lang="es-ES" dirty="0" err="1"/>
              <a:t>Looking</a:t>
            </a:r>
            <a:r>
              <a:rPr lang="es-ES" dirty="0"/>
              <a:t> at </a:t>
            </a:r>
            <a:r>
              <a:rPr lang="es-ES" dirty="0" err="1"/>
              <a:t>the</a:t>
            </a:r>
            <a:r>
              <a:rPr lang="es-ES" dirty="0"/>
              <a:t> raw data </a:t>
            </a:r>
            <a:r>
              <a:rPr lang="es-ES" dirty="0" err="1"/>
              <a:t>does</a:t>
            </a:r>
            <a:r>
              <a:rPr lang="es-ES" dirty="0"/>
              <a:t> </a:t>
            </a:r>
            <a:r>
              <a:rPr lang="es-ES" dirty="0" err="1"/>
              <a:t>provide</a:t>
            </a:r>
            <a:r>
              <a:rPr lang="es-ES" dirty="0"/>
              <a:t> </a:t>
            </a:r>
            <a:r>
              <a:rPr lang="es-ES" dirty="0" err="1"/>
              <a:t>insights</a:t>
            </a:r>
            <a:r>
              <a:rPr lang="es-ES" dirty="0"/>
              <a:t> </a:t>
            </a:r>
            <a:r>
              <a:rPr lang="es-ES" dirty="0" err="1"/>
              <a:t>to</a:t>
            </a:r>
            <a:r>
              <a:rPr lang="es-ES" dirty="0"/>
              <a:t> </a:t>
            </a:r>
            <a:r>
              <a:rPr lang="es-ES" dirty="0" err="1"/>
              <a:t>possible</a:t>
            </a:r>
            <a:r>
              <a:rPr lang="es-ES" dirty="0"/>
              <a:t> </a:t>
            </a:r>
            <a:r>
              <a:rPr lang="es-ES" dirty="0" err="1"/>
              <a:t>anomalies</a:t>
            </a:r>
            <a:r>
              <a:rPr lang="es-ES" dirty="0"/>
              <a:t> </a:t>
            </a:r>
            <a:r>
              <a:rPr lang="es-ES" dirty="0" err="1"/>
              <a:t>such</a:t>
            </a:r>
            <a:r>
              <a:rPr lang="es-ES" dirty="0"/>
              <a:t> as </a:t>
            </a:r>
            <a:r>
              <a:rPr lang="es-ES" dirty="0" err="1"/>
              <a:t>twin</a:t>
            </a:r>
            <a:r>
              <a:rPr lang="es-ES" dirty="0"/>
              <a:t> </a:t>
            </a:r>
            <a:r>
              <a:rPr lang="es-ES" dirty="0" err="1"/>
              <a:t>peaks</a:t>
            </a:r>
            <a:r>
              <a:rPr lang="es-ES" dirty="0"/>
              <a:t> (2 MAD) </a:t>
            </a:r>
            <a:r>
              <a:rPr lang="es-ES" dirty="0" err="1"/>
              <a:t>or</a:t>
            </a:r>
            <a:r>
              <a:rPr lang="es-ES" dirty="0"/>
              <a:t> </a:t>
            </a:r>
            <a:r>
              <a:rPr lang="es-ES" dirty="0" err="1"/>
              <a:t>sudden</a:t>
            </a:r>
            <a:r>
              <a:rPr lang="es-ES" dirty="0"/>
              <a:t> declines </a:t>
            </a:r>
            <a:r>
              <a:rPr lang="es-ES" dirty="0" err="1"/>
              <a:t>such</a:t>
            </a:r>
            <a:r>
              <a:rPr lang="es-ES" dirty="0"/>
              <a:t> as </a:t>
            </a:r>
            <a:r>
              <a:rPr lang="es-ES" dirty="0" err="1"/>
              <a:t>here</a:t>
            </a:r>
            <a:r>
              <a:rPr lang="es-ES" dirty="0"/>
              <a:t>. </a:t>
            </a:r>
          </a:p>
          <a:p>
            <a:r>
              <a:rPr lang="es-ES" dirty="0" err="1"/>
              <a:t>Any</a:t>
            </a:r>
            <a:r>
              <a:rPr lang="es-ES" dirty="0"/>
              <a:t> </a:t>
            </a:r>
            <a:r>
              <a:rPr lang="es-ES" dirty="0" err="1"/>
              <a:t>well-informed</a:t>
            </a:r>
            <a:r>
              <a:rPr lang="es-ES" dirty="0"/>
              <a:t> </a:t>
            </a:r>
            <a:r>
              <a:rPr lang="es-ES" dirty="0" err="1"/>
              <a:t>demographer</a:t>
            </a:r>
            <a:r>
              <a:rPr lang="es-ES" dirty="0"/>
              <a:t> </a:t>
            </a:r>
            <a:r>
              <a:rPr lang="es-ES" dirty="0" err="1"/>
              <a:t>here</a:t>
            </a:r>
            <a:r>
              <a:rPr lang="es-ES" dirty="0"/>
              <a:t> </a:t>
            </a:r>
            <a:r>
              <a:rPr lang="es-ES" dirty="0" err="1"/>
              <a:t>knows</a:t>
            </a:r>
            <a:r>
              <a:rPr lang="es-ES" dirty="0"/>
              <a:t> </a:t>
            </a:r>
            <a:r>
              <a:rPr lang="es-ES" dirty="0" err="1"/>
              <a:t>what</a:t>
            </a:r>
            <a:r>
              <a:rPr lang="es-ES" dirty="0"/>
              <a:t> </a:t>
            </a:r>
            <a:r>
              <a:rPr lang="es-ES" dirty="0" err="1"/>
              <a:t>this</a:t>
            </a:r>
            <a:r>
              <a:rPr lang="es-ES" dirty="0"/>
              <a:t> </a:t>
            </a:r>
            <a:r>
              <a:rPr lang="es-ES" dirty="0" err="1"/>
              <a:t>might</a:t>
            </a:r>
            <a:r>
              <a:rPr lang="es-ES" dirty="0"/>
              <a:t> be </a:t>
            </a:r>
            <a:r>
              <a:rPr lang="es-ES" dirty="0" err="1"/>
              <a:t>due</a:t>
            </a:r>
            <a:r>
              <a:rPr lang="es-ES" dirty="0"/>
              <a:t> </a:t>
            </a:r>
            <a:r>
              <a:rPr lang="es-ES" dirty="0" err="1"/>
              <a:t>to</a:t>
            </a:r>
            <a:r>
              <a:rPr lang="es-ES" dirty="0"/>
              <a:t>?</a:t>
            </a:r>
          </a:p>
        </p:txBody>
      </p:sp>
      <p:sp>
        <p:nvSpPr>
          <p:cNvPr id="24" name="CuadroTexto 23">
            <a:extLst>
              <a:ext uri="{FF2B5EF4-FFF2-40B4-BE49-F238E27FC236}">
                <a16:creationId xmlns:a16="http://schemas.microsoft.com/office/drawing/2014/main" id="{314B1D85-F8CD-43CC-A97D-2EF81D7D02A6}"/>
              </a:ext>
            </a:extLst>
          </p:cNvPr>
          <p:cNvSpPr txBox="1"/>
          <p:nvPr/>
        </p:nvSpPr>
        <p:spPr>
          <a:xfrm>
            <a:off x="7014299" y="4557101"/>
            <a:ext cx="2077372" cy="2031325"/>
          </a:xfrm>
          <a:prstGeom prst="rect">
            <a:avLst/>
          </a:prstGeom>
          <a:noFill/>
        </p:spPr>
        <p:txBody>
          <a:bodyPr wrap="square" rtlCol="0">
            <a:spAutoFit/>
          </a:bodyPr>
          <a:lstStyle/>
          <a:p>
            <a:r>
              <a:rPr lang="es-ES" dirty="0">
                <a:solidFill>
                  <a:srgbClr val="FF0000"/>
                </a:solidFill>
              </a:rPr>
              <a:t>I </a:t>
            </a:r>
            <a:r>
              <a:rPr lang="es-ES" dirty="0" err="1">
                <a:solidFill>
                  <a:srgbClr val="FF0000"/>
                </a:solidFill>
              </a:rPr>
              <a:t>reckon</a:t>
            </a:r>
            <a:r>
              <a:rPr lang="es-ES" dirty="0">
                <a:solidFill>
                  <a:srgbClr val="FF0000"/>
                </a:solidFill>
              </a:rPr>
              <a:t> a </a:t>
            </a:r>
            <a:r>
              <a:rPr lang="es-ES" dirty="0" err="1">
                <a:solidFill>
                  <a:srgbClr val="FF0000"/>
                </a:solidFill>
              </a:rPr>
              <a:t>cohort</a:t>
            </a:r>
            <a:r>
              <a:rPr lang="es-ES" dirty="0">
                <a:solidFill>
                  <a:srgbClr val="FF0000"/>
                </a:solidFill>
              </a:rPr>
              <a:t> </a:t>
            </a:r>
            <a:r>
              <a:rPr lang="es-ES" dirty="0" err="1">
                <a:solidFill>
                  <a:srgbClr val="FF0000"/>
                </a:solidFill>
              </a:rPr>
              <a:t>effect</a:t>
            </a:r>
            <a:r>
              <a:rPr lang="es-ES" dirty="0">
                <a:solidFill>
                  <a:srgbClr val="FF0000"/>
                </a:solidFill>
              </a:rPr>
              <a:t> (</a:t>
            </a:r>
            <a:r>
              <a:rPr lang="es-ES" dirty="0" err="1">
                <a:solidFill>
                  <a:srgbClr val="FF0000"/>
                </a:solidFill>
              </a:rPr>
              <a:t>babyboomers</a:t>
            </a:r>
            <a:r>
              <a:rPr lang="es-ES" dirty="0">
                <a:solidFill>
                  <a:srgbClr val="FF0000"/>
                </a:solidFill>
              </a:rPr>
              <a:t>) </a:t>
            </a:r>
            <a:r>
              <a:rPr lang="es-ES" dirty="0" err="1">
                <a:solidFill>
                  <a:srgbClr val="FF0000"/>
                </a:solidFill>
              </a:rPr>
              <a:t>associated</a:t>
            </a:r>
            <a:r>
              <a:rPr lang="es-ES" dirty="0">
                <a:solidFill>
                  <a:srgbClr val="FF0000"/>
                </a:solidFill>
              </a:rPr>
              <a:t> </a:t>
            </a:r>
            <a:r>
              <a:rPr lang="es-ES" dirty="0" err="1">
                <a:solidFill>
                  <a:srgbClr val="FF0000"/>
                </a:solidFill>
              </a:rPr>
              <a:t>with</a:t>
            </a:r>
            <a:r>
              <a:rPr lang="es-ES" dirty="0">
                <a:solidFill>
                  <a:srgbClr val="FF0000"/>
                </a:solidFill>
              </a:rPr>
              <a:t> smoking!!</a:t>
            </a:r>
          </a:p>
          <a:p>
            <a:r>
              <a:rPr lang="es-ES" dirty="0">
                <a:solidFill>
                  <a:srgbClr val="FF0000"/>
                </a:solidFill>
              </a:rPr>
              <a:t>And COVID </a:t>
            </a:r>
            <a:r>
              <a:rPr lang="es-ES" dirty="0" err="1">
                <a:solidFill>
                  <a:srgbClr val="FF0000"/>
                </a:solidFill>
              </a:rPr>
              <a:t>for</a:t>
            </a:r>
            <a:r>
              <a:rPr lang="es-ES" dirty="0">
                <a:solidFill>
                  <a:srgbClr val="FF0000"/>
                </a:solidFill>
              </a:rPr>
              <a:t> </a:t>
            </a:r>
            <a:r>
              <a:rPr lang="es-ES" dirty="0" err="1">
                <a:solidFill>
                  <a:srgbClr val="FF0000"/>
                </a:solidFill>
              </a:rPr>
              <a:t>the</a:t>
            </a:r>
            <a:r>
              <a:rPr lang="es-ES" dirty="0">
                <a:solidFill>
                  <a:srgbClr val="FF0000"/>
                </a:solidFill>
              </a:rPr>
              <a:t> decline in 2020.</a:t>
            </a:r>
          </a:p>
        </p:txBody>
      </p:sp>
    </p:spTree>
    <p:extLst>
      <p:ext uri="{BB962C8B-B14F-4D97-AF65-F5344CB8AC3E}">
        <p14:creationId xmlns:p14="http://schemas.microsoft.com/office/powerpoint/2010/main" val="63467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1BC38EF-72FF-4047-A011-56E00E8C9228}"/>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7" name="Marcador de pie de página 5">
            <a:extLst>
              <a:ext uri="{FF2B5EF4-FFF2-40B4-BE49-F238E27FC236}">
                <a16:creationId xmlns:a16="http://schemas.microsoft.com/office/drawing/2014/main" id="{CD9C7520-1444-484F-BE2F-3FD0C656C3B6}"/>
              </a:ext>
            </a:extLst>
          </p:cNvPr>
          <p:cNvSpPr>
            <a:spLocks noGrp="1"/>
          </p:cNvSpPr>
          <p:nvPr>
            <p:ph type="ftr" sz="quarter" idx="11"/>
          </p:nvPr>
        </p:nvSpPr>
        <p:spPr>
          <a:xfrm>
            <a:off x="3124200" y="6356350"/>
            <a:ext cx="2895600" cy="365125"/>
          </a:xfrm>
        </p:spPr>
        <p:txBody>
          <a:bodyPr/>
          <a:lstStyle/>
          <a:p>
            <a:r>
              <a:rPr lang="en-US" dirty="0"/>
              <a:t>HMM 20-22 September 2023</a:t>
            </a:r>
          </a:p>
        </p:txBody>
      </p:sp>
      <p:sp>
        <p:nvSpPr>
          <p:cNvPr id="15" name="Title 1">
            <a:extLst>
              <a:ext uri="{FF2B5EF4-FFF2-40B4-BE49-F238E27FC236}">
                <a16:creationId xmlns:a16="http://schemas.microsoft.com/office/drawing/2014/main" id="{4706FE32-329F-4983-BAA1-50FBA77329E8}"/>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sym typeface="Wingdings" panose="05000000000000000000" pitchFamily="2" charset="2"/>
              </a:rPr>
              <a:t> A more sophisticated</a:t>
            </a:r>
            <a:r>
              <a:rPr lang="en-US" sz="2800" b="1" dirty="0">
                <a:solidFill>
                  <a:srgbClr val="D57C40"/>
                </a:solidFill>
                <a:latin typeface="Verdana"/>
                <a:cs typeface="Verdana"/>
              </a:rPr>
              <a:t> methods</a:t>
            </a:r>
            <a:endParaRPr lang="en-US" sz="2800" dirty="0">
              <a:solidFill>
                <a:srgbClr val="D57C40"/>
              </a:solidFill>
            </a:endParaRPr>
          </a:p>
        </p:txBody>
      </p:sp>
      <p:sp>
        <p:nvSpPr>
          <p:cNvPr id="16" name="Rectángulo 15">
            <a:extLst>
              <a:ext uri="{FF2B5EF4-FFF2-40B4-BE49-F238E27FC236}">
                <a16:creationId xmlns:a16="http://schemas.microsoft.com/office/drawing/2014/main" id="{F2B0E769-C1D9-410A-8515-456AFC2E73BB}"/>
              </a:ext>
            </a:extLst>
          </p:cNvPr>
          <p:cNvSpPr/>
          <p:nvPr/>
        </p:nvSpPr>
        <p:spPr>
          <a:xfrm>
            <a:off x="407189" y="1063598"/>
            <a:ext cx="8091638" cy="1015663"/>
          </a:xfrm>
          <a:prstGeom prst="rect">
            <a:avLst/>
          </a:prstGeom>
        </p:spPr>
        <p:txBody>
          <a:bodyPr wrap="square">
            <a:spAutoFit/>
          </a:bodyPr>
          <a:lstStyle/>
          <a:p>
            <a:r>
              <a:rPr lang="en-US" sz="2000" dirty="0" err="1">
                <a:latin typeface="Arial" panose="020B0604020202020204" pitchFamily="34" charset="0"/>
                <a:cs typeface="Arial" panose="020B0604020202020204" pitchFamily="34" charset="0"/>
              </a:rPr>
              <a:t>Kannisto</a:t>
            </a:r>
            <a:r>
              <a:rPr lang="en-US" sz="2000" dirty="0">
                <a:latin typeface="Arial" panose="020B0604020202020204" pitchFamily="34" charset="0"/>
                <a:cs typeface="Arial" panose="020B0604020202020204" pitchFamily="34" charset="0"/>
              </a:rPr>
              <a:t> (2001): “Due to a certain flatness in the d(x) curve near its highest point, the mode is sensitive to minor variations” … To obtain the MAD, the curve should “be unimodal and relatively smooth”.</a:t>
            </a:r>
            <a:endParaRPr lang="es-ES" sz="2000" dirty="0">
              <a:latin typeface="Arial" panose="020B0604020202020204" pitchFamily="34" charset="0"/>
              <a:cs typeface="Arial" panose="020B0604020202020204" pitchFamily="34" charset="0"/>
            </a:endParaRPr>
          </a:p>
        </p:txBody>
      </p:sp>
      <p:sp>
        <p:nvSpPr>
          <p:cNvPr id="19" name="Espaço Reservado para Texto 2">
            <a:extLst>
              <a:ext uri="{FF2B5EF4-FFF2-40B4-BE49-F238E27FC236}">
                <a16:creationId xmlns:a16="http://schemas.microsoft.com/office/drawing/2014/main" id="{BB528956-35C1-4ED8-B6EE-152F6743FA95}"/>
              </a:ext>
            </a:extLst>
          </p:cNvPr>
          <p:cNvSpPr txBox="1">
            <a:spLocks/>
          </p:cNvSpPr>
          <p:nvPr/>
        </p:nvSpPr>
        <p:spPr>
          <a:xfrm>
            <a:off x="407189" y="2410443"/>
            <a:ext cx="8091638" cy="38160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20000"/>
              </a:lnSpc>
              <a:spcBef>
                <a:spcPts val="0"/>
              </a:spcBef>
              <a:buNone/>
            </a:pPr>
            <a:r>
              <a:rPr lang="en-US" sz="2000" dirty="0">
                <a:latin typeface="Arial" panose="020B0604020202020204" pitchFamily="34" charset="0"/>
                <a:cs typeface="Arial" panose="020B0604020202020204" pitchFamily="34" charset="0"/>
              </a:rPr>
              <a:t>So, to estimate the modal age at death properly, for the underlying cause of death we first estimated a </a:t>
            </a:r>
            <a:r>
              <a:rPr lang="en-US" sz="2000" dirty="0">
                <a:solidFill>
                  <a:srgbClr val="FF0000"/>
                </a:solidFill>
                <a:latin typeface="Arial" panose="020B0604020202020204" pitchFamily="34" charset="0"/>
                <a:cs typeface="Arial" panose="020B0604020202020204" pitchFamily="34" charset="0"/>
              </a:rPr>
              <a:t>multiple decrement life table</a:t>
            </a:r>
            <a:r>
              <a:rPr lang="en-US" sz="2000" dirty="0">
                <a:latin typeface="Arial" panose="020B0604020202020204" pitchFamily="34" charset="0"/>
                <a:cs typeface="Arial" panose="020B0604020202020204" pitchFamily="34" charset="0"/>
              </a:rPr>
              <a:t>. We then used </a:t>
            </a:r>
            <a:r>
              <a:rPr lang="en-US" sz="2000" dirty="0" err="1">
                <a:latin typeface="Arial" panose="020B0604020202020204" pitchFamily="34" charset="0"/>
                <a:cs typeface="Arial" panose="020B0604020202020204" pitchFamily="34" charset="0"/>
              </a:rPr>
              <a:t>Kannisto’s</a:t>
            </a:r>
            <a:r>
              <a:rPr lang="en-US" sz="2000" dirty="0">
                <a:latin typeface="Arial" panose="020B0604020202020204" pitchFamily="34" charset="0"/>
                <a:cs typeface="Arial" panose="020B0604020202020204" pitchFamily="34" charset="0"/>
              </a:rPr>
              <a:t> (2001) quadratic approximation to the mode:</a:t>
            </a:r>
          </a:p>
          <a:p>
            <a:pPr marL="0" indent="0" algn="just">
              <a:lnSpc>
                <a:spcPct val="120000"/>
              </a:lnSpc>
              <a:spcBef>
                <a:spcPts val="0"/>
              </a:spcBef>
              <a:buNone/>
            </a:pPr>
            <a:endParaRPr lang="es-ES" sz="2000" b="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US" sz="2000" dirty="0">
              <a:latin typeface="Arial" panose="020B0604020202020204" pitchFamily="34" charset="0"/>
              <a:cs typeface="Arial" panose="020B0604020202020204" pitchFamily="34" charset="0"/>
            </a:endParaRPr>
          </a:p>
          <a:p>
            <a:pPr marL="0" indent="0" algn="just">
              <a:lnSpc>
                <a:spcPct val="120000"/>
              </a:lnSpc>
              <a:spcBef>
                <a:spcPts val="0"/>
              </a:spcBef>
              <a:buNone/>
            </a:pPr>
            <a:endParaRPr lang="en-US" sz="20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US" sz="1800" dirty="0">
                <a:latin typeface="Arial" panose="020B0604020202020204" pitchFamily="34" charset="0"/>
                <a:cs typeface="Arial" panose="020B0604020202020204" pitchFamily="34" charset="0"/>
              </a:rPr>
              <a:t>Where x is the age with most deaths on the age at death distribution (dx). </a:t>
            </a:r>
          </a:p>
          <a:p>
            <a:pPr marL="0" indent="0" algn="just">
              <a:lnSpc>
                <a:spcPct val="120000"/>
              </a:lnSpc>
              <a:spcBef>
                <a:spcPts val="0"/>
              </a:spcBef>
              <a:buNone/>
            </a:pPr>
            <a:endParaRPr lang="en-US" sz="2000" dirty="0">
              <a:latin typeface="Arial" panose="020B0604020202020204" pitchFamily="34" charset="0"/>
              <a:cs typeface="Arial" panose="020B0604020202020204" pitchFamily="34" charset="0"/>
            </a:endParaRPr>
          </a:p>
          <a:p>
            <a:pPr marL="0" indent="0" algn="just">
              <a:lnSpc>
                <a:spcPct val="120000"/>
              </a:lnSpc>
              <a:spcBef>
                <a:spcPts val="0"/>
              </a:spcBef>
              <a:buNone/>
            </a:pPr>
            <a:r>
              <a:rPr lang="en-US" sz="2000" dirty="0">
                <a:latin typeface="Arial" panose="020B0604020202020204" pitchFamily="34" charset="0"/>
                <a:cs typeface="Arial" panose="020B0604020202020204" pitchFamily="34" charset="0"/>
              </a:rPr>
              <a:t>Afterwards results were smoothed (loess) for visualization purposes. CIs will be provided soon!</a:t>
            </a:r>
          </a:p>
        </p:txBody>
      </p:sp>
      <p:pic>
        <p:nvPicPr>
          <p:cNvPr id="2" name="Imagen 1">
            <a:extLst>
              <a:ext uri="{FF2B5EF4-FFF2-40B4-BE49-F238E27FC236}">
                <a16:creationId xmlns:a16="http://schemas.microsoft.com/office/drawing/2014/main" id="{5B4FC1FD-8CC6-4CBA-BEF4-6A9FE9647075}"/>
              </a:ext>
            </a:extLst>
          </p:cNvPr>
          <p:cNvPicPr>
            <a:picLocks noChangeAspect="1"/>
          </p:cNvPicPr>
          <p:nvPr/>
        </p:nvPicPr>
        <p:blipFill>
          <a:blip r:embed="rId3"/>
          <a:stretch>
            <a:fillRect/>
          </a:stretch>
        </p:blipFill>
        <p:spPr>
          <a:xfrm>
            <a:off x="1648764" y="3579239"/>
            <a:ext cx="5810990" cy="1030468"/>
          </a:xfrm>
          <a:prstGeom prst="rect">
            <a:avLst/>
          </a:prstGeom>
        </p:spPr>
      </p:pic>
    </p:spTree>
    <p:extLst>
      <p:ext uri="{BB962C8B-B14F-4D97-AF65-F5344CB8AC3E}">
        <p14:creationId xmlns:p14="http://schemas.microsoft.com/office/powerpoint/2010/main" val="278852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95A7CB5-0061-42A0-B4CB-5672865868E3}"/>
              </a:ext>
            </a:extLst>
          </p:cNvPr>
          <p:cNvSpPr txBox="1">
            <a:spLocks/>
          </p:cNvSpPr>
          <p:nvPr/>
        </p:nvSpPr>
        <p:spPr>
          <a:xfrm>
            <a:off x="2630079" y="2634362"/>
            <a:ext cx="4986779"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Preliminary results</a:t>
            </a:r>
            <a:endParaRPr lang="en-US" sz="2800" dirty="0">
              <a:solidFill>
                <a:srgbClr val="D57C40"/>
              </a:solidFill>
            </a:endParaRPr>
          </a:p>
        </p:txBody>
      </p:sp>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extLst>
      <p:ext uri="{BB962C8B-B14F-4D97-AF65-F5344CB8AC3E}">
        <p14:creationId xmlns:p14="http://schemas.microsoft.com/office/powerpoint/2010/main" val="343738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sp>
        <p:nvSpPr>
          <p:cNvPr id="4" name="TextBox 3">
            <a:extLst>
              <a:ext uri="{FF2B5EF4-FFF2-40B4-BE49-F238E27FC236}">
                <a16:creationId xmlns:a16="http://schemas.microsoft.com/office/drawing/2014/main" id="{A4A7A4FC-EDA9-5B64-57E4-9CCE32F0CD33}"/>
              </a:ext>
            </a:extLst>
          </p:cNvPr>
          <p:cNvSpPr txBox="1"/>
          <p:nvPr/>
        </p:nvSpPr>
        <p:spPr>
          <a:xfrm>
            <a:off x="1448508" y="1300333"/>
            <a:ext cx="2101666" cy="369332"/>
          </a:xfrm>
          <a:prstGeom prst="rect">
            <a:avLst/>
          </a:prstGeom>
          <a:noFill/>
        </p:spPr>
        <p:txBody>
          <a:bodyPr wrap="none" rtlCol="0">
            <a:spAutoFit/>
          </a:bodyPr>
          <a:lstStyle/>
          <a:p>
            <a:r>
              <a:rPr lang="en-US" dirty="0"/>
              <a:t>Neoplasms. Females</a:t>
            </a:r>
          </a:p>
        </p:txBody>
      </p:sp>
      <p:sp>
        <p:nvSpPr>
          <p:cNvPr id="7" name="TextBox 6">
            <a:extLst>
              <a:ext uri="{FF2B5EF4-FFF2-40B4-BE49-F238E27FC236}">
                <a16:creationId xmlns:a16="http://schemas.microsoft.com/office/drawing/2014/main" id="{8DC436D2-5562-9CE3-C77A-F4FA5D83619B}"/>
              </a:ext>
            </a:extLst>
          </p:cNvPr>
          <p:cNvSpPr txBox="1"/>
          <p:nvPr/>
        </p:nvSpPr>
        <p:spPr>
          <a:xfrm>
            <a:off x="6076362" y="1294757"/>
            <a:ext cx="2007281" cy="369332"/>
          </a:xfrm>
          <a:prstGeom prst="rect">
            <a:avLst/>
          </a:prstGeom>
          <a:noFill/>
        </p:spPr>
        <p:txBody>
          <a:bodyPr wrap="none" rtlCol="0">
            <a:spAutoFit/>
          </a:bodyPr>
          <a:lstStyle/>
          <a:p>
            <a:r>
              <a:rPr lang="en-US" dirty="0"/>
              <a:t>Neoplasms. Males.</a:t>
            </a:r>
          </a:p>
        </p:txBody>
      </p:sp>
      <p:sp>
        <p:nvSpPr>
          <p:cNvPr id="8" name="TextBox 7">
            <a:extLst>
              <a:ext uri="{FF2B5EF4-FFF2-40B4-BE49-F238E27FC236}">
                <a16:creationId xmlns:a16="http://schemas.microsoft.com/office/drawing/2014/main" id="{799D4E1E-99AA-7A4D-1377-F10E4EF80E95}"/>
              </a:ext>
            </a:extLst>
          </p:cNvPr>
          <p:cNvSpPr txBox="1"/>
          <p:nvPr/>
        </p:nvSpPr>
        <p:spPr>
          <a:xfrm>
            <a:off x="298508" y="349848"/>
            <a:ext cx="8845492" cy="646331"/>
          </a:xfrm>
          <a:prstGeom prst="rect">
            <a:avLst/>
          </a:prstGeom>
          <a:noFill/>
        </p:spPr>
        <p:txBody>
          <a:bodyPr wrap="square" rtlCol="0">
            <a:spAutoFit/>
          </a:bodyPr>
          <a:lstStyle/>
          <a:p>
            <a:r>
              <a:rPr lang="en-US" b="1" dirty="0"/>
              <a:t>Figure 1.</a:t>
            </a:r>
            <a:r>
              <a:rPr lang="en-US" i="1" dirty="0"/>
              <a:t> Comparison of the age-at-death distribution (dx) by all causes (green) and by selected causes (blue). USA. 2019.</a:t>
            </a:r>
          </a:p>
        </p:txBody>
      </p:sp>
      <p:pic>
        <p:nvPicPr>
          <p:cNvPr id="15" name="Picture 14">
            <a:extLst>
              <a:ext uri="{FF2B5EF4-FFF2-40B4-BE49-F238E27FC236}">
                <a16:creationId xmlns:a16="http://schemas.microsoft.com/office/drawing/2014/main" id="{B0E462F3-604F-04B5-F510-D319C7922438}"/>
              </a:ext>
            </a:extLst>
          </p:cNvPr>
          <p:cNvPicPr>
            <a:picLocks noChangeAspect="1"/>
          </p:cNvPicPr>
          <p:nvPr/>
        </p:nvPicPr>
        <p:blipFill>
          <a:blip r:embed="rId3"/>
          <a:stretch>
            <a:fillRect/>
          </a:stretch>
        </p:blipFill>
        <p:spPr>
          <a:xfrm>
            <a:off x="4365515" y="1607003"/>
            <a:ext cx="4634631" cy="4204059"/>
          </a:xfrm>
          <a:prstGeom prst="rect">
            <a:avLst/>
          </a:prstGeom>
        </p:spPr>
      </p:pic>
      <p:pic>
        <p:nvPicPr>
          <p:cNvPr id="12" name="Picture 11">
            <a:extLst>
              <a:ext uri="{FF2B5EF4-FFF2-40B4-BE49-F238E27FC236}">
                <a16:creationId xmlns:a16="http://schemas.microsoft.com/office/drawing/2014/main" id="{0F86345D-E053-997B-7F55-3CAF7F025237}"/>
              </a:ext>
            </a:extLst>
          </p:cNvPr>
          <p:cNvPicPr>
            <a:picLocks noChangeAspect="1"/>
          </p:cNvPicPr>
          <p:nvPr/>
        </p:nvPicPr>
        <p:blipFill>
          <a:blip r:embed="rId4"/>
          <a:stretch>
            <a:fillRect/>
          </a:stretch>
        </p:blipFill>
        <p:spPr>
          <a:xfrm>
            <a:off x="56562" y="1607003"/>
            <a:ext cx="4544804" cy="4204059"/>
          </a:xfrm>
          <a:prstGeom prst="rect">
            <a:avLst/>
          </a:prstGeom>
        </p:spPr>
      </p:pic>
    </p:spTree>
    <p:extLst>
      <p:ext uri="{BB962C8B-B14F-4D97-AF65-F5344CB8AC3E}">
        <p14:creationId xmlns:p14="http://schemas.microsoft.com/office/powerpoint/2010/main" val="1023862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sp>
        <p:nvSpPr>
          <p:cNvPr id="4" name="TextBox 3">
            <a:extLst>
              <a:ext uri="{FF2B5EF4-FFF2-40B4-BE49-F238E27FC236}">
                <a16:creationId xmlns:a16="http://schemas.microsoft.com/office/drawing/2014/main" id="{A4A7A4FC-EDA9-5B64-57E4-9CCE32F0CD33}"/>
              </a:ext>
            </a:extLst>
          </p:cNvPr>
          <p:cNvSpPr txBox="1"/>
          <p:nvPr/>
        </p:nvSpPr>
        <p:spPr>
          <a:xfrm>
            <a:off x="1205851" y="1300661"/>
            <a:ext cx="2342116" cy="369332"/>
          </a:xfrm>
          <a:prstGeom prst="rect">
            <a:avLst/>
          </a:prstGeom>
          <a:noFill/>
        </p:spPr>
        <p:txBody>
          <a:bodyPr wrap="none" rtlCol="0">
            <a:spAutoFit/>
          </a:bodyPr>
          <a:lstStyle/>
          <a:p>
            <a:r>
              <a:rPr lang="en-US" dirty="0"/>
              <a:t>Heart disease. Females</a:t>
            </a:r>
          </a:p>
        </p:txBody>
      </p:sp>
      <p:sp>
        <p:nvSpPr>
          <p:cNvPr id="7" name="TextBox 6">
            <a:extLst>
              <a:ext uri="{FF2B5EF4-FFF2-40B4-BE49-F238E27FC236}">
                <a16:creationId xmlns:a16="http://schemas.microsoft.com/office/drawing/2014/main" id="{8DC436D2-5562-9CE3-C77A-F4FA5D83619B}"/>
              </a:ext>
            </a:extLst>
          </p:cNvPr>
          <p:cNvSpPr txBox="1"/>
          <p:nvPr/>
        </p:nvSpPr>
        <p:spPr>
          <a:xfrm>
            <a:off x="5655068" y="1309949"/>
            <a:ext cx="2194832" cy="369332"/>
          </a:xfrm>
          <a:prstGeom prst="rect">
            <a:avLst/>
          </a:prstGeom>
          <a:noFill/>
        </p:spPr>
        <p:txBody>
          <a:bodyPr wrap="none" rtlCol="0">
            <a:spAutoFit/>
          </a:bodyPr>
          <a:lstStyle/>
          <a:p>
            <a:r>
              <a:rPr lang="en-US" dirty="0"/>
              <a:t>Heart disease. Males.</a:t>
            </a:r>
          </a:p>
        </p:txBody>
      </p:sp>
      <p:sp>
        <p:nvSpPr>
          <p:cNvPr id="8" name="TextBox 7">
            <a:extLst>
              <a:ext uri="{FF2B5EF4-FFF2-40B4-BE49-F238E27FC236}">
                <a16:creationId xmlns:a16="http://schemas.microsoft.com/office/drawing/2014/main" id="{799D4E1E-99AA-7A4D-1377-F10E4EF80E95}"/>
              </a:ext>
            </a:extLst>
          </p:cNvPr>
          <p:cNvSpPr txBox="1"/>
          <p:nvPr/>
        </p:nvSpPr>
        <p:spPr>
          <a:xfrm>
            <a:off x="261988" y="349848"/>
            <a:ext cx="8845492" cy="646331"/>
          </a:xfrm>
          <a:prstGeom prst="rect">
            <a:avLst/>
          </a:prstGeom>
          <a:noFill/>
        </p:spPr>
        <p:txBody>
          <a:bodyPr wrap="square" rtlCol="0">
            <a:spAutoFit/>
          </a:bodyPr>
          <a:lstStyle/>
          <a:p>
            <a:r>
              <a:rPr lang="en-US" b="1" dirty="0"/>
              <a:t>Figure 2.</a:t>
            </a:r>
            <a:r>
              <a:rPr lang="en-US" i="1" dirty="0"/>
              <a:t> Comparison of the age-at-death distribution (dx) by all causes (green) and by selected causes (blue). USA. 2019.</a:t>
            </a:r>
          </a:p>
        </p:txBody>
      </p:sp>
      <p:pic>
        <p:nvPicPr>
          <p:cNvPr id="11" name="Picture 10">
            <a:extLst>
              <a:ext uri="{FF2B5EF4-FFF2-40B4-BE49-F238E27FC236}">
                <a16:creationId xmlns:a16="http://schemas.microsoft.com/office/drawing/2014/main" id="{A2A89191-2C2A-7A83-E7BD-6FC590BD8AFB}"/>
              </a:ext>
            </a:extLst>
          </p:cNvPr>
          <p:cNvPicPr>
            <a:picLocks noChangeAspect="1"/>
          </p:cNvPicPr>
          <p:nvPr/>
        </p:nvPicPr>
        <p:blipFill>
          <a:blip r:embed="rId3"/>
          <a:stretch>
            <a:fillRect/>
          </a:stretch>
        </p:blipFill>
        <p:spPr>
          <a:xfrm>
            <a:off x="4475150" y="1682608"/>
            <a:ext cx="4452422" cy="4304720"/>
          </a:xfrm>
          <a:prstGeom prst="rect">
            <a:avLst/>
          </a:prstGeom>
        </p:spPr>
      </p:pic>
      <p:pic>
        <p:nvPicPr>
          <p:cNvPr id="3" name="Picture 2">
            <a:extLst>
              <a:ext uri="{FF2B5EF4-FFF2-40B4-BE49-F238E27FC236}">
                <a16:creationId xmlns:a16="http://schemas.microsoft.com/office/drawing/2014/main" id="{A47C3707-698F-516F-6AA8-64E3ECE59A81}"/>
              </a:ext>
            </a:extLst>
          </p:cNvPr>
          <p:cNvPicPr>
            <a:picLocks noChangeAspect="1"/>
          </p:cNvPicPr>
          <p:nvPr/>
        </p:nvPicPr>
        <p:blipFill>
          <a:blip r:embed="rId4"/>
          <a:stretch>
            <a:fillRect/>
          </a:stretch>
        </p:blipFill>
        <p:spPr>
          <a:xfrm>
            <a:off x="65988" y="1641244"/>
            <a:ext cx="4684734" cy="4304720"/>
          </a:xfrm>
          <a:prstGeom prst="rect">
            <a:avLst/>
          </a:prstGeom>
        </p:spPr>
      </p:pic>
    </p:spTree>
    <p:extLst>
      <p:ext uri="{BB962C8B-B14F-4D97-AF65-F5344CB8AC3E}">
        <p14:creationId xmlns:p14="http://schemas.microsoft.com/office/powerpoint/2010/main" val="110835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sp>
        <p:nvSpPr>
          <p:cNvPr id="4" name="TextBox 3">
            <a:extLst>
              <a:ext uri="{FF2B5EF4-FFF2-40B4-BE49-F238E27FC236}">
                <a16:creationId xmlns:a16="http://schemas.microsoft.com/office/drawing/2014/main" id="{A4A7A4FC-EDA9-5B64-57E4-9CCE32F0CD33}"/>
              </a:ext>
            </a:extLst>
          </p:cNvPr>
          <p:cNvSpPr txBox="1"/>
          <p:nvPr/>
        </p:nvSpPr>
        <p:spPr>
          <a:xfrm>
            <a:off x="1205851" y="1300661"/>
            <a:ext cx="1887953" cy="369332"/>
          </a:xfrm>
          <a:prstGeom prst="rect">
            <a:avLst/>
          </a:prstGeom>
          <a:noFill/>
        </p:spPr>
        <p:txBody>
          <a:bodyPr wrap="none" rtlCol="0">
            <a:spAutoFit/>
          </a:bodyPr>
          <a:lstStyle/>
          <a:p>
            <a:r>
              <a:rPr lang="en-US" dirty="0"/>
              <a:t>Diabetes. Females</a:t>
            </a:r>
          </a:p>
        </p:txBody>
      </p:sp>
      <p:sp>
        <p:nvSpPr>
          <p:cNvPr id="7" name="TextBox 6">
            <a:extLst>
              <a:ext uri="{FF2B5EF4-FFF2-40B4-BE49-F238E27FC236}">
                <a16:creationId xmlns:a16="http://schemas.microsoft.com/office/drawing/2014/main" id="{8DC436D2-5562-9CE3-C77A-F4FA5D83619B}"/>
              </a:ext>
            </a:extLst>
          </p:cNvPr>
          <p:cNvSpPr txBox="1"/>
          <p:nvPr/>
        </p:nvSpPr>
        <p:spPr>
          <a:xfrm>
            <a:off x="6197480" y="1300661"/>
            <a:ext cx="1740669" cy="369332"/>
          </a:xfrm>
          <a:prstGeom prst="rect">
            <a:avLst/>
          </a:prstGeom>
          <a:noFill/>
        </p:spPr>
        <p:txBody>
          <a:bodyPr wrap="none" rtlCol="0">
            <a:spAutoFit/>
          </a:bodyPr>
          <a:lstStyle/>
          <a:p>
            <a:r>
              <a:rPr lang="en-US" dirty="0"/>
              <a:t>Diabetes. Males.</a:t>
            </a:r>
          </a:p>
        </p:txBody>
      </p:sp>
      <p:sp>
        <p:nvSpPr>
          <p:cNvPr id="8" name="TextBox 7">
            <a:extLst>
              <a:ext uri="{FF2B5EF4-FFF2-40B4-BE49-F238E27FC236}">
                <a16:creationId xmlns:a16="http://schemas.microsoft.com/office/drawing/2014/main" id="{799D4E1E-99AA-7A4D-1377-F10E4EF80E95}"/>
              </a:ext>
            </a:extLst>
          </p:cNvPr>
          <p:cNvSpPr txBox="1"/>
          <p:nvPr/>
        </p:nvSpPr>
        <p:spPr>
          <a:xfrm>
            <a:off x="261988" y="349848"/>
            <a:ext cx="8845492" cy="646331"/>
          </a:xfrm>
          <a:prstGeom prst="rect">
            <a:avLst/>
          </a:prstGeom>
          <a:noFill/>
        </p:spPr>
        <p:txBody>
          <a:bodyPr wrap="square" rtlCol="0">
            <a:spAutoFit/>
          </a:bodyPr>
          <a:lstStyle/>
          <a:p>
            <a:r>
              <a:rPr lang="en-US" b="1" dirty="0"/>
              <a:t>Figure 3.</a:t>
            </a:r>
            <a:r>
              <a:rPr lang="en-US" i="1" dirty="0"/>
              <a:t> Comparison of the age-at-death distribution (dx) by all causes (green) and by selected causes (blue). USA. 2019.</a:t>
            </a:r>
          </a:p>
        </p:txBody>
      </p:sp>
      <p:pic>
        <p:nvPicPr>
          <p:cNvPr id="12" name="Picture 11">
            <a:extLst>
              <a:ext uri="{FF2B5EF4-FFF2-40B4-BE49-F238E27FC236}">
                <a16:creationId xmlns:a16="http://schemas.microsoft.com/office/drawing/2014/main" id="{F7877DAB-A8DB-EFDF-16C6-FF62B09C5106}"/>
              </a:ext>
            </a:extLst>
          </p:cNvPr>
          <p:cNvPicPr>
            <a:picLocks noChangeAspect="1"/>
          </p:cNvPicPr>
          <p:nvPr/>
        </p:nvPicPr>
        <p:blipFill>
          <a:blip r:embed="rId3"/>
          <a:stretch>
            <a:fillRect/>
          </a:stretch>
        </p:blipFill>
        <p:spPr>
          <a:xfrm>
            <a:off x="4301092" y="1770472"/>
            <a:ext cx="4570081" cy="3734859"/>
          </a:xfrm>
          <a:prstGeom prst="rect">
            <a:avLst/>
          </a:prstGeom>
        </p:spPr>
      </p:pic>
      <p:pic>
        <p:nvPicPr>
          <p:cNvPr id="5" name="Picture 4">
            <a:extLst>
              <a:ext uri="{FF2B5EF4-FFF2-40B4-BE49-F238E27FC236}">
                <a16:creationId xmlns:a16="http://schemas.microsoft.com/office/drawing/2014/main" id="{51041D05-54AB-AE8F-8873-9653EDB4042F}"/>
              </a:ext>
            </a:extLst>
          </p:cNvPr>
          <p:cNvPicPr>
            <a:picLocks noChangeAspect="1"/>
          </p:cNvPicPr>
          <p:nvPr/>
        </p:nvPicPr>
        <p:blipFill>
          <a:blip r:embed="rId4"/>
          <a:stretch>
            <a:fillRect/>
          </a:stretch>
        </p:blipFill>
        <p:spPr>
          <a:xfrm>
            <a:off x="1918" y="1822479"/>
            <a:ext cx="4570082" cy="3734860"/>
          </a:xfrm>
          <a:prstGeom prst="rect">
            <a:avLst/>
          </a:prstGeom>
        </p:spPr>
      </p:pic>
    </p:spTree>
    <p:extLst>
      <p:ext uri="{BB962C8B-B14F-4D97-AF65-F5344CB8AC3E}">
        <p14:creationId xmlns:p14="http://schemas.microsoft.com/office/powerpoint/2010/main" val="2725419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sp>
        <p:nvSpPr>
          <p:cNvPr id="4" name="TextBox 3">
            <a:extLst>
              <a:ext uri="{FF2B5EF4-FFF2-40B4-BE49-F238E27FC236}">
                <a16:creationId xmlns:a16="http://schemas.microsoft.com/office/drawing/2014/main" id="{A4A7A4FC-EDA9-5B64-57E4-9CCE32F0CD33}"/>
              </a:ext>
            </a:extLst>
          </p:cNvPr>
          <p:cNvSpPr txBox="1"/>
          <p:nvPr/>
        </p:nvSpPr>
        <p:spPr>
          <a:xfrm>
            <a:off x="1205851" y="1300661"/>
            <a:ext cx="1990288" cy="369332"/>
          </a:xfrm>
          <a:prstGeom prst="rect">
            <a:avLst/>
          </a:prstGeom>
          <a:noFill/>
        </p:spPr>
        <p:txBody>
          <a:bodyPr wrap="none" rtlCol="0">
            <a:spAutoFit/>
          </a:bodyPr>
          <a:lstStyle/>
          <a:p>
            <a:r>
              <a:rPr lang="en-US" dirty="0"/>
              <a:t>Alzheimer. Females</a:t>
            </a:r>
          </a:p>
        </p:txBody>
      </p:sp>
      <p:sp>
        <p:nvSpPr>
          <p:cNvPr id="7" name="TextBox 6">
            <a:extLst>
              <a:ext uri="{FF2B5EF4-FFF2-40B4-BE49-F238E27FC236}">
                <a16:creationId xmlns:a16="http://schemas.microsoft.com/office/drawing/2014/main" id="{8DC436D2-5562-9CE3-C77A-F4FA5D83619B}"/>
              </a:ext>
            </a:extLst>
          </p:cNvPr>
          <p:cNvSpPr txBox="1"/>
          <p:nvPr/>
        </p:nvSpPr>
        <p:spPr>
          <a:xfrm>
            <a:off x="6221125" y="1300661"/>
            <a:ext cx="1843005" cy="369332"/>
          </a:xfrm>
          <a:prstGeom prst="rect">
            <a:avLst/>
          </a:prstGeom>
          <a:noFill/>
        </p:spPr>
        <p:txBody>
          <a:bodyPr wrap="none" rtlCol="0">
            <a:spAutoFit/>
          </a:bodyPr>
          <a:lstStyle/>
          <a:p>
            <a:r>
              <a:rPr lang="en-US" dirty="0"/>
              <a:t>Alzheimer. Males.</a:t>
            </a:r>
          </a:p>
        </p:txBody>
      </p:sp>
      <p:sp>
        <p:nvSpPr>
          <p:cNvPr id="8" name="TextBox 7">
            <a:extLst>
              <a:ext uri="{FF2B5EF4-FFF2-40B4-BE49-F238E27FC236}">
                <a16:creationId xmlns:a16="http://schemas.microsoft.com/office/drawing/2014/main" id="{799D4E1E-99AA-7A4D-1377-F10E4EF80E95}"/>
              </a:ext>
            </a:extLst>
          </p:cNvPr>
          <p:cNvSpPr txBox="1"/>
          <p:nvPr/>
        </p:nvSpPr>
        <p:spPr>
          <a:xfrm>
            <a:off x="261988" y="349848"/>
            <a:ext cx="8845492" cy="646331"/>
          </a:xfrm>
          <a:prstGeom prst="rect">
            <a:avLst/>
          </a:prstGeom>
          <a:noFill/>
        </p:spPr>
        <p:txBody>
          <a:bodyPr wrap="square" rtlCol="0">
            <a:spAutoFit/>
          </a:bodyPr>
          <a:lstStyle/>
          <a:p>
            <a:r>
              <a:rPr lang="en-US" b="1" dirty="0"/>
              <a:t>Figure 4.</a:t>
            </a:r>
            <a:r>
              <a:rPr lang="en-US" i="1" dirty="0"/>
              <a:t> Comparison of the age-at-death distribution (dx) by all causes (green) and by selected causes (blue). USA. 2019.</a:t>
            </a:r>
          </a:p>
        </p:txBody>
      </p:sp>
      <p:pic>
        <p:nvPicPr>
          <p:cNvPr id="12" name="Picture 11">
            <a:extLst>
              <a:ext uri="{FF2B5EF4-FFF2-40B4-BE49-F238E27FC236}">
                <a16:creationId xmlns:a16="http://schemas.microsoft.com/office/drawing/2014/main" id="{1D9DB83B-979E-2073-0007-9E3F18769014}"/>
              </a:ext>
            </a:extLst>
          </p:cNvPr>
          <p:cNvPicPr>
            <a:picLocks noChangeAspect="1"/>
          </p:cNvPicPr>
          <p:nvPr/>
        </p:nvPicPr>
        <p:blipFill>
          <a:blip r:embed="rId3"/>
          <a:stretch>
            <a:fillRect/>
          </a:stretch>
        </p:blipFill>
        <p:spPr>
          <a:xfrm>
            <a:off x="4390016" y="1833383"/>
            <a:ext cx="4729797" cy="3865386"/>
          </a:xfrm>
          <a:prstGeom prst="rect">
            <a:avLst/>
          </a:prstGeom>
        </p:spPr>
      </p:pic>
      <p:pic>
        <p:nvPicPr>
          <p:cNvPr id="5" name="Picture 4">
            <a:extLst>
              <a:ext uri="{FF2B5EF4-FFF2-40B4-BE49-F238E27FC236}">
                <a16:creationId xmlns:a16="http://schemas.microsoft.com/office/drawing/2014/main" id="{F9E17AA0-D55A-DC44-61A3-CFDF968A7270}"/>
              </a:ext>
            </a:extLst>
          </p:cNvPr>
          <p:cNvPicPr>
            <a:picLocks noChangeAspect="1"/>
          </p:cNvPicPr>
          <p:nvPr/>
        </p:nvPicPr>
        <p:blipFill rotWithShape="1">
          <a:blip r:embed="rId4"/>
          <a:srcRect/>
          <a:stretch/>
        </p:blipFill>
        <p:spPr>
          <a:xfrm>
            <a:off x="-1" y="1833383"/>
            <a:ext cx="4729797" cy="3865386"/>
          </a:xfrm>
          <a:prstGeom prst="rect">
            <a:avLst/>
          </a:prstGeom>
        </p:spPr>
      </p:pic>
    </p:spTree>
    <p:extLst>
      <p:ext uri="{BB962C8B-B14F-4D97-AF65-F5344CB8AC3E}">
        <p14:creationId xmlns:p14="http://schemas.microsoft.com/office/powerpoint/2010/main" val="3411360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95A7CB5-0061-42A0-B4CB-5672865868E3}"/>
              </a:ext>
            </a:extLst>
          </p:cNvPr>
          <p:cNvSpPr txBox="1">
            <a:spLocks/>
          </p:cNvSpPr>
          <p:nvPr/>
        </p:nvSpPr>
        <p:spPr>
          <a:xfrm>
            <a:off x="112766" y="185615"/>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Underlying cause of death results</a:t>
            </a:r>
            <a:endParaRPr lang="en-US" sz="2800" dirty="0">
              <a:solidFill>
                <a:srgbClr val="D57C40"/>
              </a:solidFill>
            </a:endParaRPr>
          </a:p>
        </p:txBody>
      </p:sp>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5" name="TextBox 14">
            <a:extLst>
              <a:ext uri="{FF2B5EF4-FFF2-40B4-BE49-F238E27FC236}">
                <a16:creationId xmlns:a16="http://schemas.microsoft.com/office/drawing/2014/main" id="{D25C30F9-6390-0F3F-C798-4ED2FAE1BFC7}"/>
              </a:ext>
            </a:extLst>
          </p:cNvPr>
          <p:cNvSpPr txBox="1"/>
          <p:nvPr/>
        </p:nvSpPr>
        <p:spPr>
          <a:xfrm>
            <a:off x="112766" y="682284"/>
            <a:ext cx="8845492" cy="646331"/>
          </a:xfrm>
          <a:prstGeom prst="rect">
            <a:avLst/>
          </a:prstGeom>
          <a:noFill/>
        </p:spPr>
        <p:txBody>
          <a:bodyPr wrap="square" rtlCol="0">
            <a:spAutoFit/>
          </a:bodyPr>
          <a:lstStyle/>
          <a:p>
            <a:r>
              <a:rPr lang="en-US" b="1" dirty="0"/>
              <a:t>Figure 5.</a:t>
            </a:r>
            <a:r>
              <a:rPr lang="en-US" i="1" dirty="0"/>
              <a:t> Time series of the modal age at death by underlying cause. Females (orange), males (blue). </a:t>
            </a:r>
          </a:p>
        </p:txBody>
      </p:sp>
      <p:sp>
        <p:nvSpPr>
          <p:cNvPr id="16" name="TextBox 15">
            <a:extLst>
              <a:ext uri="{FF2B5EF4-FFF2-40B4-BE49-F238E27FC236}">
                <a16:creationId xmlns:a16="http://schemas.microsoft.com/office/drawing/2014/main" id="{C05A6978-E7BC-A84B-E03A-5AFB5FAE011E}"/>
              </a:ext>
            </a:extLst>
          </p:cNvPr>
          <p:cNvSpPr txBox="1"/>
          <p:nvPr/>
        </p:nvSpPr>
        <p:spPr>
          <a:xfrm>
            <a:off x="1725187" y="1143949"/>
            <a:ext cx="1476686" cy="369332"/>
          </a:xfrm>
          <a:prstGeom prst="rect">
            <a:avLst/>
          </a:prstGeom>
          <a:noFill/>
        </p:spPr>
        <p:txBody>
          <a:bodyPr wrap="none" rtlCol="0">
            <a:spAutoFit/>
          </a:bodyPr>
          <a:lstStyle/>
          <a:p>
            <a:r>
              <a:rPr lang="en-US" dirty="0"/>
              <a:t>A) Neoplasms</a:t>
            </a:r>
          </a:p>
        </p:txBody>
      </p:sp>
      <p:pic>
        <p:nvPicPr>
          <p:cNvPr id="18" name="Picture 17">
            <a:extLst>
              <a:ext uri="{FF2B5EF4-FFF2-40B4-BE49-F238E27FC236}">
                <a16:creationId xmlns:a16="http://schemas.microsoft.com/office/drawing/2014/main" id="{CE5AC8BE-CC8D-C8B7-9BA2-97F66DD7EE65}"/>
              </a:ext>
            </a:extLst>
          </p:cNvPr>
          <p:cNvPicPr>
            <a:picLocks noChangeAspect="1"/>
          </p:cNvPicPr>
          <p:nvPr/>
        </p:nvPicPr>
        <p:blipFill>
          <a:blip r:embed="rId3"/>
          <a:stretch>
            <a:fillRect/>
          </a:stretch>
        </p:blipFill>
        <p:spPr>
          <a:xfrm>
            <a:off x="4572000" y="1513282"/>
            <a:ext cx="4020855" cy="2551706"/>
          </a:xfrm>
          <a:prstGeom prst="rect">
            <a:avLst/>
          </a:prstGeom>
        </p:spPr>
      </p:pic>
      <p:pic>
        <p:nvPicPr>
          <p:cNvPr id="20" name="Picture 19">
            <a:extLst>
              <a:ext uri="{FF2B5EF4-FFF2-40B4-BE49-F238E27FC236}">
                <a16:creationId xmlns:a16="http://schemas.microsoft.com/office/drawing/2014/main" id="{62AF854C-009C-E36D-07F7-658B2CE3E4FC}"/>
              </a:ext>
            </a:extLst>
          </p:cNvPr>
          <p:cNvPicPr>
            <a:picLocks noChangeAspect="1"/>
          </p:cNvPicPr>
          <p:nvPr/>
        </p:nvPicPr>
        <p:blipFill>
          <a:blip r:embed="rId4"/>
          <a:stretch>
            <a:fillRect/>
          </a:stretch>
        </p:blipFill>
        <p:spPr>
          <a:xfrm>
            <a:off x="338549" y="1481676"/>
            <a:ext cx="4020855" cy="2551705"/>
          </a:xfrm>
          <a:prstGeom prst="rect">
            <a:avLst/>
          </a:prstGeom>
        </p:spPr>
      </p:pic>
      <p:sp>
        <p:nvSpPr>
          <p:cNvPr id="21" name="TextBox 20">
            <a:extLst>
              <a:ext uri="{FF2B5EF4-FFF2-40B4-BE49-F238E27FC236}">
                <a16:creationId xmlns:a16="http://schemas.microsoft.com/office/drawing/2014/main" id="{E4F9651B-CFA6-AE03-D5BC-62BFB08F86C5}"/>
              </a:ext>
            </a:extLst>
          </p:cNvPr>
          <p:cNvSpPr txBox="1"/>
          <p:nvPr/>
        </p:nvSpPr>
        <p:spPr>
          <a:xfrm>
            <a:off x="5835568" y="1143949"/>
            <a:ext cx="1709122" cy="369332"/>
          </a:xfrm>
          <a:prstGeom prst="rect">
            <a:avLst/>
          </a:prstGeom>
          <a:noFill/>
        </p:spPr>
        <p:txBody>
          <a:bodyPr wrap="none" rtlCol="0">
            <a:spAutoFit/>
          </a:bodyPr>
          <a:lstStyle/>
          <a:p>
            <a:r>
              <a:rPr lang="en-US" dirty="0"/>
              <a:t>B) Heart disease</a:t>
            </a:r>
          </a:p>
        </p:txBody>
      </p:sp>
      <p:sp>
        <p:nvSpPr>
          <p:cNvPr id="22" name="TextBox 21">
            <a:extLst>
              <a:ext uri="{FF2B5EF4-FFF2-40B4-BE49-F238E27FC236}">
                <a16:creationId xmlns:a16="http://schemas.microsoft.com/office/drawing/2014/main" id="{E9CCECA7-0162-FA5F-5BB1-466B488F9946}"/>
              </a:ext>
            </a:extLst>
          </p:cNvPr>
          <p:cNvSpPr txBox="1"/>
          <p:nvPr/>
        </p:nvSpPr>
        <p:spPr>
          <a:xfrm>
            <a:off x="1882068" y="3965413"/>
            <a:ext cx="1200457" cy="369332"/>
          </a:xfrm>
          <a:prstGeom prst="rect">
            <a:avLst/>
          </a:prstGeom>
          <a:noFill/>
        </p:spPr>
        <p:txBody>
          <a:bodyPr wrap="none" rtlCol="0">
            <a:spAutoFit/>
          </a:bodyPr>
          <a:lstStyle/>
          <a:p>
            <a:r>
              <a:rPr lang="en-US" dirty="0"/>
              <a:t>C)Diabetes</a:t>
            </a:r>
          </a:p>
        </p:txBody>
      </p:sp>
      <p:pic>
        <p:nvPicPr>
          <p:cNvPr id="24" name="Picture 23">
            <a:extLst>
              <a:ext uri="{FF2B5EF4-FFF2-40B4-BE49-F238E27FC236}">
                <a16:creationId xmlns:a16="http://schemas.microsoft.com/office/drawing/2014/main" id="{DE1A4864-E2B4-7936-D237-176F5E9EE986}"/>
              </a:ext>
            </a:extLst>
          </p:cNvPr>
          <p:cNvPicPr>
            <a:picLocks noChangeAspect="1"/>
          </p:cNvPicPr>
          <p:nvPr/>
        </p:nvPicPr>
        <p:blipFill>
          <a:blip r:embed="rId5"/>
          <a:stretch>
            <a:fillRect/>
          </a:stretch>
        </p:blipFill>
        <p:spPr>
          <a:xfrm>
            <a:off x="314986" y="4278193"/>
            <a:ext cx="4020856" cy="2551705"/>
          </a:xfrm>
          <a:prstGeom prst="rect">
            <a:avLst/>
          </a:prstGeom>
        </p:spPr>
      </p:pic>
      <p:sp>
        <p:nvSpPr>
          <p:cNvPr id="25" name="TextBox 24">
            <a:extLst>
              <a:ext uri="{FF2B5EF4-FFF2-40B4-BE49-F238E27FC236}">
                <a16:creationId xmlns:a16="http://schemas.microsoft.com/office/drawing/2014/main" id="{3F6AD24F-9196-5078-CF41-D243D71EA911}"/>
              </a:ext>
            </a:extLst>
          </p:cNvPr>
          <p:cNvSpPr txBox="1"/>
          <p:nvPr/>
        </p:nvSpPr>
        <p:spPr>
          <a:xfrm>
            <a:off x="6061477" y="3965413"/>
            <a:ext cx="1345240" cy="369332"/>
          </a:xfrm>
          <a:prstGeom prst="rect">
            <a:avLst/>
          </a:prstGeom>
          <a:noFill/>
        </p:spPr>
        <p:txBody>
          <a:bodyPr wrap="none" rtlCol="0">
            <a:spAutoFit/>
          </a:bodyPr>
          <a:lstStyle/>
          <a:p>
            <a:r>
              <a:rPr lang="en-US" dirty="0"/>
              <a:t>D)Alzheimer</a:t>
            </a:r>
          </a:p>
        </p:txBody>
      </p:sp>
      <p:pic>
        <p:nvPicPr>
          <p:cNvPr id="27" name="Picture 26">
            <a:extLst>
              <a:ext uri="{FF2B5EF4-FFF2-40B4-BE49-F238E27FC236}">
                <a16:creationId xmlns:a16="http://schemas.microsoft.com/office/drawing/2014/main" id="{D8D09368-A534-3826-736F-95D004533A42}"/>
              </a:ext>
            </a:extLst>
          </p:cNvPr>
          <p:cNvPicPr>
            <a:picLocks noChangeAspect="1"/>
          </p:cNvPicPr>
          <p:nvPr/>
        </p:nvPicPr>
        <p:blipFill>
          <a:blip r:embed="rId6"/>
          <a:stretch>
            <a:fillRect/>
          </a:stretch>
        </p:blipFill>
        <p:spPr>
          <a:xfrm>
            <a:off x="4679702" y="4278193"/>
            <a:ext cx="4020854" cy="2551705"/>
          </a:xfrm>
          <a:prstGeom prst="rect">
            <a:avLst/>
          </a:prstGeom>
        </p:spPr>
      </p:pic>
      <p:sp>
        <p:nvSpPr>
          <p:cNvPr id="28" name="Rectangle 27">
            <a:extLst>
              <a:ext uri="{FF2B5EF4-FFF2-40B4-BE49-F238E27FC236}">
                <a16:creationId xmlns:a16="http://schemas.microsoft.com/office/drawing/2014/main" id="{F348874E-68C7-F9A4-18F6-3838013F941F}"/>
              </a:ext>
            </a:extLst>
          </p:cNvPr>
          <p:cNvSpPr/>
          <p:nvPr/>
        </p:nvSpPr>
        <p:spPr>
          <a:xfrm rot="5400000">
            <a:off x="4409223" y="6337410"/>
            <a:ext cx="448756" cy="5498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0803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95A7CB5-0061-42A0-B4CB-5672865868E3}"/>
              </a:ext>
            </a:extLst>
          </p:cNvPr>
          <p:cNvSpPr txBox="1">
            <a:spLocks/>
          </p:cNvSpPr>
          <p:nvPr/>
        </p:nvSpPr>
        <p:spPr>
          <a:xfrm>
            <a:off x="168649" y="203353"/>
            <a:ext cx="8870576"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Multiple cause of death results</a:t>
            </a:r>
            <a:endParaRPr lang="en-US" sz="2800" dirty="0">
              <a:solidFill>
                <a:srgbClr val="D57C40"/>
              </a:solidFill>
            </a:endParaRPr>
          </a:p>
        </p:txBody>
      </p:sp>
      <p:sp>
        <p:nvSpPr>
          <p:cNvPr id="9" name="Subtitle 2">
            <a:extLst>
              <a:ext uri="{FF2B5EF4-FFF2-40B4-BE49-F238E27FC236}">
                <a16:creationId xmlns:a16="http://schemas.microsoft.com/office/drawing/2014/main" id="{2F3BF7EE-3286-46BA-8924-2F57B21D91D0}"/>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6C0DBD18-ABD5-414B-AEAA-232C95F30870}"/>
              </a:ext>
            </a:extLst>
          </p:cNvPr>
          <p:cNvSpPr>
            <a:spLocks noGrp="1"/>
          </p:cNvSpPr>
          <p:nvPr>
            <p:ph type="ftr" sz="quarter" idx="11"/>
          </p:nvPr>
        </p:nvSpPr>
        <p:spPr>
          <a:xfrm>
            <a:off x="3124200" y="6356350"/>
            <a:ext cx="2895600" cy="365125"/>
          </a:xfrm>
        </p:spPr>
        <p:txBody>
          <a:bodyPr/>
          <a:lstStyle/>
          <a:p>
            <a:r>
              <a:rPr lang="en-US" dirty="0"/>
              <a:t>HMM 20-22 September 2023</a:t>
            </a:r>
          </a:p>
        </p:txBody>
      </p:sp>
      <p:pic>
        <p:nvPicPr>
          <p:cNvPr id="5" name="Picture 4">
            <a:extLst>
              <a:ext uri="{FF2B5EF4-FFF2-40B4-BE49-F238E27FC236}">
                <a16:creationId xmlns:a16="http://schemas.microsoft.com/office/drawing/2014/main" id="{25DE0CC1-B4E1-D453-8456-F9CA618D2DE8}"/>
              </a:ext>
            </a:extLst>
          </p:cNvPr>
          <p:cNvPicPr>
            <a:picLocks noChangeAspect="1"/>
          </p:cNvPicPr>
          <p:nvPr/>
        </p:nvPicPr>
        <p:blipFill rotWithShape="1">
          <a:blip r:embed="rId3"/>
          <a:srcRect l="1642" r="24443"/>
          <a:stretch/>
        </p:blipFill>
        <p:spPr>
          <a:xfrm>
            <a:off x="286472" y="1890641"/>
            <a:ext cx="4298576" cy="4405997"/>
          </a:xfrm>
          <a:prstGeom prst="rect">
            <a:avLst/>
          </a:prstGeom>
        </p:spPr>
      </p:pic>
      <p:sp>
        <p:nvSpPr>
          <p:cNvPr id="8" name="TextBox 7">
            <a:extLst>
              <a:ext uri="{FF2B5EF4-FFF2-40B4-BE49-F238E27FC236}">
                <a16:creationId xmlns:a16="http://schemas.microsoft.com/office/drawing/2014/main" id="{EC5DEA17-B5E2-1396-6645-E72A95D5D06F}"/>
              </a:ext>
            </a:extLst>
          </p:cNvPr>
          <p:cNvSpPr txBox="1"/>
          <p:nvPr/>
        </p:nvSpPr>
        <p:spPr>
          <a:xfrm>
            <a:off x="286472" y="907600"/>
            <a:ext cx="4473940" cy="923330"/>
          </a:xfrm>
          <a:prstGeom prst="rect">
            <a:avLst/>
          </a:prstGeom>
          <a:noFill/>
        </p:spPr>
        <p:txBody>
          <a:bodyPr wrap="square" rtlCol="0">
            <a:spAutoFit/>
          </a:bodyPr>
          <a:lstStyle/>
          <a:p>
            <a:r>
              <a:rPr lang="en-US" b="1" dirty="0"/>
              <a:t>Figure 6.</a:t>
            </a:r>
            <a:r>
              <a:rPr lang="en-US" i="1" dirty="0"/>
              <a:t> </a:t>
            </a:r>
            <a:r>
              <a:rPr lang="en-US" i="1" dirty="0" err="1"/>
              <a:t>MCoD</a:t>
            </a:r>
            <a:r>
              <a:rPr lang="en-US" i="1" dirty="0"/>
              <a:t> raw death counts (black) vs </a:t>
            </a:r>
            <a:r>
              <a:rPr lang="en-US" i="1" dirty="0" err="1"/>
              <a:t>UCoD</a:t>
            </a:r>
            <a:r>
              <a:rPr lang="en-US" i="1" dirty="0"/>
              <a:t> raw death counts (pink) for diabetes in 2019</a:t>
            </a:r>
          </a:p>
        </p:txBody>
      </p:sp>
      <p:sp>
        <p:nvSpPr>
          <p:cNvPr id="11" name="TextBox 10">
            <a:extLst>
              <a:ext uri="{FF2B5EF4-FFF2-40B4-BE49-F238E27FC236}">
                <a16:creationId xmlns:a16="http://schemas.microsoft.com/office/drawing/2014/main" id="{84EADDDD-CCD5-25DA-BEB8-C0AD4129CE7F}"/>
              </a:ext>
            </a:extLst>
          </p:cNvPr>
          <p:cNvSpPr txBox="1"/>
          <p:nvPr/>
        </p:nvSpPr>
        <p:spPr>
          <a:xfrm>
            <a:off x="4659682" y="1421940"/>
            <a:ext cx="4197846" cy="5355312"/>
          </a:xfrm>
          <a:prstGeom prst="rect">
            <a:avLst/>
          </a:prstGeom>
          <a:noFill/>
        </p:spPr>
        <p:txBody>
          <a:bodyPr wrap="square" rtlCol="0">
            <a:spAutoFit/>
          </a:bodyPr>
          <a:lstStyle/>
          <a:p>
            <a:pPr marL="285750" indent="-285750" algn="just">
              <a:buFont typeface="Arial" panose="020B0604020202020204" pitchFamily="34" charset="0"/>
              <a:buChar char="•"/>
            </a:pPr>
            <a:r>
              <a:rPr lang="en-US" dirty="0"/>
              <a:t>There is an evident difference in the levels but is it also on the pacing of the mortality?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Age at death is affected by the population’s age structure (cohort effects)</a:t>
            </a:r>
          </a:p>
          <a:p>
            <a:pPr algn="just"/>
            <a:r>
              <a:rPr lang="en-US" dirty="0"/>
              <a:t> </a:t>
            </a:r>
          </a:p>
          <a:p>
            <a:pPr marL="285750" indent="-285750" algn="just">
              <a:buFont typeface="Arial" panose="020B0604020202020204" pitchFamily="34" charset="0"/>
              <a:buChar char="•"/>
            </a:pPr>
            <a:r>
              <a:rPr lang="en-US" dirty="0"/>
              <a:t>Death counts are insufficient to describe longevity </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 </a:t>
            </a:r>
            <a:r>
              <a:rPr lang="en-US" dirty="0" err="1"/>
              <a:t>MCoD</a:t>
            </a:r>
            <a:r>
              <a:rPr lang="en-US" dirty="0"/>
              <a:t>, a single death can record up to 20 different causes of death and this also has an age pattern</a:t>
            </a:r>
          </a:p>
          <a:p>
            <a:pPr algn="just"/>
            <a:r>
              <a:rPr lang="en-US" dirty="0"/>
              <a:t> </a:t>
            </a:r>
          </a:p>
          <a:p>
            <a:pPr marL="285750" indent="-285750" algn="just">
              <a:buFont typeface="Arial" panose="020B0604020202020204" pitchFamily="34" charset="0"/>
              <a:buChar char="•"/>
            </a:pPr>
            <a:r>
              <a:rPr lang="en-US" dirty="0"/>
              <a:t>Methods based on life-table counts or age at death distribution do not work to estimate the Mode of </a:t>
            </a:r>
            <a:r>
              <a:rPr lang="en-US" dirty="0" err="1"/>
              <a:t>MCoD</a:t>
            </a:r>
            <a:r>
              <a:rPr lang="en-US" dirty="0"/>
              <a:t>!</a:t>
            </a:r>
          </a:p>
          <a:p>
            <a:endParaRPr lang="en-US" dirty="0"/>
          </a:p>
        </p:txBody>
      </p:sp>
      <p:pic>
        <p:nvPicPr>
          <p:cNvPr id="14" name="Picture 13" descr="A black text with black letters&#10;&#10;Description automatically generated">
            <a:extLst>
              <a:ext uri="{FF2B5EF4-FFF2-40B4-BE49-F238E27FC236}">
                <a16:creationId xmlns:a16="http://schemas.microsoft.com/office/drawing/2014/main" id="{20BDE9C4-0E93-DF6C-39DE-D737A07DB083}"/>
              </a:ext>
            </a:extLst>
          </p:cNvPr>
          <p:cNvPicPr>
            <a:picLocks noChangeAspect="1"/>
          </p:cNvPicPr>
          <p:nvPr/>
        </p:nvPicPr>
        <p:blipFill>
          <a:blip r:embed="rId4"/>
          <a:stretch>
            <a:fillRect/>
          </a:stretch>
        </p:blipFill>
        <p:spPr>
          <a:xfrm>
            <a:off x="3374200" y="2080368"/>
            <a:ext cx="940496" cy="859593"/>
          </a:xfrm>
          <a:prstGeom prst="rect">
            <a:avLst/>
          </a:prstGeom>
        </p:spPr>
      </p:pic>
      <p:sp>
        <p:nvSpPr>
          <p:cNvPr id="2" name="Elipse 1">
            <a:extLst>
              <a:ext uri="{FF2B5EF4-FFF2-40B4-BE49-F238E27FC236}">
                <a16:creationId xmlns:a16="http://schemas.microsoft.com/office/drawing/2014/main" id="{09F82BFF-D4EA-4DDE-8212-7F6046EF50A9}"/>
              </a:ext>
            </a:extLst>
          </p:cNvPr>
          <p:cNvSpPr/>
          <p:nvPr/>
        </p:nvSpPr>
        <p:spPr>
          <a:xfrm>
            <a:off x="2315688" y="1985641"/>
            <a:ext cx="475013" cy="425047"/>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FF0000"/>
              </a:solidFill>
            </a:endParaRPr>
          </a:p>
        </p:txBody>
      </p:sp>
      <p:sp>
        <p:nvSpPr>
          <p:cNvPr id="12" name="Elipse 11">
            <a:extLst>
              <a:ext uri="{FF2B5EF4-FFF2-40B4-BE49-F238E27FC236}">
                <a16:creationId xmlns:a16="http://schemas.microsoft.com/office/drawing/2014/main" id="{C7B0B0B4-CACE-4EA7-B152-51524DC1FD35}"/>
              </a:ext>
            </a:extLst>
          </p:cNvPr>
          <p:cNvSpPr/>
          <p:nvPr/>
        </p:nvSpPr>
        <p:spPr>
          <a:xfrm>
            <a:off x="3026230" y="3123691"/>
            <a:ext cx="475013" cy="425047"/>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FF0000"/>
              </a:solidFill>
            </a:endParaRPr>
          </a:p>
        </p:txBody>
      </p:sp>
      <p:sp>
        <p:nvSpPr>
          <p:cNvPr id="15" name="Elipse 14">
            <a:extLst>
              <a:ext uri="{FF2B5EF4-FFF2-40B4-BE49-F238E27FC236}">
                <a16:creationId xmlns:a16="http://schemas.microsoft.com/office/drawing/2014/main" id="{F56B00A8-1E2E-4C94-B688-3AC7D7CFE2E2}"/>
              </a:ext>
            </a:extLst>
          </p:cNvPr>
          <p:cNvSpPr/>
          <p:nvPr/>
        </p:nvSpPr>
        <p:spPr>
          <a:xfrm>
            <a:off x="2264229" y="3181090"/>
            <a:ext cx="475013" cy="425047"/>
          </a:xfrm>
          <a:prstGeom prst="ellipse">
            <a:avLst/>
          </a:prstGeom>
          <a:noFill/>
          <a:ln w="28575">
            <a:solidFill>
              <a:schemeClr val="accent6">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rgbClr val="FF0000"/>
              </a:solidFill>
            </a:endParaRPr>
          </a:p>
        </p:txBody>
      </p:sp>
      <p:sp>
        <p:nvSpPr>
          <p:cNvPr id="3" name="Elipse 2">
            <a:extLst>
              <a:ext uri="{FF2B5EF4-FFF2-40B4-BE49-F238E27FC236}">
                <a16:creationId xmlns:a16="http://schemas.microsoft.com/office/drawing/2014/main" id="{C96A7B32-83DE-45BE-A73A-CBEFC56ED1DD}"/>
              </a:ext>
            </a:extLst>
          </p:cNvPr>
          <p:cNvSpPr/>
          <p:nvPr/>
        </p:nvSpPr>
        <p:spPr>
          <a:xfrm>
            <a:off x="2398816" y="4334494"/>
            <a:ext cx="340426" cy="1045028"/>
          </a:xfrm>
          <a:prstGeom prst="ellipse">
            <a:avLst/>
          </a:prstGeom>
          <a:noFill/>
          <a:ln w="28575">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42055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Discussion</a:t>
            </a:r>
            <a:endParaRPr lang="en-US" sz="2800" dirty="0">
              <a:solidFill>
                <a:srgbClr val="D57C40"/>
              </a:solidFill>
            </a:endParaRPr>
          </a:p>
        </p:txBody>
      </p:sp>
      <p:sp>
        <p:nvSpPr>
          <p:cNvPr id="4" name="Rectángulo 3">
            <a:extLst>
              <a:ext uri="{FF2B5EF4-FFF2-40B4-BE49-F238E27FC236}">
                <a16:creationId xmlns:a16="http://schemas.microsoft.com/office/drawing/2014/main" id="{9A2BD474-1D73-4685-976C-543AA2F267E9}"/>
              </a:ext>
            </a:extLst>
          </p:cNvPr>
          <p:cNvSpPr/>
          <p:nvPr/>
        </p:nvSpPr>
        <p:spPr>
          <a:xfrm>
            <a:off x="457200" y="1012954"/>
            <a:ext cx="8501058" cy="3893374"/>
          </a:xfrm>
          <a:prstGeom prst="rect">
            <a:avLst/>
          </a:prstGeom>
        </p:spPr>
        <p:txBody>
          <a:bodyPr wrap="square">
            <a:spAutoFit/>
          </a:bodyPr>
          <a:lstStyle/>
          <a:p>
            <a:pPr marL="266700" indent="-266700">
              <a:buFont typeface="Arial" panose="020B0604020202020204" pitchFamily="34" charset="0"/>
              <a:buChar char="•"/>
            </a:pPr>
            <a:r>
              <a:rPr lang="en-GB" sz="2200" dirty="0">
                <a:latin typeface="Georgia"/>
              </a:rPr>
              <a:t>The sex gap at the modal age at death is not the same as the sex gap in other indexes (i.e. life expectancy). </a:t>
            </a:r>
          </a:p>
          <a:p>
            <a:pPr marL="266700" indent="-266700">
              <a:buFont typeface="Arial" panose="020B0604020202020204" pitchFamily="34" charset="0"/>
              <a:buChar char="•"/>
            </a:pPr>
            <a:r>
              <a:rPr lang="en-GB" sz="2200" dirty="0">
                <a:latin typeface="Georgia"/>
              </a:rPr>
              <a:t>Causes of death matter to longevity. They have different age patterns (schedules) than general mortality.</a:t>
            </a:r>
          </a:p>
          <a:p>
            <a:pPr marL="266700" indent="-266700">
              <a:buFont typeface="Arial" panose="020B0604020202020204" pitchFamily="34" charset="0"/>
              <a:buChar char="•"/>
            </a:pPr>
            <a:r>
              <a:rPr lang="en-GB" sz="2200" dirty="0">
                <a:latin typeface="Georgia"/>
              </a:rPr>
              <a:t>If we want to understand longevity, it is necessary to understand it by causes of death.</a:t>
            </a:r>
          </a:p>
          <a:p>
            <a:pPr marL="266700" indent="-266700">
              <a:buFont typeface="Arial" panose="020B0604020202020204" pitchFamily="34" charset="0"/>
              <a:buChar char="•"/>
            </a:pPr>
            <a:r>
              <a:rPr lang="en-GB" sz="2200" dirty="0">
                <a:latin typeface="Georgia"/>
              </a:rPr>
              <a:t>Difference in sex gap of the modal age at death are driven by old age mortality. </a:t>
            </a:r>
          </a:p>
          <a:p>
            <a:pPr marL="266700" indent="-266700">
              <a:buFont typeface="Arial" panose="020B0604020202020204" pitchFamily="34" charset="0"/>
              <a:buChar char="•"/>
            </a:pPr>
            <a:r>
              <a:rPr lang="en-GB" sz="2200" dirty="0">
                <a:latin typeface="Georgia"/>
              </a:rPr>
              <a:t>People only dies once but they can die of several causes. We know very little about the distribution of the age at death distribution of the multiple cause of death mortality.</a:t>
            </a:r>
          </a:p>
        </p:txBody>
      </p:sp>
      <p:sp>
        <p:nvSpPr>
          <p:cNvPr id="6" name="Subtitle 2">
            <a:extLst>
              <a:ext uri="{FF2B5EF4-FFF2-40B4-BE49-F238E27FC236}">
                <a16:creationId xmlns:a16="http://schemas.microsoft.com/office/drawing/2014/main" id="{9F8C3C70-F2DD-4780-9255-B0DF3DD6D3F9}"/>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7" name="Marcador de pie de página 5">
            <a:extLst>
              <a:ext uri="{FF2B5EF4-FFF2-40B4-BE49-F238E27FC236}">
                <a16:creationId xmlns:a16="http://schemas.microsoft.com/office/drawing/2014/main" id="{2B2BCA06-A491-421C-9D1D-393B271C3303}"/>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extLst>
      <p:ext uri="{BB962C8B-B14F-4D97-AF65-F5344CB8AC3E}">
        <p14:creationId xmlns:p14="http://schemas.microsoft.com/office/powerpoint/2010/main" val="69529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73274"/>
            <a:ext cx="8420100" cy="4464000"/>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Current improvements in life expectancy in highly-aged societies are dominated by the rapidly declining death rates among the elderly as few gains can still be made at younger ages.</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These declines go along with changes in the cause-of-death structure</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Today’s disease burden mainly comes from non-communicable diseases (NCD).</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Survival for patients suffering from cardiovascular diseases (CVD) and cancer, the two leading NCD, have greatly improved </a:t>
            </a:r>
            <a:r>
              <a:rPr lang="en-US" sz="1500" dirty="0">
                <a:solidFill>
                  <a:schemeClr val="tx1"/>
                </a:solidFill>
                <a:latin typeface="Arial" panose="020B0604020202020204" pitchFamily="34" charset="0"/>
                <a:cs typeface="Arial" panose="020B0604020202020204" pitchFamily="34" charset="0"/>
              </a:rPr>
              <a:t>(due to ∆ in </a:t>
            </a:r>
            <a:r>
              <a:rPr lang="en-US" sz="1500" dirty="0" err="1">
                <a:solidFill>
                  <a:schemeClr val="tx1"/>
                </a:solidFill>
                <a:latin typeface="Arial" panose="020B0604020202020204" pitchFamily="34" charset="0"/>
                <a:cs typeface="Arial" panose="020B0604020202020204" pitchFamily="34" charset="0"/>
              </a:rPr>
              <a:t>behaviour</a:t>
            </a:r>
            <a:r>
              <a:rPr lang="en-US" sz="1500" dirty="0">
                <a:solidFill>
                  <a:schemeClr val="tx1"/>
                </a:solidFill>
                <a:latin typeface="Arial" panose="020B0604020202020204" pitchFamily="34" charset="0"/>
                <a:cs typeface="Arial" panose="020B0604020202020204" pitchFamily="34" charset="0"/>
              </a:rPr>
              <a:t> (diet, ↓ tobacco/alcohol consumption, ↑ physical exercise), more efficient healthcare system, improved diagnostic methods/medical treatment, tobacco control measures, …)</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en-US" sz="1700" dirty="0">
                <a:solidFill>
                  <a:schemeClr val="tx1"/>
                </a:solidFill>
                <a:latin typeface="Arial" panose="020B0604020202020204" pitchFamily="34" charset="0"/>
                <a:cs typeface="Arial" panose="020B0604020202020204" pitchFamily="34" charset="0"/>
              </a:rPr>
              <a:t> other diseases have become more prevalent, especially those related to cognitive decline, incl. dementia.</a:t>
            </a:r>
            <a:endParaRPr lang="en-GB" sz="18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Background (I)</a:t>
            </a:r>
            <a:endParaRPr lang="en-US" sz="2800" dirty="0">
              <a:solidFill>
                <a:srgbClr val="D57C40"/>
              </a:solidFill>
            </a:endParaRPr>
          </a:p>
        </p:txBody>
      </p:sp>
      <p:sp>
        <p:nvSpPr>
          <p:cNvPr id="8" name="Subtitle 2">
            <a:extLst>
              <a:ext uri="{FF2B5EF4-FFF2-40B4-BE49-F238E27FC236}">
                <a16:creationId xmlns:a16="http://schemas.microsoft.com/office/drawing/2014/main" id="{9DCD9859-4A83-4D0C-B731-2D7A7E05A26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6" name="Marcador de pie de página 5">
            <a:extLst>
              <a:ext uri="{FF2B5EF4-FFF2-40B4-BE49-F238E27FC236}">
                <a16:creationId xmlns:a16="http://schemas.microsoft.com/office/drawing/2014/main" id="{F2358CDC-3D94-4BF0-9DB5-C60471FA5702}"/>
              </a:ext>
            </a:extLst>
          </p:cNvPr>
          <p:cNvSpPr>
            <a:spLocks noGrp="1"/>
          </p:cNvSpPr>
          <p:nvPr>
            <p:ph type="ftr" sz="quarter" idx="11"/>
          </p:nvPr>
        </p:nvSpPr>
        <p:spPr/>
        <p:txBody>
          <a:bodyPr/>
          <a:lstStyle/>
          <a:p>
            <a:r>
              <a:rPr lang="en-US" dirty="0"/>
              <a:t>HMM 20-22 September 2023</a:t>
            </a:r>
          </a:p>
        </p:txBody>
      </p:sp>
    </p:spTree>
    <p:custDataLst>
      <p:tags r:id="rId1"/>
    </p:custDataLst>
    <p:extLst>
      <p:ext uri="{BB962C8B-B14F-4D97-AF65-F5344CB8AC3E}">
        <p14:creationId xmlns:p14="http://schemas.microsoft.com/office/powerpoint/2010/main" val="3076330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What’s left to do</a:t>
            </a:r>
            <a:endParaRPr lang="en-US" sz="2800" dirty="0">
              <a:solidFill>
                <a:srgbClr val="D57C40"/>
              </a:solidFill>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4" name="Rectángulo 3">
            <a:extLst>
              <a:ext uri="{FF2B5EF4-FFF2-40B4-BE49-F238E27FC236}">
                <a16:creationId xmlns:a16="http://schemas.microsoft.com/office/drawing/2014/main" id="{9A2BD474-1D73-4685-976C-543AA2F267E9}"/>
              </a:ext>
            </a:extLst>
          </p:cNvPr>
          <p:cNvSpPr/>
          <p:nvPr/>
        </p:nvSpPr>
        <p:spPr>
          <a:xfrm>
            <a:off x="457200" y="1012954"/>
            <a:ext cx="8501058" cy="4462760"/>
          </a:xfrm>
          <a:prstGeom prst="rect">
            <a:avLst/>
          </a:prstGeom>
        </p:spPr>
        <p:txBody>
          <a:bodyPr wrap="square">
            <a:spAutoFit/>
          </a:bodyPr>
          <a:lstStyle/>
          <a:p>
            <a:pPr marL="266700" indent="-266700">
              <a:spcAft>
                <a:spcPts val="600"/>
              </a:spcAft>
              <a:buFont typeface="Arial" panose="020B0604020202020204" pitchFamily="34" charset="0"/>
              <a:buChar char="•"/>
              <a:tabLst>
                <a:tab pos="2238375" algn="l"/>
              </a:tabLst>
            </a:pPr>
            <a:r>
              <a:rPr lang="en-GB" sz="2400" dirty="0">
                <a:latin typeface="Georgia"/>
              </a:rPr>
              <a:t>Multiple cause of death approach. Re-estimate the exposures considering the age pattern and schedule of multiple causes of death.</a:t>
            </a:r>
          </a:p>
          <a:p>
            <a:pPr marL="266700" indent="-266700">
              <a:spcAft>
                <a:spcPts val="600"/>
              </a:spcAft>
              <a:buFont typeface="Arial" panose="020B0604020202020204" pitchFamily="34" charset="0"/>
              <a:buChar char="•"/>
              <a:tabLst>
                <a:tab pos="2238375" algn="l"/>
              </a:tabLst>
            </a:pPr>
            <a:r>
              <a:rPr lang="en-GB" sz="2400" dirty="0">
                <a:latin typeface="Georgia"/>
              </a:rPr>
              <a:t>If not… re-adapt the properties method (Vazquez-Castillo, Bergeron-Boucher, Missov) for raw death counts.  </a:t>
            </a:r>
          </a:p>
          <a:p>
            <a:pPr marL="266700" indent="-266700">
              <a:spcAft>
                <a:spcPts val="600"/>
              </a:spcAft>
              <a:buFont typeface="Arial" panose="020B0604020202020204" pitchFamily="34" charset="0"/>
              <a:buChar char="•"/>
              <a:tabLst>
                <a:tab pos="2238375" algn="l"/>
              </a:tabLst>
            </a:pPr>
            <a:r>
              <a:rPr lang="en-GB" sz="2400" dirty="0">
                <a:latin typeface="Georgia"/>
              </a:rPr>
              <a:t>If not… standardize the age-at-death distribution for multiple causes of death. E.g.  If infants die from 1.5 causes on average, multiply their population by 1.5. If 89 year-olds die from 4 on </a:t>
            </a:r>
            <a:r>
              <a:rPr lang="en-GB" sz="2400" dirty="0" err="1">
                <a:latin typeface="Georgia"/>
              </a:rPr>
              <a:t>ave</a:t>
            </a:r>
            <a:r>
              <a:rPr lang="en-GB" sz="2400" dirty="0">
                <a:latin typeface="Georgia"/>
              </a:rPr>
              <a:t>, multiply them by 4.</a:t>
            </a:r>
          </a:p>
          <a:p>
            <a:pPr marL="266700" indent="-266700">
              <a:spcAft>
                <a:spcPts val="600"/>
              </a:spcAft>
              <a:buFont typeface="Arial" panose="020B0604020202020204" pitchFamily="34" charset="0"/>
              <a:buChar char="•"/>
              <a:tabLst>
                <a:tab pos="2238375" algn="l"/>
              </a:tabLst>
            </a:pPr>
            <a:r>
              <a:rPr lang="en-GB" sz="2400" dirty="0">
                <a:latin typeface="Georgia"/>
              </a:rPr>
              <a:t>Anyone else has another idea?</a:t>
            </a:r>
          </a:p>
          <a:p>
            <a:pPr marL="266700" indent="-266700">
              <a:spcAft>
                <a:spcPts val="600"/>
              </a:spcAft>
              <a:buFont typeface="Arial" panose="020B0604020202020204" pitchFamily="34" charset="0"/>
              <a:buChar char="•"/>
              <a:tabLst>
                <a:tab pos="2238375" algn="l"/>
              </a:tabLst>
            </a:pPr>
            <a:r>
              <a:rPr lang="en-GB" sz="2400" dirty="0">
                <a:latin typeface="Georgia"/>
              </a:rPr>
              <a:t>Write the paper!</a:t>
            </a:r>
          </a:p>
        </p:txBody>
      </p:sp>
      <p:sp>
        <p:nvSpPr>
          <p:cNvPr id="2" name="Marcador de pie de página 1">
            <a:extLst>
              <a:ext uri="{FF2B5EF4-FFF2-40B4-BE49-F238E27FC236}">
                <a16:creationId xmlns:a16="http://schemas.microsoft.com/office/drawing/2014/main" id="{859BC38B-CB1B-4F53-B354-054701BD63EA}"/>
              </a:ext>
            </a:extLst>
          </p:cNvPr>
          <p:cNvSpPr>
            <a:spLocks noGrp="1"/>
          </p:cNvSpPr>
          <p:nvPr>
            <p:ph type="ftr" sz="quarter" idx="11"/>
          </p:nvPr>
        </p:nvSpPr>
        <p:spPr/>
        <p:txBody>
          <a:bodyPr/>
          <a:lstStyle/>
          <a:p>
            <a:r>
              <a:rPr lang="en-US"/>
              <a:t>34th REVES 24-26 May 2023</a:t>
            </a:r>
          </a:p>
        </p:txBody>
      </p:sp>
    </p:spTree>
    <p:extLst>
      <p:ext uri="{BB962C8B-B14F-4D97-AF65-F5344CB8AC3E}">
        <p14:creationId xmlns:p14="http://schemas.microsoft.com/office/powerpoint/2010/main" val="2570750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References</a:t>
            </a:r>
            <a:endParaRPr lang="en-US" sz="2800" dirty="0">
              <a:solidFill>
                <a:srgbClr val="D57C40"/>
              </a:solidFill>
            </a:endParaRPr>
          </a:p>
        </p:txBody>
      </p:sp>
      <p:sp>
        <p:nvSpPr>
          <p:cNvPr id="6" name="Rectángulo 5">
            <a:extLst>
              <a:ext uri="{FF2B5EF4-FFF2-40B4-BE49-F238E27FC236}">
                <a16:creationId xmlns:a16="http://schemas.microsoft.com/office/drawing/2014/main" id="{28A71046-9FB0-49B4-9C9B-65B8135FB15E}"/>
              </a:ext>
            </a:extLst>
          </p:cNvPr>
          <p:cNvSpPr/>
          <p:nvPr/>
        </p:nvSpPr>
        <p:spPr>
          <a:xfrm>
            <a:off x="475671" y="875567"/>
            <a:ext cx="8455891" cy="4401205"/>
          </a:xfrm>
          <a:prstGeom prst="rect">
            <a:avLst/>
          </a:prstGeom>
        </p:spPr>
        <p:txBody>
          <a:bodyPr wrap="square">
            <a:spAutoFit/>
          </a:bodyPr>
          <a:lstStyle/>
          <a:p>
            <a:pPr marL="179388" indent="-179388" algn="just"/>
            <a:r>
              <a:rPr lang="en-US" sz="2000" dirty="0">
                <a:latin typeface="Arial" panose="020B0604020202020204" pitchFamily="34" charset="0"/>
                <a:cs typeface="Arial" panose="020B0604020202020204" pitchFamily="34" charset="0"/>
              </a:rPr>
              <a:t>Canudas-Romo, V. (2008). The modal age at death and the shifting mortality hypothesis. Demographic Research, 19, 1179–1204. https://</a:t>
            </a:r>
            <a:r>
              <a:rPr lang="en-US" sz="2000" dirty="0" err="1">
                <a:latin typeface="Arial" panose="020B0604020202020204" pitchFamily="34" charset="0"/>
                <a:cs typeface="Arial" panose="020B0604020202020204" pitchFamily="34" charset="0"/>
              </a:rPr>
              <a:t>doi.org</a:t>
            </a:r>
            <a:r>
              <a:rPr lang="en-US" sz="2000" dirty="0">
                <a:latin typeface="Arial" panose="020B0604020202020204" pitchFamily="34" charset="0"/>
                <a:cs typeface="Arial" panose="020B0604020202020204" pitchFamily="34" charset="0"/>
              </a:rPr>
              <a:t>/10.4054/DemRes.2008.19.30</a:t>
            </a:r>
          </a:p>
          <a:p>
            <a:pPr marL="179388" indent="-179388" algn="just"/>
            <a:r>
              <a:rPr lang="en-US" sz="2000" dirty="0">
                <a:latin typeface="Arial" panose="020B0604020202020204" pitchFamily="34" charset="0"/>
                <a:cs typeface="Arial" panose="020B0604020202020204" pitchFamily="34" charset="0"/>
              </a:rPr>
              <a:t>Diaconu, V., Ouellette, N., &amp; Bourbeau, R. (2020). Modal lifespan and disparity at older ages by leading causes of death: a Canada-US comparison. Journal of Population Research, 37, 323-344.</a:t>
            </a:r>
          </a:p>
          <a:p>
            <a:pPr marL="179388" indent="-179388" algn="just"/>
            <a:r>
              <a:rPr lang="en-US" sz="2000" dirty="0">
                <a:latin typeface="Arial" panose="020B0604020202020204" pitchFamily="34" charset="0"/>
                <a:cs typeface="Arial" panose="020B0604020202020204" pitchFamily="34" charset="0"/>
              </a:rPr>
              <a:t>Diaconu, V., Ouellette, N., </a:t>
            </a:r>
            <a:r>
              <a:rPr lang="en-US" sz="2000" dirty="0" err="1">
                <a:latin typeface="Arial" panose="020B0604020202020204" pitchFamily="34" charset="0"/>
                <a:cs typeface="Arial" panose="020B0604020202020204" pitchFamily="34" charset="0"/>
              </a:rPr>
              <a:t>Camarda</a:t>
            </a:r>
            <a:r>
              <a:rPr lang="en-US" sz="2000" dirty="0">
                <a:latin typeface="Arial" panose="020B0604020202020204" pitchFamily="34" charset="0"/>
                <a:cs typeface="Arial" panose="020B0604020202020204" pitchFamily="34" charset="0"/>
              </a:rPr>
              <a:t>, C. G., &amp; Bourbeau, R. (2016). Insight on ‘</a:t>
            </a:r>
            <a:r>
              <a:rPr lang="en-US" sz="2000" dirty="0" err="1">
                <a:latin typeface="Arial" panose="020B0604020202020204" pitchFamily="34" charset="0"/>
                <a:cs typeface="Arial" panose="020B0604020202020204" pitchFamily="34" charset="0"/>
              </a:rPr>
              <a:t>typical’longevity</a:t>
            </a:r>
            <a:r>
              <a:rPr lang="en-US" sz="2000" dirty="0">
                <a:latin typeface="Arial" panose="020B0604020202020204" pitchFamily="34" charset="0"/>
                <a:cs typeface="Arial" panose="020B0604020202020204" pitchFamily="34" charset="0"/>
              </a:rPr>
              <a:t>: An analysis of the modal lifespan by leading causes of death in Canada. Demographic Research, 35, 471-504.</a:t>
            </a:r>
          </a:p>
          <a:p>
            <a:pPr marL="179388" indent="-179388" algn="just"/>
            <a:r>
              <a:rPr lang="en-US" sz="2000" dirty="0">
                <a:latin typeface="Arial" panose="020B0604020202020204" pitchFamily="34" charset="0"/>
                <a:cs typeface="Arial" panose="020B0604020202020204" pitchFamily="34" charset="0"/>
              </a:rPr>
              <a:t>Kannisto (2001).</a:t>
            </a:r>
            <a:r>
              <a:rPr lang="en-US" sz="2000" dirty="0">
                <a:effectLst/>
                <a:latin typeface="Arial" panose="020B0604020202020204" pitchFamily="34" charset="0"/>
                <a:ea typeface="Times New Roman" panose="02020603050405020304" pitchFamily="18" charset="0"/>
                <a:cs typeface="Arial" panose="020B0604020202020204" pitchFamily="34" charset="0"/>
              </a:rPr>
              <a:t> “Mode and Dispersion of the Length of Life.” </a:t>
            </a:r>
            <a:r>
              <a:rPr lang="en-US" sz="2000" i="1" dirty="0">
                <a:effectLst/>
                <a:latin typeface="Arial" panose="020B0604020202020204" pitchFamily="34" charset="0"/>
                <a:ea typeface="Times New Roman" panose="02020603050405020304" pitchFamily="18" charset="0"/>
                <a:cs typeface="Arial" panose="020B0604020202020204" pitchFamily="34" charset="0"/>
              </a:rPr>
              <a:t>Population: An English </a:t>
            </a:r>
            <a:r>
              <a:rPr lang="en-US" sz="2000" dirty="0">
                <a:effectLst/>
                <a:latin typeface="Arial" panose="020B0604020202020204" pitchFamily="34" charset="0"/>
                <a:ea typeface="Times New Roman" panose="02020603050405020304" pitchFamily="18" charset="0"/>
                <a:cs typeface="Arial" panose="020B0604020202020204" pitchFamily="34" charset="0"/>
              </a:rPr>
              <a:t>7 </a:t>
            </a:r>
            <a:r>
              <a:rPr lang="en-US" sz="2000" i="1" dirty="0">
                <a:effectLst/>
                <a:latin typeface="Arial" panose="020B0604020202020204" pitchFamily="34" charset="0"/>
                <a:ea typeface="Times New Roman" panose="02020603050405020304" pitchFamily="18" charset="0"/>
                <a:cs typeface="Arial" panose="020B0604020202020204" pitchFamily="34" charset="0"/>
              </a:rPr>
              <a:t>Selection </a:t>
            </a:r>
            <a:r>
              <a:rPr lang="en-US" sz="2000" dirty="0">
                <a:effectLst/>
                <a:latin typeface="Arial" panose="020B0604020202020204" pitchFamily="34" charset="0"/>
                <a:ea typeface="Times New Roman" panose="02020603050405020304" pitchFamily="18" charset="0"/>
                <a:cs typeface="Arial" panose="020B0604020202020204" pitchFamily="34" charset="0"/>
              </a:rPr>
              <a:t>13: 159-71.</a:t>
            </a:r>
          </a:p>
          <a:p>
            <a:pPr marL="179388" indent="-179388" algn="just"/>
            <a:r>
              <a:rPr lang="en-US" sz="2000" dirty="0">
                <a:effectLst/>
                <a:latin typeface="Arial" panose="020B0604020202020204" pitchFamily="34" charset="0"/>
                <a:ea typeface="Calibri" panose="020F0502020204030204" pitchFamily="34" charset="0"/>
                <a:cs typeface="Arial" panose="020B0604020202020204" pitchFamily="34" charset="0"/>
              </a:rPr>
              <a:t>Vazquez-Castillo, P., Bergeron-Boucher, M. &amp; Missov, T.I., (2023). "Longevity </a:t>
            </a:r>
            <a:r>
              <a:rPr lang="en-US" sz="2000" dirty="0" err="1">
                <a:effectLst/>
                <a:latin typeface="Arial" panose="020B0604020202020204" pitchFamily="34" charset="0"/>
                <a:ea typeface="Calibri" panose="020F0502020204030204" pitchFamily="34" charset="0"/>
                <a:cs typeface="Arial" panose="020B0604020202020204" pitchFamily="34" charset="0"/>
              </a:rPr>
              <a:t>à</a:t>
            </a:r>
            <a:r>
              <a:rPr lang="en-US" sz="2000" dirty="0">
                <a:effectLst/>
                <a:latin typeface="Arial" panose="020B0604020202020204" pitchFamily="34" charset="0"/>
                <a:ea typeface="Calibri" panose="020F0502020204030204" pitchFamily="34" charset="0"/>
                <a:cs typeface="Arial" panose="020B0604020202020204" pitchFamily="34" charset="0"/>
              </a:rPr>
              <a:t> la mode," OSF Preprints 2d3p6, Center for Open Science.</a:t>
            </a:r>
            <a:endParaRPr lang="en-MX" sz="2000" dirty="0">
              <a:effectLst/>
              <a:latin typeface="Arial" panose="020B0604020202020204" pitchFamily="34" charset="0"/>
              <a:ea typeface="Calibri" panose="020F0502020204030204" pitchFamily="34" charset="0"/>
              <a:cs typeface="Arial" panose="020B0604020202020204" pitchFamily="34" charset="0"/>
            </a:endParaRPr>
          </a:p>
          <a:p>
            <a:pPr marL="179388" indent="-179388" algn="just">
              <a:spcAft>
                <a:spcPts val="0"/>
              </a:spcAft>
            </a:pPr>
            <a:r>
              <a:rPr lang="en-US" sz="2000" dirty="0">
                <a:latin typeface="Arial" panose="020B0604020202020204" pitchFamily="34" charset="0"/>
              </a:rPr>
              <a:t> </a:t>
            </a:r>
            <a:endParaRPr lang="es-ES" sz="2000" dirty="0">
              <a:latin typeface="Arial" panose="020B0604020202020204" pitchFamily="34" charset="0"/>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3" name="Marcador de pie de página 2">
            <a:extLst>
              <a:ext uri="{FF2B5EF4-FFF2-40B4-BE49-F238E27FC236}">
                <a16:creationId xmlns:a16="http://schemas.microsoft.com/office/drawing/2014/main" id="{60E296BB-DE89-4B5A-97E0-223C14C2B1C2}"/>
              </a:ext>
            </a:extLst>
          </p:cNvPr>
          <p:cNvSpPr>
            <a:spLocks noGrp="1"/>
          </p:cNvSpPr>
          <p:nvPr>
            <p:ph type="ftr" sz="quarter" idx="11"/>
          </p:nvPr>
        </p:nvSpPr>
        <p:spPr/>
        <p:txBody>
          <a:bodyPr/>
          <a:lstStyle/>
          <a:p>
            <a:r>
              <a:rPr lang="en-US"/>
              <a:t>34th REVES 24-26 May 2023</a:t>
            </a:r>
          </a:p>
        </p:txBody>
      </p:sp>
    </p:spTree>
    <p:extLst>
      <p:ext uri="{BB962C8B-B14F-4D97-AF65-F5344CB8AC3E}">
        <p14:creationId xmlns:p14="http://schemas.microsoft.com/office/powerpoint/2010/main" val="265163029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rgbClr val="D57C40"/>
                </a:solidFill>
                <a:latin typeface="Verdana"/>
                <a:cs typeface="Verdana"/>
              </a:rPr>
              <a:t>Acknowledgements</a:t>
            </a:r>
            <a:endParaRPr lang="en-US" sz="2000" dirty="0">
              <a:solidFill>
                <a:srgbClr val="D57C40"/>
              </a:solidFill>
            </a:endParaRPr>
          </a:p>
        </p:txBody>
      </p:sp>
      <p:sp>
        <p:nvSpPr>
          <p:cNvPr id="8" name="Subtitle 2">
            <a:extLst>
              <a:ext uri="{FF2B5EF4-FFF2-40B4-BE49-F238E27FC236}">
                <a16:creationId xmlns:a16="http://schemas.microsoft.com/office/drawing/2014/main" id="{B1F20FDB-9D10-4D44-ABAD-3096DC78997F}"/>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2" name="Marcador de pie de página 1">
            <a:extLst>
              <a:ext uri="{FF2B5EF4-FFF2-40B4-BE49-F238E27FC236}">
                <a16:creationId xmlns:a16="http://schemas.microsoft.com/office/drawing/2014/main" id="{79231C17-2FBC-452F-BAF1-C088B5E68291}"/>
              </a:ext>
            </a:extLst>
          </p:cNvPr>
          <p:cNvSpPr>
            <a:spLocks noGrp="1"/>
          </p:cNvSpPr>
          <p:nvPr>
            <p:ph type="ftr" sz="quarter" idx="11"/>
          </p:nvPr>
        </p:nvSpPr>
        <p:spPr/>
        <p:txBody>
          <a:bodyPr/>
          <a:lstStyle/>
          <a:p>
            <a:r>
              <a:rPr lang="en-US" dirty="0"/>
              <a:t>34th REVES 24-26 May 2023</a:t>
            </a:r>
          </a:p>
        </p:txBody>
      </p:sp>
      <p:sp>
        <p:nvSpPr>
          <p:cNvPr id="7" name="Rectángulo 6">
            <a:extLst>
              <a:ext uri="{FF2B5EF4-FFF2-40B4-BE49-F238E27FC236}">
                <a16:creationId xmlns:a16="http://schemas.microsoft.com/office/drawing/2014/main" id="{B4801EDB-65E3-4C99-889A-2C1878002D86}"/>
              </a:ext>
            </a:extLst>
          </p:cNvPr>
          <p:cNvSpPr/>
          <p:nvPr/>
        </p:nvSpPr>
        <p:spPr>
          <a:xfrm>
            <a:off x="475671" y="875567"/>
            <a:ext cx="8455891" cy="3170099"/>
          </a:xfrm>
          <a:prstGeom prst="rect">
            <a:avLst/>
          </a:prstGeom>
        </p:spPr>
        <p:txBody>
          <a:bodyPr wrap="square">
            <a:spAutoFit/>
          </a:bodyPr>
          <a:lstStyle/>
          <a:p>
            <a:pPr lvl="0" defTabSz="914400" eaLnBrk="0" fontAlgn="base" hangingPunct="0">
              <a:spcBef>
                <a:spcPct val="0"/>
              </a:spcBef>
              <a:spcAft>
                <a:spcPct val="0"/>
              </a:spcAft>
            </a:pPr>
            <a:r>
              <a:rPr lang="en-US" altLang="es-ES" sz="2000" dirty="0">
                <a:latin typeface="Arial" panose="020B0604020202020204" pitchFamily="34" charset="0"/>
              </a:rPr>
              <a:t>JS is supported by the research project “The health of people in advanced ages: the analysis of comorbidity, multiple causes of death and gender and socioeconomic inequalities in health (COMORHEALTHSES)” (PI: JS), funded by the Spanish Ministry of Science and Innovation (PID2020-113934RB-I00). He also acknowledge research funding from the European Research Council (ERC-2019-COGagreement No 864616, HEALIN) and funding also comes from the Catalan Government under the CERCA </a:t>
            </a:r>
            <a:r>
              <a:rPr lang="en-US" altLang="es-ES" sz="2000" dirty="0" err="1">
                <a:latin typeface="Arial" panose="020B0604020202020204" pitchFamily="34" charset="0"/>
              </a:rPr>
              <a:t>programme</a:t>
            </a:r>
            <a:r>
              <a:rPr lang="en-US" altLang="es-ES" sz="2000" dirty="0">
                <a:latin typeface="Arial" panose="020B0604020202020204" pitchFamily="34" charset="0"/>
              </a:rPr>
              <a:t>.</a:t>
            </a:r>
          </a:p>
          <a:p>
            <a:pPr defTabSz="914400" eaLnBrk="0" fontAlgn="base" hangingPunct="0">
              <a:spcBef>
                <a:spcPct val="0"/>
              </a:spcBef>
              <a:spcAft>
                <a:spcPct val="0"/>
              </a:spcAft>
            </a:pPr>
            <a:r>
              <a:rPr lang="en-US" altLang="es-ES" sz="2000" dirty="0">
                <a:latin typeface="Arial" panose="020B0604020202020204" pitchFamily="34" charset="0"/>
              </a:rPr>
              <a:t>PVC received funding from the AXA Research Fund, through the funding for the “AXA Chair in Longevity Research”.</a:t>
            </a:r>
          </a:p>
        </p:txBody>
      </p:sp>
    </p:spTree>
    <p:extLst>
      <p:ext uri="{BB962C8B-B14F-4D97-AF65-F5344CB8AC3E}">
        <p14:creationId xmlns:p14="http://schemas.microsoft.com/office/powerpoint/2010/main" val="38528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199" y="928935"/>
            <a:ext cx="8018207" cy="1784770"/>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altLang="es-ES" sz="2000" dirty="0">
                <a:solidFill>
                  <a:schemeClr val="tx1"/>
                </a:solidFill>
                <a:latin typeface="Arial" panose="020B0604020202020204" pitchFamily="34" charset="0"/>
              </a:rPr>
              <a:t>R&amp;D project on “The health of people in advanced ages: the analysis of comorbidity, </a:t>
            </a:r>
            <a:r>
              <a:rPr lang="en-US" altLang="es-ES" sz="2000" b="1" dirty="0">
                <a:solidFill>
                  <a:schemeClr val="tx1"/>
                </a:solidFill>
                <a:latin typeface="Arial" panose="020B0604020202020204" pitchFamily="34" charset="0"/>
              </a:rPr>
              <a:t>multiple causes of death </a:t>
            </a:r>
            <a:r>
              <a:rPr lang="en-US" altLang="es-ES" sz="2000" dirty="0">
                <a:solidFill>
                  <a:schemeClr val="tx1"/>
                </a:solidFill>
                <a:latin typeface="Arial" panose="020B0604020202020204" pitchFamily="34" charset="0"/>
              </a:rPr>
              <a:t>and gender and socioeconomic inequalities in health (COMORHEALTHSES)”* (PI: JS, Co-PI: ER).</a:t>
            </a:r>
          </a:p>
          <a:p>
            <a:pPr marL="717550" indent="-360363" algn="l">
              <a:spcBef>
                <a:spcPts val="1200"/>
              </a:spcBef>
              <a:buSzPct val="10000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Objective 2: To provide an accurate estimate of recent trends in old-age mortality from ageing-related diseases based on </a:t>
            </a:r>
            <a:r>
              <a:rPr lang="en-US" sz="1600" b="1" dirty="0">
                <a:solidFill>
                  <a:schemeClr val="tx1"/>
                </a:solidFill>
                <a:latin typeface="Arial" panose="020B0604020202020204" pitchFamily="34" charset="0"/>
                <a:cs typeface="Arial" panose="020B0604020202020204" pitchFamily="34" charset="0"/>
              </a:rPr>
              <a:t>multiple cause of death </a:t>
            </a:r>
            <a:r>
              <a:rPr lang="en-US" sz="1600" dirty="0">
                <a:solidFill>
                  <a:schemeClr val="tx1"/>
                </a:solidFill>
                <a:latin typeface="Arial" panose="020B0604020202020204" pitchFamily="34" charset="0"/>
                <a:cs typeface="Arial" panose="020B0604020202020204" pitchFamily="34" charset="0"/>
              </a:rPr>
              <a:t>data</a:t>
            </a:r>
            <a:endParaRPr lang="en-GB" sz="16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199" y="327178"/>
            <a:ext cx="8686801"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200" b="1" dirty="0">
                <a:solidFill>
                  <a:srgbClr val="D57C40"/>
                </a:solidFill>
                <a:latin typeface="Verdana"/>
                <a:cs typeface="Verdana"/>
              </a:rPr>
              <a:t>You want to know more about what we do on MCOD ?</a:t>
            </a:r>
            <a:endParaRPr lang="en-US" sz="2200" dirty="0">
              <a:solidFill>
                <a:srgbClr val="D57C40"/>
              </a:solidFill>
            </a:endParaRPr>
          </a:p>
        </p:txBody>
      </p:sp>
      <p:sp>
        <p:nvSpPr>
          <p:cNvPr id="8" name="Subtitle 2">
            <a:extLst>
              <a:ext uri="{FF2B5EF4-FFF2-40B4-BE49-F238E27FC236}">
                <a16:creationId xmlns:a16="http://schemas.microsoft.com/office/drawing/2014/main" id="{9DCD9859-4A83-4D0C-B731-2D7A7E05A26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6" name="Rectángulo 5">
            <a:extLst>
              <a:ext uri="{FF2B5EF4-FFF2-40B4-BE49-F238E27FC236}">
                <a16:creationId xmlns:a16="http://schemas.microsoft.com/office/drawing/2014/main" id="{DBA8C722-336E-4767-A61F-C0C8F1EB97DF}"/>
              </a:ext>
            </a:extLst>
          </p:cNvPr>
          <p:cNvSpPr/>
          <p:nvPr/>
        </p:nvSpPr>
        <p:spPr>
          <a:xfrm>
            <a:off x="407188" y="6163218"/>
            <a:ext cx="8551069" cy="307777"/>
          </a:xfrm>
          <a:prstGeom prst="rect">
            <a:avLst/>
          </a:prstGeom>
        </p:spPr>
        <p:txBody>
          <a:bodyPr wrap="square">
            <a:spAutoFit/>
          </a:bodyPr>
          <a:lstStyle/>
          <a:p>
            <a:r>
              <a:rPr lang="en-US" altLang="es-ES" sz="1400" dirty="0">
                <a:latin typeface="Arial" panose="020B0604020202020204" pitchFamily="34" charset="0"/>
              </a:rPr>
              <a:t>* funded by the Spanish Ministry of Science and Innovation (PID2020-113934RB-I00). </a:t>
            </a:r>
            <a:endParaRPr lang="es-ES" sz="1400" dirty="0"/>
          </a:p>
        </p:txBody>
      </p:sp>
      <p:sp>
        <p:nvSpPr>
          <p:cNvPr id="9" name="Subtitle 2">
            <a:extLst>
              <a:ext uri="{FF2B5EF4-FFF2-40B4-BE49-F238E27FC236}">
                <a16:creationId xmlns:a16="http://schemas.microsoft.com/office/drawing/2014/main" id="{F3217482-E5C3-482D-A1FA-82656B834F3C}"/>
              </a:ext>
            </a:extLst>
          </p:cNvPr>
          <p:cNvSpPr txBox="1">
            <a:spLocks/>
          </p:cNvSpPr>
          <p:nvPr/>
        </p:nvSpPr>
        <p:spPr>
          <a:xfrm>
            <a:off x="1068779" y="3441290"/>
            <a:ext cx="7725146" cy="2081621"/>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et al (2023). Frailty at death: An examination of </a:t>
            </a:r>
            <a:r>
              <a:rPr lang="en-US" sz="1200" b="1" dirty="0">
                <a:solidFill>
                  <a:schemeClr val="tx1"/>
                </a:solidFill>
                <a:latin typeface="Arial" panose="020B0604020202020204" pitchFamily="34" charset="0"/>
                <a:cs typeface="Georgia"/>
              </a:rPr>
              <a:t>multiple causes of death </a:t>
            </a:r>
            <a:r>
              <a:rPr lang="en-US" sz="1200" dirty="0">
                <a:solidFill>
                  <a:schemeClr val="tx1"/>
                </a:solidFill>
                <a:latin typeface="Arial" panose="020B0604020202020204" pitchFamily="34" charset="0"/>
                <a:cs typeface="Georgia"/>
              </a:rPr>
              <a:t>in four low mortality countries. </a:t>
            </a:r>
            <a:r>
              <a:rPr lang="en-US" sz="1200" i="1" dirty="0">
                <a:solidFill>
                  <a:schemeClr val="tx1"/>
                </a:solidFill>
                <a:latin typeface="Arial" panose="020B0604020202020204" pitchFamily="34" charset="0"/>
                <a:cs typeface="Georgia"/>
              </a:rPr>
              <a:t>Demographic Research 49(2) 13-30. </a:t>
            </a:r>
            <a:r>
              <a:rPr lang="en-US" sz="1200" dirty="0">
                <a:solidFill>
                  <a:schemeClr val="tx1"/>
                </a:solidFill>
                <a:latin typeface="Arial" panose="020B0604020202020204" pitchFamily="34" charset="0"/>
                <a:cs typeface="Georgia"/>
                <a:hlinkClick r:id="rId4"/>
              </a:rPr>
              <a:t>https://doi.org/</a:t>
            </a:r>
            <a:r>
              <a:rPr lang="en-US" sz="1200" i="1" dirty="0">
                <a:solidFill>
                  <a:schemeClr val="tx1"/>
                </a:solidFill>
                <a:latin typeface="Arial" panose="020B0604020202020204" pitchFamily="34" charset="0"/>
                <a:cs typeface="Georgia"/>
                <a:hlinkClick r:id="rId4"/>
              </a:rPr>
              <a:t>10.4054/DemRes.2023.49.2</a:t>
            </a:r>
            <a:endParaRPr lang="en-US" sz="1200" i="1"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a:t>
            </a:r>
            <a:r>
              <a:rPr lang="en-US" sz="1200" dirty="0" err="1">
                <a:solidFill>
                  <a:schemeClr val="tx1"/>
                </a:solidFill>
                <a:latin typeface="Arial" panose="020B0604020202020204" pitchFamily="34" charset="0"/>
                <a:cs typeface="Georgia"/>
              </a:rPr>
              <a:t>Permanyer</a:t>
            </a:r>
            <a:r>
              <a:rPr lang="en-US" sz="1200" dirty="0">
                <a:solidFill>
                  <a:schemeClr val="tx1"/>
                </a:solidFill>
                <a:latin typeface="Arial" panose="020B0604020202020204" pitchFamily="34" charset="0"/>
                <a:cs typeface="Georgia"/>
              </a:rPr>
              <a:t> I (2023). Cause-of-Death diversity from a </a:t>
            </a:r>
            <a:r>
              <a:rPr lang="en-US" sz="1200" b="1" dirty="0">
                <a:solidFill>
                  <a:schemeClr val="tx1"/>
                </a:solidFill>
                <a:latin typeface="Arial" panose="020B0604020202020204" pitchFamily="34" charset="0"/>
                <a:cs typeface="Georgia"/>
              </a:rPr>
              <a:t>Multiple-Cause Perspective </a:t>
            </a:r>
            <a:r>
              <a:rPr lang="en-US" sz="1200" dirty="0">
                <a:solidFill>
                  <a:schemeClr val="tx1"/>
                </a:solidFill>
                <a:latin typeface="Arial" panose="020B0604020202020204" pitchFamily="34" charset="0"/>
                <a:cs typeface="Georgia"/>
              </a:rPr>
              <a:t>in the United States. </a:t>
            </a:r>
            <a:r>
              <a:rPr lang="en-US" sz="1200" i="1" dirty="0">
                <a:solidFill>
                  <a:schemeClr val="tx1"/>
                </a:solidFill>
                <a:latin typeface="Arial" panose="020B0604020202020204" pitchFamily="34" charset="0"/>
                <a:cs typeface="Georgia"/>
              </a:rPr>
              <a:t>Demography 60(1):73-98.</a:t>
            </a:r>
            <a:r>
              <a:rPr lang="en-US" sz="1200" dirty="0">
                <a:solidFill>
                  <a:schemeClr val="tx1"/>
                </a:solidFill>
                <a:latin typeface="Arial" panose="020B0604020202020204" pitchFamily="34" charset="0"/>
                <a:cs typeface="Georgia"/>
              </a:rPr>
              <a:t> </a:t>
            </a:r>
            <a:r>
              <a:rPr lang="en-US" sz="1200" dirty="0">
                <a:solidFill>
                  <a:schemeClr val="tx1"/>
                </a:solidFill>
                <a:latin typeface="Arial" panose="020B0604020202020204" pitchFamily="34" charset="0"/>
                <a:cs typeface="Georgia"/>
                <a:hlinkClick r:id="rId5"/>
              </a:rPr>
              <a:t>https://doi.org/10.1215/00703370-10410415</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Spijker J (2022), Educational differences in </a:t>
            </a:r>
            <a:r>
              <a:rPr lang="en-US" sz="1200" b="1" dirty="0">
                <a:solidFill>
                  <a:srgbClr val="7030A0"/>
                </a:solidFill>
                <a:latin typeface="Arial" panose="020B0604020202020204" pitchFamily="34" charset="0"/>
                <a:cs typeface="Georgia"/>
              </a:rPr>
              <a:t>alcohol-related</a:t>
            </a:r>
            <a:r>
              <a:rPr lang="en-US" sz="1200" dirty="0">
                <a:solidFill>
                  <a:schemeClr val="tx1"/>
                </a:solidFill>
                <a:latin typeface="Arial" panose="020B0604020202020204" pitchFamily="34" charset="0"/>
                <a:cs typeface="Georgia"/>
              </a:rPr>
              <a:t> mortality and their impact on life expectancy and lifespan variation in Spain (2016–2018): a cross-sectional analysis using </a:t>
            </a:r>
            <a:r>
              <a:rPr lang="en-US" sz="1200" b="1" dirty="0">
                <a:solidFill>
                  <a:schemeClr val="tx1"/>
                </a:solidFill>
                <a:latin typeface="Arial" panose="020B0604020202020204" pitchFamily="34" charset="0"/>
                <a:cs typeface="Georgia"/>
              </a:rPr>
              <a:t>multiple causes of death</a:t>
            </a:r>
            <a:r>
              <a:rPr lang="en-US" sz="1200" dirty="0">
                <a:solidFill>
                  <a:schemeClr val="tx1"/>
                </a:solidFill>
                <a:latin typeface="Arial" panose="020B0604020202020204" pitchFamily="34" charset="0"/>
                <a:cs typeface="Georgia"/>
              </a:rPr>
              <a:t>. </a:t>
            </a:r>
            <a:r>
              <a:rPr lang="en-US" sz="1200" i="1" dirty="0">
                <a:solidFill>
                  <a:schemeClr val="tx1"/>
                </a:solidFill>
                <a:latin typeface="Arial" panose="020B0604020202020204" pitchFamily="34" charset="0"/>
                <a:cs typeface="Georgia"/>
              </a:rPr>
              <a:t>BMJ Open, 12:e053205</a:t>
            </a:r>
            <a:r>
              <a:rPr lang="en-US" sz="1200" dirty="0">
                <a:solidFill>
                  <a:schemeClr val="tx1"/>
                </a:solidFill>
                <a:latin typeface="Arial" panose="020B0604020202020204" pitchFamily="34" charset="0"/>
                <a:cs typeface="Georgia"/>
              </a:rPr>
              <a:t>. </a:t>
            </a:r>
            <a:r>
              <a:rPr lang="en-US" sz="1200" dirty="0">
                <a:solidFill>
                  <a:schemeClr val="tx1"/>
                </a:solidFill>
                <a:latin typeface="Arial" panose="020B0604020202020204" pitchFamily="34" charset="0"/>
                <a:cs typeface="Georgia"/>
                <a:hlinkClick r:id="rId6"/>
              </a:rPr>
              <a:t>https://doi.org/10.1136/bmjopen-2021-053205</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a:solidFill>
                  <a:schemeClr val="tx1"/>
                </a:solidFill>
                <a:latin typeface="Arial" panose="020B0604020202020204" pitchFamily="34" charset="0"/>
                <a:cs typeface="Georgia"/>
              </a:rPr>
              <a:t>Spijker J, </a:t>
            </a: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(2023), Cause-specific mortality in Spain before and during the </a:t>
            </a:r>
            <a:r>
              <a:rPr lang="en-US" sz="1200" b="1" dirty="0">
                <a:solidFill>
                  <a:srgbClr val="7030A0"/>
                </a:solidFill>
                <a:latin typeface="Arial" panose="020B0604020202020204" pitchFamily="34" charset="0"/>
                <a:cs typeface="Georgia"/>
              </a:rPr>
              <a:t>pandemic</a:t>
            </a:r>
            <a:r>
              <a:rPr lang="en-US" sz="1200" dirty="0">
                <a:solidFill>
                  <a:schemeClr val="tx1"/>
                </a:solidFill>
                <a:latin typeface="Arial" panose="020B0604020202020204" pitchFamily="34" charset="0"/>
                <a:cs typeface="Georgia"/>
              </a:rPr>
              <a:t>: educational differences and its impact on life expectancy using </a:t>
            </a:r>
            <a:r>
              <a:rPr lang="en-US" sz="1200" b="1" dirty="0">
                <a:solidFill>
                  <a:schemeClr val="tx1"/>
                </a:solidFill>
                <a:latin typeface="Arial" panose="020B0604020202020204" pitchFamily="34" charset="0"/>
                <a:cs typeface="Georgia"/>
              </a:rPr>
              <a:t>multiple causes of death </a:t>
            </a:r>
            <a:r>
              <a:rPr lang="en-US" sz="1200" dirty="0">
                <a:solidFill>
                  <a:schemeClr val="tx1"/>
                </a:solidFill>
                <a:latin typeface="Arial" panose="020B0604020202020204" pitchFamily="34" charset="0"/>
                <a:cs typeface="Georgia"/>
              </a:rPr>
              <a:t>data. </a:t>
            </a:r>
            <a:r>
              <a:rPr lang="en-US" sz="1200" i="1" dirty="0">
                <a:solidFill>
                  <a:schemeClr val="tx1"/>
                </a:solidFill>
                <a:latin typeface="Arial" panose="020B0604020202020204" pitchFamily="34" charset="0"/>
                <a:cs typeface="Georgia"/>
              </a:rPr>
              <a:t>European Journal of Public Health</a:t>
            </a:r>
            <a:r>
              <a:rPr lang="en-US" sz="1200" dirty="0">
                <a:solidFill>
                  <a:schemeClr val="tx1"/>
                </a:solidFill>
                <a:latin typeface="Arial" panose="020B0604020202020204" pitchFamily="34" charset="0"/>
                <a:cs typeface="Georgia"/>
              </a:rPr>
              <a:t> </a:t>
            </a:r>
            <a:r>
              <a:rPr lang="fr-FR" sz="1200" dirty="0">
                <a:solidFill>
                  <a:schemeClr val="tx1"/>
                </a:solidFill>
                <a:latin typeface="Arial" panose="020B0604020202020204" pitchFamily="34" charset="0"/>
                <a:cs typeface="Georgia"/>
              </a:rPr>
              <a:t>33(3</a:t>
            </a:r>
            <a:r>
              <a:rPr lang="fr-FR" sz="1200" i="1">
                <a:solidFill>
                  <a:schemeClr val="tx1"/>
                </a:solidFill>
                <a:latin typeface="Arial" panose="020B0604020202020204" pitchFamily="34" charset="0"/>
                <a:cs typeface="Georgia"/>
              </a:rPr>
              <a:t>): 543–549</a:t>
            </a:r>
            <a:r>
              <a:rPr lang="en-US" sz="1200" i="1">
                <a:solidFill>
                  <a:schemeClr val="tx1"/>
                </a:solidFill>
                <a:latin typeface="Arial" panose="020B0604020202020204" pitchFamily="34" charset="0"/>
                <a:cs typeface="Georgia"/>
              </a:rPr>
              <a:t> </a:t>
            </a:r>
            <a:r>
              <a:rPr lang="en-US" sz="1200" dirty="0">
                <a:solidFill>
                  <a:schemeClr val="tx1"/>
                </a:solidFill>
                <a:latin typeface="Arial" panose="020B0604020202020204" pitchFamily="34" charset="0"/>
                <a:cs typeface="Georgia"/>
                <a:hlinkClick r:id="rId7"/>
              </a:rPr>
              <a:t>https://doi.org/10.1093/eurpub/ckad036</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endParaRPr lang="en-US" sz="1200" dirty="0">
              <a:solidFill>
                <a:schemeClr val="tx1"/>
              </a:solidFill>
              <a:latin typeface="Arial" panose="020B0604020202020204" pitchFamily="34" charset="0"/>
              <a:cs typeface="Georgia"/>
            </a:endParaRPr>
          </a:p>
          <a:p>
            <a:pPr algn="l">
              <a:spcBef>
                <a:spcPts val="1200"/>
              </a:spcBef>
              <a:buSzPct val="100000"/>
            </a:pPr>
            <a:endParaRPr lang="en-US" sz="2000" dirty="0">
              <a:solidFill>
                <a:schemeClr val="tx1"/>
              </a:solidFill>
              <a:latin typeface="Arial" panose="020B0604020202020204" pitchFamily="34" charset="0"/>
              <a:cs typeface="Georgia"/>
            </a:endParaRPr>
          </a:p>
          <a:p>
            <a:pPr marL="360363" indent="-360363" algn="l">
              <a:spcBef>
                <a:spcPts val="1200"/>
              </a:spcBef>
              <a:buSzPct val="100000"/>
              <a:buFont typeface="Arial" panose="020B0604020202020204" pitchFamily="34" charset="0"/>
              <a:buChar char="•"/>
            </a:pPr>
            <a:endParaRPr lang="en-US" sz="2000" dirty="0">
              <a:solidFill>
                <a:schemeClr val="tx1"/>
              </a:solidFill>
              <a:latin typeface="Arial" panose="020B0604020202020204" pitchFamily="34" charset="0"/>
              <a:cs typeface="Georgia"/>
            </a:endParaRPr>
          </a:p>
          <a:p>
            <a:pPr marL="360363" indent="-360363" algn="l">
              <a:spcBef>
                <a:spcPts val="1200"/>
              </a:spcBef>
              <a:buSzPct val="100000"/>
              <a:buFont typeface="Arial" panose="020B0604020202020204" pitchFamily="34" charset="0"/>
              <a:buChar char="•"/>
            </a:pPr>
            <a:endParaRPr lang="en-GB" sz="2000" dirty="0">
              <a:solidFill>
                <a:schemeClr val="tx1"/>
              </a:solidFill>
              <a:latin typeface="Georgia"/>
              <a:cs typeface="Georgia"/>
            </a:endParaRPr>
          </a:p>
        </p:txBody>
      </p:sp>
      <p:sp>
        <p:nvSpPr>
          <p:cNvPr id="10" name="Marcador de pie de página 1">
            <a:extLst>
              <a:ext uri="{FF2B5EF4-FFF2-40B4-BE49-F238E27FC236}">
                <a16:creationId xmlns:a16="http://schemas.microsoft.com/office/drawing/2014/main" id="{3EE4199A-B31F-4C05-AD55-B9F076B5B082}"/>
              </a:ext>
            </a:extLst>
          </p:cNvPr>
          <p:cNvSpPr>
            <a:spLocks noGrp="1"/>
          </p:cNvSpPr>
          <p:nvPr>
            <p:ph type="ftr" sz="quarter" idx="11"/>
          </p:nvPr>
        </p:nvSpPr>
        <p:spPr>
          <a:xfrm>
            <a:off x="3124200" y="6356350"/>
            <a:ext cx="2895600" cy="365125"/>
          </a:xfrm>
        </p:spPr>
        <p:txBody>
          <a:bodyPr/>
          <a:lstStyle/>
          <a:p>
            <a:r>
              <a:rPr lang="en-US" dirty="0"/>
              <a:t>34th REVES 24-26 May 2023</a:t>
            </a:r>
          </a:p>
        </p:txBody>
      </p:sp>
    </p:spTree>
    <p:custDataLst>
      <p:tags r:id="rId1"/>
    </p:custDataLst>
    <p:extLst>
      <p:ext uri="{BB962C8B-B14F-4D97-AF65-F5344CB8AC3E}">
        <p14:creationId xmlns:p14="http://schemas.microsoft.com/office/powerpoint/2010/main" val="28205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2376069" y="1322029"/>
            <a:ext cx="5445803" cy="1470025"/>
          </a:xfrm>
        </p:spPr>
        <p:txBody>
          <a:bodyPr>
            <a:normAutofit/>
          </a:bodyPr>
          <a:lstStyle/>
          <a:p>
            <a:pPr algn="l"/>
            <a:r>
              <a:rPr lang="en-US" sz="4000" b="1" dirty="0">
                <a:solidFill>
                  <a:schemeClr val="tx1">
                    <a:lumMod val="75000"/>
                    <a:lumOff val="25000"/>
                  </a:schemeClr>
                </a:solidFill>
                <a:latin typeface="Verdana"/>
                <a:cs typeface="Verdana"/>
              </a:rPr>
              <a:t>Thank you!</a:t>
            </a:r>
            <a:br>
              <a:rPr lang="en-US" sz="4000" b="1" dirty="0">
                <a:solidFill>
                  <a:schemeClr val="tx1">
                    <a:lumMod val="75000"/>
                    <a:lumOff val="25000"/>
                  </a:schemeClr>
                </a:solidFill>
                <a:latin typeface="Verdana"/>
                <a:cs typeface="Verdana"/>
              </a:rPr>
            </a:br>
            <a:endParaRPr lang="en-US" sz="4000" dirty="0">
              <a:solidFill>
                <a:schemeClr val="tx1">
                  <a:lumMod val="75000"/>
                  <a:lumOff val="25000"/>
                </a:schemeClr>
              </a:solidFill>
              <a:latin typeface="Verdana"/>
              <a:cs typeface="Verdana"/>
            </a:endParaRPr>
          </a:p>
        </p:txBody>
      </p:sp>
      <p:sp>
        <p:nvSpPr>
          <p:cNvPr id="6" name="Subtitle 2"/>
          <p:cNvSpPr txBox="1">
            <a:spLocks/>
          </p:cNvSpPr>
          <p:nvPr/>
        </p:nvSpPr>
        <p:spPr>
          <a:xfrm>
            <a:off x="3146100" y="4783865"/>
            <a:ext cx="3905740" cy="72292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40000"/>
              </a:lnSpc>
            </a:pPr>
            <a:r>
              <a:rPr lang="en-GB" sz="2800" i="1" baseline="30000" dirty="0">
                <a:solidFill>
                  <a:schemeClr val="tx1">
                    <a:lumMod val="75000"/>
                    <a:lumOff val="25000"/>
                  </a:schemeClr>
                </a:solidFill>
                <a:latin typeface="Georgia"/>
                <a:cs typeface="Georgia"/>
              </a:rPr>
              <a:t>Email: </a:t>
            </a:r>
            <a:r>
              <a:rPr lang="en-GB" sz="2800" i="1" baseline="30000" dirty="0">
                <a:solidFill>
                  <a:schemeClr val="tx1">
                    <a:lumMod val="75000"/>
                    <a:lumOff val="25000"/>
                  </a:schemeClr>
                </a:solidFill>
                <a:latin typeface="Georgia"/>
                <a:cs typeface="Georgia"/>
                <a:hlinkClick r:id="rId4"/>
              </a:rPr>
              <a:t>jspijker@ced.uab.es</a:t>
            </a:r>
            <a:endParaRPr lang="en-GB" sz="2800" i="1" baseline="30000" dirty="0">
              <a:solidFill>
                <a:schemeClr val="tx1">
                  <a:lumMod val="75000"/>
                  <a:lumOff val="25000"/>
                </a:schemeClr>
              </a:solidFill>
              <a:latin typeface="Georgia"/>
              <a:cs typeface="Georgia"/>
            </a:endParaRPr>
          </a:p>
          <a:p>
            <a:pPr algn="l">
              <a:lnSpc>
                <a:spcPct val="140000"/>
              </a:lnSpc>
            </a:pPr>
            <a:r>
              <a:rPr lang="en-GB" sz="2800" i="1" baseline="30000" dirty="0">
                <a:solidFill>
                  <a:schemeClr val="tx1">
                    <a:lumMod val="75000"/>
                    <a:lumOff val="25000"/>
                  </a:schemeClr>
                </a:solidFill>
                <a:latin typeface="Georgia"/>
                <a:cs typeface="Georgia"/>
              </a:rPr>
              <a:t>             </a:t>
            </a:r>
            <a:r>
              <a:rPr lang="en-GB" sz="2800" i="1" baseline="30000" dirty="0">
                <a:solidFill>
                  <a:schemeClr val="tx1">
                    <a:lumMod val="75000"/>
                    <a:lumOff val="25000"/>
                  </a:schemeClr>
                </a:solidFill>
                <a:latin typeface="Georgia"/>
                <a:cs typeface="Georgia"/>
                <a:hlinkClick r:id="rId5"/>
              </a:rPr>
              <a:t>pavaz@sdu.dk</a:t>
            </a:r>
            <a:endParaRPr lang="en-GB" sz="2800" i="1" baseline="30000" dirty="0">
              <a:solidFill>
                <a:schemeClr val="tx1">
                  <a:lumMod val="75000"/>
                  <a:lumOff val="25000"/>
                </a:schemeClr>
              </a:solidFill>
              <a:latin typeface="Georgia"/>
              <a:cs typeface="Georgia"/>
            </a:endParaRPr>
          </a:p>
          <a:p>
            <a:pPr algn="l">
              <a:lnSpc>
                <a:spcPct val="140000"/>
              </a:lnSpc>
            </a:pPr>
            <a:r>
              <a:rPr lang="en-GB" sz="2400" i="1" baseline="30000" dirty="0">
                <a:solidFill>
                  <a:schemeClr val="tx1">
                    <a:lumMod val="75000"/>
                    <a:lumOff val="25000"/>
                  </a:schemeClr>
                </a:solidFill>
                <a:latin typeface="Georgia"/>
                <a:cs typeface="Georgia"/>
              </a:rPr>
              <a:t>Twitter </a:t>
            </a:r>
            <a:r>
              <a:rPr lang="en-GB" sz="2800" i="1" baseline="30000" dirty="0">
                <a:solidFill>
                  <a:srgbClr val="194D93"/>
                </a:solidFill>
                <a:latin typeface="Georgia"/>
              </a:rPr>
              <a:t>@</a:t>
            </a:r>
            <a:r>
              <a:rPr lang="en-GB" sz="2800" i="1" baseline="30000" dirty="0" err="1">
                <a:solidFill>
                  <a:srgbClr val="194D93"/>
                </a:solidFill>
                <a:latin typeface="Georgia"/>
              </a:rPr>
              <a:t>popageing</a:t>
            </a:r>
            <a:endParaRPr lang="en-GB" sz="2800" i="1" baseline="30000" dirty="0">
              <a:solidFill>
                <a:srgbClr val="194D93"/>
              </a:solidFill>
              <a:latin typeface="Georgia"/>
            </a:endParaRPr>
          </a:p>
          <a:p>
            <a:pPr algn="l">
              <a:lnSpc>
                <a:spcPct val="140000"/>
              </a:lnSpc>
            </a:pPr>
            <a:endParaRPr lang="en-GB" sz="2200" i="1" baseline="30000" dirty="0">
              <a:solidFill>
                <a:schemeClr val="tx1">
                  <a:lumMod val="75000"/>
                  <a:lumOff val="25000"/>
                </a:schemeClr>
              </a:solidFill>
              <a:latin typeface="Georgia"/>
              <a:cs typeface="Georgia"/>
            </a:endParaRPr>
          </a:p>
        </p:txBody>
      </p:sp>
      <p:cxnSp>
        <p:nvCxnSpPr>
          <p:cNvPr id="7" name="Straight Connector 6"/>
          <p:cNvCxnSpPr/>
          <p:nvPr/>
        </p:nvCxnSpPr>
        <p:spPr>
          <a:xfrm>
            <a:off x="676030" y="6558850"/>
            <a:ext cx="1228971" cy="0"/>
          </a:xfrm>
          <a:prstGeom prst="line">
            <a:avLst/>
          </a:prstGeom>
          <a:ln w="127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24875" y="4664633"/>
            <a:ext cx="1228971" cy="0"/>
          </a:xfrm>
          <a:prstGeom prst="line">
            <a:avLst/>
          </a:prstGeom>
          <a:ln w="127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Rectángulo 1">
            <a:extLst>
              <a:ext uri="{FF2B5EF4-FFF2-40B4-BE49-F238E27FC236}">
                <a16:creationId xmlns:a16="http://schemas.microsoft.com/office/drawing/2014/main" id="{ABF4B9F9-7649-4B92-978A-C1266F450645}"/>
              </a:ext>
            </a:extLst>
          </p:cNvPr>
          <p:cNvSpPr/>
          <p:nvPr/>
        </p:nvSpPr>
        <p:spPr>
          <a:xfrm>
            <a:off x="586146" y="4839218"/>
            <a:ext cx="3629891" cy="719108"/>
          </a:xfrm>
          <a:prstGeom prst="rect">
            <a:avLst/>
          </a:prstGeom>
        </p:spPr>
        <p:txBody>
          <a:bodyPr wrap="square">
            <a:spAutoFit/>
          </a:bodyPr>
          <a:lstStyle/>
          <a:p>
            <a:pPr algn="just">
              <a:lnSpc>
                <a:spcPct val="115000"/>
              </a:lnSpc>
              <a:spcAft>
                <a:spcPts val="300"/>
              </a:spcAft>
            </a:pPr>
            <a:r>
              <a:rPr lang="en-US" sz="2600" i="1" baseline="30000" dirty="0">
                <a:solidFill>
                  <a:schemeClr val="tx1">
                    <a:lumMod val="75000"/>
                    <a:lumOff val="25000"/>
                  </a:schemeClr>
                </a:solidFill>
                <a:latin typeface="Georgia"/>
              </a:rPr>
              <a:t>Jeroen Spijker</a:t>
            </a:r>
          </a:p>
          <a:p>
            <a:pPr algn="just">
              <a:lnSpc>
                <a:spcPct val="115000"/>
              </a:lnSpc>
              <a:spcAft>
                <a:spcPts val="300"/>
              </a:spcAft>
            </a:pPr>
            <a:r>
              <a:rPr lang="en-US" sz="2600" i="1" baseline="30000" dirty="0">
                <a:solidFill>
                  <a:schemeClr val="tx1">
                    <a:lumMod val="75000"/>
                    <a:lumOff val="25000"/>
                  </a:schemeClr>
                </a:solidFill>
                <a:latin typeface="Georgia"/>
              </a:rPr>
              <a:t>Paola Vázquez</a:t>
            </a:r>
            <a:endParaRPr lang="es-ES" sz="2600" i="1" baseline="30000" dirty="0">
              <a:solidFill>
                <a:schemeClr val="tx1">
                  <a:lumMod val="75000"/>
                  <a:lumOff val="25000"/>
                </a:schemeClr>
              </a:solidFill>
              <a:latin typeface="Georgia"/>
            </a:endParaRPr>
          </a:p>
        </p:txBody>
      </p:sp>
      <p:pic>
        <p:nvPicPr>
          <p:cNvPr id="14" name="Picture 6" descr="logoCED2.jpg">
            <a:extLst>
              <a:ext uri="{FF2B5EF4-FFF2-40B4-BE49-F238E27FC236}">
                <a16:creationId xmlns:a16="http://schemas.microsoft.com/office/drawing/2014/main" id="{71FB8216-83A0-4CEA-958C-A3DFC09E5075}"/>
              </a:ext>
            </a:extLst>
          </p:cNvPr>
          <p:cNvPicPr>
            <a:picLocks noChangeAspect="1"/>
          </p:cNvPicPr>
          <p:nvPr/>
        </p:nvPicPr>
        <p:blipFill rotWithShape="1">
          <a:blip r:embed="rId6">
            <a:extLst>
              <a:ext uri="{28A0092B-C50C-407E-A947-70E740481C1C}">
                <a14:useLocalDpi xmlns:a14="http://schemas.microsoft.com/office/drawing/2010/main" val="0"/>
              </a:ext>
            </a:extLst>
          </a:blip>
          <a:srcRect l="11800" t="19876" r="7560" b="26843"/>
          <a:stretch/>
        </p:blipFill>
        <p:spPr>
          <a:xfrm>
            <a:off x="6995160" y="6062463"/>
            <a:ext cx="2048256" cy="676665"/>
          </a:xfrm>
          <a:prstGeom prst="rect">
            <a:avLst/>
          </a:prstGeom>
        </p:spPr>
      </p:pic>
      <p:pic>
        <p:nvPicPr>
          <p:cNvPr id="15" name="Picture 4">
            <a:extLst>
              <a:ext uri="{FF2B5EF4-FFF2-40B4-BE49-F238E27FC236}">
                <a16:creationId xmlns:a16="http://schemas.microsoft.com/office/drawing/2014/main" id="{1B93844F-C5EE-4E85-B4DF-35EB667405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7113" y="5298207"/>
            <a:ext cx="1183205" cy="62282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uropean Research Council">
            <a:extLst>
              <a:ext uri="{FF2B5EF4-FFF2-40B4-BE49-F238E27FC236}">
                <a16:creationId xmlns:a16="http://schemas.microsoft.com/office/drawing/2014/main" id="{7943A71C-4403-40F5-8E97-6F11D82574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05425" y="4461435"/>
            <a:ext cx="843728" cy="691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139176"/>
      </p:ext>
    </p:extLst>
  </p:cSld>
  <p:clrMapOvr>
    <a:masterClrMapping/>
  </p:clrMapOvr>
  <mc:AlternateContent xmlns:mc="http://schemas.openxmlformats.org/markup-compatibility/2006" xmlns:p14="http://schemas.microsoft.com/office/powerpoint/2010/main">
    <mc:Choice Requires="p14">
      <p:transition spd="slow" p14:dur="2000" advTm="12359"/>
    </mc:Choice>
    <mc:Fallback xmlns="">
      <p:transition spd="slow" advTm="1235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37088"/>
            <a:ext cx="8316686" cy="4569395"/>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At older ages, multiple medical conditions are more common.</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Multiple cause of death (MCOD) data provides an excellent opportunity to improve our understanding of deaths from multimorbid conditions.</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By definition, MCOD data leads to higher estimates as it includes causes usually associated with the specific cause of death that was considered as the underlying cause of death (UCOD).</a:t>
            </a:r>
          </a:p>
          <a:p>
            <a:pPr marL="719138" lvl="1" indent="-261938" algn="l">
              <a:spcBef>
                <a:spcPts val="1200"/>
              </a:spcBef>
              <a:buSzPct val="10000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e.g. 10000 dementia-related deaths were registered as UCOD in Australia in 2011 but 25000 if dementia was also considered as a contributory cause (ABS 2013), while in France and Italy it was underestimated by about half (</a:t>
            </a:r>
            <a:r>
              <a:rPr lang="en-US" sz="1600" dirty="0" err="1">
                <a:solidFill>
                  <a:schemeClr val="tx1"/>
                </a:solidFill>
                <a:latin typeface="Arial" panose="020B0604020202020204" pitchFamily="34" charset="0"/>
                <a:cs typeface="Arial" panose="020B0604020202020204" pitchFamily="34" charset="0"/>
              </a:rPr>
              <a:t>Désesquelles</a:t>
            </a:r>
            <a:r>
              <a:rPr lang="en-US" sz="1600" dirty="0">
                <a:solidFill>
                  <a:schemeClr val="tx1"/>
                </a:solidFill>
                <a:latin typeface="Arial" panose="020B0604020202020204" pitchFamily="34" charset="0"/>
                <a:cs typeface="Arial" panose="020B0604020202020204" pitchFamily="34" charset="0"/>
              </a:rPr>
              <a:t> et al 2014)</a:t>
            </a:r>
          </a:p>
          <a:p>
            <a:pPr algn="l">
              <a:spcBef>
                <a:spcPts val="1200"/>
              </a:spcBef>
            </a:pPr>
            <a:r>
              <a:rPr lang="en-GB" sz="1800" dirty="0">
                <a:solidFill>
                  <a:schemeClr val="tx1"/>
                </a:solidFill>
                <a:latin typeface="Arial" panose="020B0604020202020204" pitchFamily="34" charset="0"/>
                <a:cs typeface="Arial" panose="020B0604020202020204" pitchFamily="34" charset="0"/>
              </a:rPr>
              <a:t> </a:t>
            </a:r>
          </a:p>
          <a:p>
            <a:pPr marL="648000" indent="-648000" algn="l">
              <a:spcBef>
                <a:spcPts val="1200"/>
              </a:spcBef>
              <a:buBlip>
                <a:blip r:embed="rId4"/>
              </a:buBlip>
            </a:pPr>
            <a:endParaRPr lang="en-GB" sz="18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Background (II)</a:t>
            </a:r>
            <a:endParaRPr lang="en-US" sz="2800" dirty="0">
              <a:solidFill>
                <a:srgbClr val="D57C40"/>
              </a:solidFill>
            </a:endParaRPr>
          </a:p>
        </p:txBody>
      </p:sp>
      <p:sp>
        <p:nvSpPr>
          <p:cNvPr id="7" name="Subtitle 2">
            <a:extLst>
              <a:ext uri="{FF2B5EF4-FFF2-40B4-BE49-F238E27FC236}">
                <a16:creationId xmlns:a16="http://schemas.microsoft.com/office/drawing/2014/main" id="{E6F62447-1827-4AAE-90AA-6E10F784B3D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Marcador de pie de página 5">
            <a:extLst>
              <a:ext uri="{FF2B5EF4-FFF2-40B4-BE49-F238E27FC236}">
                <a16:creationId xmlns:a16="http://schemas.microsoft.com/office/drawing/2014/main" id="{03F34888-1206-4268-BEED-A838A1CFB2A8}"/>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custDataLst>
      <p:tags r:id="rId1"/>
    </p:custDataLst>
    <p:extLst>
      <p:ext uri="{BB962C8B-B14F-4D97-AF65-F5344CB8AC3E}">
        <p14:creationId xmlns:p14="http://schemas.microsoft.com/office/powerpoint/2010/main" val="303758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37088"/>
            <a:ext cx="8316686" cy="4569395"/>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Increasing literature on analyzing shifting mortality patterns, incl. in the context of limits to life expectancy.</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Traditionally, the focus has primarily been on life expectancy, which is the mean of the life table distribution of deaths. However, as mortality rates decline, there is a shift in the age distribution of deaths, even if the same overall shape is maintained. </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These characteristics can be observed in various life table functions, such as the hazard function, survival function, and density function describing the distribution of deaths. In the present study, we examine another indicator, namely the modal age at death (MAD).</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Regarding the methods to estimate MAD, there are different ways, from the very simple way of choosing the age at which most deaths occurred to estimates based on complicated mathematical models.</a:t>
            </a:r>
          </a:p>
          <a:p>
            <a:pPr algn="l">
              <a:spcBef>
                <a:spcPts val="1200"/>
              </a:spcBef>
              <a:buSzPct val="100000"/>
            </a:pPr>
            <a:endParaRPr lang="en-US" sz="20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Background (III)</a:t>
            </a:r>
            <a:endParaRPr lang="en-US" sz="2800" dirty="0">
              <a:solidFill>
                <a:srgbClr val="D57C40"/>
              </a:solidFill>
            </a:endParaRPr>
          </a:p>
        </p:txBody>
      </p:sp>
      <p:sp>
        <p:nvSpPr>
          <p:cNvPr id="7" name="Subtitle 2">
            <a:extLst>
              <a:ext uri="{FF2B5EF4-FFF2-40B4-BE49-F238E27FC236}">
                <a16:creationId xmlns:a16="http://schemas.microsoft.com/office/drawing/2014/main" id="{94E0F043-5B65-436C-98C7-561BB5FFC1B5}"/>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Marcador de pie de página 5">
            <a:extLst>
              <a:ext uri="{FF2B5EF4-FFF2-40B4-BE49-F238E27FC236}">
                <a16:creationId xmlns:a16="http://schemas.microsoft.com/office/drawing/2014/main" id="{77910937-66EE-4E1B-8AC6-775107A0C11D}"/>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custDataLst>
      <p:tags r:id="rId1"/>
    </p:custDataLst>
    <p:extLst>
      <p:ext uri="{BB962C8B-B14F-4D97-AF65-F5344CB8AC3E}">
        <p14:creationId xmlns:p14="http://schemas.microsoft.com/office/powerpoint/2010/main" val="16677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144302"/>
            <a:ext cx="8316686" cy="4569395"/>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1200"/>
              </a:spcBef>
              <a:buSzPct val="100000"/>
            </a:pPr>
            <a:r>
              <a:rPr lang="en-US" sz="2000" dirty="0">
                <a:solidFill>
                  <a:schemeClr val="tx1"/>
                </a:solidFill>
                <a:latin typeface="Arial" panose="020B0604020202020204" pitchFamily="34" charset="0"/>
                <a:cs typeface="Arial" panose="020B0604020202020204" pitchFamily="34" charset="0"/>
              </a:rPr>
              <a:t>Previous literature on the MOD include those by:</a:t>
            </a:r>
          </a:p>
          <a:p>
            <a:pPr marL="457200" indent="-457200" algn="l">
              <a:spcBef>
                <a:spcPts val="1200"/>
              </a:spcBef>
              <a:buSzPct val="100000"/>
              <a:buFont typeface="+mj-lt"/>
              <a:buAutoNum type="arabicPeriod"/>
            </a:pPr>
            <a:r>
              <a:rPr lang="en-US" sz="2000" dirty="0">
                <a:solidFill>
                  <a:schemeClr val="tx1"/>
                </a:solidFill>
                <a:latin typeface="Arial" panose="020B0604020202020204" pitchFamily="34" charset="0"/>
                <a:cs typeface="Arial" panose="020B0604020202020204" pitchFamily="34" charset="0"/>
              </a:rPr>
              <a:t>Kannisto (2001), </a:t>
            </a:r>
            <a:r>
              <a:rPr lang="en-US" sz="2000" dirty="0" err="1">
                <a:solidFill>
                  <a:schemeClr val="tx1"/>
                </a:solidFill>
                <a:latin typeface="Arial" panose="020B0604020202020204" pitchFamily="34" charset="0"/>
                <a:cs typeface="Arial" panose="020B0604020202020204" pitchFamily="34" charset="0"/>
              </a:rPr>
              <a:t>Canudas</a:t>
            </a:r>
            <a:r>
              <a:rPr lang="en-US" sz="2000" dirty="0">
                <a:solidFill>
                  <a:schemeClr val="tx1"/>
                </a:solidFill>
                <a:latin typeface="Arial" panose="020B0604020202020204" pitchFamily="34" charset="0"/>
                <a:cs typeface="Arial" panose="020B0604020202020204" pitchFamily="34" charset="0"/>
              </a:rPr>
              <a:t>-Romo (2008), </a:t>
            </a:r>
            <a:r>
              <a:rPr lang="en-US" sz="2000" dirty="0" err="1">
                <a:solidFill>
                  <a:schemeClr val="tx1"/>
                </a:solidFill>
                <a:latin typeface="Arial" panose="020B0604020202020204" pitchFamily="34" charset="0"/>
                <a:cs typeface="Arial" panose="020B0604020202020204" pitchFamily="34" charset="0"/>
              </a:rPr>
              <a:t>Canudas</a:t>
            </a:r>
            <a:r>
              <a:rPr lang="en-US" sz="2000" dirty="0">
                <a:solidFill>
                  <a:schemeClr val="tx1"/>
                </a:solidFill>
                <a:latin typeface="Arial" panose="020B0604020202020204" pitchFamily="34" charset="0"/>
                <a:cs typeface="Arial" panose="020B0604020202020204" pitchFamily="34" charset="0"/>
              </a:rPr>
              <a:t>-Romo (2010), Horiuchi, et. al (2014), and others that describe the modal age at death and proof its benefits as a longevity indicator </a:t>
            </a:r>
          </a:p>
          <a:p>
            <a:pPr marL="457200" indent="-457200" algn="l">
              <a:spcBef>
                <a:spcPts val="1200"/>
              </a:spcBef>
              <a:buSzPct val="100000"/>
              <a:buFont typeface="+mj-lt"/>
              <a:buAutoNum type="arabicPeriod"/>
            </a:pPr>
            <a:r>
              <a:rPr lang="en-US" sz="2000" dirty="0">
                <a:solidFill>
                  <a:schemeClr val="tx1"/>
                </a:solidFill>
                <a:latin typeface="Arial" panose="020B0604020202020204" pitchFamily="34" charset="0"/>
                <a:cs typeface="Arial" panose="020B0604020202020204" pitchFamily="34" charset="0"/>
              </a:rPr>
              <a:t>Other studies have been focused about the correct estimation of the modal age at death (Ouellette &amp; Bourbeau (2011), Vazquez-Castillo, Bergeron-Boucher, Missov (2023)).  </a:t>
            </a:r>
          </a:p>
          <a:p>
            <a:pPr marL="457200" indent="-457200" algn="l">
              <a:spcBef>
                <a:spcPts val="1200"/>
              </a:spcBef>
              <a:buSzPct val="100000"/>
              <a:buFont typeface="+mj-lt"/>
              <a:buAutoNum type="arabicPeriod"/>
            </a:pPr>
            <a:r>
              <a:rPr lang="en-US" sz="2000" u="sng" dirty="0">
                <a:solidFill>
                  <a:schemeClr val="tx1"/>
                </a:solidFill>
                <a:latin typeface="Arial" panose="020B0604020202020204" pitchFamily="34" charset="0"/>
                <a:cs typeface="Arial" panose="020B0604020202020204" pitchFamily="34" charset="0"/>
              </a:rPr>
              <a:t>Just two</a:t>
            </a:r>
            <a:r>
              <a:rPr lang="en-US" sz="2000" dirty="0">
                <a:solidFill>
                  <a:schemeClr val="tx1"/>
                </a:solidFill>
                <a:latin typeface="Arial" panose="020B0604020202020204" pitchFamily="34" charset="0"/>
                <a:cs typeface="Arial" panose="020B0604020202020204" pitchFamily="34" charset="0"/>
              </a:rPr>
              <a:t> papers (to our knowledge) have been concerned about the modal age at death by cause of death (Diaconu, et. al. (2016), and Diaconu, Ouellette, &amp; Bourbeau (2020)) with information up to 2011. </a:t>
            </a:r>
          </a:p>
          <a:p>
            <a:pPr marL="360363" indent="-360363" algn="l">
              <a:spcBef>
                <a:spcPts val="1200"/>
              </a:spcBef>
              <a:buSzPct val="100000"/>
              <a:buFont typeface="Arial" panose="020B0604020202020204" pitchFamily="34" charset="0"/>
              <a:buChar char="•"/>
            </a:pPr>
            <a:endParaRPr lang="en-US" sz="20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Background (IV)</a:t>
            </a:r>
            <a:endParaRPr lang="en-US" sz="2800" dirty="0">
              <a:solidFill>
                <a:srgbClr val="D57C40"/>
              </a:solidFill>
            </a:endParaRPr>
          </a:p>
        </p:txBody>
      </p:sp>
      <p:sp>
        <p:nvSpPr>
          <p:cNvPr id="7" name="Subtitle 2">
            <a:extLst>
              <a:ext uri="{FF2B5EF4-FFF2-40B4-BE49-F238E27FC236}">
                <a16:creationId xmlns:a16="http://schemas.microsoft.com/office/drawing/2014/main" id="{2058565A-9CE5-4855-9CE6-C34B62A8C023}"/>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Marcador de pie de página 5">
            <a:extLst>
              <a:ext uri="{FF2B5EF4-FFF2-40B4-BE49-F238E27FC236}">
                <a16:creationId xmlns:a16="http://schemas.microsoft.com/office/drawing/2014/main" id="{2A16FB70-0603-4805-8ACF-BF6859B6C3D5}"/>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custDataLst>
      <p:tags r:id="rId1"/>
    </p:custDataLst>
    <p:extLst>
      <p:ext uri="{BB962C8B-B14F-4D97-AF65-F5344CB8AC3E}">
        <p14:creationId xmlns:p14="http://schemas.microsoft.com/office/powerpoint/2010/main" val="162102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Main objective and research goals</a:t>
            </a:r>
            <a:endParaRPr lang="en-US" sz="2800" dirty="0">
              <a:solidFill>
                <a:srgbClr val="D57C40"/>
              </a:solidFill>
            </a:endParaRPr>
          </a:p>
        </p:txBody>
      </p:sp>
      <p:sp>
        <p:nvSpPr>
          <p:cNvPr id="9" name="Marcador de texto 2">
            <a:extLst>
              <a:ext uri="{FF2B5EF4-FFF2-40B4-BE49-F238E27FC236}">
                <a16:creationId xmlns:a16="http://schemas.microsoft.com/office/drawing/2014/main" id="{4C3C05E3-6F62-49CD-BBD0-2250B2F53744}"/>
              </a:ext>
            </a:extLst>
          </p:cNvPr>
          <p:cNvSpPr txBox="1">
            <a:spLocks/>
          </p:cNvSpPr>
          <p:nvPr/>
        </p:nvSpPr>
        <p:spPr>
          <a:xfrm>
            <a:off x="427703" y="1011142"/>
            <a:ext cx="7910945" cy="129037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2800" dirty="0">
                <a:latin typeface="Arial" panose="020B0604020202020204" pitchFamily="34" charset="0"/>
                <a:cs typeface="Arial" panose="020B0604020202020204" pitchFamily="34" charset="0"/>
              </a:rPr>
              <a:t>●	To provide new insights regarding recent changes in the health transition.</a:t>
            </a:r>
          </a:p>
          <a:p>
            <a:pPr marL="0" indent="0" algn="just">
              <a:buNone/>
            </a:pPr>
            <a:endParaRPr lang="en-US" sz="2800" dirty="0">
              <a:latin typeface="Arial" panose="020B0604020202020204" pitchFamily="34" charset="0"/>
              <a:cs typeface="Arial" panose="020B0604020202020204" pitchFamily="34" charset="0"/>
            </a:endParaRPr>
          </a:p>
          <a:p>
            <a:pPr marL="0" indent="0" algn="just">
              <a:buNone/>
            </a:pPr>
            <a:r>
              <a:rPr lang="en-US" sz="2800" dirty="0">
                <a:latin typeface="Arial" panose="020B0604020202020204" pitchFamily="34" charset="0"/>
                <a:cs typeface="Arial" panose="020B0604020202020204" pitchFamily="34" charset="0"/>
              </a:rPr>
              <a:t>We will do this by:</a:t>
            </a:r>
          </a:p>
          <a:p>
            <a:pPr marL="719138" algn="just"/>
            <a:r>
              <a:rPr lang="en-US" sz="2400" dirty="0">
                <a:latin typeface="Arial" panose="020B0604020202020204" pitchFamily="34" charset="0"/>
                <a:cs typeface="Arial" panose="020B0604020202020204" pitchFamily="34" charset="0"/>
              </a:rPr>
              <a:t>Evaluating the changing modal age at death for ageing-related diseases.</a:t>
            </a:r>
          </a:p>
          <a:p>
            <a:pPr marL="719138" algn="just"/>
            <a:r>
              <a:rPr lang="en-US" sz="2400" dirty="0">
                <a:latin typeface="Arial" panose="020B0604020202020204" pitchFamily="34" charset="0"/>
                <a:cs typeface="Arial" panose="020B0604020202020204" pitchFamily="34" charset="0"/>
              </a:rPr>
              <a:t>Examining the differences in the age-at-death distribution of both the underlying cause of death (UCOD) and all contributing causes (multiple cause-of-death approach) (pace of the changes).</a:t>
            </a:r>
          </a:p>
          <a:p>
            <a:pPr marL="719138" algn="just"/>
            <a:r>
              <a:rPr lang="en-US" sz="2400" dirty="0">
                <a:latin typeface="Arial" panose="020B0604020202020204" pitchFamily="34" charset="0"/>
                <a:cs typeface="Arial" panose="020B0604020202020204" pitchFamily="34" charset="0"/>
              </a:rPr>
              <a:t>Considering sex differences therein.</a:t>
            </a:r>
          </a:p>
          <a:p>
            <a:endParaRPr lang="es-ES" dirty="0">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6E7B506E-C656-428B-B473-5D5195DF7844}"/>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7" name="Marcador de pie de página 5">
            <a:extLst>
              <a:ext uri="{FF2B5EF4-FFF2-40B4-BE49-F238E27FC236}">
                <a16:creationId xmlns:a16="http://schemas.microsoft.com/office/drawing/2014/main" id="{77A560FE-A836-449F-92B0-0D310B0FD12E}"/>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custDataLst>
      <p:tags r:id="rId1"/>
    </p:custDataLst>
    <p:extLst>
      <p:ext uri="{BB962C8B-B14F-4D97-AF65-F5344CB8AC3E}">
        <p14:creationId xmlns:p14="http://schemas.microsoft.com/office/powerpoint/2010/main" val="31707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ço Reservado para Texto 2">
            <a:extLst>
              <a:ext uri="{FF2B5EF4-FFF2-40B4-BE49-F238E27FC236}">
                <a16:creationId xmlns:a16="http://schemas.microsoft.com/office/drawing/2014/main" id="{EB7A170B-9EB3-456B-9548-B8946F8AFFDB}"/>
              </a:ext>
            </a:extLst>
          </p:cNvPr>
          <p:cNvSpPr txBox="1">
            <a:spLocks/>
          </p:cNvSpPr>
          <p:nvPr/>
        </p:nvSpPr>
        <p:spPr>
          <a:xfrm>
            <a:off x="439519" y="1054748"/>
            <a:ext cx="8179187" cy="538038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000" dirty="0">
                <a:latin typeface="Arial" panose="020B0604020202020204" pitchFamily="34" charset="0"/>
                <a:cs typeface="Arial" panose="020B0604020202020204" pitchFamily="34" charset="0"/>
              </a:rPr>
              <a:t>The US is </a:t>
            </a:r>
            <a:r>
              <a:rPr lang="en-US" sz="2000" dirty="0" err="1">
                <a:latin typeface="Arial" panose="020B0604020202020204" pitchFamily="34" charset="0"/>
                <a:cs typeface="Arial" panose="020B0604020202020204" pitchFamily="34" charset="0"/>
              </a:rPr>
              <a:t>analysed</a:t>
            </a:r>
            <a:r>
              <a:rPr lang="en-US" sz="2000" dirty="0">
                <a:latin typeface="Arial" panose="020B0604020202020204" pitchFamily="34" charset="0"/>
                <a:cs typeface="Arial" panose="020B0604020202020204" pitchFamily="34" charset="0"/>
              </a:rPr>
              <a:t> for the period 1999-2019</a:t>
            </a:r>
          </a:p>
          <a:p>
            <a:pPr algn="just"/>
            <a:r>
              <a:rPr lang="en-US" sz="2000" dirty="0">
                <a:latin typeface="Arial" panose="020B0604020202020204" pitchFamily="34" charset="0"/>
                <a:cs typeface="Arial" panose="020B0604020202020204" pitchFamily="34" charset="0"/>
              </a:rPr>
              <a:t>Mortality data come from the Centers for Disease Control and Prevention (CDC) and the exposure counts from the Human Mortality Database</a:t>
            </a:r>
          </a:p>
          <a:p>
            <a:pPr algn="just"/>
            <a:r>
              <a:rPr lang="en-US" sz="2000" dirty="0">
                <a:latin typeface="Arial" panose="020B0604020202020204" pitchFamily="34" charset="0"/>
                <a:cs typeface="Arial" panose="020B0604020202020204" pitchFamily="34" charset="0"/>
              </a:rPr>
              <a:t>MAD is calculated for the underlying cause of death (UCOD) and multiple cause of death (MCOD) (i.e. the cause is mentioned anywhere on the death certificate). </a:t>
            </a:r>
          </a:p>
          <a:p>
            <a:pPr algn="just"/>
            <a:r>
              <a:rPr lang="en-US" sz="2000" dirty="0">
                <a:latin typeface="Arial" panose="020B0604020202020204" pitchFamily="34" charset="0"/>
                <a:cs typeface="Arial" panose="020B0604020202020204" pitchFamily="34" charset="0"/>
              </a:rPr>
              <a:t>The following causes are </a:t>
            </a:r>
            <a:r>
              <a:rPr lang="en-US" sz="2000" dirty="0" err="1">
                <a:latin typeface="Arial" panose="020B0604020202020204" pitchFamily="34" charset="0"/>
                <a:cs typeface="Arial" panose="020B0604020202020204" pitchFamily="34" charset="0"/>
              </a:rPr>
              <a:t>anaysed</a:t>
            </a:r>
            <a:r>
              <a:rPr lang="en-US" sz="2000" dirty="0">
                <a:latin typeface="Arial" panose="020B0604020202020204" pitchFamily="34" charset="0"/>
                <a:cs typeface="Arial" panose="020B0604020202020204" pitchFamily="34" charset="0"/>
              </a:rPr>
              <a:t> (selection based on prevalence):</a:t>
            </a:r>
          </a:p>
          <a:p>
            <a:pPr algn="just"/>
            <a:endParaRPr lang="en-US" sz="2000" dirty="0">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AD71BA38-CC66-40F5-B3C7-7B5893312C31}"/>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Data and Methods (I)</a:t>
            </a:r>
            <a:endParaRPr lang="en-US" sz="2800" dirty="0">
              <a:solidFill>
                <a:srgbClr val="D57C40"/>
              </a:solidFill>
            </a:endParaRPr>
          </a:p>
        </p:txBody>
      </p:sp>
      <p:sp>
        <p:nvSpPr>
          <p:cNvPr id="6" name="Subtitle 2">
            <a:extLst>
              <a:ext uri="{FF2B5EF4-FFF2-40B4-BE49-F238E27FC236}">
                <a16:creationId xmlns:a16="http://schemas.microsoft.com/office/drawing/2014/main" id="{A0AD6D8A-6A25-4B0F-95B7-54F5C1769F0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7" name="Marcador de pie de página 5">
            <a:extLst>
              <a:ext uri="{FF2B5EF4-FFF2-40B4-BE49-F238E27FC236}">
                <a16:creationId xmlns:a16="http://schemas.microsoft.com/office/drawing/2014/main" id="{D25E4F76-B1AB-45FB-A608-072509486EED}"/>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extLst>
      <p:ext uri="{BB962C8B-B14F-4D97-AF65-F5344CB8AC3E}">
        <p14:creationId xmlns:p14="http://schemas.microsoft.com/office/powerpoint/2010/main" val="36563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52F504E-BE33-4039-848E-60C281DFE9AC}"/>
              </a:ext>
            </a:extLst>
          </p:cNvPr>
          <p:cNvGraphicFramePr>
            <a:graphicFrameLocks noGrp="1"/>
          </p:cNvGraphicFramePr>
          <p:nvPr>
            <p:extLst>
              <p:ext uri="{D42A27DB-BD31-4B8C-83A1-F6EECF244321}">
                <p14:modId xmlns:p14="http://schemas.microsoft.com/office/powerpoint/2010/main" val="1106356656"/>
              </p:ext>
            </p:extLst>
          </p:nvPr>
        </p:nvGraphicFramePr>
        <p:xfrm>
          <a:off x="223735" y="1070041"/>
          <a:ext cx="8712000" cy="5181052"/>
        </p:xfrm>
        <a:graphic>
          <a:graphicData uri="http://schemas.openxmlformats.org/drawingml/2006/table">
            <a:tbl>
              <a:tblPr bandRow="1">
                <a:tableStyleId>{5C22544A-7EE6-4342-B048-85BDC9FD1C3A}</a:tableStyleId>
              </a:tblPr>
              <a:tblGrid>
                <a:gridCol w="313221">
                  <a:extLst>
                    <a:ext uri="{9D8B030D-6E8A-4147-A177-3AD203B41FA5}">
                      <a16:colId xmlns:a16="http://schemas.microsoft.com/office/drawing/2014/main" val="2426215710"/>
                    </a:ext>
                  </a:extLst>
                </a:gridCol>
                <a:gridCol w="5031615">
                  <a:extLst>
                    <a:ext uri="{9D8B030D-6E8A-4147-A177-3AD203B41FA5}">
                      <a16:colId xmlns:a16="http://schemas.microsoft.com/office/drawing/2014/main" val="3461821654"/>
                    </a:ext>
                  </a:extLst>
                </a:gridCol>
                <a:gridCol w="561194">
                  <a:extLst>
                    <a:ext uri="{9D8B030D-6E8A-4147-A177-3AD203B41FA5}">
                      <a16:colId xmlns:a16="http://schemas.microsoft.com/office/drawing/2014/main" val="1691499131"/>
                    </a:ext>
                  </a:extLst>
                </a:gridCol>
                <a:gridCol w="561194">
                  <a:extLst>
                    <a:ext uri="{9D8B030D-6E8A-4147-A177-3AD203B41FA5}">
                      <a16:colId xmlns:a16="http://schemas.microsoft.com/office/drawing/2014/main" val="339064679"/>
                    </a:ext>
                  </a:extLst>
                </a:gridCol>
                <a:gridCol w="561194">
                  <a:extLst>
                    <a:ext uri="{9D8B030D-6E8A-4147-A177-3AD203B41FA5}">
                      <a16:colId xmlns:a16="http://schemas.microsoft.com/office/drawing/2014/main" val="2642776074"/>
                    </a:ext>
                  </a:extLst>
                </a:gridCol>
                <a:gridCol w="561194">
                  <a:extLst>
                    <a:ext uri="{9D8B030D-6E8A-4147-A177-3AD203B41FA5}">
                      <a16:colId xmlns:a16="http://schemas.microsoft.com/office/drawing/2014/main" val="4195258126"/>
                    </a:ext>
                  </a:extLst>
                </a:gridCol>
                <a:gridCol w="561194">
                  <a:extLst>
                    <a:ext uri="{9D8B030D-6E8A-4147-A177-3AD203B41FA5}">
                      <a16:colId xmlns:a16="http://schemas.microsoft.com/office/drawing/2014/main" val="3190206866"/>
                    </a:ext>
                  </a:extLst>
                </a:gridCol>
                <a:gridCol w="561194">
                  <a:extLst>
                    <a:ext uri="{9D8B030D-6E8A-4147-A177-3AD203B41FA5}">
                      <a16:colId xmlns:a16="http://schemas.microsoft.com/office/drawing/2014/main" val="3594400991"/>
                    </a:ext>
                  </a:extLst>
                </a:gridCol>
              </a:tblGrid>
              <a:tr h="252000">
                <a:tc>
                  <a:txBody>
                    <a:bodyPr/>
                    <a:lstStyle/>
                    <a:p>
                      <a:pPr>
                        <a:lnSpc>
                          <a:spcPct val="115000"/>
                        </a:lnSpc>
                        <a:spcAft>
                          <a:spcPts val="1000"/>
                        </a:spcAft>
                      </a:pPr>
                      <a:r>
                        <a:rPr lang="en-GB" sz="1400" dirty="0">
                          <a:effectLs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b="1" dirty="0">
                          <a:effectLst/>
                        </a:rPr>
                        <a:t> </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gridSpan="3">
                  <a:txBody>
                    <a:bodyPr/>
                    <a:lstStyle/>
                    <a:p>
                      <a:pPr algn="ctr">
                        <a:lnSpc>
                          <a:spcPct val="115000"/>
                        </a:lnSpc>
                        <a:spcAft>
                          <a:spcPts val="1000"/>
                        </a:spcAft>
                      </a:pPr>
                      <a:r>
                        <a:rPr lang="en-GB" sz="1400" b="1">
                          <a:effectLst/>
                        </a:rPr>
                        <a:t>Women</a:t>
                      </a:r>
                      <a:endParaRPr lang="es-ES" sz="1400" b="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hMerge="1">
                  <a:txBody>
                    <a:bodyPr/>
                    <a:lstStyle/>
                    <a:p>
                      <a:endParaRPr lang="es-ES"/>
                    </a:p>
                  </a:txBody>
                  <a:tcPr/>
                </a:tc>
                <a:tc hMerge="1">
                  <a:txBody>
                    <a:bodyPr/>
                    <a:lstStyle/>
                    <a:p>
                      <a:endParaRPr lang="es-ES"/>
                    </a:p>
                  </a:txBody>
                  <a:tcPr/>
                </a:tc>
                <a:tc gridSpan="3">
                  <a:txBody>
                    <a:bodyPr/>
                    <a:lstStyle/>
                    <a:p>
                      <a:pPr algn="ctr">
                        <a:lnSpc>
                          <a:spcPct val="115000"/>
                        </a:lnSpc>
                        <a:spcAft>
                          <a:spcPts val="1000"/>
                        </a:spcAft>
                      </a:pPr>
                      <a:r>
                        <a:rPr lang="en-GB" sz="1400" b="1">
                          <a:effectLst/>
                        </a:rPr>
                        <a:t>Men</a:t>
                      </a:r>
                      <a:endParaRPr lang="es-ES" sz="1400" b="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607873459"/>
                  </a:ext>
                </a:extLst>
              </a:tr>
              <a:tr h="252000">
                <a:tc>
                  <a:txBody>
                    <a:bodyPr/>
                    <a:lstStyle/>
                    <a:p>
                      <a:pPr>
                        <a:lnSpc>
                          <a:spcPct val="115000"/>
                        </a:lnSpc>
                        <a:spcAft>
                          <a:spcPts val="1000"/>
                        </a:spcAft>
                      </a:pPr>
                      <a:r>
                        <a:rPr lang="en-GB" sz="1400" dirty="0">
                          <a:effectLs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b="1" dirty="0">
                          <a:effectLst/>
                        </a:rPr>
                        <a:t>Cause of death (ICD-10 code)</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1999</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2009</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2019</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19995</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2009</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2019</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2239473694"/>
                  </a:ext>
                </a:extLst>
              </a:tr>
              <a:tr h="144000">
                <a:tc>
                  <a:txBody>
                    <a:bodyPr/>
                    <a:lstStyle/>
                    <a:p>
                      <a:pP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600" dirty="0">
                          <a:effectLst/>
                        </a:rPr>
                        <a:t> </a:t>
                      </a:r>
                      <a:endParaRPr lang="es-E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1235871047"/>
                  </a:ext>
                </a:extLst>
              </a:tr>
              <a:tr h="252000">
                <a:tc>
                  <a:txBody>
                    <a:bodyPr/>
                    <a:lstStyle/>
                    <a:p>
                      <a:pPr>
                        <a:lnSpc>
                          <a:spcPct val="115000"/>
                        </a:lnSpc>
                        <a:spcAft>
                          <a:spcPts val="1000"/>
                        </a:spcAft>
                      </a:pPr>
                      <a:r>
                        <a:rPr lang="en-GB" sz="1400" b="0" dirty="0">
                          <a:effectLst/>
                        </a:rPr>
                        <a:t>1</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nSpc>
                          <a:spcPct val="115000"/>
                        </a:lnSpc>
                        <a:spcAft>
                          <a:spcPts val="1000"/>
                        </a:spcAft>
                      </a:pPr>
                      <a:r>
                        <a:rPr lang="en-GB" sz="1400" b="0" dirty="0">
                          <a:effectLst/>
                        </a:rPr>
                        <a:t>Malignant neoplasms (C00-C97)</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21.6</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22.3</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20.8</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26.5</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26.5</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b="0" dirty="0">
                          <a:effectLst/>
                        </a:rPr>
                        <a:t>23.2</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extLst>
                  <a:ext uri="{0D108BD9-81ED-4DB2-BD59-A6C34878D82A}">
                    <a16:rowId xmlns:a16="http://schemas.microsoft.com/office/drawing/2014/main" val="1694758285"/>
                  </a:ext>
                </a:extLst>
              </a:tr>
              <a:tr h="252000">
                <a:tc>
                  <a:txBody>
                    <a:bodyPr/>
                    <a:lstStyle/>
                    <a:p>
                      <a:pPr>
                        <a:lnSpc>
                          <a:spcPct val="115000"/>
                        </a:lnSpc>
                        <a:spcAft>
                          <a:spcPts val="1000"/>
                        </a:spcAft>
                      </a:pPr>
                      <a:r>
                        <a:rPr lang="en-GB" sz="1400" i="1" dirty="0">
                          <a:effectLst/>
                        </a:rPr>
                        <a:t>1a</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colon, rectum and anus (C18-C21)</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2.4</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2.1</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1.8</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2.6</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2.4</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2475422376"/>
                  </a:ext>
                </a:extLst>
              </a:tr>
              <a:tr h="252000">
                <a:tc>
                  <a:txBody>
                    <a:bodyPr/>
                    <a:lstStyle/>
                    <a:p>
                      <a:pPr>
                        <a:lnSpc>
                          <a:spcPct val="115000"/>
                        </a:lnSpc>
                        <a:spcAft>
                          <a:spcPts val="1000"/>
                        </a:spcAft>
                      </a:pPr>
                      <a:r>
                        <a:rPr lang="en-GB" sz="1400" i="1" dirty="0">
                          <a:effectLst/>
                        </a:rPr>
                        <a:t>1b</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pancreas (C25)</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1.3</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1.5</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1.7</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1.3</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1.6</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1.8</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2380838361"/>
                  </a:ext>
                </a:extLst>
              </a:tr>
              <a:tr h="252000">
                <a:tc>
                  <a:txBody>
                    <a:bodyPr/>
                    <a:lstStyle/>
                    <a:p>
                      <a:pPr>
                        <a:lnSpc>
                          <a:spcPct val="115000"/>
                        </a:lnSpc>
                        <a:spcAft>
                          <a:spcPts val="1000"/>
                        </a:spcAft>
                      </a:pPr>
                      <a:r>
                        <a:rPr lang="en-GB" sz="1400" i="1" dirty="0">
                          <a:effectLst/>
                        </a:rPr>
                        <a:t>1c</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trachea, bronchus and lung (C33-C34)</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5.3</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6.0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4.9</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8.5</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8.1</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5.7</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4218907461"/>
                  </a:ext>
                </a:extLst>
              </a:tr>
              <a:tr h="252000">
                <a:tc>
                  <a:txBody>
                    <a:bodyPr/>
                    <a:lstStyle/>
                    <a:p>
                      <a:pPr>
                        <a:lnSpc>
                          <a:spcPct val="115000"/>
                        </a:lnSpc>
                        <a:spcAft>
                          <a:spcPts val="1000"/>
                        </a:spcAft>
                      </a:pPr>
                      <a:r>
                        <a:rPr lang="en-GB" sz="1400" i="1" dirty="0">
                          <a:effectLst/>
                        </a:rPr>
                        <a:t>1d</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breast (women only) (C50)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3.2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3.2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3.0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 </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a:effectLst/>
                        </a:rPr>
                        <a:t> </a:t>
                      </a:r>
                      <a:endParaRPr lang="es-ES" sz="1400" i="1">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 </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4206131399"/>
                  </a:ext>
                </a:extLst>
              </a:tr>
              <a:tr h="252000">
                <a:tc>
                  <a:txBody>
                    <a:bodyPr/>
                    <a:lstStyle/>
                    <a:p>
                      <a:pPr>
                        <a:lnSpc>
                          <a:spcPct val="115000"/>
                        </a:lnSpc>
                        <a:spcAft>
                          <a:spcPts val="1000"/>
                        </a:spcAft>
                      </a:pPr>
                      <a:r>
                        <a:rPr lang="en-GB" sz="1400" i="1" dirty="0">
                          <a:effectLst/>
                        </a:rPr>
                        <a:t>1e</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prostate (men only) (C61)</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 </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 </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 </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3.2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2.7</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2.4</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532069580"/>
                  </a:ext>
                </a:extLst>
              </a:tr>
              <a:tr h="252000">
                <a:tc>
                  <a:txBody>
                    <a:bodyPr/>
                    <a:lstStyle/>
                    <a:p>
                      <a:pPr>
                        <a:lnSpc>
                          <a:spcPct val="115000"/>
                        </a:lnSpc>
                        <a:spcAft>
                          <a:spcPts val="1000"/>
                        </a:spcAft>
                      </a:pPr>
                      <a:r>
                        <a:rPr lang="en-GB" sz="1400" i="1" dirty="0">
                          <a:effectLst/>
                        </a:rPr>
                        <a:t>1f</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of lymphoid, hematopoietic and related tissue (C81-C96)</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1.8</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2.6</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2.7</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2.4</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1085408660"/>
                  </a:ext>
                </a:extLst>
              </a:tr>
              <a:tr h="252000">
                <a:tc>
                  <a:txBody>
                    <a:bodyPr/>
                    <a:lstStyle/>
                    <a:p>
                      <a:pPr>
                        <a:lnSpc>
                          <a:spcPct val="115000"/>
                        </a:lnSpc>
                        <a:spcAft>
                          <a:spcPts val="1000"/>
                        </a:spcAft>
                      </a:pPr>
                      <a:r>
                        <a:rPr lang="en-GB" sz="1400" i="1" dirty="0">
                          <a:effectLst/>
                        </a:rPr>
                        <a:t>1g</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i="1" dirty="0">
                          <a:effectLst/>
                        </a:rPr>
                        <a:t>  Remaining malignant cancers (remainder of C00-C96) </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7.2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7.5</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7.6</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8.2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9.2</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i="1" dirty="0">
                          <a:effectLst/>
                        </a:rPr>
                        <a:t>9.0</a:t>
                      </a:r>
                      <a:endParaRPr lang="es-ES" sz="1400" i="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3497876085"/>
                  </a:ext>
                </a:extLst>
              </a:tr>
              <a:tr h="252000">
                <a:tc>
                  <a:txBody>
                    <a:bodyPr/>
                    <a:lstStyle/>
                    <a:p>
                      <a:pPr>
                        <a:lnSpc>
                          <a:spcPct val="115000"/>
                        </a:lnSpc>
                        <a:spcAft>
                          <a:spcPts val="1000"/>
                        </a:spcAft>
                      </a:pPr>
                      <a:r>
                        <a:rPr lang="en-GB" sz="1400" dirty="0">
                          <a:effectLst/>
                        </a:rPr>
                        <a:t>2</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nSpc>
                          <a:spcPct val="115000"/>
                        </a:lnSpc>
                        <a:spcAft>
                          <a:spcPts val="1000"/>
                        </a:spcAft>
                      </a:pPr>
                      <a:r>
                        <a:rPr lang="en-GB" sz="1400" dirty="0">
                          <a:effectLst/>
                        </a:rPr>
                        <a:t>Diabetes mellitus (E10-E14)</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3.2</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2.8</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2.8</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2.8</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3.0</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3.5</a:t>
                      </a:r>
                      <a:endParaRPr lang="es-ES" sz="1400" dirty="0">
                        <a:effectLst/>
                        <a:latin typeface="Calibri" panose="020F0502020204030204" pitchFamily="34" charset="0"/>
                        <a:ea typeface="+mn-ea"/>
                        <a:cs typeface="Times New Roman" panose="02020603050405020304" pitchFamily="18" charset="0"/>
                      </a:endParaRPr>
                    </a:p>
                  </a:txBody>
                  <a:tcPr marL="17079" marR="17079" marT="17079" marB="17079" anchor="ctr">
                    <a:solidFill>
                      <a:schemeClr val="accent6">
                        <a:lumMod val="20000"/>
                        <a:lumOff val="80000"/>
                      </a:schemeClr>
                    </a:solidFill>
                  </a:tcPr>
                </a:tc>
                <a:extLst>
                  <a:ext uri="{0D108BD9-81ED-4DB2-BD59-A6C34878D82A}">
                    <a16:rowId xmlns:a16="http://schemas.microsoft.com/office/drawing/2014/main" val="4148137376"/>
                  </a:ext>
                </a:extLst>
              </a:tr>
              <a:tr h="252000">
                <a:tc>
                  <a:txBody>
                    <a:bodyPr/>
                    <a:lstStyle/>
                    <a:p>
                      <a:pPr>
                        <a:lnSpc>
                          <a:spcPct val="115000"/>
                        </a:lnSpc>
                        <a:spcAft>
                          <a:spcPts val="1000"/>
                        </a:spcAft>
                      </a:pPr>
                      <a:r>
                        <a:rPr lang="en-GB" sz="1400" dirty="0">
                          <a:effectLst/>
                        </a:rPr>
                        <a:t>3</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nSpc>
                          <a:spcPct val="115000"/>
                        </a:lnSpc>
                        <a:spcAft>
                          <a:spcPts val="1000"/>
                        </a:spcAft>
                      </a:pPr>
                      <a:r>
                        <a:rPr lang="en-GB" sz="1400" dirty="0">
                          <a:effectLst/>
                        </a:rPr>
                        <a:t>Alzheimer’s disease (G30)</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2.8</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4.9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6.5</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1.3</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2.3</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tc>
                  <a:txBody>
                    <a:bodyPr/>
                    <a:lstStyle/>
                    <a:p>
                      <a:pPr algn="r">
                        <a:lnSpc>
                          <a:spcPct val="115000"/>
                        </a:lnSpc>
                        <a:spcAft>
                          <a:spcPts val="1000"/>
                        </a:spcAft>
                      </a:pPr>
                      <a:r>
                        <a:rPr lang="en-GB" sz="1400" dirty="0">
                          <a:effectLst/>
                        </a:rPr>
                        <a:t>2.9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chemeClr val="accent6">
                        <a:lumMod val="20000"/>
                        <a:lumOff val="80000"/>
                      </a:schemeClr>
                    </a:solidFill>
                  </a:tcPr>
                </a:tc>
                <a:extLst>
                  <a:ext uri="{0D108BD9-81ED-4DB2-BD59-A6C34878D82A}">
                    <a16:rowId xmlns:a16="http://schemas.microsoft.com/office/drawing/2014/main" val="241310814"/>
                  </a:ext>
                </a:extLst>
              </a:tr>
              <a:tr h="252000">
                <a:tc>
                  <a:txBody>
                    <a:bodyPr/>
                    <a:lstStyle/>
                    <a:p>
                      <a:pPr>
                        <a:lnSpc>
                          <a:spcPct val="115000"/>
                        </a:lnSpc>
                        <a:spcAft>
                          <a:spcPts val="1000"/>
                        </a:spcAft>
                      </a:pPr>
                      <a:r>
                        <a:rPr lang="en-GB" sz="1400" dirty="0">
                          <a:effectLst/>
                        </a:rPr>
                        <a:t>4</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nSpc>
                          <a:spcPct val="115000"/>
                        </a:lnSpc>
                        <a:spcAft>
                          <a:spcPts val="1000"/>
                        </a:spcAft>
                      </a:pPr>
                      <a:r>
                        <a:rPr lang="en-GB" sz="1400" dirty="0">
                          <a:effectLst/>
                        </a:rPr>
                        <a:t>Diseases of the heart (I00-I09; I11, I13, I20-I52)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32.5</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25.2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22.7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32.8</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27.2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tc>
                  <a:txBody>
                    <a:bodyPr/>
                    <a:lstStyle/>
                    <a:p>
                      <a:pPr algn="r">
                        <a:lnSpc>
                          <a:spcPct val="115000"/>
                        </a:lnSpc>
                        <a:spcAft>
                          <a:spcPts val="1000"/>
                        </a:spcAft>
                      </a:pPr>
                      <a:r>
                        <a:rPr lang="en-GB" sz="1400" dirty="0">
                          <a:effectLst/>
                        </a:rPr>
                        <a:t>26.1</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solidFill>
                      <a:srgbClr val="FFFF00"/>
                    </a:solidFill>
                  </a:tcPr>
                </a:tc>
                <a:extLst>
                  <a:ext uri="{0D108BD9-81ED-4DB2-BD59-A6C34878D82A}">
                    <a16:rowId xmlns:a16="http://schemas.microsoft.com/office/drawing/2014/main" val="1798673787"/>
                  </a:ext>
                </a:extLst>
              </a:tr>
              <a:tr h="252000">
                <a:tc>
                  <a:txBody>
                    <a:bodyPr/>
                    <a:lstStyle/>
                    <a:p>
                      <a:pPr>
                        <a:lnSpc>
                          <a:spcPct val="115000"/>
                        </a:lnSpc>
                        <a:spcAft>
                          <a:spcPts val="1000"/>
                        </a:spcAft>
                      </a:pPr>
                      <a:r>
                        <a:rPr lang="en-GB" sz="1400" dirty="0">
                          <a:effectLst/>
                        </a:rPr>
                        <a:t>5</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dirty="0">
                          <a:effectLst/>
                        </a:rPr>
                        <a:t>Cerebrovascular diseases (I60–I69)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8.9</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6.6</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6.5</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6.1</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4.7</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4.7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629239007"/>
                  </a:ext>
                </a:extLst>
              </a:tr>
              <a:tr h="252000">
                <a:tc>
                  <a:txBody>
                    <a:bodyPr/>
                    <a:lstStyle/>
                    <a:p>
                      <a:pPr>
                        <a:lnSpc>
                          <a:spcPct val="115000"/>
                        </a:lnSpc>
                        <a:spcAft>
                          <a:spcPts val="1000"/>
                        </a:spcAft>
                      </a:pPr>
                      <a:r>
                        <a:rPr lang="en-GB" sz="1400" dirty="0">
                          <a:effectLst/>
                        </a:rPr>
                        <a:t>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dirty="0">
                          <a:effectLst/>
                        </a:rPr>
                        <a:t>Influenza and pneumonia (J09-J18)</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3.1</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2.4</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1.9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1.8</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730669812"/>
                  </a:ext>
                </a:extLst>
              </a:tr>
              <a:tr h="252000">
                <a:tc>
                  <a:txBody>
                    <a:bodyPr/>
                    <a:lstStyle/>
                    <a:p>
                      <a:pPr>
                        <a:lnSpc>
                          <a:spcPct val="115000"/>
                        </a:lnSpc>
                        <a:spcAft>
                          <a:spcPts val="1000"/>
                        </a:spcAft>
                      </a:pPr>
                      <a:r>
                        <a:rPr lang="en-GB" sz="1400" dirty="0">
                          <a:effectLst/>
                        </a:rPr>
                        <a:t>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dirty="0">
                          <a:effectLst/>
                        </a:rPr>
                        <a:t>Chronic lower respiratory diseases (J40-J47)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5.4</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6.3</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6.4</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6.1</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6.1</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5.6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2273041221"/>
                  </a:ext>
                </a:extLst>
              </a:tr>
              <a:tr h="252000">
                <a:tc>
                  <a:txBody>
                    <a:bodyPr/>
                    <a:lstStyle/>
                    <a:p>
                      <a:pPr>
                        <a:lnSpc>
                          <a:spcPct val="115000"/>
                        </a:lnSpc>
                        <a:spcAft>
                          <a:spcPts val="1000"/>
                        </a:spcAft>
                      </a:pPr>
                      <a:r>
                        <a:rPr lang="en-GB" sz="1400" dirty="0">
                          <a:effectLst/>
                        </a:rPr>
                        <a:t>8</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dirty="0">
                          <a:effectLst/>
                        </a:rPr>
                        <a:t>Nephritis, nephrotic </a:t>
                      </a:r>
                      <a:r>
                        <a:rPr lang="en-GB" sz="1400" dirty="0" err="1">
                          <a:effectLst/>
                        </a:rPr>
                        <a:t>syndr</a:t>
                      </a:r>
                      <a:r>
                        <a:rPr lang="en-GB" sz="1400" dirty="0">
                          <a:effectLst/>
                        </a:rPr>
                        <a:t>. &amp; nephrosis (N0-N7,N17-N19,N25-N27)</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1.6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2.1</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1.9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1.6</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2.0</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1648830118"/>
                  </a:ext>
                </a:extLst>
              </a:tr>
              <a:tr h="252000">
                <a:tc>
                  <a:txBody>
                    <a:bodyPr/>
                    <a:lstStyle/>
                    <a:p>
                      <a:pPr>
                        <a:lnSpc>
                          <a:spcPct val="115000"/>
                        </a:lnSpc>
                        <a:spcAft>
                          <a:spcPts val="1000"/>
                        </a:spcAft>
                      </a:pPr>
                      <a:r>
                        <a:rPr lang="en-GB" sz="1400" dirty="0">
                          <a:effectLst/>
                        </a:rPr>
                        <a:t>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dirty="0">
                          <a:effectLst/>
                        </a:rPr>
                        <a:t>Remaining causes of death</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21.0</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27.4</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30.6</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a:effectLst/>
                        </a:rPr>
                        <a:t>20.1</a:t>
                      </a:r>
                      <a:endParaRPr lang="es-ES" sz="140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25.9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dirty="0">
                          <a:effectLst/>
                        </a:rPr>
                        <a:t>30.2</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2543199309"/>
                  </a:ext>
                </a:extLst>
              </a:tr>
              <a:tr h="252000">
                <a:tc>
                  <a:txBody>
                    <a:bodyPr/>
                    <a:lstStyle/>
                    <a:p>
                      <a:pPr>
                        <a:lnSpc>
                          <a:spcPct val="115000"/>
                        </a:lnSpc>
                        <a:spcAft>
                          <a:spcPts val="1000"/>
                        </a:spcAft>
                      </a:pPr>
                      <a:r>
                        <a:rPr lang="en-GB" sz="1400" dirty="0">
                          <a:effectLst/>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nSpc>
                          <a:spcPct val="115000"/>
                        </a:lnSpc>
                        <a:spcAft>
                          <a:spcPts val="1000"/>
                        </a:spcAft>
                      </a:pPr>
                      <a:r>
                        <a:rPr lang="en-GB" sz="1400" b="1" dirty="0">
                          <a:effectLst/>
                        </a:rPr>
                        <a:t>All deaths (A00-Y98)</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tc>
                  <a:txBody>
                    <a:bodyPr/>
                    <a:lstStyle/>
                    <a:p>
                      <a:pPr algn="r">
                        <a:lnSpc>
                          <a:spcPct val="115000"/>
                        </a:lnSpc>
                        <a:spcAft>
                          <a:spcPts val="1000"/>
                        </a:spcAft>
                      </a:pPr>
                      <a:r>
                        <a:rPr lang="en-GB" sz="1400" b="1" dirty="0">
                          <a:effectLst/>
                        </a:rPr>
                        <a:t>100.0</a:t>
                      </a:r>
                      <a:endParaRPr lang="es-E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17079" marR="17079" marT="17079" marB="17079" anchor="ctr"/>
                </a:tc>
                <a:extLst>
                  <a:ext uri="{0D108BD9-81ED-4DB2-BD59-A6C34878D82A}">
                    <a16:rowId xmlns:a16="http://schemas.microsoft.com/office/drawing/2014/main" val="587656788"/>
                  </a:ext>
                </a:extLst>
              </a:tr>
            </a:tbl>
          </a:graphicData>
        </a:graphic>
      </p:graphicFrame>
      <p:sp>
        <p:nvSpPr>
          <p:cNvPr id="7" name="Rectángulo 6">
            <a:extLst>
              <a:ext uri="{FF2B5EF4-FFF2-40B4-BE49-F238E27FC236}">
                <a16:creationId xmlns:a16="http://schemas.microsoft.com/office/drawing/2014/main" id="{B80267F2-A047-4179-BA43-48C7AECAA907}"/>
              </a:ext>
            </a:extLst>
          </p:cNvPr>
          <p:cNvSpPr/>
          <p:nvPr/>
        </p:nvSpPr>
        <p:spPr>
          <a:xfrm>
            <a:off x="476656" y="345970"/>
            <a:ext cx="8336604" cy="707886"/>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List of cause-of-death categories used and the sex-specific proportion of deaths according to UCOD. Ages 50+. 1999, 2009 and 2019</a:t>
            </a:r>
            <a:endParaRPr lang="es-ES" sz="2000" dirty="0">
              <a:latin typeface="Arial" panose="020B0604020202020204" pitchFamily="34" charset="0"/>
              <a:cs typeface="Arial" panose="020B0604020202020204" pitchFamily="34" charset="0"/>
            </a:endParaRPr>
          </a:p>
        </p:txBody>
      </p:sp>
      <p:sp>
        <p:nvSpPr>
          <p:cNvPr id="9" name="Subtitle 2">
            <a:extLst>
              <a:ext uri="{FF2B5EF4-FFF2-40B4-BE49-F238E27FC236}">
                <a16:creationId xmlns:a16="http://schemas.microsoft.com/office/drawing/2014/main" id="{66331C5B-5C9E-4205-89BE-11244578239D}"/>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Spijker &amp; Vazquez</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Marcador de pie de página 5">
            <a:extLst>
              <a:ext uri="{FF2B5EF4-FFF2-40B4-BE49-F238E27FC236}">
                <a16:creationId xmlns:a16="http://schemas.microsoft.com/office/drawing/2014/main" id="{A6BAFB18-224B-487B-8322-810BA145D3D4}"/>
              </a:ext>
            </a:extLst>
          </p:cNvPr>
          <p:cNvSpPr>
            <a:spLocks noGrp="1"/>
          </p:cNvSpPr>
          <p:nvPr>
            <p:ph type="ftr" sz="quarter" idx="11"/>
          </p:nvPr>
        </p:nvSpPr>
        <p:spPr>
          <a:xfrm>
            <a:off x="3124200" y="6356350"/>
            <a:ext cx="2895600" cy="365125"/>
          </a:xfrm>
        </p:spPr>
        <p:txBody>
          <a:bodyPr/>
          <a:lstStyle/>
          <a:p>
            <a:r>
              <a:rPr lang="en-US" dirty="0"/>
              <a:t>HMM 20-22 September 2023</a:t>
            </a:r>
          </a:p>
        </p:txBody>
      </p:sp>
    </p:spTree>
    <p:extLst>
      <p:ext uri="{BB962C8B-B14F-4D97-AF65-F5344CB8AC3E}">
        <p14:creationId xmlns:p14="http://schemas.microsoft.com/office/powerpoint/2010/main" val="284927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94B5742-E9E7-43E1-8390-824136D6FD76}"/>
              </a:ext>
            </a:extLst>
          </p:cNvPr>
          <p:cNvPicPr>
            <a:picLocks noChangeAspect="1"/>
          </p:cNvPicPr>
          <p:nvPr/>
        </p:nvPicPr>
        <p:blipFill>
          <a:blip r:embed="rId3"/>
          <a:stretch>
            <a:fillRect/>
          </a:stretch>
        </p:blipFill>
        <p:spPr>
          <a:xfrm>
            <a:off x="370839" y="1614765"/>
            <a:ext cx="8065238" cy="5128062"/>
          </a:xfrm>
          <a:prstGeom prst="rect">
            <a:avLst/>
          </a:prstGeom>
        </p:spPr>
      </p:pic>
      <p:pic>
        <p:nvPicPr>
          <p:cNvPr id="4" name="Imagen 3">
            <a:extLst>
              <a:ext uri="{FF2B5EF4-FFF2-40B4-BE49-F238E27FC236}">
                <a16:creationId xmlns:a16="http://schemas.microsoft.com/office/drawing/2014/main" id="{4DBFAC58-9B4A-499A-9DB0-AE7F2BD0BCCB}"/>
              </a:ext>
            </a:extLst>
          </p:cNvPr>
          <p:cNvPicPr>
            <a:picLocks noChangeAspect="1"/>
          </p:cNvPicPr>
          <p:nvPr/>
        </p:nvPicPr>
        <p:blipFill>
          <a:blip r:embed="rId4"/>
          <a:stretch>
            <a:fillRect/>
          </a:stretch>
        </p:blipFill>
        <p:spPr>
          <a:xfrm>
            <a:off x="624840" y="1416644"/>
            <a:ext cx="7545766" cy="198120"/>
          </a:xfrm>
          <a:prstGeom prst="rect">
            <a:avLst/>
          </a:prstGeom>
        </p:spPr>
      </p:pic>
      <p:sp>
        <p:nvSpPr>
          <p:cNvPr id="11" name="Title 1">
            <a:extLst>
              <a:ext uri="{FF2B5EF4-FFF2-40B4-BE49-F238E27FC236}">
                <a16:creationId xmlns:a16="http://schemas.microsoft.com/office/drawing/2014/main" id="{32B99497-3E32-4A8F-B69F-F3788ECEEF2C}"/>
              </a:ext>
            </a:extLst>
          </p:cNvPr>
          <p:cNvSpPr txBox="1">
            <a:spLocks/>
          </p:cNvSpPr>
          <p:nvPr/>
        </p:nvSpPr>
        <p:spPr>
          <a:xfrm>
            <a:off x="457199" y="327178"/>
            <a:ext cx="8315961"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The crude method to estimate raw MAD</a:t>
            </a:r>
            <a:endParaRPr lang="en-US" sz="2800" dirty="0">
              <a:solidFill>
                <a:srgbClr val="D57C40"/>
              </a:solidFill>
            </a:endParaRPr>
          </a:p>
        </p:txBody>
      </p:sp>
      <p:sp>
        <p:nvSpPr>
          <p:cNvPr id="5" name="Rectángulo 4">
            <a:extLst>
              <a:ext uri="{FF2B5EF4-FFF2-40B4-BE49-F238E27FC236}">
                <a16:creationId xmlns:a16="http://schemas.microsoft.com/office/drawing/2014/main" id="{A3EFC26A-2517-47BC-BBBD-3A839DFA9574}"/>
              </a:ext>
            </a:extLst>
          </p:cNvPr>
          <p:cNvSpPr/>
          <p:nvPr/>
        </p:nvSpPr>
        <p:spPr>
          <a:xfrm>
            <a:off x="1640587" y="906439"/>
            <a:ext cx="2593339" cy="369332"/>
          </a:xfrm>
          <a:prstGeom prst="rect">
            <a:avLst/>
          </a:prstGeom>
        </p:spPr>
        <p:txBody>
          <a:bodyPr wrap="none">
            <a:spAutoFit/>
          </a:bodyPr>
          <a:lstStyle/>
          <a:p>
            <a:r>
              <a:rPr lang="es-ES" dirty="0"/>
              <a:t>MEN, </a:t>
            </a:r>
            <a:r>
              <a:rPr lang="es-ES" dirty="0" err="1"/>
              <a:t>Alzheimer’s</a:t>
            </a:r>
            <a:r>
              <a:rPr lang="es-ES" dirty="0"/>
              <a:t> </a:t>
            </a:r>
            <a:r>
              <a:rPr lang="es-ES" dirty="0" err="1"/>
              <a:t>disease</a:t>
            </a:r>
            <a:endParaRPr lang="es-ES" dirty="0"/>
          </a:p>
        </p:txBody>
      </p:sp>
    </p:spTree>
    <p:extLst>
      <p:ext uri="{BB962C8B-B14F-4D97-AF65-F5344CB8AC3E}">
        <p14:creationId xmlns:p14="http://schemas.microsoft.com/office/powerpoint/2010/main" val="14650014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3"/>
</p:tagLst>
</file>

<file path=ppt/tags/tag2.xml><?xml version="1.0" encoding="utf-8"?>
<p:tagLst xmlns:a="http://schemas.openxmlformats.org/drawingml/2006/main" xmlns:r="http://schemas.openxmlformats.org/officeDocument/2006/relationships" xmlns:p="http://schemas.openxmlformats.org/presentationml/2006/main">
  <p:tag name="TIMING" val="|39.5"/>
</p:tagLst>
</file>

<file path=ppt/tags/tag3.xml><?xml version="1.0" encoding="utf-8"?>
<p:tagLst xmlns:a="http://schemas.openxmlformats.org/drawingml/2006/main" xmlns:r="http://schemas.openxmlformats.org/officeDocument/2006/relationships" xmlns:p="http://schemas.openxmlformats.org/presentationml/2006/main">
  <p:tag name="TIMING" val="|39.5"/>
</p:tagLst>
</file>

<file path=ppt/tags/tag4.xml><?xml version="1.0" encoding="utf-8"?>
<p:tagLst xmlns:a="http://schemas.openxmlformats.org/drawingml/2006/main" xmlns:r="http://schemas.openxmlformats.org/officeDocument/2006/relationships" xmlns:p="http://schemas.openxmlformats.org/presentationml/2006/main">
  <p:tag name="TIMING" val="|39.5"/>
</p:tagLst>
</file>

<file path=ppt/tags/tag5.xml><?xml version="1.0" encoding="utf-8"?>
<p:tagLst xmlns:a="http://schemas.openxmlformats.org/drawingml/2006/main" xmlns:r="http://schemas.openxmlformats.org/officeDocument/2006/relationships" xmlns:p="http://schemas.openxmlformats.org/presentationml/2006/main">
  <p:tag name="TIMING" val="|39.5"/>
</p:tagLst>
</file>

<file path=ppt/tags/tag6.xml><?xml version="1.0" encoding="utf-8"?>
<p:tagLst xmlns:a="http://schemas.openxmlformats.org/drawingml/2006/main" xmlns:r="http://schemas.openxmlformats.org/officeDocument/2006/relationships" xmlns:p="http://schemas.openxmlformats.org/presentationml/2006/main">
  <p:tag name="TIMING" val="|39.5"/>
</p:tagLst>
</file>

<file path=ppt/tags/tag7.xml><?xml version="1.0" encoding="utf-8"?>
<p:tagLst xmlns:a="http://schemas.openxmlformats.org/drawingml/2006/main" xmlns:r="http://schemas.openxmlformats.org/officeDocument/2006/relationships" xmlns:p="http://schemas.openxmlformats.org/presentationml/2006/main">
  <p:tag name="TIMING" val="|3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24641</TotalTime>
  <Words>3279</Words>
  <Application>Microsoft Office PowerPoint</Application>
  <PresentationFormat>Presentación en pantalla (4:3)</PresentationFormat>
  <Paragraphs>402</Paragraphs>
  <Slides>24</Slides>
  <Notes>24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Calibri</vt:lpstr>
      <vt:lpstr>Georgia</vt:lpstr>
      <vt:lpstr>Times New Roman</vt:lpstr>
      <vt:lpstr>Verdana</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Spijker</dc:creator>
  <cp:lastModifiedBy>Jeroen Spijker</cp:lastModifiedBy>
  <cp:revision>389</cp:revision>
  <cp:lastPrinted>2023-05-22T16:32:34Z</cp:lastPrinted>
  <dcterms:created xsi:type="dcterms:W3CDTF">2016-01-12T17:39:38Z</dcterms:created>
  <dcterms:modified xsi:type="dcterms:W3CDTF">2023-09-19T13:38:11Z</dcterms:modified>
</cp:coreProperties>
</file>