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3.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5.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bookmarkIdSeed="2">
  <p:sldMasterIdLst>
    <p:sldMasterId id="2147483656" r:id="rId1"/>
  </p:sldMasterIdLst>
  <p:notesMasterIdLst>
    <p:notesMasterId r:id="rId33"/>
  </p:notesMasterIdLst>
  <p:handoutMasterIdLst>
    <p:handoutMasterId r:id="rId34"/>
  </p:handoutMasterIdLst>
  <p:sldIdLst>
    <p:sldId id="259" r:id="rId2"/>
    <p:sldId id="273" r:id="rId3"/>
    <p:sldId id="323" r:id="rId4"/>
    <p:sldId id="310" r:id="rId5"/>
    <p:sldId id="311" r:id="rId6"/>
    <p:sldId id="329" r:id="rId7"/>
    <p:sldId id="322" r:id="rId8"/>
    <p:sldId id="312" r:id="rId9"/>
    <p:sldId id="320" r:id="rId10"/>
    <p:sldId id="315" r:id="rId11"/>
    <p:sldId id="330" r:id="rId12"/>
    <p:sldId id="338" r:id="rId13"/>
    <p:sldId id="339" r:id="rId14"/>
    <p:sldId id="340" r:id="rId15"/>
    <p:sldId id="337" r:id="rId16"/>
    <p:sldId id="334" r:id="rId17"/>
    <p:sldId id="308" r:id="rId18"/>
    <p:sldId id="341" r:id="rId19"/>
    <p:sldId id="318" r:id="rId20"/>
    <p:sldId id="317" r:id="rId21"/>
    <p:sldId id="324" r:id="rId22"/>
    <p:sldId id="319" r:id="rId23"/>
    <p:sldId id="261" r:id="rId24"/>
    <p:sldId id="309" r:id="rId25"/>
    <p:sldId id="342" r:id="rId26"/>
    <p:sldId id="313" r:id="rId27"/>
    <p:sldId id="335" r:id="rId28"/>
    <p:sldId id="336" r:id="rId29"/>
    <p:sldId id="321" r:id="rId30"/>
    <p:sldId id="332" r:id="rId31"/>
    <p:sldId id="333" r:id="rId32"/>
  </p:sldIdLst>
  <p:sldSz cx="9144000" cy="6858000" type="screen4x3"/>
  <p:notesSz cx="6669088"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rgi Trias" initials="ST" lastIdx="2" clrIdx="0">
    <p:extLst>
      <p:ext uri="{19B8F6BF-5375-455C-9EA6-DF929625EA0E}">
        <p15:presenceInfo xmlns:p15="http://schemas.microsoft.com/office/powerpoint/2012/main" userId="Sergi Trias" providerId="None"/>
      </p:ext>
    </p:extLst>
  </p:cmAuthor>
  <p:cmAuthor id="2" name="Jeroen Spijker" initials="JS" lastIdx="16" clrIdx="1">
    <p:extLst>
      <p:ext uri="{19B8F6BF-5375-455C-9EA6-DF929625EA0E}">
        <p15:presenceInfo xmlns:p15="http://schemas.microsoft.com/office/powerpoint/2012/main" userId="S-1-5-21-1021729890-1753659025-643383106-11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D93"/>
    <a:srgbClr val="FFD950"/>
    <a:srgbClr val="D57C40"/>
    <a:srgbClr val="226679"/>
    <a:srgbClr val="4978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5253" autoAdjust="0"/>
  </p:normalViewPr>
  <p:slideViewPr>
    <p:cSldViewPr snapToGrid="0" snapToObjects="1">
      <p:cViewPr varScale="1">
        <p:scale>
          <a:sx n="117" d="100"/>
          <a:sy n="117" d="100"/>
        </p:scale>
        <p:origin x="28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39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2400" dirty="0"/>
              <a:t>Men</a:t>
            </a:r>
            <a:endParaRPr lang="en-US"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Planilha2!$C$1</c:f>
              <c:strCache>
                <c:ptCount val="1"/>
                <c:pt idx="0">
                  <c:v>Low education, MCOD</c:v>
                </c:pt>
              </c:strCache>
            </c:strRef>
          </c:tx>
          <c:spPr>
            <a:ln w="28575" cap="rnd">
              <a:solidFill>
                <a:schemeClr val="accent6"/>
              </a:solidFill>
              <a:prstDash val="sysDot"/>
              <a:round/>
            </a:ln>
            <a:effectLst/>
          </c:spPr>
          <c:marker>
            <c:symbol val="none"/>
          </c:marker>
          <c:cat>
            <c:strRef>
              <c:f>Planilha2!$B$2:$B$9</c:f>
              <c:strCache>
                <c:ptCount val="8"/>
                <c:pt idx="0">
                  <c:v>60-64</c:v>
                </c:pt>
                <c:pt idx="1">
                  <c:v>65-69</c:v>
                </c:pt>
                <c:pt idx="2">
                  <c:v>70-74</c:v>
                </c:pt>
                <c:pt idx="3">
                  <c:v>75-79</c:v>
                </c:pt>
                <c:pt idx="4">
                  <c:v>80-84</c:v>
                </c:pt>
                <c:pt idx="5">
                  <c:v>85-89</c:v>
                </c:pt>
                <c:pt idx="6">
                  <c:v>90-94</c:v>
                </c:pt>
                <c:pt idx="7">
                  <c:v>95 +</c:v>
                </c:pt>
              </c:strCache>
            </c:strRef>
          </c:cat>
          <c:val>
            <c:numRef>
              <c:f>Planilha2!$C$2:$C$9</c:f>
              <c:numCache>
                <c:formatCode>General</c:formatCode>
                <c:ptCount val="8"/>
                <c:pt idx="0">
                  <c:v>-8.5997248533116064</c:v>
                </c:pt>
                <c:pt idx="1">
                  <c:v>-7.6604983433920415</c:v>
                </c:pt>
                <c:pt idx="2">
                  <c:v>-6.7217769652352084</c:v>
                </c:pt>
                <c:pt idx="3">
                  <c:v>-5.7496151095323329</c:v>
                </c:pt>
                <c:pt idx="4">
                  <c:v>-4.7996473241958748</c:v>
                </c:pt>
                <c:pt idx="5">
                  <c:v>-3.9752217381969288</c:v>
                </c:pt>
                <c:pt idx="6">
                  <c:v>-3.3582621445702285</c:v>
                </c:pt>
                <c:pt idx="7">
                  <c:v>-2.9646849533974153</c:v>
                </c:pt>
              </c:numCache>
            </c:numRef>
          </c:val>
          <c:smooth val="0"/>
          <c:extLst>
            <c:ext xmlns:c16="http://schemas.microsoft.com/office/drawing/2014/chart" uri="{C3380CC4-5D6E-409C-BE32-E72D297353CC}">
              <c16:uniqueId val="{00000000-4884-46A0-8BBF-44CBF7D94B02}"/>
            </c:ext>
          </c:extLst>
        </c:ser>
        <c:ser>
          <c:idx val="1"/>
          <c:order val="1"/>
          <c:tx>
            <c:strRef>
              <c:f>Planilha2!$D$1</c:f>
              <c:strCache>
                <c:ptCount val="1"/>
                <c:pt idx="0">
                  <c:v>Low education, UCOD</c:v>
                </c:pt>
              </c:strCache>
            </c:strRef>
          </c:tx>
          <c:spPr>
            <a:ln w="28575" cap="rnd">
              <a:solidFill>
                <a:schemeClr val="accent6"/>
              </a:solidFill>
              <a:round/>
            </a:ln>
            <a:effectLst/>
          </c:spPr>
          <c:marker>
            <c:symbol val="none"/>
          </c:marker>
          <c:cat>
            <c:strRef>
              <c:f>Planilha2!$B$2:$B$9</c:f>
              <c:strCache>
                <c:ptCount val="8"/>
                <c:pt idx="0">
                  <c:v>60-64</c:v>
                </c:pt>
                <c:pt idx="1">
                  <c:v>65-69</c:v>
                </c:pt>
                <c:pt idx="2">
                  <c:v>70-74</c:v>
                </c:pt>
                <c:pt idx="3">
                  <c:v>75-79</c:v>
                </c:pt>
                <c:pt idx="4">
                  <c:v>80-84</c:v>
                </c:pt>
                <c:pt idx="5">
                  <c:v>85-89</c:v>
                </c:pt>
                <c:pt idx="6">
                  <c:v>90-94</c:v>
                </c:pt>
                <c:pt idx="7">
                  <c:v>95 +</c:v>
                </c:pt>
              </c:strCache>
            </c:strRef>
          </c:cat>
          <c:val>
            <c:numRef>
              <c:f>Planilha2!$D$2:$D$9</c:f>
              <c:numCache>
                <c:formatCode>General</c:formatCode>
                <c:ptCount val="8"/>
                <c:pt idx="0">
                  <c:v>-9.3049850650395189</c:v>
                </c:pt>
                <c:pt idx="1">
                  <c:v>-8.2732375651643153</c:v>
                </c:pt>
                <c:pt idx="2">
                  <c:v>-7.3373312933877184</c:v>
                </c:pt>
                <c:pt idx="3">
                  <c:v>-6.3758999178821121</c:v>
                </c:pt>
                <c:pt idx="4">
                  <c:v>-5.4183837491802125</c:v>
                </c:pt>
                <c:pt idx="5">
                  <c:v>-4.5762021883838342</c:v>
                </c:pt>
                <c:pt idx="6">
                  <c:v>-3.9246450206356198</c:v>
                </c:pt>
                <c:pt idx="7">
                  <c:v>-3.4863594264256981</c:v>
                </c:pt>
              </c:numCache>
            </c:numRef>
          </c:val>
          <c:smooth val="0"/>
          <c:extLst>
            <c:ext xmlns:c16="http://schemas.microsoft.com/office/drawing/2014/chart" uri="{C3380CC4-5D6E-409C-BE32-E72D297353CC}">
              <c16:uniqueId val="{00000001-4884-46A0-8BBF-44CBF7D94B02}"/>
            </c:ext>
          </c:extLst>
        </c:ser>
        <c:ser>
          <c:idx val="2"/>
          <c:order val="2"/>
          <c:tx>
            <c:strRef>
              <c:f>Planilha2!$E$1</c:f>
              <c:strCache>
                <c:ptCount val="1"/>
                <c:pt idx="0">
                  <c:v>High education, MCOD</c:v>
                </c:pt>
              </c:strCache>
            </c:strRef>
          </c:tx>
          <c:spPr>
            <a:ln w="28575" cap="rnd">
              <a:solidFill>
                <a:srgbClr val="FF0000"/>
              </a:solidFill>
              <a:prstDash val="sysDot"/>
              <a:round/>
            </a:ln>
            <a:effectLst/>
          </c:spPr>
          <c:marker>
            <c:symbol val="none"/>
          </c:marker>
          <c:cat>
            <c:strRef>
              <c:f>Planilha2!$B$2:$B$9</c:f>
              <c:strCache>
                <c:ptCount val="8"/>
                <c:pt idx="0">
                  <c:v>60-64</c:v>
                </c:pt>
                <c:pt idx="1">
                  <c:v>65-69</c:v>
                </c:pt>
                <c:pt idx="2">
                  <c:v>70-74</c:v>
                </c:pt>
                <c:pt idx="3">
                  <c:v>75-79</c:v>
                </c:pt>
                <c:pt idx="4">
                  <c:v>80-84</c:v>
                </c:pt>
                <c:pt idx="5">
                  <c:v>85-89</c:v>
                </c:pt>
                <c:pt idx="6">
                  <c:v>90-94</c:v>
                </c:pt>
                <c:pt idx="7">
                  <c:v>95 +</c:v>
                </c:pt>
              </c:strCache>
            </c:strRef>
          </c:cat>
          <c:val>
            <c:numRef>
              <c:f>Planilha2!$E$2:$E$9</c:f>
              <c:numCache>
                <c:formatCode>General</c:formatCode>
                <c:ptCount val="8"/>
                <c:pt idx="0">
                  <c:v>-9.2193477284464578</c:v>
                </c:pt>
                <c:pt idx="1">
                  <c:v>-8.1210598052756993</c:v>
                </c:pt>
                <c:pt idx="2">
                  <c:v>-7.0458096726175397</c:v>
                </c:pt>
                <c:pt idx="3">
                  <c:v>-5.9694348217406707</c:v>
                </c:pt>
                <c:pt idx="4">
                  <c:v>-4.9762239285612946</c:v>
                </c:pt>
                <c:pt idx="5">
                  <c:v>-4.108608121527876</c:v>
                </c:pt>
                <c:pt idx="6">
                  <c:v>-3.451300193680412</c:v>
                </c:pt>
                <c:pt idx="7">
                  <c:v>-3.0051868324422855</c:v>
                </c:pt>
              </c:numCache>
            </c:numRef>
          </c:val>
          <c:smooth val="0"/>
          <c:extLst>
            <c:ext xmlns:c16="http://schemas.microsoft.com/office/drawing/2014/chart" uri="{C3380CC4-5D6E-409C-BE32-E72D297353CC}">
              <c16:uniqueId val="{00000002-4884-46A0-8BBF-44CBF7D94B02}"/>
            </c:ext>
          </c:extLst>
        </c:ser>
        <c:ser>
          <c:idx val="3"/>
          <c:order val="3"/>
          <c:tx>
            <c:strRef>
              <c:f>Planilha2!$F$1</c:f>
              <c:strCache>
                <c:ptCount val="1"/>
                <c:pt idx="0">
                  <c:v>High education, UCOD</c:v>
                </c:pt>
              </c:strCache>
            </c:strRef>
          </c:tx>
          <c:spPr>
            <a:ln w="28575" cap="rnd">
              <a:solidFill>
                <a:srgbClr val="FF0000"/>
              </a:solidFill>
              <a:round/>
            </a:ln>
            <a:effectLst/>
          </c:spPr>
          <c:marker>
            <c:symbol val="none"/>
          </c:marker>
          <c:cat>
            <c:strRef>
              <c:f>Planilha2!$B$2:$B$9</c:f>
              <c:strCache>
                <c:ptCount val="8"/>
                <c:pt idx="0">
                  <c:v>60-64</c:v>
                </c:pt>
                <c:pt idx="1">
                  <c:v>65-69</c:v>
                </c:pt>
                <c:pt idx="2">
                  <c:v>70-74</c:v>
                </c:pt>
                <c:pt idx="3">
                  <c:v>75-79</c:v>
                </c:pt>
                <c:pt idx="4">
                  <c:v>80-84</c:v>
                </c:pt>
                <c:pt idx="5">
                  <c:v>85-89</c:v>
                </c:pt>
                <c:pt idx="6">
                  <c:v>90-94</c:v>
                </c:pt>
                <c:pt idx="7">
                  <c:v>95 +</c:v>
                </c:pt>
              </c:strCache>
            </c:strRef>
          </c:cat>
          <c:val>
            <c:numRef>
              <c:f>Planilha2!$F$2:$F$9</c:f>
              <c:numCache>
                <c:formatCode>General</c:formatCode>
                <c:ptCount val="8"/>
                <c:pt idx="0">
                  <c:v>-9.8535506482963608</c:v>
                </c:pt>
                <c:pt idx="1">
                  <c:v>-8.7303333702664361</c:v>
                </c:pt>
                <c:pt idx="2">
                  <c:v>-7.6446413632318144</c:v>
                </c:pt>
                <c:pt idx="3">
                  <c:v>-6.6234156112552975</c:v>
                </c:pt>
                <c:pt idx="4">
                  <c:v>-5.5905818908305838</c:v>
                </c:pt>
                <c:pt idx="5">
                  <c:v>-4.7170947734059698</c:v>
                </c:pt>
                <c:pt idx="6">
                  <c:v>-4.0247363443914601</c:v>
                </c:pt>
                <c:pt idx="7">
                  <c:v>-3.4807461113536236</c:v>
                </c:pt>
              </c:numCache>
            </c:numRef>
          </c:val>
          <c:smooth val="0"/>
          <c:extLst>
            <c:ext xmlns:c16="http://schemas.microsoft.com/office/drawing/2014/chart" uri="{C3380CC4-5D6E-409C-BE32-E72D297353CC}">
              <c16:uniqueId val="{00000003-4884-46A0-8BBF-44CBF7D94B02}"/>
            </c:ext>
          </c:extLst>
        </c:ser>
        <c:dLbls>
          <c:showLegendKey val="0"/>
          <c:showVal val="0"/>
          <c:showCatName val="0"/>
          <c:showSerName val="0"/>
          <c:showPercent val="0"/>
          <c:showBubbleSize val="0"/>
        </c:dLbls>
        <c:smooth val="0"/>
        <c:axId val="1067764784"/>
        <c:axId val="1067292272"/>
      </c:lineChart>
      <c:catAx>
        <c:axId val="1067764784"/>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crossAx val="1067292272"/>
        <c:crosses val="autoZero"/>
        <c:auto val="1"/>
        <c:lblAlgn val="ctr"/>
        <c:lblOffset val="100"/>
        <c:noMultiLvlLbl val="0"/>
      </c:catAx>
      <c:valAx>
        <c:axId val="1067292272"/>
        <c:scaling>
          <c:orientation val="minMax"/>
          <c:max val="-2"/>
          <c:min val="-1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crossAx val="1067764784"/>
        <c:crosses val="autoZero"/>
        <c:crossBetween val="between"/>
      </c:valAx>
      <c:spPr>
        <a:noFill/>
        <a:ln>
          <a:noFill/>
        </a:ln>
        <a:effectLst/>
      </c:spPr>
    </c:plotArea>
    <c:legend>
      <c:legendPos val="b"/>
      <c:layout>
        <c:manualLayout>
          <c:xMode val="edge"/>
          <c:yMode val="edge"/>
          <c:x val="3.9971759259259262E-2"/>
          <c:y val="0.89139626286066886"/>
          <c:w val="0.92204722222222224"/>
          <c:h val="9.1567962011562865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pt-BR" sz="2400" dirty="0" err="1"/>
              <a:t>Women</a:t>
            </a:r>
            <a:endParaRPr lang="pt-BR" sz="2400" dirty="0"/>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ES"/>
        </a:p>
      </c:txPr>
    </c:title>
    <c:autoTitleDeleted val="0"/>
    <c:plotArea>
      <c:layout/>
      <c:lineChart>
        <c:grouping val="standard"/>
        <c:varyColors val="0"/>
        <c:ser>
          <c:idx val="0"/>
          <c:order val="0"/>
          <c:tx>
            <c:strRef>
              <c:f>Planilha2!$C$10</c:f>
              <c:strCache>
                <c:ptCount val="1"/>
                <c:pt idx="0">
                  <c:v>Low education, MCOD</c:v>
                </c:pt>
              </c:strCache>
            </c:strRef>
          </c:tx>
          <c:spPr>
            <a:ln w="28575" cap="rnd">
              <a:solidFill>
                <a:schemeClr val="accent6"/>
              </a:solidFill>
              <a:prstDash val="sysDot"/>
              <a:round/>
            </a:ln>
            <a:effectLst/>
          </c:spPr>
          <c:marker>
            <c:symbol val="none"/>
          </c:marker>
          <c:cat>
            <c:strRef>
              <c:f>Planilha2!$B$11:$B$18</c:f>
              <c:strCache>
                <c:ptCount val="8"/>
                <c:pt idx="0">
                  <c:v>60-64</c:v>
                </c:pt>
                <c:pt idx="1">
                  <c:v>65-69</c:v>
                </c:pt>
                <c:pt idx="2">
                  <c:v>70-74</c:v>
                </c:pt>
                <c:pt idx="3">
                  <c:v>75-79</c:v>
                </c:pt>
                <c:pt idx="4">
                  <c:v>80-84</c:v>
                </c:pt>
                <c:pt idx="5">
                  <c:v>85-89</c:v>
                </c:pt>
                <c:pt idx="6">
                  <c:v>90-94</c:v>
                </c:pt>
                <c:pt idx="7">
                  <c:v>95 +</c:v>
                </c:pt>
              </c:strCache>
            </c:strRef>
          </c:cat>
          <c:val>
            <c:numRef>
              <c:f>Planilha2!$C$11:$C$18</c:f>
              <c:numCache>
                <c:formatCode>General</c:formatCode>
                <c:ptCount val="8"/>
                <c:pt idx="0">
                  <c:v>-8.958497469384799</c:v>
                </c:pt>
                <c:pt idx="1">
                  <c:v>-8.1359783763822602</c:v>
                </c:pt>
                <c:pt idx="2">
                  <c:v>-7.0819455975287635</c:v>
                </c:pt>
                <c:pt idx="3">
                  <c:v>-5.9782511671636165</c:v>
                </c:pt>
                <c:pt idx="4">
                  <c:v>-4.8994734441852064</c:v>
                </c:pt>
                <c:pt idx="5">
                  <c:v>-3.9430910601451017</c:v>
                </c:pt>
                <c:pt idx="6">
                  <c:v>-3.1856125349000681</c:v>
                </c:pt>
                <c:pt idx="7">
                  <c:v>-2.603216829827157</c:v>
                </c:pt>
              </c:numCache>
            </c:numRef>
          </c:val>
          <c:smooth val="0"/>
          <c:extLst>
            <c:ext xmlns:c16="http://schemas.microsoft.com/office/drawing/2014/chart" uri="{C3380CC4-5D6E-409C-BE32-E72D297353CC}">
              <c16:uniqueId val="{00000000-1DE9-4087-9008-6D00353B1201}"/>
            </c:ext>
          </c:extLst>
        </c:ser>
        <c:ser>
          <c:idx val="1"/>
          <c:order val="1"/>
          <c:tx>
            <c:strRef>
              <c:f>Planilha2!$D$10</c:f>
              <c:strCache>
                <c:ptCount val="1"/>
                <c:pt idx="0">
                  <c:v>Low education, UCOD</c:v>
                </c:pt>
              </c:strCache>
            </c:strRef>
          </c:tx>
          <c:spPr>
            <a:ln w="28575" cap="rnd">
              <a:solidFill>
                <a:schemeClr val="accent6"/>
              </a:solidFill>
              <a:round/>
            </a:ln>
            <a:effectLst/>
          </c:spPr>
          <c:marker>
            <c:symbol val="none"/>
          </c:marker>
          <c:cat>
            <c:strRef>
              <c:f>Planilha2!$B$11:$B$18</c:f>
              <c:strCache>
                <c:ptCount val="8"/>
                <c:pt idx="0">
                  <c:v>60-64</c:v>
                </c:pt>
                <c:pt idx="1">
                  <c:v>65-69</c:v>
                </c:pt>
                <c:pt idx="2">
                  <c:v>70-74</c:v>
                </c:pt>
                <c:pt idx="3">
                  <c:v>75-79</c:v>
                </c:pt>
                <c:pt idx="4">
                  <c:v>80-84</c:v>
                </c:pt>
                <c:pt idx="5">
                  <c:v>85-89</c:v>
                </c:pt>
                <c:pt idx="6">
                  <c:v>90-94</c:v>
                </c:pt>
                <c:pt idx="7">
                  <c:v>95 +</c:v>
                </c:pt>
              </c:strCache>
            </c:strRef>
          </c:cat>
          <c:val>
            <c:numRef>
              <c:f>Planilha2!$D$11:$D$18</c:f>
              <c:numCache>
                <c:formatCode>General</c:formatCode>
                <c:ptCount val="8"/>
                <c:pt idx="0">
                  <c:v>-9.5685757085387362</c:v>
                </c:pt>
                <c:pt idx="1">
                  <c:v>-8.5879186774067406</c:v>
                </c:pt>
                <c:pt idx="2">
                  <c:v>-7.5875672834472194</c:v>
                </c:pt>
                <c:pt idx="3">
                  <c:v>-6.4956789210022468</c:v>
                </c:pt>
                <c:pt idx="4">
                  <c:v>-5.4302042881971007</c:v>
                </c:pt>
                <c:pt idx="5">
                  <c:v>-4.4598081244122492</c:v>
                </c:pt>
                <c:pt idx="6">
                  <c:v>-3.6788899191180486</c:v>
                </c:pt>
                <c:pt idx="7">
                  <c:v>-3.0757699841208632</c:v>
                </c:pt>
              </c:numCache>
            </c:numRef>
          </c:val>
          <c:smooth val="0"/>
          <c:extLst>
            <c:ext xmlns:c16="http://schemas.microsoft.com/office/drawing/2014/chart" uri="{C3380CC4-5D6E-409C-BE32-E72D297353CC}">
              <c16:uniqueId val="{00000001-1DE9-4087-9008-6D00353B1201}"/>
            </c:ext>
          </c:extLst>
        </c:ser>
        <c:ser>
          <c:idx val="2"/>
          <c:order val="2"/>
          <c:tx>
            <c:strRef>
              <c:f>Planilha2!$E$10</c:f>
              <c:strCache>
                <c:ptCount val="1"/>
                <c:pt idx="0">
                  <c:v>High education, MCOD</c:v>
                </c:pt>
              </c:strCache>
            </c:strRef>
          </c:tx>
          <c:spPr>
            <a:ln w="28575" cap="rnd">
              <a:solidFill>
                <a:srgbClr val="FF0000"/>
              </a:solidFill>
              <a:prstDash val="sysDot"/>
              <a:round/>
            </a:ln>
            <a:effectLst/>
          </c:spPr>
          <c:marker>
            <c:symbol val="none"/>
          </c:marker>
          <c:cat>
            <c:strRef>
              <c:f>Planilha2!$B$11:$B$18</c:f>
              <c:strCache>
                <c:ptCount val="8"/>
                <c:pt idx="0">
                  <c:v>60-64</c:v>
                </c:pt>
                <c:pt idx="1">
                  <c:v>65-69</c:v>
                </c:pt>
                <c:pt idx="2">
                  <c:v>70-74</c:v>
                </c:pt>
                <c:pt idx="3">
                  <c:v>75-79</c:v>
                </c:pt>
                <c:pt idx="4">
                  <c:v>80-84</c:v>
                </c:pt>
                <c:pt idx="5">
                  <c:v>85-89</c:v>
                </c:pt>
                <c:pt idx="6">
                  <c:v>90-94</c:v>
                </c:pt>
                <c:pt idx="7">
                  <c:v>95 +</c:v>
                </c:pt>
              </c:strCache>
            </c:strRef>
          </c:cat>
          <c:val>
            <c:numRef>
              <c:f>Planilha2!$E$11:$E$18</c:f>
              <c:numCache>
                <c:formatCode>General</c:formatCode>
                <c:ptCount val="8"/>
                <c:pt idx="0">
                  <c:v>-9.7135471342375368</c:v>
                </c:pt>
                <c:pt idx="1">
                  <c:v>-8.6034143902478988</c:v>
                </c:pt>
                <c:pt idx="2">
                  <c:v>-7.5052623111251373</c:v>
                </c:pt>
                <c:pt idx="3">
                  <c:v>-6.2755359600149934</c:v>
                </c:pt>
                <c:pt idx="4">
                  <c:v>-5.1465952939500585</c:v>
                </c:pt>
                <c:pt idx="5">
                  <c:v>-4.1308640880685372</c:v>
                </c:pt>
                <c:pt idx="6">
                  <c:v>-3.3304184878892342</c:v>
                </c:pt>
                <c:pt idx="7">
                  <c:v>-2.6908921763901934</c:v>
                </c:pt>
              </c:numCache>
            </c:numRef>
          </c:val>
          <c:smooth val="0"/>
          <c:extLst>
            <c:ext xmlns:c16="http://schemas.microsoft.com/office/drawing/2014/chart" uri="{C3380CC4-5D6E-409C-BE32-E72D297353CC}">
              <c16:uniqueId val="{00000002-1DE9-4087-9008-6D00353B1201}"/>
            </c:ext>
          </c:extLst>
        </c:ser>
        <c:ser>
          <c:idx val="3"/>
          <c:order val="3"/>
          <c:tx>
            <c:strRef>
              <c:f>Planilha2!$F$10</c:f>
              <c:strCache>
                <c:ptCount val="1"/>
                <c:pt idx="0">
                  <c:v>High education, UCOD</c:v>
                </c:pt>
              </c:strCache>
            </c:strRef>
          </c:tx>
          <c:spPr>
            <a:ln w="28575" cap="rnd">
              <a:solidFill>
                <a:srgbClr val="FF0000"/>
              </a:solidFill>
              <a:round/>
            </a:ln>
            <a:effectLst/>
          </c:spPr>
          <c:marker>
            <c:symbol val="none"/>
          </c:marker>
          <c:cat>
            <c:strRef>
              <c:f>Planilha2!$B$11:$B$18</c:f>
              <c:strCache>
                <c:ptCount val="8"/>
                <c:pt idx="0">
                  <c:v>60-64</c:v>
                </c:pt>
                <c:pt idx="1">
                  <c:v>65-69</c:v>
                </c:pt>
                <c:pt idx="2">
                  <c:v>70-74</c:v>
                </c:pt>
                <c:pt idx="3">
                  <c:v>75-79</c:v>
                </c:pt>
                <c:pt idx="4">
                  <c:v>80-84</c:v>
                </c:pt>
                <c:pt idx="5">
                  <c:v>85-89</c:v>
                </c:pt>
                <c:pt idx="6">
                  <c:v>90-94</c:v>
                </c:pt>
                <c:pt idx="7">
                  <c:v>95 +</c:v>
                </c:pt>
              </c:strCache>
            </c:strRef>
          </c:cat>
          <c:val>
            <c:numRef>
              <c:f>Planilha2!$F$11:$F$18</c:f>
              <c:numCache>
                <c:formatCode>General</c:formatCode>
                <c:ptCount val="8"/>
                <c:pt idx="0">
                  <c:v>-10.300791137317351</c:v>
                </c:pt>
                <c:pt idx="1">
                  <c:v>-9.042171866274602</c:v>
                </c:pt>
                <c:pt idx="2">
                  <c:v>-8.0208859599246374</c:v>
                </c:pt>
                <c:pt idx="3">
                  <c:v>-6.7727033390300448</c:v>
                </c:pt>
                <c:pt idx="4">
                  <c:v>-5.6738057092467553</c:v>
                </c:pt>
                <c:pt idx="5">
                  <c:v>-4.6442449904627416</c:v>
                </c:pt>
                <c:pt idx="6">
                  <c:v>-3.8316857398946085</c:v>
                </c:pt>
                <c:pt idx="7">
                  <c:v>-3.1398546462216479</c:v>
                </c:pt>
              </c:numCache>
            </c:numRef>
          </c:val>
          <c:smooth val="0"/>
          <c:extLst>
            <c:ext xmlns:c16="http://schemas.microsoft.com/office/drawing/2014/chart" uri="{C3380CC4-5D6E-409C-BE32-E72D297353CC}">
              <c16:uniqueId val="{00000003-1DE9-4087-9008-6D00353B1201}"/>
            </c:ext>
          </c:extLst>
        </c:ser>
        <c:dLbls>
          <c:showLegendKey val="0"/>
          <c:showVal val="0"/>
          <c:showCatName val="0"/>
          <c:showSerName val="0"/>
          <c:showPercent val="0"/>
          <c:showBubbleSize val="0"/>
        </c:dLbls>
        <c:smooth val="0"/>
        <c:axId val="1070314688"/>
        <c:axId val="1067293232"/>
      </c:lineChart>
      <c:catAx>
        <c:axId val="1070314688"/>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crossAx val="1067293232"/>
        <c:crosses val="autoZero"/>
        <c:auto val="1"/>
        <c:lblAlgn val="ctr"/>
        <c:lblOffset val="100"/>
        <c:noMultiLvlLbl val="0"/>
      </c:catAx>
      <c:valAx>
        <c:axId val="1067293232"/>
        <c:scaling>
          <c:orientation val="minMax"/>
          <c:max val="-2"/>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crossAx val="1070314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s-E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s-E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889938" cy="4936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777607" y="1"/>
            <a:ext cx="2889938" cy="493634"/>
          </a:xfrm>
          <a:prstGeom prst="rect">
            <a:avLst/>
          </a:prstGeom>
        </p:spPr>
        <p:txBody>
          <a:bodyPr vert="horz" lIns="91440" tIns="45720" rIns="91440" bIns="45720" rtlCol="0"/>
          <a:lstStyle>
            <a:lvl1pPr algn="r">
              <a:defRPr sz="1200"/>
            </a:lvl1pPr>
          </a:lstStyle>
          <a:p>
            <a:fld id="{443D6A9B-DB5F-4B4B-9129-0957580DFF43}" type="datetimeFigureOut">
              <a:rPr lang="es-ES"/>
              <a:pPr/>
              <a:t>19/09/2023</a:t>
            </a:fld>
            <a:endParaRPr lang="en-US"/>
          </a:p>
        </p:txBody>
      </p:sp>
      <p:sp>
        <p:nvSpPr>
          <p:cNvPr id="4" name="Footer Placeholder 3"/>
          <p:cNvSpPr>
            <a:spLocks noGrp="1"/>
          </p:cNvSpPr>
          <p:nvPr>
            <p:ph type="ftr" sz="quarter" idx="2"/>
          </p:nvPr>
        </p:nvSpPr>
        <p:spPr>
          <a:xfrm>
            <a:off x="0" y="9377317"/>
            <a:ext cx="2889938" cy="493634"/>
          </a:xfrm>
          <a:prstGeom prst="rect">
            <a:avLst/>
          </a:prstGeom>
        </p:spPr>
        <p:txBody>
          <a:bodyPr vert="horz" lIns="91440" tIns="45720" rIns="91440" bIns="45720" rtlCol="0" anchor="b"/>
          <a:lstStyle>
            <a:lvl1pPr algn="l">
              <a:defRPr sz="1200"/>
            </a:lvl1pPr>
          </a:lstStyle>
          <a:p>
            <a:r>
              <a:rPr lang="en-US"/>
              <a:t>REVES 2023</a:t>
            </a:r>
          </a:p>
        </p:txBody>
      </p:sp>
      <p:sp>
        <p:nvSpPr>
          <p:cNvPr id="5" name="Slide Number Placeholder 4"/>
          <p:cNvSpPr>
            <a:spLocks noGrp="1"/>
          </p:cNvSpPr>
          <p:nvPr>
            <p:ph type="sldNum" sz="quarter" idx="3"/>
          </p:nvPr>
        </p:nvSpPr>
        <p:spPr>
          <a:xfrm>
            <a:off x="3777607" y="9377317"/>
            <a:ext cx="2889938" cy="493634"/>
          </a:xfrm>
          <a:prstGeom prst="rect">
            <a:avLst/>
          </a:prstGeom>
        </p:spPr>
        <p:txBody>
          <a:bodyPr vert="horz" lIns="91440" tIns="45720" rIns="91440" bIns="45720" rtlCol="0" anchor="b"/>
          <a:lstStyle>
            <a:lvl1pPr algn="r">
              <a:defRPr sz="1200"/>
            </a:lvl1pPr>
          </a:lstStyle>
          <a:p>
            <a:fld id="{51AB169A-CE4F-7340-AC13-33F3355A8A4D}" type="slidenum">
              <a:rPr/>
              <a:pPr/>
              <a:t>‹Nº›</a:t>
            </a:fld>
            <a:endParaRPr lang="en-US"/>
          </a:p>
        </p:txBody>
      </p:sp>
    </p:spTree>
    <p:extLst>
      <p:ext uri="{BB962C8B-B14F-4D97-AF65-F5344CB8AC3E}">
        <p14:creationId xmlns:p14="http://schemas.microsoft.com/office/powerpoint/2010/main" val="75935103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889938" cy="493634"/>
          </a:xfrm>
          <a:prstGeom prst="rect">
            <a:avLst/>
          </a:prstGeom>
        </p:spPr>
        <p:txBody>
          <a:bodyPr vert="horz" lIns="91440" tIns="45720" rIns="91440" bIns="45720" rtlCol="0"/>
          <a:lstStyle>
            <a:lvl1pPr algn="l">
              <a:defRPr sz="1200"/>
            </a:lvl1pPr>
          </a:lstStyle>
          <a:p>
            <a:endParaRPr lang="en-US"/>
          </a:p>
        </p:txBody>
      </p:sp>
      <p:sp>
        <p:nvSpPr>
          <p:cNvPr id="3" name="2 Marcador de fecha"/>
          <p:cNvSpPr>
            <a:spLocks noGrp="1"/>
          </p:cNvSpPr>
          <p:nvPr>
            <p:ph type="dt" idx="1"/>
          </p:nvPr>
        </p:nvSpPr>
        <p:spPr>
          <a:xfrm>
            <a:off x="3777607" y="1"/>
            <a:ext cx="2889938" cy="493634"/>
          </a:xfrm>
          <a:prstGeom prst="rect">
            <a:avLst/>
          </a:prstGeom>
        </p:spPr>
        <p:txBody>
          <a:bodyPr vert="horz" lIns="91440" tIns="45720" rIns="91440" bIns="45720" rtlCol="0"/>
          <a:lstStyle>
            <a:lvl1pPr algn="r">
              <a:defRPr sz="1200"/>
            </a:lvl1pPr>
          </a:lstStyle>
          <a:p>
            <a:fld id="{369FE845-4E21-44A6-9F92-7526CCE7ACD7}" type="datetimeFigureOut">
              <a:rPr lang="en-US" smtClean="0"/>
              <a:t>9/19/2023</a:t>
            </a:fld>
            <a:endParaRPr lang="en-US"/>
          </a:p>
        </p:txBody>
      </p:sp>
      <p:sp>
        <p:nvSpPr>
          <p:cNvPr id="4" name="3 Marcador de imagen de diapositiva"/>
          <p:cNvSpPr>
            <a:spLocks noGrp="1" noRot="1" noChangeAspect="1"/>
          </p:cNvSpPr>
          <p:nvPr>
            <p:ph type="sldImg" idx="2"/>
          </p:nvPr>
        </p:nvSpPr>
        <p:spPr>
          <a:xfrm>
            <a:off x="866775" y="739775"/>
            <a:ext cx="4935538" cy="3702050"/>
          </a:xfrm>
          <a:prstGeom prst="rect">
            <a:avLst/>
          </a:prstGeom>
          <a:noFill/>
          <a:ln w="12700">
            <a:solidFill>
              <a:prstClr val="black"/>
            </a:solidFill>
          </a:ln>
        </p:spPr>
        <p:txBody>
          <a:bodyPr vert="horz" lIns="91440" tIns="45720" rIns="91440" bIns="45720" rtlCol="0" anchor="ctr"/>
          <a:lstStyle/>
          <a:p>
            <a:endParaRPr lang="en-US"/>
          </a:p>
        </p:txBody>
      </p:sp>
      <p:sp>
        <p:nvSpPr>
          <p:cNvPr id="5" name="4 Marcador de notas"/>
          <p:cNvSpPr>
            <a:spLocks noGrp="1"/>
          </p:cNvSpPr>
          <p:nvPr>
            <p:ph type="body" sz="quarter" idx="3"/>
          </p:nvPr>
        </p:nvSpPr>
        <p:spPr>
          <a:xfrm>
            <a:off x="666909" y="4689517"/>
            <a:ext cx="5335270" cy="4442699"/>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5 Marcador de pie de página"/>
          <p:cNvSpPr>
            <a:spLocks noGrp="1"/>
          </p:cNvSpPr>
          <p:nvPr>
            <p:ph type="ftr" sz="quarter" idx="4"/>
          </p:nvPr>
        </p:nvSpPr>
        <p:spPr>
          <a:xfrm>
            <a:off x="0" y="9377317"/>
            <a:ext cx="2889938" cy="493634"/>
          </a:xfrm>
          <a:prstGeom prst="rect">
            <a:avLst/>
          </a:prstGeom>
        </p:spPr>
        <p:txBody>
          <a:bodyPr vert="horz" lIns="91440" tIns="45720" rIns="91440" bIns="45720" rtlCol="0" anchor="b"/>
          <a:lstStyle>
            <a:lvl1pPr algn="l">
              <a:defRPr sz="1200"/>
            </a:lvl1pPr>
          </a:lstStyle>
          <a:p>
            <a:r>
              <a:rPr lang="en-US"/>
              <a:t>REVES 2023</a:t>
            </a:r>
          </a:p>
        </p:txBody>
      </p:sp>
      <p:sp>
        <p:nvSpPr>
          <p:cNvPr id="7" name="6 Marcador de número de diapositiva"/>
          <p:cNvSpPr>
            <a:spLocks noGrp="1"/>
          </p:cNvSpPr>
          <p:nvPr>
            <p:ph type="sldNum" sz="quarter" idx="5"/>
          </p:nvPr>
        </p:nvSpPr>
        <p:spPr>
          <a:xfrm>
            <a:off x="3777607" y="9377317"/>
            <a:ext cx="2889938" cy="493634"/>
          </a:xfrm>
          <a:prstGeom prst="rect">
            <a:avLst/>
          </a:prstGeom>
        </p:spPr>
        <p:txBody>
          <a:bodyPr vert="horz" lIns="91440" tIns="45720" rIns="91440" bIns="45720" rtlCol="0" anchor="b"/>
          <a:lstStyle>
            <a:lvl1pPr algn="r">
              <a:defRPr sz="1200"/>
            </a:lvl1pPr>
          </a:lstStyle>
          <a:p>
            <a:fld id="{EEDC2E4F-ED13-499B-A389-7D6E6B48452D}" type="slidenum">
              <a:rPr lang="en-US" smtClean="0"/>
              <a:t>‹Nº›</a:t>
            </a:fld>
            <a:endParaRPr lang="en-US"/>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p:txBody>
      </p:sp>
      <p:sp>
        <p:nvSpPr>
          <p:cNvPr id="4" name="Marcador de número de diapositiva 3"/>
          <p:cNvSpPr>
            <a:spLocks noGrp="1"/>
          </p:cNvSpPr>
          <p:nvPr>
            <p:ph type="sldNum" sz="quarter" idx="5"/>
          </p:nvPr>
        </p:nvSpPr>
        <p:spPr/>
        <p:txBody>
          <a:bodyPr/>
          <a:lstStyle/>
          <a:p>
            <a:fld id="{EEDC2E4F-ED13-499B-A389-7D6E6B48452D}" type="slidenum">
              <a:rPr lang="en-US" smtClean="0"/>
              <a:t>1</a:t>
            </a:fld>
            <a:endParaRPr lang="en-US"/>
          </a:p>
        </p:txBody>
      </p:sp>
      <p:sp>
        <p:nvSpPr>
          <p:cNvPr id="5" name="Marcador de pie de página 4">
            <a:extLst>
              <a:ext uri="{FF2B5EF4-FFF2-40B4-BE49-F238E27FC236}">
                <a16:creationId xmlns:a16="http://schemas.microsoft.com/office/drawing/2014/main" id="{EE36A0C4-4B8D-4388-9804-2D2984FF4B4A}"/>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5328744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10</a:t>
            </a:fld>
            <a:endParaRPr lang="en-US"/>
          </a:p>
        </p:txBody>
      </p:sp>
    </p:spTree>
    <p:extLst>
      <p:ext uri="{BB962C8B-B14F-4D97-AF65-F5344CB8AC3E}">
        <p14:creationId xmlns:p14="http://schemas.microsoft.com/office/powerpoint/2010/main" val="19921121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11</a:t>
            </a:fld>
            <a:endParaRPr lang="en-US"/>
          </a:p>
        </p:txBody>
      </p:sp>
    </p:spTree>
    <p:extLst>
      <p:ext uri="{BB962C8B-B14F-4D97-AF65-F5344CB8AC3E}">
        <p14:creationId xmlns:p14="http://schemas.microsoft.com/office/powerpoint/2010/main" val="1107679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12</a:t>
            </a:fld>
            <a:endParaRPr lang="en-US"/>
          </a:p>
        </p:txBody>
      </p:sp>
    </p:spTree>
    <p:extLst>
      <p:ext uri="{BB962C8B-B14F-4D97-AF65-F5344CB8AC3E}">
        <p14:creationId xmlns:p14="http://schemas.microsoft.com/office/powerpoint/2010/main" val="30831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13</a:t>
            </a:fld>
            <a:endParaRPr lang="en-US"/>
          </a:p>
        </p:txBody>
      </p:sp>
    </p:spTree>
    <p:extLst>
      <p:ext uri="{BB962C8B-B14F-4D97-AF65-F5344CB8AC3E}">
        <p14:creationId xmlns:p14="http://schemas.microsoft.com/office/powerpoint/2010/main" val="2698287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14</a:t>
            </a:fld>
            <a:endParaRPr lang="en-US"/>
          </a:p>
        </p:txBody>
      </p:sp>
    </p:spTree>
    <p:extLst>
      <p:ext uri="{BB962C8B-B14F-4D97-AF65-F5344CB8AC3E}">
        <p14:creationId xmlns:p14="http://schemas.microsoft.com/office/powerpoint/2010/main" val="32369837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15</a:t>
            </a:fld>
            <a:endParaRPr lang="en-US"/>
          </a:p>
        </p:txBody>
      </p:sp>
    </p:spTree>
    <p:extLst>
      <p:ext uri="{BB962C8B-B14F-4D97-AF65-F5344CB8AC3E}">
        <p14:creationId xmlns:p14="http://schemas.microsoft.com/office/powerpoint/2010/main" val="30423049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16</a:t>
            </a:fld>
            <a:endParaRPr lang="en-US"/>
          </a:p>
        </p:txBody>
      </p:sp>
    </p:spTree>
    <p:extLst>
      <p:ext uri="{BB962C8B-B14F-4D97-AF65-F5344CB8AC3E}">
        <p14:creationId xmlns:p14="http://schemas.microsoft.com/office/powerpoint/2010/main" val="2906960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17</a:t>
            </a:fld>
            <a:endParaRPr lang="en-US"/>
          </a:p>
        </p:txBody>
      </p:sp>
    </p:spTree>
    <p:extLst>
      <p:ext uri="{BB962C8B-B14F-4D97-AF65-F5344CB8AC3E}">
        <p14:creationId xmlns:p14="http://schemas.microsoft.com/office/powerpoint/2010/main" val="147984109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18</a:t>
            </a:fld>
            <a:endParaRPr lang="en-US"/>
          </a:p>
        </p:txBody>
      </p:sp>
    </p:spTree>
    <p:extLst>
      <p:ext uri="{BB962C8B-B14F-4D97-AF65-F5344CB8AC3E}">
        <p14:creationId xmlns:p14="http://schemas.microsoft.com/office/powerpoint/2010/main" val="29806942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19</a:t>
            </a:fld>
            <a:endParaRPr lang="en-US"/>
          </a:p>
        </p:txBody>
      </p:sp>
    </p:spTree>
    <p:extLst>
      <p:ext uri="{BB962C8B-B14F-4D97-AF65-F5344CB8AC3E}">
        <p14:creationId xmlns:p14="http://schemas.microsoft.com/office/powerpoint/2010/main" val="82562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2</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1107108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20</a:t>
            </a:fld>
            <a:endParaRPr lang="en-US"/>
          </a:p>
        </p:txBody>
      </p:sp>
    </p:spTree>
    <p:extLst>
      <p:ext uri="{BB962C8B-B14F-4D97-AF65-F5344CB8AC3E}">
        <p14:creationId xmlns:p14="http://schemas.microsoft.com/office/powerpoint/2010/main" val="20305744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21</a:t>
            </a:fld>
            <a:endParaRPr lang="en-US"/>
          </a:p>
        </p:txBody>
      </p:sp>
    </p:spTree>
    <p:extLst>
      <p:ext uri="{BB962C8B-B14F-4D97-AF65-F5344CB8AC3E}">
        <p14:creationId xmlns:p14="http://schemas.microsoft.com/office/powerpoint/2010/main" val="34002031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22</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12110293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5"/>
          </p:nvPr>
        </p:nvSpPr>
        <p:spPr/>
        <p:txBody>
          <a:bodyPr/>
          <a:lstStyle/>
          <a:p>
            <a:fld id="{EEDC2E4F-ED13-499B-A389-7D6E6B48452D}" type="slidenum">
              <a:rPr lang="en-US" smtClean="0"/>
              <a:t>23</a:t>
            </a:fld>
            <a:endParaRPr lang="en-US"/>
          </a:p>
        </p:txBody>
      </p:sp>
      <p:sp>
        <p:nvSpPr>
          <p:cNvPr id="5" name="Marcador de pie de página 4">
            <a:extLst>
              <a:ext uri="{FF2B5EF4-FFF2-40B4-BE49-F238E27FC236}">
                <a16:creationId xmlns:a16="http://schemas.microsoft.com/office/drawing/2014/main" id="{608956CF-EB86-4946-87EC-367AB050EFB2}"/>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0769841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24</a:t>
            </a:fld>
            <a:endParaRPr lang="en-US"/>
          </a:p>
        </p:txBody>
      </p:sp>
    </p:spTree>
    <p:extLst>
      <p:ext uri="{BB962C8B-B14F-4D97-AF65-F5344CB8AC3E}">
        <p14:creationId xmlns:p14="http://schemas.microsoft.com/office/powerpoint/2010/main" val="10962085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25</a:t>
            </a:fld>
            <a:endParaRPr lang="en-US"/>
          </a:p>
        </p:txBody>
      </p:sp>
    </p:spTree>
    <p:extLst>
      <p:ext uri="{BB962C8B-B14F-4D97-AF65-F5344CB8AC3E}">
        <p14:creationId xmlns:p14="http://schemas.microsoft.com/office/powerpoint/2010/main" val="26734951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26</a:t>
            </a:fld>
            <a:endParaRPr lang="en-US"/>
          </a:p>
        </p:txBody>
      </p:sp>
    </p:spTree>
    <p:extLst>
      <p:ext uri="{BB962C8B-B14F-4D97-AF65-F5344CB8AC3E}">
        <p14:creationId xmlns:p14="http://schemas.microsoft.com/office/powerpoint/2010/main" val="411851141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27</a:t>
            </a:fld>
            <a:endParaRPr lang="en-US"/>
          </a:p>
        </p:txBody>
      </p:sp>
    </p:spTree>
    <p:extLst>
      <p:ext uri="{BB962C8B-B14F-4D97-AF65-F5344CB8AC3E}">
        <p14:creationId xmlns:p14="http://schemas.microsoft.com/office/powerpoint/2010/main" val="76129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28</a:t>
            </a:fld>
            <a:endParaRPr lang="en-US"/>
          </a:p>
        </p:txBody>
      </p:sp>
    </p:spTree>
    <p:extLst>
      <p:ext uri="{BB962C8B-B14F-4D97-AF65-F5344CB8AC3E}">
        <p14:creationId xmlns:p14="http://schemas.microsoft.com/office/powerpoint/2010/main" val="425676166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29</a:t>
            </a:fld>
            <a:endParaRPr lang="en-US"/>
          </a:p>
        </p:txBody>
      </p:sp>
    </p:spTree>
    <p:extLst>
      <p:ext uri="{BB962C8B-B14F-4D97-AF65-F5344CB8AC3E}">
        <p14:creationId xmlns:p14="http://schemas.microsoft.com/office/powerpoint/2010/main" val="3868866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3</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379814901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30</a:t>
            </a:fld>
            <a:endParaRPr lang="en-US"/>
          </a:p>
        </p:txBody>
      </p:sp>
    </p:spTree>
    <p:extLst>
      <p:ext uri="{BB962C8B-B14F-4D97-AF65-F5344CB8AC3E}">
        <p14:creationId xmlns:p14="http://schemas.microsoft.com/office/powerpoint/2010/main" val="124141081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31</a:t>
            </a:fld>
            <a:endParaRPr lang="en-US"/>
          </a:p>
        </p:txBody>
      </p:sp>
    </p:spTree>
    <p:extLst>
      <p:ext uri="{BB962C8B-B14F-4D97-AF65-F5344CB8AC3E}">
        <p14:creationId xmlns:p14="http://schemas.microsoft.com/office/powerpoint/2010/main" val="11016805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normAutofit/>
          </a:bodyPr>
          <a:lstStyle/>
          <a:p>
            <a:endParaRPr lang="es-ES" dirty="0"/>
          </a:p>
        </p:txBody>
      </p:sp>
      <p:sp>
        <p:nvSpPr>
          <p:cNvPr id="4" name="Marcador de número de diapositiva 3"/>
          <p:cNvSpPr>
            <a:spLocks noGrp="1"/>
          </p:cNvSpPr>
          <p:nvPr>
            <p:ph type="sldNum" sz="quarter" idx="5"/>
          </p:nvPr>
        </p:nvSpPr>
        <p:spPr/>
        <p:txBody>
          <a:bodyPr/>
          <a:lstStyle/>
          <a:p>
            <a:fld id="{EEDC2E4F-ED13-499B-A389-7D6E6B48452D}" type="slidenum">
              <a:rPr lang="en-US" smtClean="0"/>
              <a:t>4</a:t>
            </a:fld>
            <a:endParaRPr lang="en-US"/>
          </a:p>
        </p:txBody>
      </p:sp>
      <p:sp>
        <p:nvSpPr>
          <p:cNvPr id="5" name="Marcador de pie de página 4">
            <a:extLst>
              <a:ext uri="{FF2B5EF4-FFF2-40B4-BE49-F238E27FC236}">
                <a16:creationId xmlns:a16="http://schemas.microsoft.com/office/drawing/2014/main" id="{7E0D64CF-229E-4C5B-AA0A-1BAF957B8E7B}"/>
              </a:ext>
            </a:extLst>
          </p:cNvPr>
          <p:cNvSpPr>
            <a:spLocks noGrp="1"/>
          </p:cNvSpPr>
          <p:nvPr>
            <p:ph type="ftr" sz="quarter" idx="4"/>
          </p:nvPr>
        </p:nvSpPr>
        <p:spPr/>
        <p:txBody>
          <a:bodyPr/>
          <a:lstStyle/>
          <a:p>
            <a:r>
              <a:rPr lang="en-US"/>
              <a:t>REVES 2023</a:t>
            </a:r>
          </a:p>
        </p:txBody>
      </p:sp>
    </p:spTree>
    <p:extLst>
      <p:ext uri="{BB962C8B-B14F-4D97-AF65-F5344CB8AC3E}">
        <p14:creationId xmlns:p14="http://schemas.microsoft.com/office/powerpoint/2010/main" val="2771803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5</a:t>
            </a:fld>
            <a:endParaRPr lang="en-US"/>
          </a:p>
        </p:txBody>
      </p:sp>
    </p:spTree>
    <p:extLst>
      <p:ext uri="{BB962C8B-B14F-4D97-AF65-F5344CB8AC3E}">
        <p14:creationId xmlns:p14="http://schemas.microsoft.com/office/powerpoint/2010/main" val="27388295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6</a:t>
            </a:fld>
            <a:endParaRPr lang="en-US"/>
          </a:p>
        </p:txBody>
      </p:sp>
    </p:spTree>
    <p:extLst>
      <p:ext uri="{BB962C8B-B14F-4D97-AF65-F5344CB8AC3E}">
        <p14:creationId xmlns:p14="http://schemas.microsoft.com/office/powerpoint/2010/main" val="228907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7</a:t>
            </a:fld>
            <a:endParaRPr lang="en-US"/>
          </a:p>
        </p:txBody>
      </p:sp>
    </p:spTree>
    <p:extLst>
      <p:ext uri="{BB962C8B-B14F-4D97-AF65-F5344CB8AC3E}">
        <p14:creationId xmlns:p14="http://schemas.microsoft.com/office/powerpoint/2010/main" val="2183333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8</a:t>
            </a:fld>
            <a:endParaRPr lang="en-US"/>
          </a:p>
        </p:txBody>
      </p:sp>
    </p:spTree>
    <p:extLst>
      <p:ext uri="{BB962C8B-B14F-4D97-AF65-F5344CB8AC3E}">
        <p14:creationId xmlns:p14="http://schemas.microsoft.com/office/powerpoint/2010/main" val="21347032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pie de página 3"/>
          <p:cNvSpPr>
            <a:spLocks noGrp="1"/>
          </p:cNvSpPr>
          <p:nvPr>
            <p:ph type="ftr" sz="quarter" idx="4"/>
          </p:nvPr>
        </p:nvSpPr>
        <p:spPr/>
        <p:txBody>
          <a:bodyPr/>
          <a:lstStyle/>
          <a:p>
            <a:r>
              <a:rPr lang="en-US"/>
              <a:t>REVES 2023</a:t>
            </a:r>
          </a:p>
        </p:txBody>
      </p:sp>
      <p:sp>
        <p:nvSpPr>
          <p:cNvPr id="5" name="Marcador de número de diapositiva 4"/>
          <p:cNvSpPr>
            <a:spLocks noGrp="1"/>
          </p:cNvSpPr>
          <p:nvPr>
            <p:ph type="sldNum" sz="quarter" idx="5"/>
          </p:nvPr>
        </p:nvSpPr>
        <p:spPr/>
        <p:txBody>
          <a:bodyPr/>
          <a:lstStyle/>
          <a:p>
            <a:fld id="{EEDC2E4F-ED13-499B-A389-7D6E6B48452D}" type="slidenum">
              <a:rPr lang="en-US" smtClean="0"/>
              <a:t>9</a:t>
            </a:fld>
            <a:endParaRPr lang="en-US"/>
          </a:p>
        </p:txBody>
      </p:sp>
    </p:spTree>
    <p:extLst>
      <p:ext uri="{BB962C8B-B14F-4D97-AF65-F5344CB8AC3E}">
        <p14:creationId xmlns:p14="http://schemas.microsoft.com/office/powerpoint/2010/main" val="708484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s-ES_tradnl"/>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704378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2937271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_tradnl"/>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202988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Custom Layout">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78065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a:pPr/>
              <a:t>‹Nº›</a:t>
            </a:fld>
            <a:endParaRPr lang="en-US"/>
          </a:p>
        </p:txBody>
      </p:sp>
    </p:spTree>
    <p:extLst>
      <p:ext uri="{BB962C8B-B14F-4D97-AF65-F5344CB8AC3E}">
        <p14:creationId xmlns:p14="http://schemas.microsoft.com/office/powerpoint/2010/main" val="6643133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idx="1"/>
          </p:nvPr>
        </p:nvSpPr>
        <p:spPr/>
        <p:txBody>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56722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s-ES_tradnl"/>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34th REVES 24-26 May 2023</a:t>
            </a:r>
          </a:p>
        </p:txBody>
      </p:sp>
      <p:sp>
        <p:nvSpPr>
          <p:cNvPr id="6" name="Slide Number Placeholder 5"/>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404700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34th REVES 24-26 May 2023</a:t>
            </a:r>
          </a:p>
        </p:txBody>
      </p:sp>
      <p:sp>
        <p:nvSpPr>
          <p:cNvPr id="7" name="Slide Number Placeholder 6"/>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406598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_tradnl"/>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a:t>34th REVES 24-26 May 2023</a:t>
            </a:r>
          </a:p>
        </p:txBody>
      </p:sp>
      <p:sp>
        <p:nvSpPr>
          <p:cNvPr id="9" name="Slide Number Placeholder 8"/>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20828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_tradnl"/>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a:t>34th REVES 24-26 May 2023</a:t>
            </a:r>
          </a:p>
        </p:txBody>
      </p:sp>
      <p:sp>
        <p:nvSpPr>
          <p:cNvPr id="5" name="Slide Number Placeholder 4"/>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850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34th REVES 24-26 May 2023</a:t>
            </a:r>
          </a:p>
        </p:txBody>
      </p:sp>
      <p:sp>
        <p:nvSpPr>
          <p:cNvPr id="4" name="Slide Number Placeholder 3"/>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5228598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s-ES_tradnl"/>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34th REVES 24-26 May 2023</a:t>
            </a:r>
          </a:p>
        </p:txBody>
      </p:sp>
      <p:sp>
        <p:nvSpPr>
          <p:cNvPr id="7" name="Slide Number Placeholder 6"/>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3381364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s-ES_tradnl"/>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34th REVES 24-26 May 2023</a:t>
            </a:r>
          </a:p>
        </p:txBody>
      </p:sp>
      <p:sp>
        <p:nvSpPr>
          <p:cNvPr id="7" name="Slide Number Placeholder 6"/>
          <p:cNvSpPr>
            <a:spLocks noGrp="1"/>
          </p:cNvSpPr>
          <p:nvPr>
            <p:ph type="sldNum" sz="quarter" idx="12"/>
          </p:nvPr>
        </p:nvSpPr>
        <p:spPr/>
        <p:txBody>
          <a:bodyPr/>
          <a:lstStyle/>
          <a:p>
            <a:fld id="{38C168E1-58ED-D641-B4E2-5A721D0A6FD8}" type="slidenum">
              <a:rPr lang="uk-UA"/>
              <a:pPr/>
              <a:t>‹Nº›</a:t>
            </a:fld>
            <a:endParaRPr lang="uk-UA"/>
          </a:p>
        </p:txBody>
      </p:sp>
    </p:spTree>
    <p:extLst>
      <p:ext uri="{BB962C8B-B14F-4D97-AF65-F5344CB8AC3E}">
        <p14:creationId xmlns:p14="http://schemas.microsoft.com/office/powerpoint/2010/main" val="25994150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a:t>Click to edit Master text styles</a:t>
            </a:r>
          </a:p>
          <a:p>
            <a:pPr lvl="1"/>
            <a:r>
              <a:rPr lang="es-ES_tradnl"/>
              <a:t>Second level</a:t>
            </a:r>
          </a:p>
          <a:p>
            <a:pPr lvl="2"/>
            <a:r>
              <a:rPr lang="es-ES_tradnl"/>
              <a:t>Third level</a:t>
            </a:r>
          </a:p>
          <a:p>
            <a:pPr lvl="3"/>
            <a:r>
              <a:rPr lang="es-ES_tradnl"/>
              <a:t>Fourth level</a:t>
            </a:r>
          </a:p>
          <a:p>
            <a:pPr lvl="4"/>
            <a:r>
              <a:rPr lang="es-ES_tradnl"/>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34th REVES 24-26 May 2023</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168E1-58ED-D641-B4E2-5A721D0A6FD8}" type="slidenum">
              <a:rPr lang="uk-UA"/>
              <a:pPr/>
              <a:t>‹Nº›</a:t>
            </a:fld>
            <a:endParaRPr lang="uk-UA"/>
          </a:p>
        </p:txBody>
      </p:sp>
    </p:spTree>
    <p:extLst>
      <p:ext uri="{BB962C8B-B14F-4D97-AF65-F5344CB8AC3E}">
        <p14:creationId xmlns:p14="http://schemas.microsoft.com/office/powerpoint/2010/main" val="4160996203"/>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 id="2147483669" r:id="rId13"/>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notesSlide" Target="../notesSlides/notesSlide1.xml"/><Relationship Id="rId7" Type="http://schemas.openxmlformats.org/officeDocument/2006/relationships/image" Target="../media/image4.jpeg"/><Relationship Id="rId2" Type="http://schemas.openxmlformats.org/officeDocument/2006/relationships/slideLayout" Target="../slideLayouts/slideLayout12.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hyperlink" Target="mailto:jspijker@ced.uab.es" TargetMode="Externa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3.xml"/><Relationship Id="rId1" Type="http://schemas.openxmlformats.org/officeDocument/2006/relationships/tags" Target="../tags/tag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8" Type="http://schemas.openxmlformats.org/officeDocument/2006/relationships/hyperlink" Target="https://doi.org/10.1136/bmjopen-2021-053205" TargetMode="External"/><Relationship Id="rId3" Type="http://schemas.openxmlformats.org/officeDocument/2006/relationships/notesSlide" Target="../notesSlides/notesSlide20.xml"/><Relationship Id="rId7" Type="http://schemas.openxmlformats.org/officeDocument/2006/relationships/hyperlink" Target="https://doi.org/10.1093/eurpub/ckad036" TargetMode="External"/><Relationship Id="rId2" Type="http://schemas.openxmlformats.org/officeDocument/2006/relationships/slideLayout" Target="../slideLayouts/slideLayout13.xml"/><Relationship Id="rId1" Type="http://schemas.openxmlformats.org/officeDocument/2006/relationships/themeOverride" Target="../theme/themeOverride3.xml"/><Relationship Id="rId6" Type="http://schemas.openxmlformats.org/officeDocument/2006/relationships/hyperlink" Target="https://www.ine.es/metodologia/t20/Nota_meto_MNP.pdf" TargetMode="External"/><Relationship Id="rId5" Type="http://schemas.openxmlformats.org/officeDocument/2006/relationships/hyperlink" Target="https://www.ine.es/en/daco/daco42/sanitarias/metodologia_00_en.pdf" TargetMode="External"/><Relationship Id="rId4" Type="http://schemas.openxmlformats.org/officeDocument/2006/relationships/hyperlink" Target="http://www.abs.gov.au/AUSSTATS/abs@.nsf/DetailsPage/3303.02011?OpenDocument"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7" Type="http://schemas.openxmlformats.org/officeDocument/2006/relationships/hyperlink" Target="https://doi.org/10.1093/eurpub/ckad036" TargetMode="External"/><Relationship Id="rId2" Type="http://schemas.openxmlformats.org/officeDocument/2006/relationships/slideLayout" Target="../slideLayouts/slideLayout13.xml"/><Relationship Id="rId1" Type="http://schemas.openxmlformats.org/officeDocument/2006/relationships/tags" Target="../tags/tag5.xml"/><Relationship Id="rId6" Type="http://schemas.openxmlformats.org/officeDocument/2006/relationships/hyperlink" Target="https://doi.org/10.1136/bmjopen-2021-053205" TargetMode="External"/><Relationship Id="rId5" Type="http://schemas.openxmlformats.org/officeDocument/2006/relationships/hyperlink" Target="https://doi.org/doi:10.1215/00703370-10410415" TargetMode="External"/><Relationship Id="rId4" Type="http://schemas.openxmlformats.org/officeDocument/2006/relationships/hyperlink" Target="https://doi.org/doi:10.4054/DemRes.2023.49.2"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5.jpe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jspijker@ced.uab.es"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3.xml"/><Relationship Id="rId1" Type="http://schemas.openxmlformats.org/officeDocument/2006/relationships/tags" Target="../tags/tag3.xml"/><Relationship Id="rId4" Type="http://schemas.openxmlformats.org/officeDocument/2006/relationships/image" Target="../media/image6.png"/></Relationships>
</file>

<file path=ppt/slides/_rels/slide3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4"/>
          <a:srcRect/>
          <a:stretch>
            <a:fillRect/>
          </a:stretch>
        </a:blipFill>
        <a:effectLst/>
      </p:bgPr>
    </p:bg>
    <p:spTree>
      <p:nvGrpSpPr>
        <p:cNvPr id="1" name=""/>
        <p:cNvGrpSpPr/>
        <p:nvPr/>
      </p:nvGrpSpPr>
      <p:grpSpPr>
        <a:xfrm>
          <a:off x="0" y="0"/>
          <a:ext cx="0" cy="0"/>
          <a:chOff x="0" y="0"/>
          <a:chExt cx="0" cy="0"/>
        </a:xfrm>
      </p:grpSpPr>
      <p:sp>
        <p:nvSpPr>
          <p:cNvPr id="2" name="Title 1"/>
          <p:cNvSpPr txBox="1">
            <a:spLocks/>
          </p:cNvSpPr>
          <p:nvPr/>
        </p:nvSpPr>
        <p:spPr>
          <a:xfrm>
            <a:off x="258618" y="397592"/>
            <a:ext cx="8682181" cy="3176880"/>
          </a:xfrm>
          <a:prstGeom prst="rect">
            <a:avLst/>
          </a:prstGeom>
        </p:spPr>
        <p:txBody>
          <a:bodyPr vert="horz"/>
          <a:lstStyle>
            <a:lvl1pPr marL="0" marR="0" indent="0" algn="l" defTabSz="457200" rtl="0" eaLnBrk="1" fontAlgn="auto" latinLnBrk="0" hangingPunct="1">
              <a:lnSpc>
                <a:spcPct val="100000"/>
              </a:lnSpc>
              <a:spcBef>
                <a:spcPct val="0"/>
              </a:spcBef>
              <a:spcAft>
                <a:spcPts val="0"/>
              </a:spcAft>
              <a:buClrTx/>
              <a:buSzTx/>
              <a:buFontTx/>
              <a:buNone/>
              <a:tabLst/>
              <a:defRPr sz="3200" kern="1200">
                <a:solidFill>
                  <a:schemeClr val="tx1"/>
                </a:solidFill>
                <a:latin typeface="+mj-lt"/>
                <a:ea typeface="+mj-ea"/>
                <a:cs typeface="+mj-cs"/>
              </a:defRPr>
            </a:lvl1pPr>
          </a:lstStyle>
          <a:p>
            <a:pPr algn="ctr"/>
            <a:r>
              <a:rPr lang="en-US" sz="3000" i="1" dirty="0">
                <a:solidFill>
                  <a:schemeClr val="tx1">
                    <a:lumMod val="75000"/>
                    <a:lumOff val="25000"/>
                  </a:schemeClr>
                </a:solidFill>
                <a:cs typeface="Georgia"/>
              </a:rPr>
              <a:t>HMM workshop</a:t>
            </a:r>
          </a:p>
          <a:p>
            <a:pPr algn="ctr"/>
            <a:r>
              <a:rPr lang="en-US" sz="3000" i="1" dirty="0">
                <a:solidFill>
                  <a:schemeClr val="tx1">
                    <a:lumMod val="75000"/>
                    <a:lumOff val="25000"/>
                  </a:schemeClr>
                </a:solidFill>
              </a:rPr>
              <a:t>Budapest,  20-22 September 2023</a:t>
            </a:r>
            <a:br>
              <a:rPr lang="en-US" sz="3000" i="1" dirty="0">
                <a:solidFill>
                  <a:schemeClr val="tx1">
                    <a:lumMod val="75000"/>
                    <a:lumOff val="25000"/>
                  </a:schemeClr>
                </a:solidFill>
                <a:cs typeface="Georgia"/>
              </a:rPr>
            </a:br>
            <a:endParaRPr lang="en-US" sz="3000" i="1" dirty="0">
              <a:solidFill>
                <a:schemeClr val="tx1">
                  <a:lumMod val="75000"/>
                  <a:lumOff val="25000"/>
                </a:schemeClr>
              </a:solidFill>
              <a:cs typeface="Georgia"/>
            </a:endParaRPr>
          </a:p>
          <a:p>
            <a:pPr algn="ctr"/>
            <a:r>
              <a:rPr lang="en-US" b="1" dirty="0">
                <a:solidFill>
                  <a:schemeClr val="tx1">
                    <a:lumMod val="75000"/>
                    <a:lumOff val="25000"/>
                  </a:schemeClr>
                </a:solidFill>
                <a:cs typeface="Georgia"/>
              </a:rPr>
              <a:t>Recent trends in multiple causes of death associated with dementia in Spain: educational differences and its impact on life expectancy</a:t>
            </a:r>
            <a:br>
              <a:rPr lang="en-US" sz="2200" i="1" dirty="0">
                <a:solidFill>
                  <a:schemeClr val="tx1">
                    <a:lumMod val="75000"/>
                    <a:lumOff val="25000"/>
                  </a:schemeClr>
                </a:solidFill>
                <a:latin typeface="Verdana"/>
                <a:cs typeface="Verdana"/>
              </a:rPr>
            </a:br>
            <a:r>
              <a:rPr lang="en-US" sz="2200" dirty="0">
                <a:solidFill>
                  <a:schemeClr val="tx1">
                    <a:lumMod val="75000"/>
                    <a:lumOff val="25000"/>
                  </a:schemeClr>
                </a:solidFill>
                <a:latin typeface="Verdana"/>
                <a:cs typeface="Verdana"/>
              </a:rPr>
              <a:t>(work in progress)</a:t>
            </a:r>
            <a:br>
              <a:rPr lang="en-US" sz="2200" dirty="0">
                <a:solidFill>
                  <a:schemeClr val="tx1">
                    <a:lumMod val="75000"/>
                    <a:lumOff val="25000"/>
                  </a:schemeClr>
                </a:solidFill>
                <a:latin typeface="Verdana"/>
                <a:cs typeface="Verdana"/>
              </a:rPr>
            </a:br>
            <a:endParaRPr lang="en-US" sz="2200" dirty="0">
              <a:solidFill>
                <a:schemeClr val="tx1">
                  <a:lumMod val="75000"/>
                  <a:lumOff val="25000"/>
                </a:schemeClr>
              </a:solidFill>
            </a:endParaRPr>
          </a:p>
        </p:txBody>
      </p:sp>
      <p:sp>
        <p:nvSpPr>
          <p:cNvPr id="10" name="Subtitle 2">
            <a:extLst>
              <a:ext uri="{FF2B5EF4-FFF2-40B4-BE49-F238E27FC236}">
                <a16:creationId xmlns:a16="http://schemas.microsoft.com/office/drawing/2014/main" id="{BB834E2C-BE64-46B1-AD8D-6E495BA1F48D}"/>
              </a:ext>
            </a:extLst>
          </p:cNvPr>
          <p:cNvSpPr txBox="1">
            <a:spLocks/>
          </p:cNvSpPr>
          <p:nvPr/>
        </p:nvSpPr>
        <p:spPr>
          <a:xfrm>
            <a:off x="602163" y="6073544"/>
            <a:ext cx="7958137" cy="569912"/>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defRPr/>
            </a:pPr>
            <a:r>
              <a:rPr lang="en-GB" sz="1600" i="1" dirty="0">
                <a:solidFill>
                  <a:schemeClr val="tx2"/>
                </a:solidFill>
                <a:latin typeface="Georgia"/>
                <a:cs typeface="Georgia"/>
              </a:rPr>
              <a:t>twitter: @</a:t>
            </a:r>
            <a:r>
              <a:rPr lang="en-GB" sz="1600" i="1" dirty="0" err="1">
                <a:solidFill>
                  <a:schemeClr val="tx2"/>
                </a:solidFill>
                <a:latin typeface="Georgia"/>
                <a:cs typeface="Georgia"/>
              </a:rPr>
              <a:t>popageing</a:t>
            </a:r>
            <a:endParaRPr lang="en-GB" sz="1600" i="1" dirty="0">
              <a:solidFill>
                <a:schemeClr val="tx2"/>
              </a:solidFill>
              <a:latin typeface="Georgia"/>
              <a:cs typeface="Georgia"/>
            </a:endParaRPr>
          </a:p>
        </p:txBody>
      </p:sp>
      <p:sp>
        <p:nvSpPr>
          <p:cNvPr id="6" name="Rectángulo 5">
            <a:extLst>
              <a:ext uri="{FF2B5EF4-FFF2-40B4-BE49-F238E27FC236}">
                <a16:creationId xmlns:a16="http://schemas.microsoft.com/office/drawing/2014/main" id="{9159DDBB-4ACF-4077-804D-899E9F533239}"/>
              </a:ext>
            </a:extLst>
          </p:cNvPr>
          <p:cNvSpPr/>
          <p:nvPr/>
        </p:nvSpPr>
        <p:spPr>
          <a:xfrm>
            <a:off x="470950" y="3788714"/>
            <a:ext cx="8089350" cy="2093586"/>
          </a:xfrm>
          <a:prstGeom prst="rect">
            <a:avLst/>
          </a:prstGeom>
        </p:spPr>
        <p:txBody>
          <a:bodyPr wrap="square">
            <a:spAutoFit/>
          </a:bodyPr>
          <a:lstStyle/>
          <a:p>
            <a:pPr algn="just">
              <a:lnSpc>
                <a:spcPct val="115000"/>
              </a:lnSpc>
              <a:spcAft>
                <a:spcPts val="300"/>
              </a:spcAft>
            </a:pPr>
            <a:r>
              <a:rPr lang="en-US" b="1" dirty="0">
                <a:solidFill>
                  <a:srgbClr val="000000"/>
                </a:solidFill>
                <a:latin typeface="Times New Roman" panose="02020603050405020304" pitchFamily="18" charset="0"/>
                <a:ea typeface="Times New Roman" panose="02020603050405020304" pitchFamily="18" charset="0"/>
              </a:rPr>
              <a:t>Jeroen Spijker</a:t>
            </a:r>
            <a:r>
              <a:rPr lang="en-US" b="1" baseline="30000" dirty="0">
                <a:solidFill>
                  <a:srgbClr val="000000"/>
                </a:solidFill>
                <a:latin typeface="Times New Roman" panose="02020603050405020304" pitchFamily="18" charset="0"/>
                <a:ea typeface="Times New Roman" panose="02020603050405020304" pitchFamily="18" charset="0"/>
              </a:rPr>
              <a:t>1*</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Elisenda</a:t>
            </a:r>
            <a:r>
              <a:rPr lang="en-US" b="1" dirty="0">
                <a:solidFill>
                  <a:srgbClr val="000000"/>
                </a:solidFill>
                <a:latin typeface="Times New Roman" panose="02020603050405020304" pitchFamily="18" charset="0"/>
                <a:ea typeface="Times New Roman" panose="02020603050405020304" pitchFamily="18" charset="0"/>
              </a:rPr>
              <a:t> Renteria</a:t>
            </a:r>
            <a:r>
              <a:rPr lang="en-US" b="1" baseline="30000" dirty="0">
                <a:solidFill>
                  <a:srgbClr val="000000"/>
                </a:solidFill>
                <a:latin typeface="Times New Roman" panose="02020603050405020304" pitchFamily="18" charset="0"/>
                <a:ea typeface="Times New Roman" panose="02020603050405020304" pitchFamily="18" charset="0"/>
              </a:rPr>
              <a:t>1</a:t>
            </a:r>
            <a:r>
              <a:rPr lang="en-US" b="1" dirty="0">
                <a:solidFill>
                  <a:srgbClr val="000000"/>
                </a:solidFill>
                <a:latin typeface="Times New Roman" panose="02020603050405020304" pitchFamily="18" charset="0"/>
                <a:ea typeface="Times New Roman" panose="02020603050405020304" pitchFamily="18" charset="0"/>
              </a:rPr>
              <a:t>, Julia Almeida</a:t>
            </a:r>
            <a:r>
              <a:rPr lang="en-US" b="1" baseline="30000" dirty="0">
                <a:solidFill>
                  <a:srgbClr val="000000"/>
                </a:solidFill>
                <a:latin typeface="Times New Roman" panose="02020603050405020304" pitchFamily="18" charset="0"/>
                <a:ea typeface="Times New Roman" panose="02020603050405020304" pitchFamily="18" charset="0"/>
              </a:rPr>
              <a:t>1</a:t>
            </a:r>
            <a:r>
              <a:rPr lang="en-US" b="1" dirty="0">
                <a:solidFill>
                  <a:srgbClr val="000000"/>
                </a:solidFill>
                <a:latin typeface="Times New Roman" panose="02020603050405020304" pitchFamily="18" charset="0"/>
                <a:ea typeface="Times New Roman" panose="02020603050405020304" pitchFamily="18" charset="0"/>
              </a:rPr>
              <a:t>, </a:t>
            </a:r>
            <a:r>
              <a:rPr lang="en-US" b="1" dirty="0" err="1">
                <a:solidFill>
                  <a:srgbClr val="000000"/>
                </a:solidFill>
                <a:latin typeface="Times New Roman" panose="02020603050405020304" pitchFamily="18" charset="0"/>
                <a:ea typeface="Times New Roman" panose="02020603050405020304" pitchFamily="18" charset="0"/>
              </a:rPr>
              <a:t>Sergi</a:t>
            </a:r>
            <a:r>
              <a:rPr lang="en-US" b="1" dirty="0">
                <a:solidFill>
                  <a:srgbClr val="000000"/>
                </a:solidFill>
                <a:latin typeface="Times New Roman" panose="02020603050405020304" pitchFamily="18" charset="0"/>
                <a:ea typeface="Times New Roman" panose="02020603050405020304" pitchFamily="18" charset="0"/>
              </a:rPr>
              <a:t> Trias-Llimós</a:t>
            </a:r>
            <a:r>
              <a:rPr lang="en-US" b="1" baseline="30000" dirty="0">
                <a:solidFill>
                  <a:srgbClr val="000000"/>
                </a:solidFill>
                <a:latin typeface="Times New Roman" panose="02020603050405020304" pitchFamily="18" charset="0"/>
                <a:ea typeface="Times New Roman" panose="02020603050405020304" pitchFamily="18" charset="0"/>
              </a:rPr>
              <a:t>1</a:t>
            </a:r>
            <a:r>
              <a:rPr lang="en-US" b="1" dirty="0">
                <a:solidFill>
                  <a:srgbClr val="000000"/>
                </a:solidFill>
                <a:latin typeface="Times New Roman" panose="02020603050405020304" pitchFamily="18" charset="0"/>
                <a:ea typeface="Times New Roman" panose="02020603050405020304" pitchFamily="18" charset="0"/>
              </a:rPr>
              <a:t>, Gabriele Doblhammer</a:t>
            </a:r>
            <a:r>
              <a:rPr lang="en-US" b="1" baseline="30000" dirty="0">
                <a:solidFill>
                  <a:srgbClr val="000000"/>
                </a:solidFill>
                <a:latin typeface="Times New Roman" panose="02020603050405020304" pitchFamily="18" charset="0"/>
                <a:ea typeface="Times New Roman" panose="02020603050405020304" pitchFamily="18" charset="0"/>
              </a:rPr>
              <a:t>2,3</a:t>
            </a:r>
            <a:endParaRPr lang="es-ES" dirty="0">
              <a:latin typeface="Times New Roman" panose="02020603050405020304" pitchFamily="18" charset="0"/>
              <a:ea typeface="Times New Roman" panose="02020603050405020304" pitchFamily="18" charset="0"/>
            </a:endParaRPr>
          </a:p>
          <a:p>
            <a:pPr algn="just">
              <a:lnSpc>
                <a:spcPct val="115000"/>
              </a:lnSpc>
              <a:spcAft>
                <a:spcPts val="300"/>
              </a:spcAft>
            </a:pPr>
            <a:endParaRPr lang="en-US" sz="1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endParaRPr>
          </a:p>
          <a:p>
            <a:pPr algn="just">
              <a:lnSpc>
                <a:spcPct val="115000"/>
              </a:lnSpc>
              <a:spcAft>
                <a:spcPts val="300"/>
              </a:spcAft>
            </a:pPr>
            <a:r>
              <a:rPr lang="en-US" sz="1400" baseline="300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1</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Centre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d’Estudis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Demogràfics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err="1">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Bellaterra</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Spain. *</a:t>
            </a:r>
            <a:r>
              <a:rPr lang="en-GB" sz="1400" b="1" i="1" dirty="0">
                <a:solidFill>
                  <a:schemeClr val="tx1">
                    <a:lumMod val="75000"/>
                    <a:lumOff val="25000"/>
                  </a:schemeClr>
                </a:solidFill>
                <a:latin typeface="Times New Roman" panose="02020603050405020304" pitchFamily="18" charset="0"/>
                <a:cs typeface="Times New Roman" panose="02020603050405020304" pitchFamily="18" charset="0"/>
                <a:hlinkClick r:id="rId5"/>
              </a:rPr>
              <a:t>jspijker@ced.uab.es</a:t>
            </a:r>
            <a:r>
              <a:rPr lang="en-US" sz="14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t>
            </a:r>
            <a:r>
              <a:rPr lang="en-US" sz="1400" dirty="0">
                <a:solidFill>
                  <a:srgbClr val="000000"/>
                </a:solidFill>
                <a:latin typeface="Times New Roman" panose="02020603050405020304" pitchFamily="18" charset="0"/>
                <a:ea typeface="Times New Roman" panose="02020603050405020304" pitchFamily="18" charset="0"/>
              </a:rPr>
              <a:t> </a:t>
            </a:r>
            <a:endParaRPr lang="es-ES" dirty="0">
              <a:latin typeface="Times New Roman" panose="02020603050405020304" pitchFamily="18" charset="0"/>
              <a:ea typeface="Times New Roman" panose="02020603050405020304" pitchFamily="18" charset="0"/>
            </a:endParaRPr>
          </a:p>
          <a:p>
            <a:pPr algn="just">
              <a:lnSpc>
                <a:spcPct val="115000"/>
              </a:lnSpc>
              <a:spcAft>
                <a:spcPts val="300"/>
              </a:spcAft>
            </a:pPr>
            <a:r>
              <a:rPr lang="en-US" sz="1400" baseline="30000" dirty="0">
                <a:solidFill>
                  <a:srgbClr val="000000"/>
                </a:solidFill>
                <a:latin typeface="Times New Roman" panose="02020603050405020304" pitchFamily="18" charset="0"/>
                <a:ea typeface="Times New Roman" panose="02020603050405020304" pitchFamily="18" charset="0"/>
              </a:rPr>
              <a:t>2</a:t>
            </a:r>
            <a:r>
              <a:rPr lang="en-US" sz="1400" dirty="0">
                <a:solidFill>
                  <a:srgbClr val="000000"/>
                </a:solidFill>
                <a:latin typeface="Times New Roman" panose="02020603050405020304" pitchFamily="18" charset="0"/>
                <a:ea typeface="Times New Roman" panose="02020603050405020304" pitchFamily="18" charset="0"/>
              </a:rPr>
              <a:t>Department of Economics and Social Sciences, Institute for Sociology and Demography,</a:t>
            </a:r>
            <a:endParaRPr lang="es-ES" dirty="0">
              <a:latin typeface="Times New Roman" panose="02020603050405020304" pitchFamily="18" charset="0"/>
              <a:ea typeface="Times New Roman" panose="02020603050405020304" pitchFamily="18" charset="0"/>
            </a:endParaRPr>
          </a:p>
          <a:p>
            <a:pPr algn="just">
              <a:lnSpc>
                <a:spcPct val="115000"/>
              </a:lnSpc>
              <a:spcAft>
                <a:spcPts val="300"/>
              </a:spcAft>
            </a:pPr>
            <a:r>
              <a:rPr lang="en-US" sz="1400" dirty="0">
                <a:solidFill>
                  <a:srgbClr val="000000"/>
                </a:solidFill>
                <a:latin typeface="Times New Roman" panose="02020603050405020304" pitchFamily="18" charset="0"/>
                <a:ea typeface="Times New Roman" panose="02020603050405020304" pitchFamily="18" charset="0"/>
              </a:rPr>
              <a:t>University of Rostock, Rostock, Germany</a:t>
            </a:r>
            <a:endParaRPr lang="es-ES" dirty="0">
              <a:latin typeface="Times New Roman" panose="02020603050405020304" pitchFamily="18" charset="0"/>
              <a:ea typeface="Times New Roman" panose="02020603050405020304" pitchFamily="18" charset="0"/>
            </a:endParaRPr>
          </a:p>
          <a:p>
            <a:pPr algn="just">
              <a:lnSpc>
                <a:spcPct val="115000"/>
              </a:lnSpc>
              <a:spcAft>
                <a:spcPts val="300"/>
              </a:spcAft>
            </a:pPr>
            <a:r>
              <a:rPr lang="en-US" sz="1400" baseline="30000" dirty="0">
                <a:solidFill>
                  <a:srgbClr val="000000"/>
                </a:solidFill>
                <a:latin typeface="Times New Roman" panose="02020603050405020304" pitchFamily="18" charset="0"/>
                <a:ea typeface="Times New Roman" panose="02020603050405020304" pitchFamily="18" charset="0"/>
              </a:rPr>
              <a:t>3</a:t>
            </a:r>
            <a:r>
              <a:rPr lang="en-US" sz="1400" dirty="0">
                <a:solidFill>
                  <a:srgbClr val="000000"/>
                </a:solidFill>
                <a:latin typeface="Times New Roman" panose="02020603050405020304" pitchFamily="18" charset="0"/>
                <a:ea typeface="Times New Roman" panose="02020603050405020304" pitchFamily="18" charset="0"/>
              </a:rPr>
              <a:t>Demographic Studies, German Center for Neurodegenerative Diseases, Bonn, Germany</a:t>
            </a:r>
            <a:endParaRPr lang="es-ES" dirty="0">
              <a:latin typeface="Times New Roman" panose="02020603050405020304" pitchFamily="18" charset="0"/>
              <a:ea typeface="Times New Roman" panose="02020603050405020304" pitchFamily="18" charset="0"/>
            </a:endParaRPr>
          </a:p>
        </p:txBody>
      </p:sp>
      <p:pic>
        <p:nvPicPr>
          <p:cNvPr id="11" name="Picture 6" descr="logoCED2.jpg">
            <a:extLst>
              <a:ext uri="{FF2B5EF4-FFF2-40B4-BE49-F238E27FC236}">
                <a16:creationId xmlns:a16="http://schemas.microsoft.com/office/drawing/2014/main" id="{CF2E035E-5DF1-4AAB-821B-EA15FE8995DC}"/>
              </a:ext>
            </a:extLst>
          </p:cNvPr>
          <p:cNvPicPr>
            <a:picLocks noChangeAspect="1"/>
          </p:cNvPicPr>
          <p:nvPr/>
        </p:nvPicPr>
        <p:blipFill rotWithShape="1">
          <a:blip r:embed="rId6">
            <a:extLst>
              <a:ext uri="{28A0092B-C50C-407E-A947-70E740481C1C}">
                <a14:useLocalDpi xmlns:a14="http://schemas.microsoft.com/office/drawing/2010/main" val="0"/>
              </a:ext>
            </a:extLst>
          </a:blip>
          <a:srcRect l="11800" t="19876" r="7560" b="26843"/>
          <a:stretch/>
        </p:blipFill>
        <p:spPr>
          <a:xfrm>
            <a:off x="6995160" y="6062463"/>
            <a:ext cx="2048256" cy="676665"/>
          </a:xfrm>
          <a:prstGeom prst="rect">
            <a:avLst/>
          </a:prstGeom>
        </p:spPr>
      </p:pic>
      <p:pic>
        <p:nvPicPr>
          <p:cNvPr id="12" name="Picture 4">
            <a:extLst>
              <a:ext uri="{FF2B5EF4-FFF2-40B4-BE49-F238E27FC236}">
                <a16:creationId xmlns:a16="http://schemas.microsoft.com/office/drawing/2014/main" id="{9E6C9D8B-C35F-426D-9E21-C7115DACA07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777113" y="5298207"/>
            <a:ext cx="1183205" cy="622826"/>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European Research Council">
            <a:extLst>
              <a:ext uri="{FF2B5EF4-FFF2-40B4-BE49-F238E27FC236}">
                <a16:creationId xmlns:a16="http://schemas.microsoft.com/office/drawing/2014/main" id="{F2E9C03A-781B-4BF5-B8FE-51A8F5A4F5D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05425" y="4461435"/>
            <a:ext cx="843728" cy="69158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3920215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0" name="Título 1">
            <a:extLst>
              <a:ext uri="{FF2B5EF4-FFF2-40B4-BE49-F238E27FC236}">
                <a16:creationId xmlns:a16="http://schemas.microsoft.com/office/drawing/2014/main" id="{A5C01E51-8F77-449E-8A00-264EBDF52447}"/>
              </a:ext>
            </a:extLst>
          </p:cNvPr>
          <p:cNvSpPr txBox="1">
            <a:spLocks/>
          </p:cNvSpPr>
          <p:nvPr/>
        </p:nvSpPr>
        <p:spPr>
          <a:xfrm>
            <a:off x="147782" y="468129"/>
            <a:ext cx="8856658"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2200" dirty="0" err="1"/>
              <a:t>Dementia</a:t>
            </a:r>
            <a:r>
              <a:rPr lang="pt-BR" sz="2200" dirty="0"/>
              <a:t> </a:t>
            </a:r>
            <a:r>
              <a:rPr lang="pt-BR" sz="2200" dirty="0" err="1"/>
              <a:t>mortality</a:t>
            </a:r>
            <a:r>
              <a:rPr lang="pt-BR" sz="2200" dirty="0"/>
              <a:t> rates (</a:t>
            </a:r>
            <a:r>
              <a:rPr lang="pt-BR" sz="2200" dirty="0" err="1"/>
              <a:t>ln</a:t>
            </a:r>
            <a:r>
              <a:rPr lang="pt-BR" sz="2200" dirty="0"/>
              <a:t>) </a:t>
            </a:r>
            <a:r>
              <a:rPr lang="pt-BR" sz="2200" dirty="0" err="1"/>
              <a:t>by</a:t>
            </a:r>
            <a:r>
              <a:rPr lang="pt-BR" sz="2200" dirty="0"/>
              <a:t> age </a:t>
            </a:r>
            <a:r>
              <a:rPr lang="pt-BR" sz="2200" dirty="0" err="1"/>
              <a:t>groups</a:t>
            </a:r>
            <a:r>
              <a:rPr lang="pt-BR" sz="2200" dirty="0"/>
              <a:t> over 60 </a:t>
            </a:r>
            <a:r>
              <a:rPr lang="pt-BR" sz="2200" dirty="0" err="1"/>
              <a:t>years-old</a:t>
            </a:r>
            <a:r>
              <a:rPr lang="pt-BR" sz="2200" dirty="0"/>
              <a:t>. </a:t>
            </a:r>
          </a:p>
          <a:p>
            <a:r>
              <a:rPr lang="pt-BR" sz="2200" dirty="0"/>
              <a:t>Spain (2016-21)</a:t>
            </a:r>
          </a:p>
        </p:txBody>
      </p:sp>
      <p:graphicFrame>
        <p:nvGraphicFramePr>
          <p:cNvPr id="9" name="Gráfico 8">
            <a:extLst>
              <a:ext uri="{FF2B5EF4-FFF2-40B4-BE49-F238E27FC236}">
                <a16:creationId xmlns:a16="http://schemas.microsoft.com/office/drawing/2014/main" id="{D047A057-AF43-FECF-EA26-CF299DAFDD22}"/>
              </a:ext>
            </a:extLst>
          </p:cNvPr>
          <p:cNvGraphicFramePr>
            <a:graphicFrameLocks/>
          </p:cNvGraphicFramePr>
          <p:nvPr>
            <p:extLst>
              <p:ext uri="{D42A27DB-BD31-4B8C-83A1-F6EECF244321}">
                <p14:modId xmlns:p14="http://schemas.microsoft.com/office/powerpoint/2010/main" val="107559695"/>
              </p:ext>
            </p:extLst>
          </p:nvPr>
        </p:nvGraphicFramePr>
        <p:xfrm>
          <a:off x="335261" y="1407076"/>
          <a:ext cx="4320000" cy="51318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Gráfico 11">
            <a:extLst>
              <a:ext uri="{FF2B5EF4-FFF2-40B4-BE49-F238E27FC236}">
                <a16:creationId xmlns:a16="http://schemas.microsoft.com/office/drawing/2014/main" id="{CE8A9C76-DBD9-1C6E-B4A2-53895E6408FF}"/>
              </a:ext>
            </a:extLst>
          </p:cNvPr>
          <p:cNvGraphicFramePr>
            <a:graphicFrameLocks/>
          </p:cNvGraphicFramePr>
          <p:nvPr>
            <p:extLst>
              <p:ext uri="{D42A27DB-BD31-4B8C-83A1-F6EECF244321}">
                <p14:modId xmlns:p14="http://schemas.microsoft.com/office/powerpoint/2010/main" val="925552568"/>
              </p:ext>
            </p:extLst>
          </p:nvPr>
        </p:nvGraphicFramePr>
        <p:xfrm>
          <a:off x="4688266" y="1407076"/>
          <a:ext cx="4320000" cy="5131836"/>
        </p:xfrm>
        <a:graphic>
          <a:graphicData uri="http://schemas.openxmlformats.org/drawingml/2006/chart">
            <c:chart xmlns:c="http://schemas.openxmlformats.org/drawingml/2006/chart" xmlns:r="http://schemas.openxmlformats.org/officeDocument/2006/relationships" r:id="rId4"/>
          </a:graphicData>
        </a:graphic>
      </p:graphicFrame>
      <p:sp>
        <p:nvSpPr>
          <p:cNvPr id="15" name="Marcador de pie de página 5">
            <a:extLst>
              <a:ext uri="{FF2B5EF4-FFF2-40B4-BE49-F238E27FC236}">
                <a16:creationId xmlns:a16="http://schemas.microsoft.com/office/drawing/2014/main" id="{6EF04E3D-F743-4E8A-ABA5-879861BF94BC}"/>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
        <p:nvSpPr>
          <p:cNvPr id="3" name="Rectángulo 2">
            <a:extLst>
              <a:ext uri="{FF2B5EF4-FFF2-40B4-BE49-F238E27FC236}">
                <a16:creationId xmlns:a16="http://schemas.microsoft.com/office/drawing/2014/main" id="{C3054FC7-BA63-4BAF-8DF3-9C4937DFBB33}"/>
              </a:ext>
            </a:extLst>
          </p:cNvPr>
          <p:cNvSpPr/>
          <p:nvPr/>
        </p:nvSpPr>
        <p:spPr>
          <a:xfrm>
            <a:off x="1149909" y="2570262"/>
            <a:ext cx="1412118" cy="923330"/>
          </a:xfrm>
          <a:prstGeom prst="rect">
            <a:avLst/>
          </a:prstGeom>
        </p:spPr>
        <p:txBody>
          <a:bodyPr wrap="none">
            <a:spAutoFit/>
          </a:bodyPr>
          <a:lstStyle/>
          <a:p>
            <a:pPr algn="r" fontAlgn="ctr"/>
            <a:r>
              <a:rPr lang="es-ES" dirty="0"/>
              <a:t>ASMR MCOD</a:t>
            </a:r>
          </a:p>
          <a:p>
            <a:pPr algn="r" fontAlgn="ctr"/>
            <a:r>
              <a:rPr lang="es-ES" dirty="0">
                <a:solidFill>
                  <a:schemeClr val="accent3">
                    <a:lumMod val="75000"/>
                  </a:schemeClr>
                </a:solidFill>
              </a:rPr>
              <a:t>6.2</a:t>
            </a:r>
          </a:p>
          <a:p>
            <a:pPr algn="r" fontAlgn="ctr"/>
            <a:r>
              <a:rPr lang="es-ES" dirty="0">
                <a:solidFill>
                  <a:srgbClr val="FF0000"/>
                </a:solidFill>
                <a:latin typeface="Calibri" panose="020F0502020204030204" pitchFamily="34" charset="0"/>
              </a:rPr>
              <a:t>5.4</a:t>
            </a:r>
          </a:p>
        </p:txBody>
      </p:sp>
      <p:sp>
        <p:nvSpPr>
          <p:cNvPr id="13" name="Rectángulo 12">
            <a:extLst>
              <a:ext uri="{FF2B5EF4-FFF2-40B4-BE49-F238E27FC236}">
                <a16:creationId xmlns:a16="http://schemas.microsoft.com/office/drawing/2014/main" id="{3CF8A05F-FE6C-4C9D-A106-21B96F3CC3B9}"/>
              </a:ext>
            </a:extLst>
          </p:cNvPr>
          <p:cNvSpPr/>
          <p:nvPr/>
        </p:nvSpPr>
        <p:spPr>
          <a:xfrm>
            <a:off x="2073019" y="4137613"/>
            <a:ext cx="1412118" cy="923330"/>
          </a:xfrm>
          <a:prstGeom prst="rect">
            <a:avLst/>
          </a:prstGeom>
        </p:spPr>
        <p:txBody>
          <a:bodyPr wrap="none">
            <a:spAutoFit/>
          </a:bodyPr>
          <a:lstStyle/>
          <a:p>
            <a:pPr fontAlgn="ctr"/>
            <a:r>
              <a:rPr lang="es-ES" dirty="0"/>
              <a:t>ASMR UCOD</a:t>
            </a:r>
            <a:endParaRPr lang="es-ES" dirty="0">
              <a:solidFill>
                <a:schemeClr val="accent3">
                  <a:lumMod val="75000"/>
                </a:schemeClr>
              </a:solidFill>
            </a:endParaRPr>
          </a:p>
          <a:p>
            <a:pPr fontAlgn="ctr"/>
            <a:r>
              <a:rPr lang="es-ES" dirty="0">
                <a:solidFill>
                  <a:schemeClr val="accent3">
                    <a:lumMod val="75000"/>
                  </a:schemeClr>
                </a:solidFill>
              </a:rPr>
              <a:t>3.4</a:t>
            </a:r>
          </a:p>
          <a:p>
            <a:pPr fontAlgn="ctr"/>
            <a:r>
              <a:rPr lang="es-ES" dirty="0">
                <a:solidFill>
                  <a:srgbClr val="FF0000"/>
                </a:solidFill>
                <a:latin typeface="Calibri" panose="020F0502020204030204" pitchFamily="34" charset="0"/>
              </a:rPr>
              <a:t>3.0</a:t>
            </a:r>
          </a:p>
        </p:txBody>
      </p:sp>
      <p:sp>
        <p:nvSpPr>
          <p:cNvPr id="16" name="Rectángulo 15">
            <a:extLst>
              <a:ext uri="{FF2B5EF4-FFF2-40B4-BE49-F238E27FC236}">
                <a16:creationId xmlns:a16="http://schemas.microsoft.com/office/drawing/2014/main" id="{369906BE-1DB8-497E-A877-E7BC25E9D80E}"/>
              </a:ext>
            </a:extLst>
          </p:cNvPr>
          <p:cNvSpPr/>
          <p:nvPr/>
        </p:nvSpPr>
        <p:spPr>
          <a:xfrm>
            <a:off x="5586938" y="2565904"/>
            <a:ext cx="1412118" cy="923330"/>
          </a:xfrm>
          <a:prstGeom prst="rect">
            <a:avLst/>
          </a:prstGeom>
        </p:spPr>
        <p:txBody>
          <a:bodyPr wrap="none">
            <a:spAutoFit/>
          </a:bodyPr>
          <a:lstStyle/>
          <a:p>
            <a:pPr algn="r" fontAlgn="ctr"/>
            <a:r>
              <a:rPr lang="es-ES" dirty="0"/>
              <a:t>ASMR MCOD</a:t>
            </a:r>
          </a:p>
          <a:p>
            <a:pPr algn="r" fontAlgn="ctr"/>
            <a:r>
              <a:rPr lang="es-ES" dirty="0">
                <a:solidFill>
                  <a:schemeClr val="accent3">
                    <a:lumMod val="75000"/>
                  </a:schemeClr>
                </a:solidFill>
              </a:rPr>
              <a:t>6.6</a:t>
            </a:r>
          </a:p>
          <a:p>
            <a:pPr algn="r" fontAlgn="ctr"/>
            <a:r>
              <a:rPr lang="es-ES" dirty="0">
                <a:solidFill>
                  <a:srgbClr val="FF0000"/>
                </a:solidFill>
                <a:latin typeface="Calibri" panose="020F0502020204030204" pitchFamily="34" charset="0"/>
              </a:rPr>
              <a:t>5.5</a:t>
            </a:r>
          </a:p>
        </p:txBody>
      </p:sp>
      <p:sp>
        <p:nvSpPr>
          <p:cNvPr id="17" name="Rectángulo 16">
            <a:extLst>
              <a:ext uri="{FF2B5EF4-FFF2-40B4-BE49-F238E27FC236}">
                <a16:creationId xmlns:a16="http://schemas.microsoft.com/office/drawing/2014/main" id="{DA2EBDC6-CDC7-4B67-9963-EB3A0DBBE086}"/>
              </a:ext>
            </a:extLst>
          </p:cNvPr>
          <p:cNvSpPr/>
          <p:nvPr/>
        </p:nvSpPr>
        <p:spPr>
          <a:xfrm>
            <a:off x="6510048" y="4133255"/>
            <a:ext cx="1412118" cy="923330"/>
          </a:xfrm>
          <a:prstGeom prst="rect">
            <a:avLst/>
          </a:prstGeom>
        </p:spPr>
        <p:txBody>
          <a:bodyPr wrap="none">
            <a:spAutoFit/>
          </a:bodyPr>
          <a:lstStyle/>
          <a:p>
            <a:pPr fontAlgn="ctr"/>
            <a:r>
              <a:rPr lang="es-ES" dirty="0"/>
              <a:t>ASMR UCOD</a:t>
            </a:r>
            <a:endParaRPr lang="es-ES" dirty="0">
              <a:solidFill>
                <a:schemeClr val="accent3">
                  <a:lumMod val="75000"/>
                </a:schemeClr>
              </a:solidFill>
            </a:endParaRPr>
          </a:p>
          <a:p>
            <a:pPr fontAlgn="ctr"/>
            <a:r>
              <a:rPr lang="es-ES" dirty="0">
                <a:solidFill>
                  <a:schemeClr val="accent3">
                    <a:lumMod val="75000"/>
                  </a:schemeClr>
                </a:solidFill>
              </a:rPr>
              <a:t>4.1</a:t>
            </a:r>
          </a:p>
          <a:p>
            <a:pPr fontAlgn="ctr"/>
            <a:r>
              <a:rPr lang="es-ES" dirty="0">
                <a:solidFill>
                  <a:srgbClr val="FF0000"/>
                </a:solidFill>
                <a:latin typeface="Calibri" panose="020F0502020204030204" pitchFamily="34" charset="0"/>
              </a:rPr>
              <a:t>3.4</a:t>
            </a:r>
          </a:p>
        </p:txBody>
      </p:sp>
    </p:spTree>
    <p:extLst>
      <p:ext uri="{BB962C8B-B14F-4D97-AF65-F5344CB8AC3E}">
        <p14:creationId xmlns:p14="http://schemas.microsoft.com/office/powerpoint/2010/main" val="3855754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900" dirty="0"/>
              <a:t>Distribution of the underlying cause of death among deaths with dementia mentioned anywhere on death certificate. </a:t>
            </a:r>
            <a:r>
              <a:rPr lang="pt-BR" sz="1900" dirty="0"/>
              <a:t>60+ </a:t>
            </a:r>
            <a:r>
              <a:rPr lang="pt-BR" sz="1900" dirty="0" err="1"/>
              <a:t>population</a:t>
            </a:r>
            <a:r>
              <a:rPr lang="pt-BR" sz="1900" dirty="0"/>
              <a:t>, Spain (2016-2017)</a:t>
            </a:r>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sp>
        <p:nvSpPr>
          <p:cNvPr id="7" name="Rectángulo 6">
            <a:extLst>
              <a:ext uri="{FF2B5EF4-FFF2-40B4-BE49-F238E27FC236}">
                <a16:creationId xmlns:a16="http://schemas.microsoft.com/office/drawing/2014/main" id="{481A8CF6-4C8D-46DB-8F3C-1EA684075692}"/>
              </a:ext>
            </a:extLst>
          </p:cNvPr>
          <p:cNvSpPr/>
          <p:nvPr/>
        </p:nvSpPr>
        <p:spPr>
          <a:xfrm>
            <a:off x="1482849" y="2225159"/>
            <a:ext cx="583878" cy="2308324"/>
          </a:xfrm>
          <a:prstGeom prst="rect">
            <a:avLst/>
          </a:prstGeom>
        </p:spPr>
        <p:txBody>
          <a:bodyPr wrap="none">
            <a:spAutoFit/>
          </a:bodyPr>
          <a:lstStyle/>
          <a:p>
            <a:pPr algn="r" fontAlgn="ctr"/>
            <a:r>
              <a:rPr lang="es-ES" dirty="0">
                <a:solidFill>
                  <a:schemeClr val="bg1"/>
                </a:solidFill>
              </a:rPr>
              <a:t>7%</a:t>
            </a:r>
          </a:p>
          <a:p>
            <a:pPr algn="r" fontAlgn="ctr"/>
            <a:r>
              <a:rPr lang="es-ES" dirty="0">
                <a:solidFill>
                  <a:schemeClr val="bg1"/>
                </a:solidFill>
              </a:rPr>
              <a:t>7%</a:t>
            </a:r>
          </a:p>
          <a:p>
            <a:pPr algn="r" fontAlgn="ctr"/>
            <a:r>
              <a:rPr lang="es-ES" dirty="0">
                <a:solidFill>
                  <a:schemeClr val="bg1"/>
                </a:solidFill>
              </a:rPr>
              <a:t>7%</a:t>
            </a:r>
          </a:p>
          <a:p>
            <a:pPr algn="r" fontAlgn="ctr"/>
            <a:r>
              <a:rPr lang="es-ES" dirty="0">
                <a:solidFill>
                  <a:schemeClr val="bg1"/>
                </a:solidFill>
              </a:rPr>
              <a:t>15%</a:t>
            </a:r>
            <a:endParaRPr lang="es-ES" dirty="0">
              <a:solidFill>
                <a:schemeClr val="accent3">
                  <a:lumMod val="75000"/>
                </a:schemeClr>
              </a:solidFill>
            </a:endParaRPr>
          </a:p>
          <a:p>
            <a:pPr algn="r" fontAlgn="ctr"/>
            <a:endParaRPr lang="es-ES" dirty="0">
              <a:solidFill>
                <a:schemeClr val="accent3">
                  <a:lumMod val="75000"/>
                </a:schemeClr>
              </a:solidFill>
            </a:endParaRPr>
          </a:p>
          <a:p>
            <a:pPr algn="r" fontAlgn="ctr"/>
            <a:r>
              <a:rPr lang="es-ES" dirty="0">
                <a:solidFill>
                  <a:schemeClr val="bg1"/>
                </a:solidFill>
              </a:rPr>
              <a:t>3%</a:t>
            </a:r>
          </a:p>
          <a:p>
            <a:pPr algn="r" fontAlgn="ctr"/>
            <a:endParaRPr lang="es-ES" dirty="0">
              <a:solidFill>
                <a:schemeClr val="accent3">
                  <a:lumMod val="75000"/>
                </a:schemeClr>
              </a:solidFill>
            </a:endParaRPr>
          </a:p>
          <a:p>
            <a:pPr algn="r" fontAlgn="ctr"/>
            <a:r>
              <a:rPr lang="es-ES" dirty="0">
                <a:solidFill>
                  <a:schemeClr val="bg1"/>
                </a:solidFill>
                <a:latin typeface="Calibri" panose="020F0502020204030204" pitchFamily="34" charset="0"/>
              </a:rPr>
              <a:t>8%</a:t>
            </a:r>
          </a:p>
        </p:txBody>
      </p:sp>
      <p:sp>
        <p:nvSpPr>
          <p:cNvPr id="8" name="Rectángulo 7">
            <a:extLst>
              <a:ext uri="{FF2B5EF4-FFF2-40B4-BE49-F238E27FC236}">
                <a16:creationId xmlns:a16="http://schemas.microsoft.com/office/drawing/2014/main" id="{7CC426FC-525E-44CC-ADFD-9823D110CB1C}"/>
              </a:ext>
            </a:extLst>
          </p:cNvPr>
          <p:cNvSpPr/>
          <p:nvPr/>
        </p:nvSpPr>
        <p:spPr>
          <a:xfrm>
            <a:off x="3159249" y="2644259"/>
            <a:ext cx="583878" cy="1908215"/>
          </a:xfrm>
          <a:prstGeom prst="rect">
            <a:avLst/>
          </a:prstGeom>
        </p:spPr>
        <p:txBody>
          <a:bodyPr wrap="none">
            <a:spAutoFit/>
          </a:bodyPr>
          <a:lstStyle/>
          <a:p>
            <a:pPr algn="r" fontAlgn="ctr"/>
            <a:r>
              <a:rPr lang="es-ES" dirty="0">
                <a:solidFill>
                  <a:schemeClr val="bg1"/>
                </a:solidFill>
              </a:rPr>
              <a:t>6%</a:t>
            </a:r>
          </a:p>
          <a:p>
            <a:pPr algn="r" fontAlgn="ctr"/>
            <a:r>
              <a:rPr lang="es-ES" dirty="0">
                <a:solidFill>
                  <a:schemeClr val="bg1"/>
                </a:solidFill>
              </a:rPr>
              <a:t>6%</a:t>
            </a:r>
          </a:p>
          <a:p>
            <a:pPr algn="r" fontAlgn="ctr"/>
            <a:r>
              <a:rPr lang="es-ES" dirty="0">
                <a:solidFill>
                  <a:schemeClr val="bg1"/>
                </a:solidFill>
              </a:rPr>
              <a:t>7%</a:t>
            </a:r>
          </a:p>
          <a:p>
            <a:pPr algn="r" fontAlgn="ctr"/>
            <a:r>
              <a:rPr lang="es-ES" dirty="0">
                <a:solidFill>
                  <a:schemeClr val="bg1"/>
                </a:solidFill>
              </a:rPr>
              <a:t>15%</a:t>
            </a:r>
            <a:endParaRPr lang="es-ES" dirty="0">
              <a:solidFill>
                <a:schemeClr val="accent3">
                  <a:lumMod val="75000"/>
                </a:schemeClr>
              </a:solidFill>
            </a:endParaRPr>
          </a:p>
          <a:p>
            <a:pPr algn="r" fontAlgn="ctr"/>
            <a:endParaRPr lang="es-ES" sz="400" dirty="0">
              <a:solidFill>
                <a:schemeClr val="bg1"/>
              </a:solidFill>
            </a:endParaRPr>
          </a:p>
          <a:p>
            <a:pPr algn="r" fontAlgn="ctr"/>
            <a:r>
              <a:rPr lang="es-ES" dirty="0">
                <a:solidFill>
                  <a:schemeClr val="bg1"/>
                </a:solidFill>
              </a:rPr>
              <a:t>4%</a:t>
            </a:r>
          </a:p>
          <a:p>
            <a:pPr algn="r" fontAlgn="ctr"/>
            <a:endParaRPr lang="es-ES" sz="600" dirty="0">
              <a:solidFill>
                <a:schemeClr val="bg1"/>
              </a:solidFill>
              <a:latin typeface="Calibri" panose="020F0502020204030204" pitchFamily="34" charset="0"/>
            </a:endParaRPr>
          </a:p>
          <a:p>
            <a:pPr algn="r" fontAlgn="ctr"/>
            <a:r>
              <a:rPr lang="es-ES" dirty="0">
                <a:solidFill>
                  <a:schemeClr val="bg1"/>
                </a:solidFill>
                <a:latin typeface="Calibri" panose="020F0502020204030204" pitchFamily="34" charset="0"/>
              </a:rPr>
              <a:t>59%</a:t>
            </a:r>
          </a:p>
        </p:txBody>
      </p:sp>
      <p:sp>
        <p:nvSpPr>
          <p:cNvPr id="9" name="Rectángulo 8">
            <a:extLst>
              <a:ext uri="{FF2B5EF4-FFF2-40B4-BE49-F238E27FC236}">
                <a16:creationId xmlns:a16="http://schemas.microsoft.com/office/drawing/2014/main" id="{76392385-1653-4AB4-BDD8-085B76949FEB}"/>
              </a:ext>
            </a:extLst>
          </p:cNvPr>
          <p:cNvSpPr/>
          <p:nvPr/>
        </p:nvSpPr>
        <p:spPr>
          <a:xfrm>
            <a:off x="5569074" y="1910834"/>
            <a:ext cx="583878" cy="2400657"/>
          </a:xfrm>
          <a:prstGeom prst="rect">
            <a:avLst/>
          </a:prstGeom>
        </p:spPr>
        <p:txBody>
          <a:bodyPr wrap="none">
            <a:spAutoFit/>
          </a:bodyPr>
          <a:lstStyle/>
          <a:p>
            <a:pPr algn="r" fontAlgn="ctr"/>
            <a:r>
              <a:rPr lang="es-ES" dirty="0">
                <a:solidFill>
                  <a:schemeClr val="bg1"/>
                </a:solidFill>
              </a:rPr>
              <a:t>7%</a:t>
            </a:r>
          </a:p>
          <a:p>
            <a:pPr algn="r" fontAlgn="ctr"/>
            <a:r>
              <a:rPr lang="es-ES" dirty="0">
                <a:solidFill>
                  <a:schemeClr val="bg1"/>
                </a:solidFill>
              </a:rPr>
              <a:t>4%</a:t>
            </a:r>
          </a:p>
          <a:p>
            <a:pPr algn="r" fontAlgn="ctr"/>
            <a:r>
              <a:rPr lang="es-ES" dirty="0">
                <a:solidFill>
                  <a:schemeClr val="bg1"/>
                </a:solidFill>
              </a:rPr>
              <a:t>4%</a:t>
            </a:r>
          </a:p>
          <a:p>
            <a:pPr algn="r" fontAlgn="ctr"/>
            <a:r>
              <a:rPr lang="es-ES" dirty="0">
                <a:solidFill>
                  <a:schemeClr val="bg1"/>
                </a:solidFill>
              </a:rPr>
              <a:t>17%</a:t>
            </a:r>
            <a:endParaRPr lang="es-ES" dirty="0">
              <a:solidFill>
                <a:schemeClr val="accent3">
                  <a:lumMod val="75000"/>
                </a:schemeClr>
              </a:solidFill>
            </a:endParaRPr>
          </a:p>
          <a:p>
            <a:pPr algn="r" fontAlgn="ctr"/>
            <a:endParaRPr lang="es-ES" sz="1200" dirty="0">
              <a:solidFill>
                <a:schemeClr val="accent3">
                  <a:lumMod val="75000"/>
                </a:schemeClr>
              </a:solidFill>
            </a:endParaRPr>
          </a:p>
          <a:p>
            <a:pPr algn="r" fontAlgn="ctr"/>
            <a:r>
              <a:rPr lang="es-ES" dirty="0">
                <a:solidFill>
                  <a:schemeClr val="bg1"/>
                </a:solidFill>
              </a:rPr>
              <a:t>2%</a:t>
            </a:r>
          </a:p>
          <a:p>
            <a:pPr algn="r" fontAlgn="ctr"/>
            <a:endParaRPr lang="es-ES" sz="3000" dirty="0">
              <a:solidFill>
                <a:schemeClr val="accent3">
                  <a:lumMod val="75000"/>
                </a:schemeClr>
              </a:solidFill>
            </a:endParaRPr>
          </a:p>
          <a:p>
            <a:pPr algn="r" fontAlgn="ctr"/>
            <a:r>
              <a:rPr lang="es-ES" dirty="0">
                <a:solidFill>
                  <a:schemeClr val="bg1"/>
                </a:solidFill>
                <a:latin typeface="Calibri" panose="020F0502020204030204" pitchFamily="34" charset="0"/>
              </a:rPr>
              <a:t>63%</a:t>
            </a:r>
          </a:p>
        </p:txBody>
      </p:sp>
      <p:sp>
        <p:nvSpPr>
          <p:cNvPr id="13" name="Rectángulo 12">
            <a:extLst>
              <a:ext uri="{FF2B5EF4-FFF2-40B4-BE49-F238E27FC236}">
                <a16:creationId xmlns:a16="http://schemas.microsoft.com/office/drawing/2014/main" id="{346D1FD2-B06F-4A8E-87A1-02D355F5075E}"/>
              </a:ext>
            </a:extLst>
          </p:cNvPr>
          <p:cNvSpPr/>
          <p:nvPr/>
        </p:nvSpPr>
        <p:spPr>
          <a:xfrm>
            <a:off x="7245474" y="2615684"/>
            <a:ext cx="583878" cy="1717393"/>
          </a:xfrm>
          <a:prstGeom prst="rect">
            <a:avLst/>
          </a:prstGeom>
        </p:spPr>
        <p:txBody>
          <a:bodyPr wrap="none">
            <a:spAutoFit/>
          </a:bodyPr>
          <a:lstStyle/>
          <a:p>
            <a:pPr algn="r" fontAlgn="ctr">
              <a:lnSpc>
                <a:spcPct val="80000"/>
              </a:lnSpc>
            </a:pPr>
            <a:r>
              <a:rPr lang="es-ES" dirty="0">
                <a:solidFill>
                  <a:schemeClr val="bg1"/>
                </a:solidFill>
              </a:rPr>
              <a:t>6%</a:t>
            </a:r>
          </a:p>
          <a:p>
            <a:pPr algn="r" fontAlgn="ctr">
              <a:lnSpc>
                <a:spcPct val="80000"/>
              </a:lnSpc>
            </a:pPr>
            <a:r>
              <a:rPr lang="es-ES" dirty="0">
                <a:solidFill>
                  <a:schemeClr val="bg1"/>
                </a:solidFill>
              </a:rPr>
              <a:t>4%</a:t>
            </a:r>
          </a:p>
          <a:p>
            <a:pPr algn="r" fontAlgn="ctr">
              <a:lnSpc>
                <a:spcPct val="80000"/>
              </a:lnSpc>
            </a:pPr>
            <a:r>
              <a:rPr lang="es-ES" dirty="0">
                <a:solidFill>
                  <a:schemeClr val="bg1"/>
                </a:solidFill>
              </a:rPr>
              <a:t>4%</a:t>
            </a:r>
          </a:p>
          <a:p>
            <a:pPr algn="r" fontAlgn="ctr">
              <a:lnSpc>
                <a:spcPct val="80000"/>
              </a:lnSpc>
            </a:pPr>
            <a:r>
              <a:rPr lang="es-ES" dirty="0">
                <a:solidFill>
                  <a:schemeClr val="bg1"/>
                </a:solidFill>
              </a:rPr>
              <a:t>17%</a:t>
            </a:r>
            <a:endParaRPr lang="es-ES" dirty="0">
              <a:solidFill>
                <a:schemeClr val="accent3">
                  <a:lumMod val="75000"/>
                </a:schemeClr>
              </a:solidFill>
            </a:endParaRPr>
          </a:p>
          <a:p>
            <a:pPr algn="r" fontAlgn="ctr">
              <a:lnSpc>
                <a:spcPct val="80000"/>
              </a:lnSpc>
            </a:pPr>
            <a:endParaRPr lang="es-ES" sz="400" dirty="0">
              <a:solidFill>
                <a:schemeClr val="bg1"/>
              </a:solidFill>
            </a:endParaRPr>
          </a:p>
          <a:p>
            <a:pPr algn="r" fontAlgn="ctr">
              <a:lnSpc>
                <a:spcPct val="80000"/>
              </a:lnSpc>
            </a:pPr>
            <a:endParaRPr lang="es-ES" sz="400" dirty="0">
              <a:solidFill>
                <a:schemeClr val="bg1"/>
              </a:solidFill>
            </a:endParaRPr>
          </a:p>
          <a:p>
            <a:pPr algn="r" fontAlgn="ctr">
              <a:lnSpc>
                <a:spcPct val="80000"/>
              </a:lnSpc>
            </a:pPr>
            <a:endParaRPr lang="es-ES" sz="400" dirty="0">
              <a:solidFill>
                <a:schemeClr val="bg1"/>
              </a:solidFill>
            </a:endParaRPr>
          </a:p>
          <a:p>
            <a:pPr algn="r" fontAlgn="ctr">
              <a:lnSpc>
                <a:spcPct val="80000"/>
              </a:lnSpc>
            </a:pPr>
            <a:r>
              <a:rPr lang="es-ES" dirty="0">
                <a:solidFill>
                  <a:schemeClr val="bg1"/>
                </a:solidFill>
              </a:rPr>
              <a:t>2%</a:t>
            </a:r>
          </a:p>
          <a:p>
            <a:pPr algn="r" fontAlgn="ctr"/>
            <a:endParaRPr lang="es-ES" sz="600" dirty="0">
              <a:solidFill>
                <a:schemeClr val="bg1"/>
              </a:solidFill>
              <a:latin typeface="Calibri" panose="020F0502020204030204" pitchFamily="34" charset="0"/>
            </a:endParaRPr>
          </a:p>
          <a:p>
            <a:pPr algn="r" fontAlgn="ctr"/>
            <a:r>
              <a:rPr lang="es-ES" dirty="0">
                <a:solidFill>
                  <a:schemeClr val="bg1"/>
                </a:solidFill>
                <a:latin typeface="Calibri" panose="020F0502020204030204" pitchFamily="34" charset="0"/>
              </a:rPr>
              <a:t>63%</a:t>
            </a:r>
          </a:p>
        </p:txBody>
      </p:sp>
      <p:pic>
        <p:nvPicPr>
          <p:cNvPr id="3" name="Imagen 2">
            <a:extLst>
              <a:ext uri="{FF2B5EF4-FFF2-40B4-BE49-F238E27FC236}">
                <a16:creationId xmlns:a16="http://schemas.microsoft.com/office/drawing/2014/main" id="{D05A8235-6025-4DAC-A6A2-E7C0D382E653}"/>
              </a:ext>
            </a:extLst>
          </p:cNvPr>
          <p:cNvPicPr>
            <a:picLocks noChangeAspect="1"/>
          </p:cNvPicPr>
          <p:nvPr/>
        </p:nvPicPr>
        <p:blipFill>
          <a:blip r:embed="rId3"/>
          <a:stretch>
            <a:fillRect/>
          </a:stretch>
        </p:blipFill>
        <p:spPr>
          <a:xfrm>
            <a:off x="720000" y="1080000"/>
            <a:ext cx="7559999" cy="5040000"/>
          </a:xfrm>
          <a:prstGeom prst="rect">
            <a:avLst/>
          </a:prstGeom>
        </p:spPr>
      </p:pic>
      <p:sp>
        <p:nvSpPr>
          <p:cNvPr id="12" name="Rectángulo 11">
            <a:extLst>
              <a:ext uri="{FF2B5EF4-FFF2-40B4-BE49-F238E27FC236}">
                <a16:creationId xmlns:a16="http://schemas.microsoft.com/office/drawing/2014/main" id="{210E7334-89F3-4F88-916E-C1BD536B8299}"/>
              </a:ext>
            </a:extLst>
          </p:cNvPr>
          <p:cNvSpPr/>
          <p:nvPr/>
        </p:nvSpPr>
        <p:spPr>
          <a:xfrm>
            <a:off x="1643958" y="2168543"/>
            <a:ext cx="583878" cy="2474524"/>
          </a:xfrm>
          <a:prstGeom prst="rect">
            <a:avLst/>
          </a:prstGeom>
        </p:spPr>
        <p:txBody>
          <a:bodyPr wrap="none">
            <a:spAutoFit/>
          </a:bodyPr>
          <a:lstStyle/>
          <a:p>
            <a:pPr algn="r" fontAlgn="ctr"/>
            <a:r>
              <a:rPr lang="es-ES" dirty="0">
                <a:solidFill>
                  <a:schemeClr val="bg1"/>
                </a:solidFill>
              </a:rPr>
              <a:t>6%</a:t>
            </a:r>
          </a:p>
          <a:p>
            <a:pPr algn="r" fontAlgn="ctr"/>
            <a:r>
              <a:rPr lang="es-ES" dirty="0">
                <a:solidFill>
                  <a:schemeClr val="bg1"/>
                </a:solidFill>
              </a:rPr>
              <a:t>8%</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15%</a:t>
            </a:r>
            <a:endParaRPr lang="es-ES" sz="1200" dirty="0">
              <a:solidFill>
                <a:schemeClr val="accent3">
                  <a:lumMod val="75000"/>
                </a:schemeClr>
              </a:solidFill>
            </a:endParaRPr>
          </a:p>
          <a:p>
            <a:pPr algn="r" fontAlgn="ctr"/>
            <a:endParaRPr lang="es-ES" sz="1200" dirty="0">
              <a:solidFill>
                <a:schemeClr val="bg1"/>
              </a:solidFill>
            </a:endParaRPr>
          </a:p>
          <a:p>
            <a:pPr algn="r" fontAlgn="ctr">
              <a:lnSpc>
                <a:spcPct val="80000"/>
              </a:lnSpc>
            </a:pPr>
            <a:r>
              <a:rPr lang="es-ES" dirty="0">
                <a:solidFill>
                  <a:schemeClr val="bg1"/>
                </a:solidFill>
              </a:rPr>
              <a:t>7%</a:t>
            </a:r>
            <a:endParaRPr lang="es-ES" dirty="0">
              <a:solidFill>
                <a:schemeClr val="accent3">
                  <a:lumMod val="75000"/>
                </a:schemeClr>
              </a:solidFill>
            </a:endParaRPr>
          </a:p>
          <a:p>
            <a:pPr algn="r" fontAlgn="ctr">
              <a:lnSpc>
                <a:spcPct val="80000"/>
              </a:lnSpc>
            </a:pPr>
            <a:r>
              <a:rPr lang="es-ES" dirty="0">
                <a:solidFill>
                  <a:schemeClr val="bg1"/>
                </a:solidFill>
              </a:rPr>
              <a:t>3%</a:t>
            </a:r>
          </a:p>
          <a:p>
            <a:pPr algn="r" fontAlgn="ctr"/>
            <a:endParaRPr lang="es-ES" dirty="0">
              <a:solidFill>
                <a:schemeClr val="accent3">
                  <a:lumMod val="75000"/>
                </a:schemeClr>
              </a:solidFill>
            </a:endParaRPr>
          </a:p>
          <a:p>
            <a:pPr algn="r" fontAlgn="ctr"/>
            <a:endParaRPr lang="es-ES" sz="1200" dirty="0">
              <a:solidFill>
                <a:schemeClr val="accent3">
                  <a:lumMod val="75000"/>
                </a:schemeClr>
              </a:solidFill>
            </a:endParaRPr>
          </a:p>
          <a:p>
            <a:pPr algn="r" fontAlgn="ctr"/>
            <a:r>
              <a:rPr lang="es-ES" dirty="0">
                <a:solidFill>
                  <a:schemeClr val="bg1"/>
                </a:solidFill>
                <a:latin typeface="Calibri" panose="020F0502020204030204" pitchFamily="34" charset="0"/>
              </a:rPr>
              <a:t>58%</a:t>
            </a:r>
          </a:p>
        </p:txBody>
      </p:sp>
      <p:sp>
        <p:nvSpPr>
          <p:cNvPr id="17" name="Rectángulo 16">
            <a:extLst>
              <a:ext uri="{FF2B5EF4-FFF2-40B4-BE49-F238E27FC236}">
                <a16:creationId xmlns:a16="http://schemas.microsoft.com/office/drawing/2014/main" id="{48CA1EF9-4CA7-4783-8629-6F6E55888342}"/>
              </a:ext>
            </a:extLst>
          </p:cNvPr>
          <p:cNvSpPr/>
          <p:nvPr/>
        </p:nvSpPr>
        <p:spPr>
          <a:xfrm>
            <a:off x="3241985" y="2602065"/>
            <a:ext cx="583878" cy="2055947"/>
          </a:xfrm>
          <a:prstGeom prst="rect">
            <a:avLst/>
          </a:prstGeom>
        </p:spPr>
        <p:txBody>
          <a:bodyPr wrap="none">
            <a:spAutoFit/>
          </a:bodyPr>
          <a:lstStyle/>
          <a:p>
            <a:pPr algn="r" fontAlgn="ctr">
              <a:lnSpc>
                <a:spcPct val="80000"/>
              </a:lnSpc>
            </a:pPr>
            <a:r>
              <a:rPr lang="es-ES" dirty="0">
                <a:solidFill>
                  <a:schemeClr val="bg1"/>
                </a:solidFill>
              </a:rPr>
              <a:t>6%</a:t>
            </a:r>
          </a:p>
          <a:p>
            <a:pPr algn="r" fontAlgn="ctr">
              <a:lnSpc>
                <a:spcPct val="80000"/>
              </a:lnSpc>
            </a:pPr>
            <a:r>
              <a:rPr lang="es-ES" dirty="0">
                <a:solidFill>
                  <a:schemeClr val="bg1"/>
                </a:solidFill>
              </a:rPr>
              <a:t>6%</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16%</a:t>
            </a:r>
            <a:endParaRPr lang="es-ES" sz="1200" dirty="0">
              <a:solidFill>
                <a:schemeClr val="accent3">
                  <a:lumMod val="75000"/>
                </a:schemeClr>
              </a:solidFill>
            </a:endParaRPr>
          </a:p>
          <a:p>
            <a:pPr algn="r" fontAlgn="ctr"/>
            <a:endParaRPr lang="es-ES" sz="800" dirty="0">
              <a:solidFill>
                <a:schemeClr val="bg1"/>
              </a:solidFill>
            </a:endParaRPr>
          </a:p>
          <a:p>
            <a:pPr algn="r" fontAlgn="ctr">
              <a:lnSpc>
                <a:spcPct val="80000"/>
              </a:lnSpc>
            </a:pPr>
            <a:r>
              <a:rPr lang="es-ES" dirty="0">
                <a:solidFill>
                  <a:schemeClr val="bg1"/>
                </a:solidFill>
              </a:rPr>
              <a:t>7%</a:t>
            </a:r>
            <a:endParaRPr lang="es-ES" dirty="0">
              <a:solidFill>
                <a:schemeClr val="accent3">
                  <a:lumMod val="75000"/>
                </a:schemeClr>
              </a:solidFill>
            </a:endParaRPr>
          </a:p>
          <a:p>
            <a:pPr algn="r" fontAlgn="ctr">
              <a:lnSpc>
                <a:spcPct val="80000"/>
              </a:lnSpc>
            </a:pPr>
            <a:r>
              <a:rPr lang="es-ES" dirty="0">
                <a:solidFill>
                  <a:schemeClr val="bg1"/>
                </a:solidFill>
              </a:rPr>
              <a:t>4%</a:t>
            </a:r>
          </a:p>
          <a:p>
            <a:pPr algn="r" fontAlgn="ctr"/>
            <a:endParaRPr lang="es-ES" dirty="0">
              <a:solidFill>
                <a:schemeClr val="accent3">
                  <a:lumMod val="75000"/>
                </a:schemeClr>
              </a:solidFill>
            </a:endParaRPr>
          </a:p>
          <a:p>
            <a:pPr algn="r" fontAlgn="ctr"/>
            <a:r>
              <a:rPr lang="es-ES" dirty="0">
                <a:solidFill>
                  <a:schemeClr val="bg1"/>
                </a:solidFill>
                <a:latin typeface="Calibri" panose="020F0502020204030204" pitchFamily="34" charset="0"/>
              </a:rPr>
              <a:t>58%</a:t>
            </a:r>
          </a:p>
        </p:txBody>
      </p:sp>
      <p:sp>
        <p:nvSpPr>
          <p:cNvPr id="18" name="Rectángulo 17">
            <a:extLst>
              <a:ext uri="{FF2B5EF4-FFF2-40B4-BE49-F238E27FC236}">
                <a16:creationId xmlns:a16="http://schemas.microsoft.com/office/drawing/2014/main" id="{C50285F2-B684-441B-8ED5-8FF3F9451018}"/>
              </a:ext>
            </a:extLst>
          </p:cNvPr>
          <p:cNvSpPr/>
          <p:nvPr/>
        </p:nvSpPr>
        <p:spPr>
          <a:xfrm>
            <a:off x="5358708" y="1939943"/>
            <a:ext cx="583878" cy="2763834"/>
          </a:xfrm>
          <a:prstGeom prst="rect">
            <a:avLst/>
          </a:prstGeom>
        </p:spPr>
        <p:txBody>
          <a:bodyPr wrap="none">
            <a:spAutoFit/>
          </a:bodyPr>
          <a:lstStyle/>
          <a:p>
            <a:pPr algn="r" fontAlgn="ctr">
              <a:lnSpc>
                <a:spcPct val="80000"/>
              </a:lnSpc>
            </a:pPr>
            <a:r>
              <a:rPr lang="es-ES" dirty="0">
                <a:solidFill>
                  <a:schemeClr val="bg1"/>
                </a:solidFill>
              </a:rPr>
              <a:t>7%</a:t>
            </a:r>
          </a:p>
          <a:p>
            <a:pPr algn="r" fontAlgn="ctr">
              <a:lnSpc>
                <a:spcPct val="80000"/>
              </a:lnSpc>
            </a:pPr>
            <a:r>
              <a:rPr lang="es-ES" dirty="0">
                <a:solidFill>
                  <a:schemeClr val="bg1"/>
                </a:solidFill>
              </a:rPr>
              <a:t>5%</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18%</a:t>
            </a:r>
            <a:endParaRPr lang="es-ES" sz="1200" dirty="0">
              <a:solidFill>
                <a:schemeClr val="accent3">
                  <a:lumMod val="75000"/>
                </a:schemeClr>
              </a:solidFill>
            </a:endParaRPr>
          </a:p>
          <a:p>
            <a:pPr algn="r" fontAlgn="ctr"/>
            <a:endParaRPr lang="es-ES" sz="1000" dirty="0">
              <a:solidFill>
                <a:schemeClr val="bg1"/>
              </a:solidFill>
            </a:endParaRPr>
          </a:p>
          <a:p>
            <a:pPr algn="r" fontAlgn="ctr"/>
            <a:endParaRPr lang="es-ES" sz="1000" dirty="0">
              <a:solidFill>
                <a:schemeClr val="bg1"/>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endParaRPr lang="es-ES" sz="1500" dirty="0">
              <a:solidFill>
                <a:schemeClr val="accent3">
                  <a:lumMod val="75000"/>
                </a:schemeClr>
              </a:solidFill>
            </a:endParaRPr>
          </a:p>
          <a:p>
            <a:pPr algn="r" fontAlgn="ctr"/>
            <a:endParaRPr lang="es-ES" sz="1500" dirty="0">
              <a:solidFill>
                <a:schemeClr val="accent3">
                  <a:lumMod val="75000"/>
                </a:schemeClr>
              </a:solidFill>
            </a:endParaRPr>
          </a:p>
          <a:p>
            <a:pPr algn="r" fontAlgn="ctr"/>
            <a:endParaRPr lang="es-ES" dirty="0">
              <a:solidFill>
                <a:schemeClr val="accent3">
                  <a:lumMod val="75000"/>
                </a:schemeClr>
              </a:solidFill>
            </a:endParaRPr>
          </a:p>
          <a:p>
            <a:pPr algn="r" fontAlgn="ctr"/>
            <a:r>
              <a:rPr lang="es-ES" dirty="0">
                <a:solidFill>
                  <a:schemeClr val="bg1"/>
                </a:solidFill>
                <a:latin typeface="Calibri" panose="020F0502020204030204" pitchFamily="34" charset="0"/>
              </a:rPr>
              <a:t>62%</a:t>
            </a:r>
          </a:p>
        </p:txBody>
      </p:sp>
      <p:sp>
        <p:nvSpPr>
          <p:cNvPr id="19" name="Rectángulo 18">
            <a:extLst>
              <a:ext uri="{FF2B5EF4-FFF2-40B4-BE49-F238E27FC236}">
                <a16:creationId xmlns:a16="http://schemas.microsoft.com/office/drawing/2014/main" id="{9357466E-60E0-4F3B-A40F-2FCB7836D6F6}"/>
              </a:ext>
            </a:extLst>
          </p:cNvPr>
          <p:cNvSpPr/>
          <p:nvPr/>
        </p:nvSpPr>
        <p:spPr>
          <a:xfrm>
            <a:off x="6928160" y="2525865"/>
            <a:ext cx="583878" cy="2086725"/>
          </a:xfrm>
          <a:prstGeom prst="rect">
            <a:avLst/>
          </a:prstGeom>
        </p:spPr>
        <p:txBody>
          <a:bodyPr wrap="none">
            <a:spAutoFit/>
          </a:bodyPr>
          <a:lstStyle/>
          <a:p>
            <a:pPr algn="r" fontAlgn="ctr">
              <a:lnSpc>
                <a:spcPct val="80000"/>
              </a:lnSpc>
            </a:pPr>
            <a:r>
              <a:rPr lang="es-ES" dirty="0">
                <a:solidFill>
                  <a:schemeClr val="bg1"/>
                </a:solidFill>
              </a:rPr>
              <a:t>6%</a:t>
            </a:r>
          </a:p>
          <a:p>
            <a:pPr algn="r" fontAlgn="ctr">
              <a:lnSpc>
                <a:spcPct val="80000"/>
              </a:lnSpc>
            </a:pPr>
            <a:r>
              <a:rPr lang="es-ES" dirty="0">
                <a:solidFill>
                  <a:schemeClr val="bg1"/>
                </a:solidFill>
              </a:rPr>
              <a:t>4%</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17%</a:t>
            </a:r>
            <a:endParaRPr lang="es-ES" sz="1200" dirty="0">
              <a:solidFill>
                <a:schemeClr val="accent3">
                  <a:lumMod val="75000"/>
                </a:schemeClr>
              </a:solidFill>
            </a:endParaRPr>
          </a:p>
          <a:p>
            <a:pPr algn="r" fontAlgn="ctr"/>
            <a:endParaRPr lang="es-ES" sz="800" dirty="0">
              <a:solidFill>
                <a:schemeClr val="bg1"/>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r>
              <a:rPr lang="es-ES" sz="2200" dirty="0">
                <a:solidFill>
                  <a:schemeClr val="accent3">
                    <a:lumMod val="75000"/>
                  </a:schemeClr>
                </a:solidFill>
              </a:rPr>
              <a:t>&lt;</a:t>
            </a:r>
          </a:p>
          <a:p>
            <a:pPr algn="r" fontAlgn="ctr"/>
            <a:r>
              <a:rPr lang="es-ES" dirty="0">
                <a:solidFill>
                  <a:schemeClr val="bg1"/>
                </a:solidFill>
                <a:latin typeface="Calibri" panose="020F0502020204030204" pitchFamily="34" charset="0"/>
              </a:rPr>
              <a:t>62%</a:t>
            </a:r>
          </a:p>
        </p:txBody>
      </p:sp>
    </p:spTree>
    <p:extLst>
      <p:ext uri="{BB962C8B-B14F-4D97-AF65-F5344CB8AC3E}">
        <p14:creationId xmlns:p14="http://schemas.microsoft.com/office/powerpoint/2010/main" val="35014794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900" dirty="0"/>
              <a:t>Distribution of the underlying cause of death among deaths with dementia mentioned anywhere on death certificate. </a:t>
            </a:r>
            <a:r>
              <a:rPr lang="pt-BR" sz="1900" dirty="0"/>
              <a:t>60+ </a:t>
            </a:r>
            <a:r>
              <a:rPr lang="pt-BR" sz="1900" dirty="0" err="1"/>
              <a:t>population</a:t>
            </a:r>
            <a:r>
              <a:rPr lang="pt-BR" sz="1900" dirty="0"/>
              <a:t>, Spain (2018-2019)</a:t>
            </a:r>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pic>
        <p:nvPicPr>
          <p:cNvPr id="17" name="Imagen 16">
            <a:extLst>
              <a:ext uri="{FF2B5EF4-FFF2-40B4-BE49-F238E27FC236}">
                <a16:creationId xmlns:a16="http://schemas.microsoft.com/office/drawing/2014/main" id="{85318132-B373-4148-9AC2-323DBD07A9AF}"/>
              </a:ext>
            </a:extLst>
          </p:cNvPr>
          <p:cNvPicPr>
            <a:picLocks noChangeAspect="1"/>
          </p:cNvPicPr>
          <p:nvPr/>
        </p:nvPicPr>
        <p:blipFill>
          <a:blip r:embed="rId3"/>
          <a:stretch>
            <a:fillRect/>
          </a:stretch>
        </p:blipFill>
        <p:spPr>
          <a:xfrm>
            <a:off x="720000" y="1080000"/>
            <a:ext cx="7559999" cy="5040000"/>
          </a:xfrm>
          <a:prstGeom prst="rect">
            <a:avLst/>
          </a:prstGeom>
        </p:spPr>
      </p:pic>
      <p:sp>
        <p:nvSpPr>
          <p:cNvPr id="18" name="Rectángulo 17">
            <a:extLst>
              <a:ext uri="{FF2B5EF4-FFF2-40B4-BE49-F238E27FC236}">
                <a16:creationId xmlns:a16="http://schemas.microsoft.com/office/drawing/2014/main" id="{002716A0-E614-432A-81BF-0406778149F0}"/>
              </a:ext>
            </a:extLst>
          </p:cNvPr>
          <p:cNvSpPr/>
          <p:nvPr/>
        </p:nvSpPr>
        <p:spPr>
          <a:xfrm>
            <a:off x="1643958" y="2168543"/>
            <a:ext cx="583878" cy="2474524"/>
          </a:xfrm>
          <a:prstGeom prst="rect">
            <a:avLst/>
          </a:prstGeom>
        </p:spPr>
        <p:txBody>
          <a:bodyPr wrap="none">
            <a:spAutoFit/>
          </a:bodyPr>
          <a:lstStyle/>
          <a:p>
            <a:pPr algn="r" fontAlgn="ctr"/>
            <a:r>
              <a:rPr lang="es-ES" dirty="0">
                <a:solidFill>
                  <a:schemeClr val="bg1"/>
                </a:solidFill>
              </a:rPr>
              <a:t>7%</a:t>
            </a:r>
          </a:p>
          <a:p>
            <a:pPr algn="r" fontAlgn="ctr"/>
            <a:r>
              <a:rPr lang="es-ES" dirty="0">
                <a:solidFill>
                  <a:schemeClr val="bg1"/>
                </a:solidFill>
              </a:rPr>
              <a:t>6%</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15%</a:t>
            </a:r>
            <a:endParaRPr lang="es-ES" sz="1200" dirty="0">
              <a:solidFill>
                <a:schemeClr val="accent3">
                  <a:lumMod val="75000"/>
                </a:schemeClr>
              </a:solidFill>
            </a:endParaRPr>
          </a:p>
          <a:p>
            <a:pPr algn="r" fontAlgn="ctr"/>
            <a:endParaRPr lang="es-ES" sz="1200" dirty="0">
              <a:solidFill>
                <a:schemeClr val="bg1"/>
              </a:solidFill>
            </a:endParaRPr>
          </a:p>
          <a:p>
            <a:pPr algn="r" fontAlgn="ctr">
              <a:lnSpc>
                <a:spcPct val="80000"/>
              </a:lnSpc>
            </a:pPr>
            <a:r>
              <a:rPr lang="es-ES" dirty="0">
                <a:solidFill>
                  <a:schemeClr val="bg1"/>
                </a:solidFill>
              </a:rPr>
              <a:t>7%</a:t>
            </a:r>
            <a:endParaRPr lang="es-ES" dirty="0">
              <a:solidFill>
                <a:schemeClr val="accent3">
                  <a:lumMod val="75000"/>
                </a:schemeClr>
              </a:solidFill>
            </a:endParaRPr>
          </a:p>
          <a:p>
            <a:pPr algn="r" fontAlgn="ctr">
              <a:lnSpc>
                <a:spcPct val="80000"/>
              </a:lnSpc>
            </a:pPr>
            <a:r>
              <a:rPr lang="es-ES" dirty="0">
                <a:solidFill>
                  <a:schemeClr val="bg1"/>
                </a:solidFill>
              </a:rPr>
              <a:t>3%</a:t>
            </a:r>
          </a:p>
          <a:p>
            <a:pPr algn="r" fontAlgn="ctr"/>
            <a:endParaRPr lang="es-ES" dirty="0">
              <a:solidFill>
                <a:schemeClr val="accent3">
                  <a:lumMod val="75000"/>
                </a:schemeClr>
              </a:solidFill>
            </a:endParaRPr>
          </a:p>
          <a:p>
            <a:pPr algn="r" fontAlgn="ctr"/>
            <a:endParaRPr lang="es-ES" sz="1200" dirty="0">
              <a:solidFill>
                <a:schemeClr val="accent3">
                  <a:lumMod val="75000"/>
                </a:schemeClr>
              </a:solidFill>
            </a:endParaRPr>
          </a:p>
          <a:p>
            <a:pPr algn="r" fontAlgn="ctr"/>
            <a:r>
              <a:rPr lang="es-ES" dirty="0">
                <a:solidFill>
                  <a:schemeClr val="bg1"/>
                </a:solidFill>
                <a:latin typeface="Calibri" panose="020F0502020204030204" pitchFamily="34" charset="0"/>
              </a:rPr>
              <a:t>59%</a:t>
            </a:r>
          </a:p>
        </p:txBody>
      </p:sp>
      <p:sp>
        <p:nvSpPr>
          <p:cNvPr id="19" name="Rectángulo 18">
            <a:extLst>
              <a:ext uri="{FF2B5EF4-FFF2-40B4-BE49-F238E27FC236}">
                <a16:creationId xmlns:a16="http://schemas.microsoft.com/office/drawing/2014/main" id="{1EC36F9B-B02D-4FD9-87E9-9A083EB9D6C7}"/>
              </a:ext>
            </a:extLst>
          </p:cNvPr>
          <p:cNvSpPr/>
          <p:nvPr/>
        </p:nvSpPr>
        <p:spPr>
          <a:xfrm>
            <a:off x="3241985" y="2602065"/>
            <a:ext cx="583878" cy="2055947"/>
          </a:xfrm>
          <a:prstGeom prst="rect">
            <a:avLst/>
          </a:prstGeom>
        </p:spPr>
        <p:txBody>
          <a:bodyPr wrap="none">
            <a:spAutoFit/>
          </a:bodyPr>
          <a:lstStyle/>
          <a:p>
            <a:pPr algn="r" fontAlgn="ctr">
              <a:lnSpc>
                <a:spcPct val="80000"/>
              </a:lnSpc>
            </a:pPr>
            <a:r>
              <a:rPr lang="es-ES" dirty="0">
                <a:solidFill>
                  <a:schemeClr val="bg1"/>
                </a:solidFill>
              </a:rPr>
              <a:t>6%</a:t>
            </a:r>
          </a:p>
          <a:p>
            <a:pPr algn="r" fontAlgn="ctr">
              <a:lnSpc>
                <a:spcPct val="80000"/>
              </a:lnSpc>
            </a:pPr>
            <a:r>
              <a:rPr lang="es-ES" dirty="0">
                <a:solidFill>
                  <a:schemeClr val="bg1"/>
                </a:solidFill>
              </a:rPr>
              <a:t>6%</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15%</a:t>
            </a:r>
            <a:endParaRPr lang="es-ES" sz="1200" dirty="0">
              <a:solidFill>
                <a:schemeClr val="accent3">
                  <a:lumMod val="75000"/>
                </a:schemeClr>
              </a:solidFill>
            </a:endParaRPr>
          </a:p>
          <a:p>
            <a:pPr algn="r" fontAlgn="ctr"/>
            <a:endParaRPr lang="es-ES" sz="800" dirty="0">
              <a:solidFill>
                <a:schemeClr val="bg1"/>
              </a:solidFill>
            </a:endParaRPr>
          </a:p>
          <a:p>
            <a:pPr algn="r" fontAlgn="ctr">
              <a:lnSpc>
                <a:spcPct val="80000"/>
              </a:lnSpc>
            </a:pPr>
            <a:r>
              <a:rPr lang="es-ES" dirty="0">
                <a:solidFill>
                  <a:schemeClr val="bg1"/>
                </a:solidFill>
              </a:rPr>
              <a:t>7%</a:t>
            </a:r>
            <a:endParaRPr lang="es-ES" dirty="0">
              <a:solidFill>
                <a:schemeClr val="accent3">
                  <a:lumMod val="75000"/>
                </a:schemeClr>
              </a:solidFill>
            </a:endParaRPr>
          </a:p>
          <a:p>
            <a:pPr algn="r" fontAlgn="ctr">
              <a:lnSpc>
                <a:spcPct val="80000"/>
              </a:lnSpc>
            </a:pPr>
            <a:r>
              <a:rPr lang="es-ES" dirty="0">
                <a:solidFill>
                  <a:schemeClr val="bg1"/>
                </a:solidFill>
              </a:rPr>
              <a:t>4%</a:t>
            </a:r>
          </a:p>
          <a:p>
            <a:pPr algn="r" fontAlgn="ctr"/>
            <a:endParaRPr lang="es-ES" dirty="0">
              <a:solidFill>
                <a:schemeClr val="accent3">
                  <a:lumMod val="75000"/>
                </a:schemeClr>
              </a:solidFill>
            </a:endParaRPr>
          </a:p>
          <a:p>
            <a:pPr algn="r" fontAlgn="ctr"/>
            <a:r>
              <a:rPr lang="es-ES" dirty="0">
                <a:solidFill>
                  <a:schemeClr val="bg1"/>
                </a:solidFill>
                <a:latin typeface="Calibri" panose="020F0502020204030204" pitchFamily="34" charset="0"/>
              </a:rPr>
              <a:t>59%</a:t>
            </a:r>
          </a:p>
        </p:txBody>
      </p:sp>
      <p:sp>
        <p:nvSpPr>
          <p:cNvPr id="20" name="Rectángulo 19">
            <a:extLst>
              <a:ext uri="{FF2B5EF4-FFF2-40B4-BE49-F238E27FC236}">
                <a16:creationId xmlns:a16="http://schemas.microsoft.com/office/drawing/2014/main" id="{87ABEFA8-01D6-41F3-AB3A-42AFA7F6ACC2}"/>
              </a:ext>
            </a:extLst>
          </p:cNvPr>
          <p:cNvSpPr/>
          <p:nvPr/>
        </p:nvSpPr>
        <p:spPr>
          <a:xfrm>
            <a:off x="5358708" y="1939943"/>
            <a:ext cx="583878" cy="2763834"/>
          </a:xfrm>
          <a:prstGeom prst="rect">
            <a:avLst/>
          </a:prstGeom>
        </p:spPr>
        <p:txBody>
          <a:bodyPr wrap="none">
            <a:spAutoFit/>
          </a:bodyPr>
          <a:lstStyle/>
          <a:p>
            <a:pPr algn="r" fontAlgn="ctr">
              <a:lnSpc>
                <a:spcPct val="80000"/>
              </a:lnSpc>
            </a:pPr>
            <a:r>
              <a:rPr lang="es-ES" dirty="0">
                <a:solidFill>
                  <a:schemeClr val="bg1"/>
                </a:solidFill>
              </a:rPr>
              <a:t>7%</a:t>
            </a:r>
          </a:p>
          <a:p>
            <a:pPr algn="r" fontAlgn="ctr">
              <a:lnSpc>
                <a:spcPct val="80000"/>
              </a:lnSpc>
            </a:pPr>
            <a:r>
              <a:rPr lang="es-ES" dirty="0">
                <a:solidFill>
                  <a:schemeClr val="bg1"/>
                </a:solidFill>
              </a:rPr>
              <a:t>4%</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17%</a:t>
            </a:r>
            <a:endParaRPr lang="es-ES" sz="1200" dirty="0">
              <a:solidFill>
                <a:schemeClr val="accent3">
                  <a:lumMod val="75000"/>
                </a:schemeClr>
              </a:solidFill>
            </a:endParaRPr>
          </a:p>
          <a:p>
            <a:pPr algn="r" fontAlgn="ctr"/>
            <a:endParaRPr lang="es-ES" sz="1000" dirty="0">
              <a:solidFill>
                <a:schemeClr val="bg1"/>
              </a:solidFill>
            </a:endParaRPr>
          </a:p>
          <a:p>
            <a:pPr algn="r" fontAlgn="ctr"/>
            <a:endParaRPr lang="es-ES" sz="1000" dirty="0">
              <a:solidFill>
                <a:schemeClr val="bg1"/>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endParaRPr lang="es-ES" sz="1500" dirty="0">
              <a:solidFill>
                <a:schemeClr val="accent3">
                  <a:lumMod val="75000"/>
                </a:schemeClr>
              </a:solidFill>
            </a:endParaRPr>
          </a:p>
          <a:p>
            <a:pPr algn="r" fontAlgn="ctr"/>
            <a:endParaRPr lang="es-ES" sz="1500" dirty="0">
              <a:solidFill>
                <a:schemeClr val="accent3">
                  <a:lumMod val="75000"/>
                </a:schemeClr>
              </a:solidFill>
            </a:endParaRPr>
          </a:p>
          <a:p>
            <a:pPr algn="r" fontAlgn="ctr"/>
            <a:endParaRPr lang="es-ES" dirty="0">
              <a:solidFill>
                <a:schemeClr val="accent3">
                  <a:lumMod val="75000"/>
                </a:schemeClr>
              </a:solidFill>
            </a:endParaRPr>
          </a:p>
          <a:p>
            <a:pPr algn="r" fontAlgn="ctr"/>
            <a:r>
              <a:rPr lang="es-ES" dirty="0">
                <a:solidFill>
                  <a:schemeClr val="bg1"/>
                </a:solidFill>
                <a:latin typeface="Calibri" panose="020F0502020204030204" pitchFamily="34" charset="0"/>
              </a:rPr>
              <a:t>64%</a:t>
            </a:r>
          </a:p>
        </p:txBody>
      </p:sp>
      <p:sp>
        <p:nvSpPr>
          <p:cNvPr id="21" name="Rectángulo 20">
            <a:extLst>
              <a:ext uri="{FF2B5EF4-FFF2-40B4-BE49-F238E27FC236}">
                <a16:creationId xmlns:a16="http://schemas.microsoft.com/office/drawing/2014/main" id="{7926869C-D81B-4CA2-A644-CFDD98FB0A67}"/>
              </a:ext>
            </a:extLst>
          </p:cNvPr>
          <p:cNvSpPr/>
          <p:nvPr/>
        </p:nvSpPr>
        <p:spPr>
          <a:xfrm>
            <a:off x="6928160" y="2554440"/>
            <a:ext cx="583878" cy="1963614"/>
          </a:xfrm>
          <a:prstGeom prst="rect">
            <a:avLst/>
          </a:prstGeom>
        </p:spPr>
        <p:txBody>
          <a:bodyPr wrap="none">
            <a:spAutoFit/>
          </a:bodyPr>
          <a:lstStyle/>
          <a:p>
            <a:pPr algn="r" fontAlgn="ctr">
              <a:lnSpc>
                <a:spcPct val="80000"/>
              </a:lnSpc>
            </a:pPr>
            <a:r>
              <a:rPr lang="es-ES" dirty="0">
                <a:solidFill>
                  <a:schemeClr val="bg1"/>
                </a:solidFill>
              </a:rPr>
              <a:t>6%</a:t>
            </a:r>
          </a:p>
          <a:p>
            <a:pPr algn="r" fontAlgn="ctr">
              <a:lnSpc>
                <a:spcPct val="80000"/>
              </a:lnSpc>
            </a:pPr>
            <a:r>
              <a:rPr lang="es-ES" dirty="0">
                <a:solidFill>
                  <a:schemeClr val="bg1"/>
                </a:solidFill>
              </a:rPr>
              <a:t>4%</a:t>
            </a:r>
            <a:endParaRPr lang="es-ES" sz="600" dirty="0">
              <a:solidFill>
                <a:schemeClr val="bg1"/>
              </a:solidFill>
            </a:endParaRPr>
          </a:p>
          <a:p>
            <a:pPr algn="r" fontAlgn="ctr"/>
            <a:endParaRPr lang="es-ES" sz="600" dirty="0">
              <a:solidFill>
                <a:schemeClr val="bg1"/>
              </a:solidFill>
            </a:endParaRPr>
          </a:p>
          <a:p>
            <a:pPr algn="r" fontAlgn="ctr"/>
            <a:r>
              <a:rPr lang="es-ES" dirty="0">
                <a:solidFill>
                  <a:schemeClr val="bg1"/>
                </a:solidFill>
              </a:rPr>
              <a:t>16%</a:t>
            </a:r>
            <a:endParaRPr lang="es-ES" sz="1200" dirty="0">
              <a:solidFill>
                <a:schemeClr val="accent3">
                  <a:lumMod val="75000"/>
                </a:schemeClr>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3%</a:t>
            </a:r>
          </a:p>
          <a:p>
            <a:pPr algn="r" fontAlgn="ctr"/>
            <a:r>
              <a:rPr lang="es-ES" sz="2200" dirty="0">
                <a:solidFill>
                  <a:schemeClr val="accent3">
                    <a:lumMod val="75000"/>
                  </a:schemeClr>
                </a:solidFill>
              </a:rPr>
              <a:t>&lt;</a:t>
            </a:r>
          </a:p>
          <a:p>
            <a:pPr algn="r" fontAlgn="ctr"/>
            <a:r>
              <a:rPr lang="es-ES" dirty="0">
                <a:solidFill>
                  <a:schemeClr val="bg1"/>
                </a:solidFill>
                <a:latin typeface="Calibri" panose="020F0502020204030204" pitchFamily="34" charset="0"/>
              </a:rPr>
              <a:t>65%</a:t>
            </a:r>
          </a:p>
        </p:txBody>
      </p:sp>
    </p:spTree>
    <p:extLst>
      <p:ext uri="{BB962C8B-B14F-4D97-AF65-F5344CB8AC3E}">
        <p14:creationId xmlns:p14="http://schemas.microsoft.com/office/powerpoint/2010/main" val="3697727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900" dirty="0"/>
              <a:t>Distribution of the underlying cause of death among deaths with dementia mentioned anywhere on death certificate. </a:t>
            </a:r>
            <a:r>
              <a:rPr lang="pt-BR" sz="1900" dirty="0"/>
              <a:t>60+ </a:t>
            </a:r>
            <a:r>
              <a:rPr lang="pt-BR" sz="1900" dirty="0" err="1"/>
              <a:t>population</a:t>
            </a:r>
            <a:r>
              <a:rPr lang="pt-BR" sz="1900" dirty="0"/>
              <a:t>, Spain (2020-2021)</a:t>
            </a:r>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pic>
        <p:nvPicPr>
          <p:cNvPr id="22" name="Imagen 21">
            <a:extLst>
              <a:ext uri="{FF2B5EF4-FFF2-40B4-BE49-F238E27FC236}">
                <a16:creationId xmlns:a16="http://schemas.microsoft.com/office/drawing/2014/main" id="{D05DEEA0-CDDA-483F-B33B-F0CD945CFFC0}"/>
              </a:ext>
            </a:extLst>
          </p:cNvPr>
          <p:cNvPicPr>
            <a:picLocks noChangeAspect="1"/>
          </p:cNvPicPr>
          <p:nvPr/>
        </p:nvPicPr>
        <p:blipFill>
          <a:blip r:embed="rId3"/>
          <a:stretch>
            <a:fillRect/>
          </a:stretch>
        </p:blipFill>
        <p:spPr>
          <a:xfrm>
            <a:off x="720000" y="1060950"/>
            <a:ext cx="7559999" cy="5040000"/>
          </a:xfrm>
          <a:prstGeom prst="rect">
            <a:avLst/>
          </a:prstGeom>
        </p:spPr>
      </p:pic>
      <p:sp>
        <p:nvSpPr>
          <p:cNvPr id="23" name="Rectángulo 22">
            <a:extLst>
              <a:ext uri="{FF2B5EF4-FFF2-40B4-BE49-F238E27FC236}">
                <a16:creationId xmlns:a16="http://schemas.microsoft.com/office/drawing/2014/main" id="{03DA8408-6D8D-413F-910D-4C3748BAF917}"/>
              </a:ext>
            </a:extLst>
          </p:cNvPr>
          <p:cNvSpPr/>
          <p:nvPr/>
        </p:nvSpPr>
        <p:spPr>
          <a:xfrm>
            <a:off x="1643958" y="2168543"/>
            <a:ext cx="583878" cy="2689967"/>
          </a:xfrm>
          <a:prstGeom prst="rect">
            <a:avLst/>
          </a:prstGeom>
        </p:spPr>
        <p:txBody>
          <a:bodyPr wrap="none">
            <a:spAutoFit/>
          </a:bodyPr>
          <a:lstStyle/>
          <a:p>
            <a:pPr algn="r" fontAlgn="ctr"/>
            <a:r>
              <a:rPr lang="es-ES" dirty="0">
                <a:solidFill>
                  <a:schemeClr val="bg1"/>
                </a:solidFill>
              </a:rPr>
              <a:t>7%</a:t>
            </a:r>
          </a:p>
          <a:p>
            <a:pPr algn="r" fontAlgn="ctr"/>
            <a:r>
              <a:rPr lang="es-ES" dirty="0">
                <a:solidFill>
                  <a:schemeClr val="bg1"/>
                </a:solidFill>
              </a:rPr>
              <a:t>10%</a:t>
            </a:r>
            <a:endParaRPr lang="es-ES" sz="600" dirty="0">
              <a:solidFill>
                <a:schemeClr val="bg1"/>
              </a:solidFill>
            </a:endParaRPr>
          </a:p>
          <a:p>
            <a:pPr algn="r" fontAlgn="ctr"/>
            <a:r>
              <a:rPr lang="es-ES" dirty="0">
                <a:solidFill>
                  <a:schemeClr val="bg1"/>
                </a:solidFill>
              </a:rPr>
              <a:t>5%</a:t>
            </a:r>
            <a:endParaRPr lang="es-ES" sz="800" dirty="0">
              <a:solidFill>
                <a:schemeClr val="bg1"/>
              </a:solidFill>
            </a:endParaRPr>
          </a:p>
          <a:p>
            <a:pPr algn="r" fontAlgn="ctr"/>
            <a:endParaRPr lang="es-ES" sz="800" dirty="0">
              <a:solidFill>
                <a:schemeClr val="bg1"/>
              </a:solidFill>
            </a:endParaRPr>
          </a:p>
          <a:p>
            <a:pPr algn="r" fontAlgn="ctr"/>
            <a:r>
              <a:rPr lang="es-ES" dirty="0">
                <a:solidFill>
                  <a:schemeClr val="bg1"/>
                </a:solidFill>
              </a:rPr>
              <a:t>15%</a:t>
            </a:r>
            <a:endParaRPr lang="es-ES" sz="1200" dirty="0">
              <a:solidFill>
                <a:schemeClr val="accent3">
                  <a:lumMod val="75000"/>
                </a:schemeClr>
              </a:solidFill>
            </a:endParaRPr>
          </a:p>
          <a:p>
            <a:pPr algn="r" fontAlgn="ctr"/>
            <a:endParaRPr lang="es-ES" sz="1200" dirty="0">
              <a:solidFill>
                <a:schemeClr val="bg1"/>
              </a:solidFill>
            </a:endParaRPr>
          </a:p>
          <a:p>
            <a:pPr algn="r" fontAlgn="ctr">
              <a:lnSpc>
                <a:spcPct val="80000"/>
              </a:lnSpc>
            </a:pPr>
            <a:r>
              <a:rPr lang="es-ES" dirty="0">
                <a:solidFill>
                  <a:schemeClr val="bg1"/>
                </a:solidFill>
              </a:rPr>
              <a:t>6%</a:t>
            </a:r>
            <a:endParaRPr lang="es-ES" dirty="0">
              <a:solidFill>
                <a:schemeClr val="accent3">
                  <a:lumMod val="75000"/>
                </a:schemeClr>
              </a:solidFill>
            </a:endParaRPr>
          </a:p>
          <a:p>
            <a:pPr algn="r" fontAlgn="ctr">
              <a:lnSpc>
                <a:spcPct val="80000"/>
              </a:lnSpc>
            </a:pPr>
            <a:r>
              <a:rPr lang="es-ES" dirty="0">
                <a:solidFill>
                  <a:schemeClr val="bg1"/>
                </a:solidFill>
              </a:rPr>
              <a:t>3%</a:t>
            </a:r>
          </a:p>
          <a:p>
            <a:pPr algn="r" fontAlgn="ctr"/>
            <a:endParaRPr lang="es-ES" sz="1200" dirty="0">
              <a:solidFill>
                <a:schemeClr val="accent3">
                  <a:lumMod val="75000"/>
                </a:schemeClr>
              </a:solidFill>
            </a:endParaRPr>
          </a:p>
          <a:p>
            <a:pPr algn="r" fontAlgn="ctr"/>
            <a:endParaRPr lang="es-ES" sz="1200" dirty="0">
              <a:solidFill>
                <a:schemeClr val="bg1"/>
              </a:solidFill>
              <a:latin typeface="Calibri" panose="020F0502020204030204" pitchFamily="34" charset="0"/>
            </a:endParaRPr>
          </a:p>
          <a:p>
            <a:pPr algn="r" fontAlgn="ctr"/>
            <a:r>
              <a:rPr lang="es-ES" dirty="0">
                <a:solidFill>
                  <a:schemeClr val="bg1"/>
                </a:solidFill>
                <a:latin typeface="Calibri" panose="020F0502020204030204" pitchFamily="34" charset="0"/>
              </a:rPr>
              <a:t>50%</a:t>
            </a:r>
          </a:p>
        </p:txBody>
      </p:sp>
      <p:sp>
        <p:nvSpPr>
          <p:cNvPr id="24" name="Rectángulo 23">
            <a:extLst>
              <a:ext uri="{FF2B5EF4-FFF2-40B4-BE49-F238E27FC236}">
                <a16:creationId xmlns:a16="http://schemas.microsoft.com/office/drawing/2014/main" id="{F44E8F3A-2E95-485D-9C0E-FFE058CEE206}"/>
              </a:ext>
            </a:extLst>
          </p:cNvPr>
          <p:cNvSpPr/>
          <p:nvPr/>
        </p:nvSpPr>
        <p:spPr>
          <a:xfrm>
            <a:off x="3241985" y="2602065"/>
            <a:ext cx="583878" cy="2185214"/>
          </a:xfrm>
          <a:prstGeom prst="rect">
            <a:avLst/>
          </a:prstGeom>
        </p:spPr>
        <p:txBody>
          <a:bodyPr wrap="none">
            <a:spAutoFit/>
          </a:bodyPr>
          <a:lstStyle/>
          <a:p>
            <a:pPr algn="r" fontAlgn="ctr">
              <a:lnSpc>
                <a:spcPct val="80000"/>
              </a:lnSpc>
            </a:pPr>
            <a:r>
              <a:rPr lang="es-ES" dirty="0">
                <a:solidFill>
                  <a:schemeClr val="bg1"/>
                </a:solidFill>
              </a:rPr>
              <a:t>7%</a:t>
            </a:r>
          </a:p>
          <a:p>
            <a:pPr algn="r" fontAlgn="ctr">
              <a:lnSpc>
                <a:spcPct val="80000"/>
              </a:lnSpc>
            </a:pPr>
            <a:r>
              <a:rPr lang="es-ES" dirty="0">
                <a:solidFill>
                  <a:schemeClr val="bg1"/>
                </a:solidFill>
              </a:rPr>
              <a:t>12%</a:t>
            </a:r>
            <a:endParaRPr lang="es-ES" sz="600" dirty="0">
              <a:solidFill>
                <a:schemeClr val="bg1"/>
              </a:solidFill>
            </a:endParaRPr>
          </a:p>
          <a:p>
            <a:pPr algn="r" fontAlgn="ctr"/>
            <a:endParaRPr lang="es-ES" sz="200" dirty="0">
              <a:solidFill>
                <a:schemeClr val="bg1"/>
              </a:solidFill>
            </a:endParaRPr>
          </a:p>
          <a:p>
            <a:pPr algn="r" fontAlgn="ctr"/>
            <a:r>
              <a:rPr lang="es-ES" dirty="0">
                <a:solidFill>
                  <a:schemeClr val="bg1"/>
                </a:solidFill>
              </a:rPr>
              <a:t>4%</a:t>
            </a:r>
          </a:p>
          <a:p>
            <a:pPr algn="r" fontAlgn="ctr"/>
            <a:r>
              <a:rPr lang="es-ES" dirty="0">
                <a:solidFill>
                  <a:schemeClr val="bg1"/>
                </a:solidFill>
              </a:rPr>
              <a:t>14%</a:t>
            </a:r>
            <a:endParaRPr lang="es-ES" sz="1200" dirty="0">
              <a:solidFill>
                <a:schemeClr val="accent3">
                  <a:lumMod val="75000"/>
                </a:schemeClr>
              </a:solidFill>
            </a:endParaRPr>
          </a:p>
          <a:p>
            <a:pPr algn="r" fontAlgn="ctr"/>
            <a:endParaRPr lang="es-ES" sz="800" dirty="0">
              <a:solidFill>
                <a:schemeClr val="bg1"/>
              </a:solidFill>
            </a:endParaRPr>
          </a:p>
          <a:p>
            <a:pPr algn="r" fontAlgn="ctr">
              <a:lnSpc>
                <a:spcPct val="80000"/>
              </a:lnSpc>
            </a:pPr>
            <a:r>
              <a:rPr lang="es-ES" dirty="0">
                <a:solidFill>
                  <a:schemeClr val="bg1"/>
                </a:solidFill>
              </a:rPr>
              <a:t>6%</a:t>
            </a:r>
            <a:endParaRPr lang="es-ES" dirty="0">
              <a:solidFill>
                <a:schemeClr val="accent3">
                  <a:lumMod val="75000"/>
                </a:schemeClr>
              </a:solidFill>
            </a:endParaRPr>
          </a:p>
          <a:p>
            <a:pPr algn="r" fontAlgn="ctr">
              <a:lnSpc>
                <a:spcPct val="80000"/>
              </a:lnSpc>
            </a:pPr>
            <a:r>
              <a:rPr lang="es-ES" dirty="0">
                <a:solidFill>
                  <a:schemeClr val="bg1"/>
                </a:solidFill>
              </a:rPr>
              <a:t>4%</a:t>
            </a:r>
          </a:p>
          <a:p>
            <a:pPr algn="r" fontAlgn="ctr">
              <a:lnSpc>
                <a:spcPct val="80000"/>
              </a:lnSpc>
            </a:pPr>
            <a:endParaRPr lang="es-ES" dirty="0">
              <a:solidFill>
                <a:schemeClr val="bg1"/>
              </a:solidFill>
            </a:endParaRPr>
          </a:p>
          <a:p>
            <a:pPr algn="r" fontAlgn="ctr"/>
            <a:r>
              <a:rPr lang="es-ES" dirty="0">
                <a:solidFill>
                  <a:schemeClr val="bg1"/>
                </a:solidFill>
                <a:latin typeface="Calibri" panose="020F0502020204030204" pitchFamily="34" charset="0"/>
              </a:rPr>
              <a:t>51%</a:t>
            </a:r>
          </a:p>
        </p:txBody>
      </p:sp>
      <p:sp>
        <p:nvSpPr>
          <p:cNvPr id="25" name="Rectángulo 24">
            <a:extLst>
              <a:ext uri="{FF2B5EF4-FFF2-40B4-BE49-F238E27FC236}">
                <a16:creationId xmlns:a16="http://schemas.microsoft.com/office/drawing/2014/main" id="{2A36D431-931A-40CD-8421-52562FBE8896}"/>
              </a:ext>
            </a:extLst>
          </p:cNvPr>
          <p:cNvSpPr/>
          <p:nvPr/>
        </p:nvSpPr>
        <p:spPr>
          <a:xfrm>
            <a:off x="5358708" y="1978043"/>
            <a:ext cx="583878" cy="2779222"/>
          </a:xfrm>
          <a:prstGeom prst="rect">
            <a:avLst/>
          </a:prstGeom>
        </p:spPr>
        <p:txBody>
          <a:bodyPr wrap="none">
            <a:spAutoFit/>
          </a:bodyPr>
          <a:lstStyle/>
          <a:p>
            <a:pPr algn="r" fontAlgn="ctr">
              <a:lnSpc>
                <a:spcPct val="80000"/>
              </a:lnSpc>
            </a:pPr>
            <a:r>
              <a:rPr lang="es-ES" dirty="0">
                <a:solidFill>
                  <a:schemeClr val="bg1"/>
                </a:solidFill>
              </a:rPr>
              <a:t>7%</a:t>
            </a:r>
          </a:p>
          <a:p>
            <a:pPr algn="r" fontAlgn="ctr">
              <a:lnSpc>
                <a:spcPct val="80000"/>
              </a:lnSpc>
            </a:pPr>
            <a:r>
              <a:rPr lang="es-ES" dirty="0">
                <a:solidFill>
                  <a:schemeClr val="bg1"/>
                </a:solidFill>
              </a:rPr>
              <a:t>9%</a:t>
            </a:r>
            <a:endParaRPr lang="es-ES" sz="600" dirty="0">
              <a:solidFill>
                <a:schemeClr val="bg1"/>
              </a:solidFill>
            </a:endParaRPr>
          </a:p>
          <a:p>
            <a:pPr algn="r" fontAlgn="ctr"/>
            <a:endParaRPr lang="es-ES" sz="200" dirty="0">
              <a:solidFill>
                <a:schemeClr val="bg1"/>
              </a:solidFill>
            </a:endParaRPr>
          </a:p>
          <a:p>
            <a:pPr algn="r" fontAlgn="ctr"/>
            <a:r>
              <a:rPr lang="es-ES" dirty="0">
                <a:solidFill>
                  <a:schemeClr val="bg1"/>
                </a:solidFill>
              </a:rPr>
              <a:t>2%</a:t>
            </a:r>
          </a:p>
          <a:p>
            <a:pPr algn="r" fontAlgn="ctr"/>
            <a:endParaRPr lang="es-ES" sz="1200" dirty="0">
              <a:solidFill>
                <a:schemeClr val="bg1"/>
              </a:solidFill>
            </a:endParaRPr>
          </a:p>
          <a:p>
            <a:pPr algn="r" fontAlgn="ctr"/>
            <a:r>
              <a:rPr lang="es-ES" dirty="0">
                <a:solidFill>
                  <a:schemeClr val="bg1"/>
                </a:solidFill>
              </a:rPr>
              <a:t>17%</a:t>
            </a:r>
            <a:endParaRPr lang="es-ES" sz="1200" dirty="0">
              <a:solidFill>
                <a:schemeClr val="accent3">
                  <a:lumMod val="75000"/>
                </a:schemeClr>
              </a:solidFill>
            </a:endParaRPr>
          </a:p>
          <a:p>
            <a:pPr algn="r" fontAlgn="ctr"/>
            <a:endParaRPr lang="es-ES" sz="1000" dirty="0">
              <a:solidFill>
                <a:schemeClr val="bg1"/>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endParaRPr lang="es-ES" sz="1500" dirty="0">
              <a:solidFill>
                <a:schemeClr val="accent3">
                  <a:lumMod val="75000"/>
                </a:schemeClr>
              </a:solidFill>
            </a:endParaRPr>
          </a:p>
          <a:p>
            <a:pPr algn="r" fontAlgn="ctr"/>
            <a:endParaRPr lang="es-ES" sz="1200" dirty="0">
              <a:solidFill>
                <a:schemeClr val="accent3">
                  <a:lumMod val="75000"/>
                </a:schemeClr>
              </a:solidFill>
            </a:endParaRPr>
          </a:p>
          <a:p>
            <a:pPr algn="r" fontAlgn="ctr"/>
            <a:endParaRPr lang="es-ES" sz="1200" dirty="0">
              <a:solidFill>
                <a:schemeClr val="accent3">
                  <a:lumMod val="75000"/>
                </a:schemeClr>
              </a:solidFill>
            </a:endParaRPr>
          </a:p>
          <a:p>
            <a:pPr algn="r" fontAlgn="ctr"/>
            <a:r>
              <a:rPr lang="es-ES" dirty="0">
                <a:solidFill>
                  <a:schemeClr val="bg1"/>
                </a:solidFill>
                <a:latin typeface="Calibri" panose="020F0502020204030204" pitchFamily="34" charset="0"/>
              </a:rPr>
              <a:t>56%</a:t>
            </a:r>
          </a:p>
        </p:txBody>
      </p:sp>
      <p:sp>
        <p:nvSpPr>
          <p:cNvPr id="26" name="Rectángulo 25">
            <a:extLst>
              <a:ext uri="{FF2B5EF4-FFF2-40B4-BE49-F238E27FC236}">
                <a16:creationId xmlns:a16="http://schemas.microsoft.com/office/drawing/2014/main" id="{52045D6F-0D9C-4C5C-9309-86EEBCA3DC93}"/>
              </a:ext>
            </a:extLst>
          </p:cNvPr>
          <p:cNvSpPr/>
          <p:nvPr/>
        </p:nvSpPr>
        <p:spPr>
          <a:xfrm>
            <a:off x="6928160" y="2459190"/>
            <a:ext cx="583878" cy="2271391"/>
          </a:xfrm>
          <a:prstGeom prst="rect">
            <a:avLst/>
          </a:prstGeom>
        </p:spPr>
        <p:txBody>
          <a:bodyPr wrap="none">
            <a:spAutoFit/>
          </a:bodyPr>
          <a:lstStyle/>
          <a:p>
            <a:pPr algn="r" fontAlgn="ctr">
              <a:lnSpc>
                <a:spcPct val="80000"/>
              </a:lnSpc>
            </a:pPr>
            <a:r>
              <a:rPr lang="es-ES" dirty="0">
                <a:solidFill>
                  <a:schemeClr val="bg1"/>
                </a:solidFill>
              </a:rPr>
              <a:t>7%</a:t>
            </a:r>
          </a:p>
          <a:p>
            <a:pPr algn="r" fontAlgn="ctr">
              <a:lnSpc>
                <a:spcPct val="80000"/>
              </a:lnSpc>
            </a:pPr>
            <a:r>
              <a:rPr lang="es-ES" dirty="0">
                <a:solidFill>
                  <a:schemeClr val="bg1"/>
                </a:solidFill>
              </a:rPr>
              <a:t>11%</a:t>
            </a:r>
          </a:p>
          <a:p>
            <a:pPr algn="r" fontAlgn="ctr">
              <a:lnSpc>
                <a:spcPct val="80000"/>
              </a:lnSpc>
            </a:pPr>
            <a:endParaRPr lang="es-ES" sz="200" dirty="0">
              <a:solidFill>
                <a:schemeClr val="bg1"/>
              </a:solidFill>
            </a:endParaRPr>
          </a:p>
          <a:p>
            <a:pPr algn="r" fontAlgn="ctr"/>
            <a:r>
              <a:rPr lang="es-ES" dirty="0">
                <a:solidFill>
                  <a:schemeClr val="bg1"/>
                </a:solidFill>
              </a:rPr>
              <a:t>2%</a:t>
            </a:r>
          </a:p>
          <a:p>
            <a:pPr algn="r" fontAlgn="ctr"/>
            <a:r>
              <a:rPr lang="es-ES" dirty="0">
                <a:solidFill>
                  <a:schemeClr val="bg1"/>
                </a:solidFill>
              </a:rPr>
              <a:t>15%</a:t>
            </a:r>
            <a:endParaRPr lang="es-ES" sz="1200" dirty="0">
              <a:solidFill>
                <a:schemeClr val="accent3">
                  <a:lumMod val="75000"/>
                </a:schemeClr>
              </a:solidFill>
            </a:endParaRPr>
          </a:p>
          <a:p>
            <a:pPr algn="r" fontAlgn="ctr">
              <a:lnSpc>
                <a:spcPct val="80000"/>
              </a:lnSpc>
            </a:pPr>
            <a:endParaRPr lang="es-ES" sz="800" dirty="0">
              <a:solidFill>
                <a:schemeClr val="bg1"/>
              </a:solidFill>
            </a:endParaRPr>
          </a:p>
          <a:p>
            <a:pPr algn="r" fontAlgn="ctr">
              <a:lnSpc>
                <a:spcPct val="80000"/>
              </a:lnSpc>
            </a:pPr>
            <a:r>
              <a:rPr lang="es-ES" dirty="0">
                <a:solidFill>
                  <a:schemeClr val="bg1"/>
                </a:solidFill>
              </a:rPr>
              <a:t>5%</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r>
              <a:rPr lang="es-ES" sz="2200" dirty="0">
                <a:solidFill>
                  <a:schemeClr val="accent3">
                    <a:lumMod val="75000"/>
                  </a:schemeClr>
                </a:solidFill>
              </a:rPr>
              <a:t>&lt;</a:t>
            </a:r>
          </a:p>
          <a:p>
            <a:pPr algn="r" fontAlgn="ctr"/>
            <a:r>
              <a:rPr lang="es-ES" dirty="0">
                <a:solidFill>
                  <a:schemeClr val="bg1"/>
                </a:solidFill>
                <a:latin typeface="Calibri" panose="020F0502020204030204" pitchFamily="34" charset="0"/>
              </a:rPr>
              <a:t>56%</a:t>
            </a:r>
          </a:p>
        </p:txBody>
      </p:sp>
    </p:spTree>
    <p:extLst>
      <p:ext uri="{BB962C8B-B14F-4D97-AF65-F5344CB8AC3E}">
        <p14:creationId xmlns:p14="http://schemas.microsoft.com/office/powerpoint/2010/main" val="47891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a:extLst>
              <a:ext uri="{FF2B5EF4-FFF2-40B4-BE49-F238E27FC236}">
                <a16:creationId xmlns:a16="http://schemas.microsoft.com/office/drawing/2014/main" id="{7C3BB1F7-2A2D-4C4B-8C24-35D86730CBE1}"/>
              </a:ext>
            </a:extLst>
          </p:cNvPr>
          <p:cNvPicPr>
            <a:picLocks noChangeAspect="1"/>
          </p:cNvPicPr>
          <p:nvPr/>
        </p:nvPicPr>
        <p:blipFill>
          <a:blip r:embed="rId3"/>
          <a:stretch>
            <a:fillRect/>
          </a:stretch>
        </p:blipFill>
        <p:spPr>
          <a:xfrm>
            <a:off x="720000" y="1080000"/>
            <a:ext cx="7559999" cy="5040000"/>
          </a:xfrm>
          <a:prstGeom prst="rect">
            <a:avLst/>
          </a:prstGeom>
        </p:spPr>
      </p:pic>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1900" dirty="0"/>
              <a:t>Distribution of the underlying cause of death among deaths with dementia mentioned anywhere on death certificate. </a:t>
            </a:r>
            <a:r>
              <a:rPr lang="pt-BR" sz="1900" dirty="0"/>
              <a:t>60+ </a:t>
            </a:r>
            <a:r>
              <a:rPr lang="pt-BR" sz="1900" dirty="0" err="1"/>
              <a:t>population</a:t>
            </a:r>
            <a:r>
              <a:rPr lang="pt-BR" sz="1900" dirty="0"/>
              <a:t>, Spain (2016-2021)</a:t>
            </a:r>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sp>
        <p:nvSpPr>
          <p:cNvPr id="15" name="Rectángulo 14">
            <a:extLst>
              <a:ext uri="{FF2B5EF4-FFF2-40B4-BE49-F238E27FC236}">
                <a16:creationId xmlns:a16="http://schemas.microsoft.com/office/drawing/2014/main" id="{56B122FF-FE8E-4407-B0B6-68C86565FE6F}"/>
              </a:ext>
            </a:extLst>
          </p:cNvPr>
          <p:cNvSpPr/>
          <p:nvPr/>
        </p:nvSpPr>
        <p:spPr>
          <a:xfrm>
            <a:off x="1643958" y="2168543"/>
            <a:ext cx="583878" cy="2486835"/>
          </a:xfrm>
          <a:prstGeom prst="rect">
            <a:avLst/>
          </a:prstGeom>
        </p:spPr>
        <p:txBody>
          <a:bodyPr wrap="none">
            <a:spAutoFit/>
          </a:bodyPr>
          <a:lstStyle/>
          <a:p>
            <a:pPr algn="r" fontAlgn="ctr">
              <a:lnSpc>
                <a:spcPct val="80000"/>
              </a:lnSpc>
            </a:pPr>
            <a:r>
              <a:rPr lang="es-ES" dirty="0">
                <a:solidFill>
                  <a:schemeClr val="bg1"/>
                </a:solidFill>
              </a:rPr>
              <a:t>7%</a:t>
            </a:r>
          </a:p>
          <a:p>
            <a:pPr algn="r" fontAlgn="ctr">
              <a:lnSpc>
                <a:spcPct val="80000"/>
              </a:lnSpc>
            </a:pPr>
            <a:r>
              <a:rPr lang="es-ES" dirty="0">
                <a:solidFill>
                  <a:schemeClr val="bg1"/>
                </a:solidFill>
              </a:rPr>
              <a:t>4%</a:t>
            </a:r>
            <a:endParaRPr lang="es-ES" sz="600" dirty="0">
              <a:solidFill>
                <a:schemeClr val="bg1"/>
              </a:solidFill>
            </a:endParaRPr>
          </a:p>
          <a:p>
            <a:pPr algn="r" fontAlgn="ctr">
              <a:lnSpc>
                <a:spcPct val="80000"/>
              </a:lnSpc>
            </a:pPr>
            <a:r>
              <a:rPr lang="es-ES" dirty="0">
                <a:solidFill>
                  <a:schemeClr val="bg1"/>
                </a:solidFill>
              </a:rPr>
              <a:t>6%</a:t>
            </a:r>
            <a:endParaRPr lang="es-ES" sz="800" dirty="0">
              <a:solidFill>
                <a:schemeClr val="bg1"/>
              </a:solidFill>
            </a:endParaRPr>
          </a:p>
          <a:p>
            <a:pPr algn="r" fontAlgn="ctr"/>
            <a:endParaRPr lang="es-ES" sz="800" dirty="0">
              <a:solidFill>
                <a:schemeClr val="bg1"/>
              </a:solidFill>
            </a:endParaRPr>
          </a:p>
          <a:p>
            <a:pPr algn="r" fontAlgn="ctr"/>
            <a:r>
              <a:rPr lang="es-ES" dirty="0">
                <a:solidFill>
                  <a:schemeClr val="bg1"/>
                </a:solidFill>
              </a:rPr>
              <a:t>15%</a:t>
            </a:r>
            <a:endParaRPr lang="es-ES" sz="1200" dirty="0">
              <a:solidFill>
                <a:schemeClr val="accent3">
                  <a:lumMod val="75000"/>
                </a:schemeClr>
              </a:solidFill>
            </a:endParaRPr>
          </a:p>
          <a:p>
            <a:pPr algn="r" fontAlgn="ctr"/>
            <a:endParaRPr lang="es-ES" sz="1200" dirty="0">
              <a:solidFill>
                <a:schemeClr val="bg1"/>
              </a:solidFill>
            </a:endParaRPr>
          </a:p>
          <a:p>
            <a:pPr algn="r" fontAlgn="ctr">
              <a:lnSpc>
                <a:spcPct val="80000"/>
              </a:lnSpc>
            </a:pPr>
            <a:r>
              <a:rPr lang="es-ES" dirty="0">
                <a:solidFill>
                  <a:schemeClr val="bg1"/>
                </a:solidFill>
              </a:rPr>
              <a:t>7%</a:t>
            </a:r>
            <a:endParaRPr lang="es-ES" dirty="0">
              <a:solidFill>
                <a:schemeClr val="accent3">
                  <a:lumMod val="75000"/>
                </a:schemeClr>
              </a:solidFill>
            </a:endParaRPr>
          </a:p>
          <a:p>
            <a:pPr algn="r" fontAlgn="ctr">
              <a:lnSpc>
                <a:spcPct val="80000"/>
              </a:lnSpc>
            </a:pPr>
            <a:r>
              <a:rPr lang="es-ES" dirty="0">
                <a:solidFill>
                  <a:schemeClr val="bg1"/>
                </a:solidFill>
              </a:rPr>
              <a:t>3%</a:t>
            </a:r>
          </a:p>
          <a:p>
            <a:pPr algn="r" fontAlgn="ctr"/>
            <a:endParaRPr lang="es-ES" sz="1200" dirty="0">
              <a:solidFill>
                <a:schemeClr val="accent3">
                  <a:lumMod val="75000"/>
                </a:schemeClr>
              </a:solidFill>
            </a:endParaRPr>
          </a:p>
          <a:p>
            <a:pPr algn="r" fontAlgn="ctr"/>
            <a:endParaRPr lang="es-ES" sz="1200" dirty="0">
              <a:solidFill>
                <a:schemeClr val="bg1"/>
              </a:solidFill>
              <a:latin typeface="Calibri" panose="020F0502020204030204" pitchFamily="34" charset="0"/>
            </a:endParaRPr>
          </a:p>
          <a:p>
            <a:pPr algn="r" fontAlgn="ctr"/>
            <a:r>
              <a:rPr lang="es-ES" dirty="0">
                <a:solidFill>
                  <a:schemeClr val="bg1"/>
                </a:solidFill>
                <a:latin typeface="Calibri" panose="020F0502020204030204" pitchFamily="34" charset="0"/>
              </a:rPr>
              <a:t>55%</a:t>
            </a:r>
          </a:p>
        </p:txBody>
      </p:sp>
      <p:sp>
        <p:nvSpPr>
          <p:cNvPr id="16" name="Rectángulo 15">
            <a:extLst>
              <a:ext uri="{FF2B5EF4-FFF2-40B4-BE49-F238E27FC236}">
                <a16:creationId xmlns:a16="http://schemas.microsoft.com/office/drawing/2014/main" id="{89BBCDE6-017A-4B48-BF84-776470FC8BFE}"/>
              </a:ext>
            </a:extLst>
          </p:cNvPr>
          <p:cNvSpPr/>
          <p:nvPr/>
        </p:nvSpPr>
        <p:spPr>
          <a:xfrm>
            <a:off x="3241985" y="2583015"/>
            <a:ext cx="583878" cy="2015936"/>
          </a:xfrm>
          <a:prstGeom prst="rect">
            <a:avLst/>
          </a:prstGeom>
        </p:spPr>
        <p:txBody>
          <a:bodyPr wrap="none">
            <a:spAutoFit/>
          </a:bodyPr>
          <a:lstStyle/>
          <a:p>
            <a:pPr algn="r" fontAlgn="ctr">
              <a:lnSpc>
                <a:spcPct val="70000"/>
              </a:lnSpc>
            </a:pPr>
            <a:r>
              <a:rPr lang="es-ES" dirty="0">
                <a:solidFill>
                  <a:schemeClr val="bg1"/>
                </a:solidFill>
              </a:rPr>
              <a:t>6%</a:t>
            </a:r>
          </a:p>
          <a:p>
            <a:pPr algn="r" fontAlgn="ctr">
              <a:lnSpc>
                <a:spcPct val="70000"/>
              </a:lnSpc>
            </a:pPr>
            <a:r>
              <a:rPr lang="es-ES" dirty="0">
                <a:solidFill>
                  <a:schemeClr val="bg1"/>
                </a:solidFill>
              </a:rPr>
              <a:t>5%</a:t>
            </a:r>
            <a:endParaRPr lang="es-ES" sz="600" dirty="0">
              <a:solidFill>
                <a:schemeClr val="bg1"/>
              </a:solidFill>
            </a:endParaRPr>
          </a:p>
          <a:p>
            <a:pPr algn="r" fontAlgn="ctr">
              <a:lnSpc>
                <a:spcPct val="70000"/>
              </a:lnSpc>
            </a:pPr>
            <a:r>
              <a:rPr lang="es-ES" dirty="0">
                <a:solidFill>
                  <a:schemeClr val="bg1"/>
                </a:solidFill>
              </a:rPr>
              <a:t>5%</a:t>
            </a:r>
          </a:p>
          <a:p>
            <a:pPr algn="r" fontAlgn="ctr"/>
            <a:r>
              <a:rPr lang="es-ES" dirty="0">
                <a:solidFill>
                  <a:schemeClr val="bg1"/>
                </a:solidFill>
              </a:rPr>
              <a:t>15%</a:t>
            </a:r>
            <a:endParaRPr lang="es-ES" sz="1200" dirty="0">
              <a:solidFill>
                <a:schemeClr val="accent3">
                  <a:lumMod val="75000"/>
                </a:schemeClr>
              </a:solidFill>
            </a:endParaRPr>
          </a:p>
          <a:p>
            <a:pPr algn="r" fontAlgn="ctr"/>
            <a:endParaRPr lang="es-ES" sz="800" dirty="0">
              <a:solidFill>
                <a:schemeClr val="bg1"/>
              </a:solidFill>
            </a:endParaRPr>
          </a:p>
          <a:p>
            <a:pPr algn="r" fontAlgn="ctr">
              <a:lnSpc>
                <a:spcPct val="80000"/>
              </a:lnSpc>
            </a:pPr>
            <a:r>
              <a:rPr lang="es-ES" dirty="0">
                <a:solidFill>
                  <a:schemeClr val="bg1"/>
                </a:solidFill>
              </a:rPr>
              <a:t>7%</a:t>
            </a:r>
            <a:endParaRPr lang="es-ES" dirty="0">
              <a:solidFill>
                <a:schemeClr val="accent3">
                  <a:lumMod val="75000"/>
                </a:schemeClr>
              </a:solidFill>
            </a:endParaRPr>
          </a:p>
          <a:p>
            <a:pPr algn="r" fontAlgn="ctr">
              <a:lnSpc>
                <a:spcPct val="80000"/>
              </a:lnSpc>
            </a:pPr>
            <a:r>
              <a:rPr lang="es-ES" dirty="0">
                <a:solidFill>
                  <a:schemeClr val="bg1"/>
                </a:solidFill>
              </a:rPr>
              <a:t>4%</a:t>
            </a:r>
          </a:p>
          <a:p>
            <a:pPr algn="r" fontAlgn="ctr">
              <a:lnSpc>
                <a:spcPct val="80000"/>
              </a:lnSpc>
            </a:pPr>
            <a:endParaRPr lang="es-ES" dirty="0">
              <a:solidFill>
                <a:schemeClr val="bg1"/>
              </a:solidFill>
            </a:endParaRPr>
          </a:p>
          <a:p>
            <a:pPr algn="r" fontAlgn="ctr"/>
            <a:r>
              <a:rPr lang="es-ES" dirty="0">
                <a:solidFill>
                  <a:schemeClr val="bg1"/>
                </a:solidFill>
                <a:latin typeface="Calibri" panose="020F0502020204030204" pitchFamily="34" charset="0"/>
              </a:rPr>
              <a:t>56%</a:t>
            </a:r>
          </a:p>
        </p:txBody>
      </p:sp>
      <p:sp>
        <p:nvSpPr>
          <p:cNvPr id="17" name="Rectángulo 16">
            <a:extLst>
              <a:ext uri="{FF2B5EF4-FFF2-40B4-BE49-F238E27FC236}">
                <a16:creationId xmlns:a16="http://schemas.microsoft.com/office/drawing/2014/main" id="{57F76028-E1BA-41EA-A18C-981C4C84A82C}"/>
              </a:ext>
            </a:extLst>
          </p:cNvPr>
          <p:cNvSpPr/>
          <p:nvPr/>
        </p:nvSpPr>
        <p:spPr>
          <a:xfrm>
            <a:off x="5358708" y="1978043"/>
            <a:ext cx="583878" cy="2609945"/>
          </a:xfrm>
          <a:prstGeom prst="rect">
            <a:avLst/>
          </a:prstGeom>
        </p:spPr>
        <p:txBody>
          <a:bodyPr wrap="none">
            <a:spAutoFit/>
          </a:bodyPr>
          <a:lstStyle/>
          <a:p>
            <a:pPr algn="r" fontAlgn="ctr">
              <a:lnSpc>
                <a:spcPct val="70000"/>
              </a:lnSpc>
            </a:pPr>
            <a:r>
              <a:rPr lang="es-ES" dirty="0">
                <a:solidFill>
                  <a:schemeClr val="bg1"/>
                </a:solidFill>
              </a:rPr>
              <a:t>7%</a:t>
            </a:r>
          </a:p>
          <a:p>
            <a:pPr algn="r" fontAlgn="ctr">
              <a:lnSpc>
                <a:spcPct val="70000"/>
              </a:lnSpc>
            </a:pPr>
            <a:r>
              <a:rPr lang="es-ES" dirty="0">
                <a:solidFill>
                  <a:schemeClr val="bg1"/>
                </a:solidFill>
              </a:rPr>
              <a:t>3%</a:t>
            </a:r>
            <a:endParaRPr lang="es-ES" sz="600" dirty="0">
              <a:solidFill>
                <a:schemeClr val="bg1"/>
              </a:solidFill>
            </a:endParaRPr>
          </a:p>
          <a:p>
            <a:pPr algn="r" fontAlgn="ctr">
              <a:lnSpc>
                <a:spcPct val="70000"/>
              </a:lnSpc>
            </a:pPr>
            <a:r>
              <a:rPr lang="es-ES" dirty="0">
                <a:solidFill>
                  <a:schemeClr val="bg1"/>
                </a:solidFill>
              </a:rPr>
              <a:t>3%</a:t>
            </a:r>
          </a:p>
          <a:p>
            <a:pPr algn="r" fontAlgn="ctr"/>
            <a:endParaRPr lang="es-ES" sz="1200" dirty="0">
              <a:solidFill>
                <a:schemeClr val="bg1"/>
              </a:solidFill>
            </a:endParaRPr>
          </a:p>
          <a:p>
            <a:pPr algn="r" fontAlgn="ctr"/>
            <a:r>
              <a:rPr lang="es-ES" dirty="0">
                <a:solidFill>
                  <a:schemeClr val="bg1"/>
                </a:solidFill>
              </a:rPr>
              <a:t>17%</a:t>
            </a:r>
            <a:endParaRPr lang="es-ES" sz="1200" dirty="0">
              <a:solidFill>
                <a:schemeClr val="accent3">
                  <a:lumMod val="75000"/>
                </a:schemeClr>
              </a:solidFill>
            </a:endParaRPr>
          </a:p>
          <a:p>
            <a:pPr algn="r" fontAlgn="ctr"/>
            <a:endParaRPr lang="es-ES" sz="1000" dirty="0">
              <a:solidFill>
                <a:schemeClr val="bg1"/>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endParaRPr lang="es-ES" sz="1500" dirty="0">
              <a:solidFill>
                <a:schemeClr val="accent3">
                  <a:lumMod val="75000"/>
                </a:schemeClr>
              </a:solidFill>
            </a:endParaRPr>
          </a:p>
          <a:p>
            <a:pPr algn="r" fontAlgn="ctr"/>
            <a:endParaRPr lang="es-ES" sz="1200" dirty="0">
              <a:solidFill>
                <a:schemeClr val="accent3">
                  <a:lumMod val="75000"/>
                </a:schemeClr>
              </a:solidFill>
            </a:endParaRPr>
          </a:p>
          <a:p>
            <a:pPr algn="r" fontAlgn="ctr"/>
            <a:endParaRPr lang="es-ES" sz="1200" dirty="0">
              <a:solidFill>
                <a:schemeClr val="accent3">
                  <a:lumMod val="75000"/>
                </a:schemeClr>
              </a:solidFill>
            </a:endParaRPr>
          </a:p>
          <a:p>
            <a:pPr algn="r" fontAlgn="ctr"/>
            <a:r>
              <a:rPr lang="es-ES" dirty="0">
                <a:solidFill>
                  <a:schemeClr val="bg1"/>
                </a:solidFill>
                <a:latin typeface="Calibri" panose="020F0502020204030204" pitchFamily="34" charset="0"/>
              </a:rPr>
              <a:t>60%</a:t>
            </a:r>
          </a:p>
        </p:txBody>
      </p:sp>
      <p:sp>
        <p:nvSpPr>
          <p:cNvPr id="22" name="Rectángulo 21">
            <a:extLst>
              <a:ext uri="{FF2B5EF4-FFF2-40B4-BE49-F238E27FC236}">
                <a16:creationId xmlns:a16="http://schemas.microsoft.com/office/drawing/2014/main" id="{B0C29AAD-9919-4F10-A161-D0E0C8C23763}"/>
              </a:ext>
            </a:extLst>
          </p:cNvPr>
          <p:cNvSpPr/>
          <p:nvPr/>
        </p:nvSpPr>
        <p:spPr>
          <a:xfrm>
            <a:off x="6928160" y="2516340"/>
            <a:ext cx="583878" cy="2200602"/>
          </a:xfrm>
          <a:prstGeom prst="rect">
            <a:avLst/>
          </a:prstGeom>
        </p:spPr>
        <p:txBody>
          <a:bodyPr wrap="none">
            <a:spAutoFit/>
          </a:bodyPr>
          <a:lstStyle/>
          <a:p>
            <a:pPr algn="r" fontAlgn="ctr">
              <a:lnSpc>
                <a:spcPct val="70000"/>
              </a:lnSpc>
            </a:pPr>
            <a:r>
              <a:rPr lang="es-ES" dirty="0">
                <a:solidFill>
                  <a:schemeClr val="bg1"/>
                </a:solidFill>
              </a:rPr>
              <a:t>7%</a:t>
            </a:r>
          </a:p>
          <a:p>
            <a:pPr algn="r" fontAlgn="ctr">
              <a:lnSpc>
                <a:spcPct val="70000"/>
              </a:lnSpc>
            </a:pPr>
            <a:r>
              <a:rPr lang="es-ES" dirty="0">
                <a:solidFill>
                  <a:schemeClr val="bg1"/>
                </a:solidFill>
              </a:rPr>
              <a:t>4%</a:t>
            </a:r>
          </a:p>
          <a:p>
            <a:pPr algn="r" fontAlgn="ctr">
              <a:lnSpc>
                <a:spcPct val="70000"/>
              </a:lnSpc>
            </a:pPr>
            <a:r>
              <a:rPr lang="es-ES" dirty="0">
                <a:solidFill>
                  <a:schemeClr val="bg1"/>
                </a:solidFill>
              </a:rPr>
              <a:t>3%</a:t>
            </a:r>
          </a:p>
          <a:p>
            <a:pPr algn="r" fontAlgn="ctr"/>
            <a:endParaRPr lang="es-ES" sz="600" dirty="0">
              <a:solidFill>
                <a:schemeClr val="bg1"/>
              </a:solidFill>
            </a:endParaRPr>
          </a:p>
          <a:p>
            <a:pPr algn="r" fontAlgn="ctr"/>
            <a:r>
              <a:rPr lang="es-ES" dirty="0">
                <a:solidFill>
                  <a:schemeClr val="bg1"/>
                </a:solidFill>
              </a:rPr>
              <a:t>16%</a:t>
            </a:r>
            <a:endParaRPr lang="es-ES" sz="1200" dirty="0">
              <a:solidFill>
                <a:schemeClr val="accent3">
                  <a:lumMod val="75000"/>
                </a:schemeClr>
              </a:solidFill>
            </a:endParaRPr>
          </a:p>
          <a:p>
            <a:pPr algn="r" fontAlgn="ctr">
              <a:lnSpc>
                <a:spcPct val="80000"/>
              </a:lnSpc>
            </a:pPr>
            <a:endParaRPr lang="es-ES" sz="200" dirty="0">
              <a:solidFill>
                <a:schemeClr val="bg1"/>
              </a:solidFill>
            </a:endParaRPr>
          </a:p>
          <a:p>
            <a:pPr algn="r" fontAlgn="ctr">
              <a:lnSpc>
                <a:spcPct val="80000"/>
              </a:lnSpc>
            </a:pPr>
            <a:r>
              <a:rPr lang="es-ES" dirty="0">
                <a:solidFill>
                  <a:schemeClr val="bg1"/>
                </a:solidFill>
              </a:rPr>
              <a:t>4%</a:t>
            </a:r>
            <a:endParaRPr lang="es-ES" dirty="0">
              <a:solidFill>
                <a:schemeClr val="accent3">
                  <a:lumMod val="75000"/>
                </a:schemeClr>
              </a:solidFill>
            </a:endParaRPr>
          </a:p>
          <a:p>
            <a:pPr algn="r" fontAlgn="ctr">
              <a:lnSpc>
                <a:spcPct val="80000"/>
              </a:lnSpc>
            </a:pPr>
            <a:r>
              <a:rPr lang="es-ES" dirty="0">
                <a:solidFill>
                  <a:schemeClr val="bg1"/>
                </a:solidFill>
              </a:rPr>
              <a:t>2%</a:t>
            </a:r>
          </a:p>
          <a:p>
            <a:pPr algn="r" fontAlgn="ctr"/>
            <a:r>
              <a:rPr lang="es-ES" sz="2200" dirty="0">
                <a:solidFill>
                  <a:schemeClr val="accent3">
                    <a:lumMod val="75000"/>
                  </a:schemeClr>
                </a:solidFill>
              </a:rPr>
              <a:t>&lt;</a:t>
            </a:r>
          </a:p>
          <a:p>
            <a:pPr algn="r" fontAlgn="ctr"/>
            <a:r>
              <a:rPr lang="es-ES" dirty="0">
                <a:solidFill>
                  <a:schemeClr val="bg1"/>
                </a:solidFill>
                <a:latin typeface="Calibri" panose="020F0502020204030204" pitchFamily="34" charset="0"/>
              </a:rPr>
              <a:t>61%</a:t>
            </a:r>
          </a:p>
        </p:txBody>
      </p:sp>
    </p:spTree>
    <p:extLst>
      <p:ext uri="{BB962C8B-B14F-4D97-AF65-F5344CB8AC3E}">
        <p14:creationId xmlns:p14="http://schemas.microsoft.com/office/powerpoint/2010/main" val="37838788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graphicFrame>
        <p:nvGraphicFramePr>
          <p:cNvPr id="10" name="Tabla 9">
            <a:extLst>
              <a:ext uri="{FF2B5EF4-FFF2-40B4-BE49-F238E27FC236}">
                <a16:creationId xmlns:a16="http://schemas.microsoft.com/office/drawing/2014/main" id="{CC957DD0-83C6-47AE-8181-D2F0260F0B08}"/>
              </a:ext>
            </a:extLst>
          </p:cNvPr>
          <p:cNvGraphicFramePr>
            <a:graphicFrameLocks noGrp="1"/>
          </p:cNvGraphicFramePr>
          <p:nvPr>
            <p:extLst>
              <p:ext uri="{D42A27DB-BD31-4B8C-83A1-F6EECF244321}">
                <p14:modId xmlns:p14="http://schemas.microsoft.com/office/powerpoint/2010/main" val="2428577271"/>
              </p:ext>
            </p:extLst>
          </p:nvPr>
        </p:nvGraphicFramePr>
        <p:xfrm>
          <a:off x="872835" y="2110559"/>
          <a:ext cx="7398327" cy="3079355"/>
        </p:xfrm>
        <a:graphic>
          <a:graphicData uri="http://schemas.openxmlformats.org/drawingml/2006/table">
            <a:tbl>
              <a:tblPr/>
              <a:tblGrid>
                <a:gridCol w="4405745">
                  <a:extLst>
                    <a:ext uri="{9D8B030D-6E8A-4147-A177-3AD203B41FA5}">
                      <a16:colId xmlns:a16="http://schemas.microsoft.com/office/drawing/2014/main" val="2976671424"/>
                    </a:ext>
                  </a:extLst>
                </a:gridCol>
                <a:gridCol w="1516441">
                  <a:extLst>
                    <a:ext uri="{9D8B030D-6E8A-4147-A177-3AD203B41FA5}">
                      <a16:colId xmlns:a16="http://schemas.microsoft.com/office/drawing/2014/main" val="1651207397"/>
                    </a:ext>
                  </a:extLst>
                </a:gridCol>
                <a:gridCol w="1476141">
                  <a:extLst>
                    <a:ext uri="{9D8B030D-6E8A-4147-A177-3AD203B41FA5}">
                      <a16:colId xmlns:a16="http://schemas.microsoft.com/office/drawing/2014/main" val="3545970979"/>
                    </a:ext>
                  </a:extLst>
                </a:gridCol>
              </a:tblGrid>
              <a:tr h="615871">
                <a:tc>
                  <a:txBody>
                    <a:bodyPr/>
                    <a:lstStyle/>
                    <a:p>
                      <a:pPr algn="l" fontAlgn="b"/>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Women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87733"/>
                  </a:ext>
                </a:extLst>
              </a:tr>
              <a:tr h="615871">
                <a:tc>
                  <a:txBody>
                    <a:bodyPr/>
                    <a:lstStyle/>
                    <a:p>
                      <a:pPr algn="l" fontAlgn="b"/>
                      <a:r>
                        <a:rPr lang="es-ES" sz="2800" b="1" i="0" u="none" strike="noStrike" dirty="0">
                          <a:solidFill>
                            <a:srgbClr val="000000"/>
                          </a:solidFill>
                          <a:effectLst/>
                          <a:latin typeface="+mj-lt"/>
                        </a:rPr>
                        <a:t>Total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mj-lt"/>
                        </a:rPr>
                        <a:t>23.02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1" i="0" u="none" strike="noStrike" dirty="0">
                          <a:solidFill>
                            <a:srgbClr val="000000"/>
                          </a:solidFill>
                          <a:effectLst/>
                          <a:latin typeface="+mj-lt"/>
                        </a:rPr>
                        <a:t>27.39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75674495"/>
                  </a:ext>
                </a:extLst>
              </a:tr>
              <a:tr h="615871">
                <a:tc>
                  <a:txBody>
                    <a:bodyPr/>
                    <a:lstStyle/>
                    <a:p>
                      <a:pPr algn="l" fontAlgn="b"/>
                      <a:r>
                        <a:rPr lang="es-ES" sz="2800" b="0" i="0" u="none" strike="noStrike" dirty="0">
                          <a:solidFill>
                            <a:srgbClr val="00B050"/>
                          </a:solidFill>
                          <a:effectLst/>
                          <a:latin typeface="+mj-lt"/>
                        </a:rPr>
                        <a:t>High </a:t>
                      </a:r>
                      <a:r>
                        <a:rPr lang="es-ES" sz="2800" b="0" i="0" u="none" strike="noStrike" dirty="0" err="1">
                          <a:solidFill>
                            <a:srgbClr val="00B050"/>
                          </a:solidFill>
                          <a:effectLst/>
                          <a:latin typeface="+mj-lt"/>
                        </a:rPr>
                        <a:t>education</a:t>
                      </a:r>
                      <a:endParaRPr lang="es-ES" sz="2800" b="0" i="0" u="none" strike="noStrike" dirty="0">
                        <a:solidFill>
                          <a:srgbClr val="00B05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ES" sz="2800" b="0" i="0" u="none" strike="noStrike" dirty="0">
                          <a:solidFill>
                            <a:srgbClr val="00B050"/>
                          </a:solidFill>
                          <a:effectLst/>
                          <a:latin typeface="+mj-lt"/>
                        </a:rPr>
                        <a:t>24.17</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00B050"/>
                          </a:solidFill>
                          <a:effectLst/>
                          <a:latin typeface="+mj-lt"/>
                        </a:rPr>
                        <a:t>28.59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56254609"/>
                  </a:ext>
                </a:extLst>
              </a:tr>
              <a:tr h="615871">
                <a:tc>
                  <a:txBody>
                    <a:bodyPr/>
                    <a:lstStyle/>
                    <a:p>
                      <a:pPr algn="l" fontAlgn="b"/>
                      <a:r>
                        <a:rPr lang="es-ES" sz="2800" b="0" i="0" u="none" strike="noStrike" dirty="0">
                          <a:solidFill>
                            <a:srgbClr val="C00000"/>
                          </a:solidFill>
                          <a:effectLst/>
                          <a:latin typeface="+mj-lt"/>
                        </a:rPr>
                        <a:t>Low </a:t>
                      </a:r>
                      <a:r>
                        <a:rPr lang="es-ES" sz="2800" b="0" i="0" u="none" strike="noStrike" dirty="0" err="1">
                          <a:solidFill>
                            <a:srgbClr val="C00000"/>
                          </a:solidFill>
                          <a:effectLst/>
                          <a:latin typeface="+mj-lt"/>
                        </a:rPr>
                        <a:t>education</a:t>
                      </a:r>
                      <a:endParaRPr lang="es-ES" sz="2800" b="0" i="0" u="none" strike="noStrike" dirty="0">
                        <a:solidFill>
                          <a:srgbClr val="C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s-ES" sz="2800" b="0" i="0" u="none" strike="noStrike" dirty="0">
                          <a:solidFill>
                            <a:srgbClr val="C00000"/>
                          </a:solidFill>
                          <a:effectLst/>
                          <a:latin typeface="+mj-lt"/>
                        </a:rPr>
                        <a:t>22.57</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C00000"/>
                          </a:solidFill>
                          <a:effectLst/>
                          <a:latin typeface="+mj-lt"/>
                        </a:rPr>
                        <a:t>27.43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18619296"/>
                  </a:ext>
                </a:extLst>
              </a:tr>
              <a:tr h="615871">
                <a:tc>
                  <a:txBody>
                    <a:bodyPr/>
                    <a:lstStyle/>
                    <a:p>
                      <a:pPr algn="l" fontAlgn="b"/>
                      <a:r>
                        <a:rPr lang="es-ES" sz="2800" b="1" i="0" u="none" strike="noStrike" dirty="0" err="1">
                          <a:solidFill>
                            <a:srgbClr val="000000"/>
                          </a:solidFill>
                          <a:effectLst/>
                          <a:latin typeface="+mj-lt"/>
                        </a:rPr>
                        <a:t>Educational</a:t>
                      </a:r>
                      <a:r>
                        <a:rPr lang="es-ES" sz="2800" b="1" i="0" u="none" strike="noStrike" dirty="0">
                          <a:solidFill>
                            <a:srgbClr val="000000"/>
                          </a:solidFill>
                          <a:effectLst/>
                          <a:latin typeface="+mj-lt"/>
                        </a:rPr>
                        <a:t> gap (</a:t>
                      </a:r>
                      <a:r>
                        <a:rPr lang="es-ES" sz="2800" b="1" i="0" u="none" strike="noStrike" dirty="0" err="1">
                          <a:solidFill>
                            <a:srgbClr val="000000"/>
                          </a:solidFill>
                          <a:effectLst/>
                          <a:latin typeface="+mj-lt"/>
                        </a:rPr>
                        <a:t>high</a:t>
                      </a:r>
                      <a:r>
                        <a:rPr lang="es-ES" sz="2800" b="1" i="0" u="none" strike="noStrike" dirty="0">
                          <a:solidFill>
                            <a:srgbClr val="000000"/>
                          </a:solidFill>
                          <a:effectLst/>
                          <a:latin typeface="+mj-lt"/>
                        </a:rPr>
                        <a:t> – </a:t>
                      </a:r>
                      <a:r>
                        <a:rPr lang="es-ES" sz="2800" b="1" i="0" u="none" strike="noStrike" dirty="0" err="1">
                          <a:solidFill>
                            <a:srgbClr val="000000"/>
                          </a:solidFill>
                          <a:effectLst/>
                          <a:latin typeface="+mj-lt"/>
                        </a:rPr>
                        <a:t>low</a:t>
                      </a:r>
                      <a:r>
                        <a:rPr lang="es-ES" sz="2800" b="1" i="0" u="none" strike="noStrike" dirty="0">
                          <a:solidFill>
                            <a:srgbClr val="000000"/>
                          </a:solidFill>
                          <a:effectLst/>
                          <a:latin typeface="+mj-lt"/>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1.61</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1.16</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640068"/>
                  </a:ext>
                </a:extLst>
              </a:tr>
            </a:tbl>
          </a:graphicData>
        </a:graphic>
      </p:graphicFrame>
      <p:sp>
        <p:nvSpPr>
          <p:cNvPr id="11" name="Título 1">
            <a:extLst>
              <a:ext uri="{FF2B5EF4-FFF2-40B4-BE49-F238E27FC236}">
                <a16:creationId xmlns:a16="http://schemas.microsoft.com/office/drawing/2014/main" id="{C21BC522-34C6-4687-A1DB-9998EDD0C863}"/>
              </a:ext>
            </a:extLst>
          </p:cNvPr>
          <p:cNvSpPr txBox="1">
            <a:spLocks/>
          </p:cNvSpPr>
          <p:nvPr/>
        </p:nvSpPr>
        <p:spPr>
          <a:xfrm>
            <a:off x="311699" y="1189624"/>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3200" dirty="0"/>
              <a:t>Life </a:t>
            </a:r>
            <a:r>
              <a:rPr lang="pt-BR" sz="3200" dirty="0" err="1"/>
              <a:t>expectancy</a:t>
            </a:r>
            <a:r>
              <a:rPr lang="pt-BR" sz="3200" dirty="0"/>
              <a:t> </a:t>
            </a:r>
            <a:r>
              <a:rPr lang="pt-BR" sz="3200" dirty="0" err="1"/>
              <a:t>at</a:t>
            </a:r>
            <a:r>
              <a:rPr lang="pt-BR" sz="3200" dirty="0"/>
              <a:t> age 60 – Spain (2016-2021)</a:t>
            </a:r>
          </a:p>
        </p:txBody>
      </p:sp>
      <p:sp>
        <p:nvSpPr>
          <p:cNvPr id="9" name="Title 1">
            <a:extLst>
              <a:ext uri="{FF2B5EF4-FFF2-40B4-BE49-F238E27FC236}">
                <a16:creationId xmlns:a16="http://schemas.microsoft.com/office/drawing/2014/main" id="{E31DB1DD-5FD3-4AC5-9A99-2F9090689ABA}"/>
              </a:ext>
            </a:extLst>
          </p:cNvPr>
          <p:cNvSpPr txBox="1">
            <a:spLocks/>
          </p:cNvSpPr>
          <p:nvPr/>
        </p:nvSpPr>
        <p:spPr>
          <a:xfrm>
            <a:off x="695325"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Main results. Decomposition of LE.</a:t>
            </a:r>
            <a:endParaRPr lang="en-US" sz="2400" dirty="0">
              <a:solidFill>
                <a:srgbClr val="D57C40"/>
              </a:solidFill>
            </a:endParaRPr>
          </a:p>
        </p:txBody>
      </p:sp>
      <p:sp>
        <p:nvSpPr>
          <p:cNvPr id="7" name="Marcador de pie de página 5">
            <a:extLst>
              <a:ext uri="{FF2B5EF4-FFF2-40B4-BE49-F238E27FC236}">
                <a16:creationId xmlns:a16="http://schemas.microsoft.com/office/drawing/2014/main" id="{89254287-218D-4C3E-A1FC-92FEEECFED01}"/>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876259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D07B0E7A-0213-441D-AD26-4E8B569B91A7}"/>
              </a:ext>
            </a:extLst>
          </p:cNvPr>
          <p:cNvPicPr>
            <a:picLocks noChangeAspect="1"/>
          </p:cNvPicPr>
          <p:nvPr/>
        </p:nvPicPr>
        <p:blipFill>
          <a:blip r:embed="rId3"/>
          <a:stretch>
            <a:fillRect/>
          </a:stretch>
        </p:blipFill>
        <p:spPr>
          <a:xfrm>
            <a:off x="360000" y="720000"/>
            <a:ext cx="8228570" cy="5760000"/>
          </a:xfrm>
          <a:prstGeom prst="rect">
            <a:avLst/>
          </a:prstGeom>
        </p:spPr>
      </p:pic>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200" dirty="0"/>
              <a:t>Dementia contribution to the educational gap in life expectancy at age 60</a:t>
            </a:r>
          </a:p>
          <a:p>
            <a:r>
              <a:rPr lang="en-US" sz="2200" dirty="0"/>
              <a:t>Spain (2016-2021)</a:t>
            </a:r>
            <a:endParaRPr lang="pt-BR" sz="2200" dirty="0"/>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sp>
        <p:nvSpPr>
          <p:cNvPr id="8" name="Marcador de número de diapositiva 1">
            <a:extLst>
              <a:ext uri="{FF2B5EF4-FFF2-40B4-BE49-F238E27FC236}">
                <a16:creationId xmlns:a16="http://schemas.microsoft.com/office/drawing/2014/main" id="{6455BED6-4075-44B8-8103-D08E9C9F560B}"/>
              </a:ext>
            </a:extLst>
          </p:cNvPr>
          <p:cNvSpPr>
            <a:spLocks noGrp="1"/>
          </p:cNvSpPr>
          <p:nvPr>
            <p:ph type="sldNum" sz="quarter" idx="12"/>
          </p:nvPr>
        </p:nvSpPr>
        <p:spPr>
          <a:xfrm>
            <a:off x="2380718" y="1923847"/>
            <a:ext cx="6670125" cy="365125"/>
          </a:xfrm>
        </p:spPr>
        <p:txBody>
          <a:bodyPr/>
          <a:lstStyle/>
          <a:p>
            <a:pPr algn="l" fontAlgn="b"/>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1.61 </a:t>
            </a:r>
            <a:r>
              <a:rPr lang="es-ES" b="1" dirty="0" err="1">
                <a:solidFill>
                  <a:srgbClr val="000000"/>
                </a:solidFill>
              </a:rPr>
              <a:t>yrs</a:t>
            </a:r>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1.16 </a:t>
            </a:r>
            <a:r>
              <a:rPr lang="es-ES" b="1" dirty="0" err="1">
                <a:solidFill>
                  <a:srgbClr val="000000"/>
                </a:solidFill>
              </a:rPr>
              <a:t>yrs</a:t>
            </a:r>
            <a:endParaRPr lang="es-ES" b="1" dirty="0">
              <a:solidFill>
                <a:srgbClr val="000000"/>
              </a:solidFill>
            </a:endParaRPr>
          </a:p>
          <a:p>
            <a:pPr algn="l" fontAlgn="b"/>
            <a:r>
              <a:rPr lang="es-ES" b="1" dirty="0">
                <a:solidFill>
                  <a:srgbClr val="000000"/>
                </a:solidFill>
              </a:rPr>
              <a:t>   UCOD </a:t>
            </a:r>
            <a:r>
              <a:rPr lang="es-ES" b="1" dirty="0" err="1">
                <a:solidFill>
                  <a:srgbClr val="000000"/>
                </a:solidFill>
              </a:rPr>
              <a:t>effect</a:t>
            </a:r>
            <a:r>
              <a:rPr lang="es-ES" b="1" dirty="0">
                <a:solidFill>
                  <a:srgbClr val="000000"/>
                </a:solidFill>
              </a:rPr>
              <a:t>: 0.07 </a:t>
            </a:r>
            <a:r>
              <a:rPr lang="es-ES" b="1" dirty="0" err="1">
                <a:solidFill>
                  <a:srgbClr val="000000"/>
                </a:solidFill>
              </a:rPr>
              <a:t>yrs</a:t>
            </a:r>
            <a:r>
              <a:rPr lang="es-ES" b="1" dirty="0">
                <a:solidFill>
                  <a:srgbClr val="000000"/>
                </a:solidFill>
              </a:rPr>
              <a:t> (4%)                                                                               UCOD </a:t>
            </a:r>
            <a:r>
              <a:rPr lang="es-ES" b="1" dirty="0" err="1">
                <a:solidFill>
                  <a:srgbClr val="000000"/>
                </a:solidFill>
              </a:rPr>
              <a:t>effect</a:t>
            </a:r>
            <a:r>
              <a:rPr lang="es-ES" b="1" dirty="0">
                <a:solidFill>
                  <a:srgbClr val="000000"/>
                </a:solidFill>
              </a:rPr>
              <a:t>: 0.15 </a:t>
            </a:r>
            <a:r>
              <a:rPr lang="es-ES" b="1" dirty="0" err="1">
                <a:solidFill>
                  <a:srgbClr val="000000"/>
                </a:solidFill>
              </a:rPr>
              <a:t>yrs</a:t>
            </a:r>
            <a:r>
              <a:rPr lang="es-ES" b="1" dirty="0">
                <a:solidFill>
                  <a:srgbClr val="000000"/>
                </a:solidFill>
              </a:rPr>
              <a:t> (13%)</a:t>
            </a:r>
          </a:p>
          <a:p>
            <a:pPr algn="l" fontAlgn="b"/>
            <a:r>
              <a:rPr lang="es-ES" b="1" dirty="0">
                <a:solidFill>
                  <a:srgbClr val="000000"/>
                </a:solidFill>
              </a:rPr>
              <a:t>   MCOD </a:t>
            </a:r>
            <a:r>
              <a:rPr lang="es-ES" b="1" dirty="0" err="1">
                <a:solidFill>
                  <a:srgbClr val="000000"/>
                </a:solidFill>
              </a:rPr>
              <a:t>effect</a:t>
            </a:r>
            <a:r>
              <a:rPr lang="es-ES" b="1" dirty="0">
                <a:solidFill>
                  <a:srgbClr val="000000"/>
                </a:solidFill>
              </a:rPr>
              <a:t>: 0.13 </a:t>
            </a:r>
            <a:r>
              <a:rPr lang="es-ES" b="1" dirty="0" err="1">
                <a:solidFill>
                  <a:srgbClr val="000000"/>
                </a:solidFill>
              </a:rPr>
              <a:t>yrs</a:t>
            </a:r>
            <a:r>
              <a:rPr lang="es-ES" b="1" dirty="0">
                <a:solidFill>
                  <a:srgbClr val="000000"/>
                </a:solidFill>
              </a:rPr>
              <a:t> (8%)                                                                             MCOD </a:t>
            </a:r>
            <a:r>
              <a:rPr lang="es-ES" b="1" dirty="0" err="1">
                <a:solidFill>
                  <a:srgbClr val="000000"/>
                </a:solidFill>
              </a:rPr>
              <a:t>effect</a:t>
            </a:r>
            <a:r>
              <a:rPr lang="es-ES" b="1" dirty="0">
                <a:solidFill>
                  <a:srgbClr val="000000"/>
                </a:solidFill>
              </a:rPr>
              <a:t>: 0.26 </a:t>
            </a:r>
            <a:r>
              <a:rPr lang="es-ES" b="1" dirty="0" err="1">
                <a:solidFill>
                  <a:srgbClr val="000000"/>
                </a:solidFill>
              </a:rPr>
              <a:t>yrs</a:t>
            </a:r>
            <a:r>
              <a:rPr lang="es-ES" b="1" dirty="0">
                <a:solidFill>
                  <a:srgbClr val="000000"/>
                </a:solidFill>
              </a:rPr>
              <a:t> (23%) </a:t>
            </a:r>
          </a:p>
          <a:p>
            <a:pPr algn="l" fontAlgn="b"/>
            <a:r>
              <a:rPr lang="es-ES" b="1" dirty="0">
                <a:solidFill>
                  <a:srgbClr val="000000"/>
                </a:solidFill>
              </a:rPr>
              <a:t>            Max %: </a:t>
            </a:r>
            <a:r>
              <a:rPr lang="es-ES" b="1" dirty="0" err="1">
                <a:solidFill>
                  <a:srgbClr val="000000"/>
                </a:solidFill>
              </a:rPr>
              <a:t>age</a:t>
            </a:r>
            <a:r>
              <a:rPr lang="es-ES" b="1" dirty="0">
                <a:solidFill>
                  <a:srgbClr val="000000"/>
                </a:solidFill>
              </a:rPr>
              <a:t> 95+ (14%)                                                                                         Max %: </a:t>
            </a:r>
            <a:r>
              <a:rPr lang="es-ES" b="1" dirty="0" err="1">
                <a:solidFill>
                  <a:srgbClr val="000000"/>
                </a:solidFill>
              </a:rPr>
              <a:t>age</a:t>
            </a:r>
            <a:r>
              <a:rPr lang="es-ES" b="1" dirty="0">
                <a:solidFill>
                  <a:srgbClr val="000000"/>
                </a:solidFill>
              </a:rPr>
              <a:t> 90+ (31%)</a:t>
            </a:r>
          </a:p>
          <a:p>
            <a:pPr algn="l" fontAlgn="b"/>
            <a:endParaRPr lang="es-ES" b="1" dirty="0">
              <a:solidFill>
                <a:srgbClr val="000000"/>
              </a:solidFill>
            </a:endParaRPr>
          </a:p>
        </p:txBody>
      </p:sp>
    </p:spTree>
    <p:extLst>
      <p:ext uri="{BB962C8B-B14F-4D97-AF65-F5344CB8AC3E}">
        <p14:creationId xmlns:p14="http://schemas.microsoft.com/office/powerpoint/2010/main" val="20095311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83820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200" b="1" dirty="0">
                <a:solidFill>
                  <a:srgbClr val="D57C40"/>
                </a:solidFill>
                <a:latin typeface="Verdana"/>
                <a:cs typeface="Verdana"/>
              </a:rPr>
              <a:t>Summary of results (2016-21 period)</a:t>
            </a:r>
            <a:endParaRPr lang="en-US" sz="2200" dirty="0">
              <a:solidFill>
                <a:srgbClr val="D57C40"/>
              </a:solidFill>
            </a:endParaRPr>
          </a:p>
        </p:txBody>
      </p:sp>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4" name="Rectángulo 3">
            <a:extLst>
              <a:ext uri="{FF2B5EF4-FFF2-40B4-BE49-F238E27FC236}">
                <a16:creationId xmlns:a16="http://schemas.microsoft.com/office/drawing/2014/main" id="{9A2BD474-1D73-4685-976C-543AA2F267E9}"/>
              </a:ext>
            </a:extLst>
          </p:cNvPr>
          <p:cNvSpPr/>
          <p:nvPr/>
        </p:nvSpPr>
        <p:spPr>
          <a:xfrm>
            <a:off x="457200" y="1012954"/>
            <a:ext cx="8382000" cy="5232202"/>
          </a:xfrm>
          <a:prstGeom prst="rect">
            <a:avLst/>
          </a:prstGeom>
        </p:spPr>
        <p:txBody>
          <a:bodyPr wrap="square">
            <a:spAutoFit/>
          </a:bodyPr>
          <a:lstStyle/>
          <a:p>
            <a:pPr marL="266700" indent="-266700">
              <a:spcAft>
                <a:spcPts val="600"/>
              </a:spcAft>
              <a:buFont typeface="Arial" panose="020B0604020202020204" pitchFamily="34" charset="0"/>
              <a:buChar char="•"/>
            </a:pPr>
            <a:r>
              <a:rPr lang="en-GB" sz="2200" dirty="0">
                <a:latin typeface="Georgia"/>
              </a:rPr>
              <a:t>Dementia-related mortality based on MCOD is 45% (men) and 40% (women) higher than when only the UCOD is used.</a:t>
            </a:r>
          </a:p>
          <a:p>
            <a:pPr marL="266700" indent="-266700">
              <a:spcAft>
                <a:spcPts val="600"/>
              </a:spcAft>
              <a:buFont typeface="Arial" panose="020B0604020202020204" pitchFamily="34" charset="0"/>
              <a:buChar char="•"/>
            </a:pPr>
            <a:r>
              <a:rPr lang="en-GB" sz="2200" dirty="0">
                <a:latin typeface="Georgia"/>
              </a:rPr>
              <a:t>17% of mortality among the 60+ is dementia-related. Men: 12%, women 21%), but there are no educational differences in terms of relative proportions.</a:t>
            </a:r>
          </a:p>
          <a:p>
            <a:pPr marL="266700" indent="-266700">
              <a:spcAft>
                <a:spcPts val="600"/>
              </a:spcAft>
              <a:buFont typeface="Arial" panose="020B0604020202020204" pitchFamily="34" charset="0"/>
              <a:buChar char="•"/>
            </a:pPr>
            <a:r>
              <a:rPr lang="en-GB" sz="2200" dirty="0">
                <a:latin typeface="Georgia"/>
              </a:rPr>
              <a:t>Causes of death closely linked to dementia include circulatory system diseases (15% of male/17% of female deaths had dementia as contributing cause), cancer (7%/4%) and respiratory system diseases (6%/4%).</a:t>
            </a:r>
          </a:p>
          <a:p>
            <a:pPr marL="266700" indent="-266700">
              <a:spcAft>
                <a:spcPts val="600"/>
              </a:spcAft>
              <a:buFont typeface="Arial" panose="020B0604020202020204" pitchFamily="34" charset="0"/>
              <a:buChar char="•"/>
            </a:pPr>
            <a:r>
              <a:rPr lang="en-GB" sz="2200" dirty="0">
                <a:latin typeface="Georgia"/>
              </a:rPr>
              <a:t>The contribution of dementia-related mortality to the 1.6 (male) and 1.2 (female) year educational gap in life expectancy is 8% (men) and 23% (women) (up to 31% in the case of 90+ year-old women).</a:t>
            </a:r>
          </a:p>
          <a:p>
            <a:endParaRPr lang="es-ES" sz="2800" dirty="0">
              <a:latin typeface="Georgia"/>
            </a:endParaRPr>
          </a:p>
        </p:txBody>
      </p:sp>
    </p:spTree>
    <p:extLst>
      <p:ext uri="{BB962C8B-B14F-4D97-AF65-F5344CB8AC3E}">
        <p14:creationId xmlns:p14="http://schemas.microsoft.com/office/powerpoint/2010/main" val="4232456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86868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200" b="1" dirty="0">
                <a:solidFill>
                  <a:srgbClr val="D57C40"/>
                </a:solidFill>
                <a:latin typeface="Verdana"/>
                <a:cs typeface="Verdana"/>
              </a:rPr>
              <a:t>Summary of results – effect of COVID (2020-21)</a:t>
            </a:r>
            <a:endParaRPr lang="en-US" sz="2200" dirty="0">
              <a:solidFill>
                <a:srgbClr val="D57C40"/>
              </a:solidFill>
            </a:endParaRPr>
          </a:p>
        </p:txBody>
      </p:sp>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4" name="Rectángulo 3">
            <a:extLst>
              <a:ext uri="{FF2B5EF4-FFF2-40B4-BE49-F238E27FC236}">
                <a16:creationId xmlns:a16="http://schemas.microsoft.com/office/drawing/2014/main" id="{9A2BD474-1D73-4685-976C-543AA2F267E9}"/>
              </a:ext>
            </a:extLst>
          </p:cNvPr>
          <p:cNvSpPr/>
          <p:nvPr/>
        </p:nvSpPr>
        <p:spPr>
          <a:xfrm>
            <a:off x="457200" y="1012954"/>
            <a:ext cx="8382000" cy="5232202"/>
          </a:xfrm>
          <a:prstGeom prst="rect">
            <a:avLst/>
          </a:prstGeom>
        </p:spPr>
        <p:txBody>
          <a:bodyPr wrap="square">
            <a:spAutoFit/>
          </a:bodyPr>
          <a:lstStyle/>
          <a:p>
            <a:pPr marL="266700" indent="-266700">
              <a:spcAft>
                <a:spcPts val="600"/>
              </a:spcAft>
              <a:buFont typeface="Arial" panose="020B0604020202020204" pitchFamily="34" charset="0"/>
              <a:buChar char="•"/>
            </a:pPr>
            <a:r>
              <a:rPr lang="en-GB" sz="2200" dirty="0">
                <a:latin typeface="Georgia"/>
              </a:rPr>
              <a:t>Dementia-related mortality based on MCOD is </a:t>
            </a:r>
            <a:r>
              <a:rPr lang="en-GB" sz="2200" dirty="0">
                <a:solidFill>
                  <a:srgbClr val="FF0000"/>
                </a:solidFill>
                <a:latin typeface="Georgia"/>
              </a:rPr>
              <a:t>50% </a:t>
            </a:r>
            <a:r>
              <a:rPr lang="en-GB" sz="2200" dirty="0">
                <a:latin typeface="Georgia"/>
              </a:rPr>
              <a:t>(men) and </a:t>
            </a:r>
            <a:r>
              <a:rPr lang="en-GB" sz="2200" dirty="0">
                <a:solidFill>
                  <a:srgbClr val="FF0000"/>
                </a:solidFill>
                <a:latin typeface="Georgia"/>
              </a:rPr>
              <a:t>44% </a:t>
            </a:r>
            <a:r>
              <a:rPr lang="en-GB" sz="2200" dirty="0">
                <a:latin typeface="Georgia"/>
              </a:rPr>
              <a:t>(women) higher than when only the UCOD is used.</a:t>
            </a:r>
          </a:p>
          <a:p>
            <a:pPr marL="266700" indent="-266700">
              <a:spcAft>
                <a:spcPts val="600"/>
              </a:spcAft>
              <a:buFont typeface="Arial" panose="020B0604020202020204" pitchFamily="34" charset="0"/>
              <a:buChar char="•"/>
            </a:pPr>
            <a:r>
              <a:rPr lang="en-GB" sz="2200" dirty="0">
                <a:solidFill>
                  <a:srgbClr val="00B050"/>
                </a:solidFill>
                <a:latin typeface="Georgia"/>
              </a:rPr>
              <a:t>16% </a:t>
            </a:r>
            <a:r>
              <a:rPr lang="en-GB" sz="2200" dirty="0">
                <a:latin typeface="Georgia"/>
              </a:rPr>
              <a:t>of mortality among the 60+ is dementia-related. Men: 12%, women </a:t>
            </a:r>
            <a:r>
              <a:rPr lang="en-GB" sz="2200" dirty="0">
                <a:solidFill>
                  <a:srgbClr val="00B050"/>
                </a:solidFill>
                <a:latin typeface="Georgia"/>
              </a:rPr>
              <a:t>20%</a:t>
            </a:r>
            <a:r>
              <a:rPr lang="en-GB" sz="2200" dirty="0">
                <a:latin typeface="Georgia"/>
              </a:rPr>
              <a:t>), but there are no educational differences in terms of relative proportions.</a:t>
            </a:r>
          </a:p>
          <a:p>
            <a:pPr marL="266700" indent="-266700">
              <a:spcAft>
                <a:spcPts val="600"/>
              </a:spcAft>
              <a:buFont typeface="Arial" panose="020B0604020202020204" pitchFamily="34" charset="0"/>
              <a:buChar char="•"/>
            </a:pPr>
            <a:r>
              <a:rPr lang="en-GB" sz="2200" dirty="0">
                <a:latin typeface="Georgia"/>
              </a:rPr>
              <a:t>Causes of death closely linked to dementia include circulatory system diseases (15% of male/</a:t>
            </a:r>
            <a:r>
              <a:rPr lang="en-GB" sz="2200" dirty="0">
                <a:solidFill>
                  <a:srgbClr val="00B050"/>
                </a:solidFill>
                <a:latin typeface="Georgia"/>
              </a:rPr>
              <a:t>15%</a:t>
            </a:r>
            <a:r>
              <a:rPr lang="en-GB" sz="2200" dirty="0">
                <a:latin typeface="Georgia"/>
              </a:rPr>
              <a:t> of female deaths had dementia as contributing cause), </a:t>
            </a:r>
            <a:r>
              <a:rPr lang="en-GB" sz="2200" dirty="0">
                <a:solidFill>
                  <a:srgbClr val="FF0000"/>
                </a:solidFill>
                <a:latin typeface="Georgia"/>
              </a:rPr>
              <a:t>COVID (11%/10%) </a:t>
            </a:r>
            <a:r>
              <a:rPr lang="en-GB" sz="2200" dirty="0">
                <a:latin typeface="Georgia"/>
              </a:rPr>
              <a:t>cancer (</a:t>
            </a:r>
            <a:r>
              <a:rPr lang="en-GB" sz="2200" dirty="0">
                <a:solidFill>
                  <a:srgbClr val="00B050"/>
                </a:solidFill>
                <a:latin typeface="Georgia"/>
              </a:rPr>
              <a:t>6%</a:t>
            </a:r>
            <a:r>
              <a:rPr lang="en-GB" sz="2200" dirty="0">
                <a:latin typeface="Georgia"/>
              </a:rPr>
              <a:t>/4%) and respiratory system diseases (</a:t>
            </a:r>
            <a:r>
              <a:rPr lang="en-GB" sz="2200" dirty="0">
                <a:solidFill>
                  <a:srgbClr val="00B050"/>
                </a:solidFill>
                <a:latin typeface="Georgia"/>
              </a:rPr>
              <a:t>5%/2%</a:t>
            </a:r>
            <a:r>
              <a:rPr lang="en-GB" sz="2200" dirty="0">
                <a:latin typeface="Georgia"/>
              </a:rPr>
              <a:t>).</a:t>
            </a:r>
          </a:p>
          <a:p>
            <a:pPr marL="266700" indent="-266700">
              <a:spcAft>
                <a:spcPts val="600"/>
              </a:spcAft>
              <a:buFont typeface="Arial" panose="020B0604020202020204" pitchFamily="34" charset="0"/>
              <a:buChar char="•"/>
            </a:pPr>
            <a:r>
              <a:rPr lang="en-GB" sz="2200" dirty="0">
                <a:latin typeface="Georgia"/>
              </a:rPr>
              <a:t>The contribution of dementia-related mortality to the 1.6 (male) and 1.2 (female) year educational gap in life expectancy is 8% (men) and </a:t>
            </a:r>
            <a:r>
              <a:rPr lang="en-GB" sz="2200" dirty="0">
                <a:solidFill>
                  <a:srgbClr val="00B050"/>
                </a:solidFill>
                <a:latin typeface="Georgia"/>
              </a:rPr>
              <a:t>21%</a:t>
            </a:r>
            <a:r>
              <a:rPr lang="en-GB" sz="2200" dirty="0">
                <a:latin typeface="Georgia"/>
              </a:rPr>
              <a:t> (women) (up to </a:t>
            </a:r>
            <a:r>
              <a:rPr lang="en-GB" sz="2200" dirty="0">
                <a:solidFill>
                  <a:srgbClr val="FF0000"/>
                </a:solidFill>
                <a:latin typeface="Georgia"/>
              </a:rPr>
              <a:t>34%</a:t>
            </a:r>
            <a:r>
              <a:rPr lang="en-GB" sz="2200" dirty="0">
                <a:latin typeface="Georgia"/>
              </a:rPr>
              <a:t> in the case of 90+ year-old women).</a:t>
            </a:r>
          </a:p>
          <a:p>
            <a:endParaRPr lang="es-ES" sz="2800" dirty="0">
              <a:latin typeface="Georgia"/>
            </a:endParaRPr>
          </a:p>
        </p:txBody>
      </p:sp>
    </p:spTree>
    <p:extLst>
      <p:ext uri="{BB962C8B-B14F-4D97-AF65-F5344CB8AC3E}">
        <p14:creationId xmlns:p14="http://schemas.microsoft.com/office/powerpoint/2010/main" val="3132546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Discussion</a:t>
            </a:r>
            <a:endParaRPr lang="en-US" sz="2400" dirty="0">
              <a:solidFill>
                <a:srgbClr val="D57C40"/>
              </a:solidFill>
            </a:endParaRPr>
          </a:p>
        </p:txBody>
      </p:sp>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4" name="Rectángulo 3">
            <a:extLst>
              <a:ext uri="{FF2B5EF4-FFF2-40B4-BE49-F238E27FC236}">
                <a16:creationId xmlns:a16="http://schemas.microsoft.com/office/drawing/2014/main" id="{9A2BD474-1D73-4685-976C-543AA2F267E9}"/>
              </a:ext>
            </a:extLst>
          </p:cNvPr>
          <p:cNvSpPr/>
          <p:nvPr/>
        </p:nvSpPr>
        <p:spPr>
          <a:xfrm>
            <a:off x="457200" y="769114"/>
            <a:ext cx="8501058" cy="5755422"/>
          </a:xfrm>
          <a:prstGeom prst="rect">
            <a:avLst/>
          </a:prstGeom>
        </p:spPr>
        <p:txBody>
          <a:bodyPr wrap="square">
            <a:spAutoFit/>
          </a:bodyPr>
          <a:lstStyle/>
          <a:p>
            <a:pPr marL="266700" indent="-266700">
              <a:buFont typeface="Arial" panose="020B0604020202020204" pitchFamily="34" charset="0"/>
              <a:buChar char="•"/>
            </a:pPr>
            <a:r>
              <a:rPr lang="en-GB" sz="2200" dirty="0">
                <a:latin typeface="Georgia"/>
              </a:rPr>
              <a:t>Analysing all causes that mention dementia on the death certificate provides a more realistic estimate of the real impact of dementia on total mortality and life expectancy.</a:t>
            </a:r>
          </a:p>
          <a:p>
            <a:pPr marL="266700" indent="-266700">
              <a:buFont typeface="Arial" panose="020B0604020202020204" pitchFamily="34" charset="0"/>
              <a:buChar char="•"/>
            </a:pPr>
            <a:r>
              <a:rPr lang="en-GB" sz="2200" dirty="0">
                <a:latin typeface="Georgia"/>
              </a:rPr>
              <a:t>It also allows the researcher to study the diseases that are associated with dementia.</a:t>
            </a:r>
          </a:p>
          <a:p>
            <a:pPr marL="266700" indent="-266700">
              <a:buFont typeface="Arial" panose="020B0604020202020204" pitchFamily="34" charset="0"/>
              <a:buChar char="•"/>
            </a:pPr>
            <a:r>
              <a:rPr lang="en-GB" sz="2200" dirty="0">
                <a:latin typeface="Georgia"/>
              </a:rPr>
              <a:t>The MCOD approach is therefore a valuable tool to gain insights into the burden of ageing-related diseases. </a:t>
            </a:r>
          </a:p>
          <a:p>
            <a:pPr marL="266700" indent="-266700">
              <a:buFont typeface="Arial" panose="020B0604020202020204" pitchFamily="34" charset="0"/>
              <a:buChar char="•"/>
            </a:pPr>
            <a:r>
              <a:rPr lang="en-GB" sz="2200" dirty="0">
                <a:latin typeface="Georgia"/>
              </a:rPr>
              <a:t>We found few educational differences in dementia</a:t>
            </a:r>
          </a:p>
          <a:p>
            <a:pPr marL="266700" indent="-266700">
              <a:buFont typeface="Arial" panose="020B0604020202020204" pitchFamily="34" charset="0"/>
              <a:buChar char="•"/>
            </a:pPr>
            <a:r>
              <a:rPr lang="en-GB" sz="2200" dirty="0">
                <a:latin typeface="Georgia"/>
              </a:rPr>
              <a:t>COVID also did not alter ASMR from dementia when MCOD was considered, otherwise rate would have been slightly lower.</a:t>
            </a:r>
          </a:p>
          <a:p>
            <a:pPr marL="266700" indent="-266700">
              <a:buFont typeface="Arial" panose="020B0604020202020204" pitchFamily="34" charset="0"/>
              <a:buChar char="•"/>
            </a:pPr>
            <a:endParaRPr lang="en-GB" sz="2400" dirty="0">
              <a:latin typeface="Georgia"/>
            </a:endParaRPr>
          </a:p>
          <a:p>
            <a:pPr marL="266700" indent="-266700">
              <a:buFont typeface="Arial" panose="020B0604020202020204" pitchFamily="34" charset="0"/>
              <a:buChar char="•"/>
            </a:pPr>
            <a:r>
              <a:rPr lang="en-GB" sz="2200" dirty="0">
                <a:latin typeface="Georgia"/>
              </a:rPr>
              <a:t>Our study was cross-sectional, so what about future trends? </a:t>
            </a:r>
          </a:p>
          <a:p>
            <a:pPr marL="723900" lvl="1" indent="-266700">
              <a:buFont typeface="Arial" panose="020B0604020202020204" pitchFamily="34" charset="0"/>
              <a:buChar char="•"/>
            </a:pPr>
            <a:r>
              <a:rPr lang="en-GB" sz="2000" dirty="0">
                <a:latin typeface="Georgia"/>
              </a:rPr>
              <a:t>According to </a:t>
            </a:r>
            <a:r>
              <a:rPr lang="en-GB" sz="2000" dirty="0" err="1">
                <a:latin typeface="Georgia"/>
              </a:rPr>
              <a:t>Doblhammer</a:t>
            </a:r>
            <a:r>
              <a:rPr lang="en-GB" sz="2000" dirty="0">
                <a:latin typeface="Georgia"/>
              </a:rPr>
              <a:t> et al (2015), t</a:t>
            </a:r>
            <a:r>
              <a:rPr lang="en-US" sz="2000" dirty="0">
                <a:latin typeface="Georgia"/>
              </a:rPr>
              <a:t>rends in medical, lifestyle, and societal risk factors of dementia may have contributed to observed declines in prevalence and incidence in dementia in Germany. Should we be cautiously optimistic? But we need to die of something, right? </a:t>
            </a:r>
            <a:endParaRPr lang="en-GB" sz="2000" dirty="0">
              <a:latin typeface="Georgia"/>
            </a:endParaRPr>
          </a:p>
        </p:txBody>
      </p:sp>
      <p:sp>
        <p:nvSpPr>
          <p:cNvPr id="6" name="Marcador de pie de página 5">
            <a:extLst>
              <a:ext uri="{FF2B5EF4-FFF2-40B4-BE49-F238E27FC236}">
                <a16:creationId xmlns:a16="http://schemas.microsoft.com/office/drawing/2014/main" id="{1A7C000C-E6AA-4433-A573-5083F36B1376}"/>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695296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37088"/>
            <a:ext cx="8420100" cy="4569395"/>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Current improvements in life expectancy in highly-aged societies are dominated by the rapidly declining death rates among the elderly.</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These declines go along with changes in the cause-of-death structure</a:t>
            </a:r>
          </a:p>
          <a:p>
            <a:pPr marL="809625" lvl="2" indent="-266700" algn="l">
              <a:spcBef>
                <a:spcPts val="1200"/>
              </a:spcBef>
              <a:buSzPct val="1000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Today’s disease burden mainly comes from non-communicable diseases (NCD).</a:t>
            </a:r>
          </a:p>
          <a:p>
            <a:pPr marL="809625" lvl="2" indent="-266700" algn="l">
              <a:spcBef>
                <a:spcPts val="1200"/>
              </a:spcBef>
              <a:buSzPct val="1000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rPr>
              <a:t>Survival for patients suffering from cardiovascular diseases (CVD) and cancer, the two leading NCD, have greatly improved </a:t>
            </a:r>
            <a:r>
              <a:rPr lang="en-US" sz="1500" dirty="0">
                <a:solidFill>
                  <a:schemeClr val="tx1"/>
                </a:solidFill>
                <a:latin typeface="Arial" panose="020B0604020202020204" pitchFamily="34" charset="0"/>
                <a:cs typeface="Arial" panose="020B0604020202020204" pitchFamily="34" charset="0"/>
              </a:rPr>
              <a:t>(due to ∆ in </a:t>
            </a:r>
            <a:r>
              <a:rPr lang="en-US" sz="1500" dirty="0" err="1">
                <a:solidFill>
                  <a:schemeClr val="tx1"/>
                </a:solidFill>
                <a:latin typeface="Arial" panose="020B0604020202020204" pitchFamily="34" charset="0"/>
                <a:cs typeface="Arial" panose="020B0604020202020204" pitchFamily="34" charset="0"/>
              </a:rPr>
              <a:t>behaviour</a:t>
            </a:r>
            <a:r>
              <a:rPr lang="en-US" sz="1500" dirty="0">
                <a:solidFill>
                  <a:schemeClr val="tx1"/>
                </a:solidFill>
                <a:latin typeface="Arial" panose="020B0604020202020204" pitchFamily="34" charset="0"/>
                <a:cs typeface="Arial" panose="020B0604020202020204" pitchFamily="34" charset="0"/>
              </a:rPr>
              <a:t> (diet, ↓ tobacco/alcohol consumption, ↑ physical exercise), more efficient healthcare system, improved diagnostic methods/medical treatment, tobacco control measures, …)</a:t>
            </a:r>
          </a:p>
          <a:p>
            <a:pPr marL="809625" lvl="2" indent="-266700" algn="l">
              <a:spcBef>
                <a:spcPts val="1200"/>
              </a:spcBef>
              <a:buSzPct val="100000"/>
              <a:buFont typeface="Arial" panose="020B0604020202020204" pitchFamily="34" charset="0"/>
              <a:buChar char="•"/>
            </a:pPr>
            <a:r>
              <a:rPr lang="en-US" sz="1700" dirty="0">
                <a:solidFill>
                  <a:schemeClr val="tx1"/>
                </a:solidFill>
                <a:latin typeface="Arial" panose="020B0604020202020204" pitchFamily="34" charset="0"/>
                <a:cs typeface="Arial" panose="020B0604020202020204" pitchFamily="34" charset="0"/>
                <a:sym typeface="Wingdings" panose="05000000000000000000" pitchFamily="2" charset="2"/>
              </a:rPr>
              <a:t></a:t>
            </a:r>
            <a:r>
              <a:rPr lang="en-US" sz="1700" dirty="0">
                <a:solidFill>
                  <a:schemeClr val="tx1"/>
                </a:solidFill>
                <a:latin typeface="Arial" panose="020B0604020202020204" pitchFamily="34" charset="0"/>
                <a:cs typeface="Arial" panose="020B0604020202020204" pitchFamily="34" charset="0"/>
              </a:rPr>
              <a:t> other diseases have become more prevalent, especially those related to cognitive decline, incl. dementia. Although dementia deaths are increasing worldwide, this seems to be especially due to population ageing. Only a small part is caused by rising age-specific rates (GBD 2013).</a:t>
            </a:r>
          </a:p>
          <a:p>
            <a:pPr marL="809625" lvl="3" indent="-266700" algn="l">
              <a:spcBef>
                <a:spcPts val="1200"/>
              </a:spcBef>
              <a:buSzPct val="100000"/>
              <a:buFont typeface="Arial" panose="020B0604020202020204" pitchFamily="34" charset="0"/>
              <a:buChar char="•"/>
            </a:pPr>
            <a:r>
              <a:rPr lang="en-US" sz="1500" dirty="0">
                <a:solidFill>
                  <a:schemeClr val="tx1"/>
                </a:solidFill>
                <a:latin typeface="Arial" panose="020B0604020202020204" pitchFamily="34" charset="0"/>
                <a:cs typeface="Arial" panose="020B0604020202020204" pitchFamily="34" charset="0"/>
              </a:rPr>
              <a:t>Alzheimer’s disease and other dementias, age 70-79 both sexes, rate per 100,000 (% total mort): 1990: 362.8 (4.8%). 2013: 415.5 (6.3%).</a:t>
            </a:r>
          </a:p>
          <a:p>
            <a:pPr algn="l">
              <a:spcBef>
                <a:spcPts val="1200"/>
              </a:spcBef>
            </a:pPr>
            <a:endParaRPr lang="en-GB" sz="1800" dirty="0">
              <a:solidFill>
                <a:schemeClr val="tx1"/>
              </a:solidFill>
              <a:latin typeface="Arial" panose="020B0604020202020204" pitchFamily="34" charset="0"/>
              <a:cs typeface="Arial" panose="020B0604020202020204" pitchFamily="34" charset="0"/>
            </a:endParaRPr>
          </a:p>
          <a:p>
            <a:pPr marL="648000" indent="-648000" algn="l">
              <a:spcBef>
                <a:spcPts val="1200"/>
              </a:spcBef>
              <a:buBlip>
                <a:blip r:embed="rId4"/>
              </a:buBlip>
            </a:pPr>
            <a:endParaRPr lang="en-GB" sz="18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Background (I)</a:t>
            </a:r>
            <a:endParaRPr lang="en-US" sz="2400" dirty="0">
              <a:solidFill>
                <a:srgbClr val="D57C40"/>
              </a:solidFill>
            </a:endParaRPr>
          </a:p>
        </p:txBody>
      </p:sp>
      <p:sp>
        <p:nvSpPr>
          <p:cNvPr id="8" name="Subtitle 2">
            <a:extLst>
              <a:ext uri="{FF2B5EF4-FFF2-40B4-BE49-F238E27FC236}">
                <a16:creationId xmlns:a16="http://schemas.microsoft.com/office/drawing/2014/main" id="{9DCD9859-4A83-4D0C-B731-2D7A7E05A26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6" name="Marcador de pie de página 5">
            <a:extLst>
              <a:ext uri="{FF2B5EF4-FFF2-40B4-BE49-F238E27FC236}">
                <a16:creationId xmlns:a16="http://schemas.microsoft.com/office/drawing/2014/main" id="{F2358CDC-3D94-4BF0-9DB5-C60471FA5702}"/>
              </a:ext>
            </a:extLst>
          </p:cNvPr>
          <p:cNvSpPr>
            <a:spLocks noGrp="1"/>
          </p:cNvSpPr>
          <p:nvPr>
            <p:ph type="ftr" sz="quarter" idx="11"/>
          </p:nvPr>
        </p:nvSpPr>
        <p:spPr/>
        <p:txBody>
          <a:bodyPr/>
          <a:lstStyle/>
          <a:p>
            <a:r>
              <a:rPr lang="en-US" dirty="0"/>
              <a:t>HMM workshop 20-22 September 2023</a:t>
            </a:r>
          </a:p>
        </p:txBody>
      </p:sp>
    </p:spTree>
    <p:custDataLst>
      <p:tags r:id="rId1"/>
    </p:custDataLst>
    <p:extLst>
      <p:ext uri="{BB962C8B-B14F-4D97-AF65-F5344CB8AC3E}">
        <p14:creationId xmlns:p14="http://schemas.microsoft.com/office/powerpoint/2010/main" val="30763300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References</a:t>
            </a:r>
            <a:endParaRPr lang="en-US" sz="2800" dirty="0">
              <a:solidFill>
                <a:srgbClr val="D57C40"/>
              </a:solidFill>
            </a:endParaRPr>
          </a:p>
        </p:txBody>
      </p:sp>
      <p:sp>
        <p:nvSpPr>
          <p:cNvPr id="6" name="Rectángulo 5">
            <a:extLst>
              <a:ext uri="{FF2B5EF4-FFF2-40B4-BE49-F238E27FC236}">
                <a16:creationId xmlns:a16="http://schemas.microsoft.com/office/drawing/2014/main" id="{28A71046-9FB0-49B4-9C9B-65B8135FB15E}"/>
              </a:ext>
            </a:extLst>
          </p:cNvPr>
          <p:cNvSpPr/>
          <p:nvPr/>
        </p:nvSpPr>
        <p:spPr>
          <a:xfrm>
            <a:off x="475671" y="875567"/>
            <a:ext cx="8455891" cy="5262979"/>
          </a:xfrm>
          <a:prstGeom prst="rect">
            <a:avLst/>
          </a:prstGeom>
        </p:spPr>
        <p:txBody>
          <a:bodyPr wrap="square">
            <a:spAutoFit/>
          </a:bodyPr>
          <a:lstStyle/>
          <a:p>
            <a:pPr marL="179388" indent="-179388" algn="just">
              <a:spcAft>
                <a:spcPts val="0"/>
              </a:spcAft>
            </a:pPr>
            <a:r>
              <a:rPr lang="en-US" sz="1200" dirty="0">
                <a:latin typeface="Arial" panose="020B0604020202020204" pitchFamily="34" charset="0"/>
              </a:rPr>
              <a:t>Australian Bureau of Statistics (ABS) (2013). Causes of Death, Australia, 2011. Available from: </a:t>
            </a:r>
            <a:r>
              <a:rPr lang="en-US" sz="1200" dirty="0">
                <a:latin typeface="Arial" panose="020B0604020202020204" pitchFamily="34" charset="0"/>
                <a:hlinkClick r:id="rId4"/>
              </a:rPr>
              <a:t>http://www.abs.gov.au/AUSSTATS/abs@.nsf/DetailsPage/3303.02011?OpenDocument</a:t>
            </a:r>
            <a:r>
              <a:rPr lang="en-US" sz="1200" dirty="0">
                <a:latin typeface="Arial" panose="020B0604020202020204" pitchFamily="34" charset="0"/>
              </a:rPr>
              <a:t>.</a:t>
            </a:r>
          </a:p>
          <a:p>
            <a:pPr marL="179388" indent="-179388" algn="just">
              <a:spcAft>
                <a:spcPts val="0"/>
              </a:spcAft>
            </a:pPr>
            <a:r>
              <a:rPr lang="en-US" sz="1200" dirty="0" err="1">
                <a:latin typeface="Arial" panose="020B0604020202020204" pitchFamily="34" charset="0"/>
              </a:rPr>
              <a:t>Désesquelles</a:t>
            </a:r>
            <a:r>
              <a:rPr lang="en-US" sz="1200" dirty="0">
                <a:latin typeface="Arial" panose="020B0604020202020204" pitchFamily="34" charset="0"/>
              </a:rPr>
              <a:t> A, </a:t>
            </a:r>
            <a:r>
              <a:rPr lang="en-US" sz="1200" dirty="0" err="1">
                <a:latin typeface="Arial" panose="020B0604020202020204" pitchFamily="34" charset="0"/>
              </a:rPr>
              <a:t>Demuru</a:t>
            </a:r>
            <a:r>
              <a:rPr lang="en-US" sz="1200" dirty="0">
                <a:latin typeface="Arial" panose="020B0604020202020204" pitchFamily="34" charset="0"/>
              </a:rPr>
              <a:t> E, Salvatore MA, et al. Mortality from Alzheimer’s disease, Parkinson’s disease, and dementias in France and Italy: a comparison using the multiple cause-of-death approach. J Aging Health. 2014;26(2):283-315.</a:t>
            </a:r>
          </a:p>
          <a:p>
            <a:pPr marL="179388" indent="-179388" algn="just">
              <a:spcAft>
                <a:spcPts val="0"/>
              </a:spcAft>
            </a:pPr>
            <a:r>
              <a:rPr lang="en-US" sz="1200" dirty="0" err="1">
                <a:latin typeface="Arial" panose="020B0604020202020204" pitchFamily="34" charset="0"/>
              </a:rPr>
              <a:t>Doblhammer</a:t>
            </a:r>
            <a:r>
              <a:rPr lang="en-US" sz="1200" dirty="0">
                <a:latin typeface="Arial" panose="020B0604020202020204" pitchFamily="34" charset="0"/>
              </a:rPr>
              <a:t> G, Fink A, </a:t>
            </a:r>
            <a:r>
              <a:rPr lang="en-US" sz="1200" dirty="0" err="1">
                <a:latin typeface="Arial" panose="020B0604020202020204" pitchFamily="34" charset="0"/>
              </a:rPr>
              <a:t>Zylla</a:t>
            </a:r>
            <a:r>
              <a:rPr lang="en-US" sz="1200" dirty="0">
                <a:latin typeface="Arial" panose="020B0604020202020204" pitchFamily="34" charset="0"/>
              </a:rPr>
              <a:t> S, </a:t>
            </a:r>
            <a:r>
              <a:rPr lang="en-US" sz="1200" dirty="0" err="1">
                <a:latin typeface="Arial" panose="020B0604020202020204" pitchFamily="34" charset="0"/>
              </a:rPr>
              <a:t>Willekens</a:t>
            </a:r>
            <a:r>
              <a:rPr lang="en-US" sz="1200" dirty="0">
                <a:latin typeface="Arial" panose="020B0604020202020204" pitchFamily="34" charset="0"/>
              </a:rPr>
              <a:t> F (2015). Compression or expansion of dementia in Germany? An observational study of short-term trends in incidence and death rates of dementia between 2006/07 and 2009/10 based on German health insurance data. Alzheimer's research &amp; therapy, 7(1), 1-11. </a:t>
            </a:r>
          </a:p>
          <a:p>
            <a:pPr marL="179388" indent="-179388" algn="just">
              <a:spcAft>
                <a:spcPts val="0"/>
              </a:spcAft>
            </a:pPr>
            <a:r>
              <a:rPr lang="en-US" sz="1200" dirty="0">
                <a:latin typeface="Arial" panose="020B0604020202020204" pitchFamily="34" charset="0"/>
              </a:rPr>
              <a:t>GBD 2013 Mortality and Causes of Death Collaborators (2015). Global, regional, and national age–sex specific all-cause and cause-specific mortality for 240 causes of death, 1990–2013: a systematic analysis for the Global Burden of Disease Study 2013. Lancet, 385, 117-171.</a:t>
            </a:r>
          </a:p>
          <a:p>
            <a:pPr marL="179388" indent="-179388" algn="just">
              <a:spcAft>
                <a:spcPts val="0"/>
              </a:spcAft>
            </a:pPr>
            <a:r>
              <a:rPr lang="en-US" sz="1200" dirty="0">
                <a:latin typeface="Arial" panose="020B0604020202020204" pitchFamily="34" charset="0"/>
              </a:rPr>
              <a:t>Horiuchi S., Wilmoth J.R., Pletcher S.D. (2008). A decomposition method based on a model of continuous change. Demography, 45(4), 785-801. </a:t>
            </a:r>
          </a:p>
          <a:p>
            <a:pPr marL="179388" indent="-179388"/>
            <a:r>
              <a:rPr lang="en-GB" sz="1200" dirty="0">
                <a:latin typeface="Arial" panose="020B0604020202020204" pitchFamily="34" charset="0"/>
              </a:rPr>
              <a:t>INE. Death statistics according to cause of death. </a:t>
            </a:r>
            <a:r>
              <a:rPr lang="es-ES" sz="1200" dirty="0" err="1">
                <a:latin typeface="Arial" panose="020B0604020202020204" pitchFamily="34" charset="0"/>
              </a:rPr>
              <a:t>Methodology</a:t>
            </a:r>
            <a:r>
              <a:rPr lang="es-ES" sz="1200" dirty="0">
                <a:latin typeface="Arial" panose="020B0604020202020204" pitchFamily="34" charset="0"/>
              </a:rPr>
              <a:t> (2020) Madrid: INE (Instituto Nacional de </a:t>
            </a:r>
            <a:r>
              <a:rPr lang="es-ES" sz="1200" dirty="0" err="1">
                <a:latin typeface="Arial" panose="020B0604020202020204" pitchFamily="34" charset="0"/>
              </a:rPr>
              <a:t>Estadistica</a:t>
            </a:r>
            <a:r>
              <a:rPr lang="es-ES" sz="1200" dirty="0">
                <a:latin typeface="Arial" panose="020B0604020202020204" pitchFamily="34" charset="0"/>
              </a:rPr>
              <a:t>). </a:t>
            </a:r>
            <a:r>
              <a:rPr lang="en-GB" sz="1200" dirty="0">
                <a:latin typeface="Arial" panose="020B0604020202020204" pitchFamily="34" charset="0"/>
                <a:hlinkClick r:id="rId5"/>
              </a:rPr>
              <a:t>https://www.ine.es/en/daco/daco42/sanitarias/metodologia_00_en.pdf</a:t>
            </a:r>
            <a:endParaRPr lang="en-GB" sz="1200" dirty="0">
              <a:latin typeface="Arial" panose="020B0604020202020204" pitchFamily="34" charset="0"/>
            </a:endParaRPr>
          </a:p>
          <a:p>
            <a:pPr marL="179388" indent="-179388"/>
            <a:r>
              <a:rPr lang="es-ES" sz="1200" dirty="0">
                <a:latin typeface="Arial" panose="020B0604020202020204" pitchFamily="34" charset="0"/>
              </a:rPr>
              <a:t>INE. Asignación de nivel educativo, relación con la actividad laboral y ocupación a ficheros de Movimiento Natural de la Población (MNP). </a:t>
            </a:r>
            <a:r>
              <a:rPr lang="en-GB" sz="1200" dirty="0" err="1">
                <a:latin typeface="Arial" panose="020B0604020202020204" pitchFamily="34" charset="0"/>
              </a:rPr>
              <a:t>Método</a:t>
            </a:r>
            <a:r>
              <a:rPr lang="en-GB" sz="1200" dirty="0">
                <a:latin typeface="Arial" panose="020B0604020202020204" pitchFamily="34" charset="0"/>
              </a:rPr>
              <a:t> de </a:t>
            </a:r>
            <a:r>
              <a:rPr lang="en-GB" sz="1200" dirty="0" err="1">
                <a:latin typeface="Arial" panose="020B0604020202020204" pitchFamily="34" charset="0"/>
              </a:rPr>
              <a:t>obtención</a:t>
            </a:r>
            <a:r>
              <a:rPr lang="en-GB" sz="1200" dirty="0">
                <a:latin typeface="Arial" panose="020B0604020202020204" pitchFamily="34" charset="0"/>
              </a:rPr>
              <a:t> y </a:t>
            </a:r>
            <a:r>
              <a:rPr lang="en-GB" sz="1200" dirty="0" err="1">
                <a:latin typeface="Arial" panose="020B0604020202020204" pitchFamily="34" charset="0"/>
              </a:rPr>
              <a:t>advertencias</a:t>
            </a:r>
            <a:r>
              <a:rPr lang="en-GB" sz="1200" dirty="0">
                <a:latin typeface="Arial" panose="020B0604020202020204" pitchFamily="34" charset="0"/>
              </a:rPr>
              <a:t> a </a:t>
            </a:r>
            <a:r>
              <a:rPr lang="en-GB" sz="1200" dirty="0" err="1">
                <a:latin typeface="Arial" panose="020B0604020202020204" pitchFamily="34" charset="0"/>
              </a:rPr>
              <a:t>usuarios</a:t>
            </a:r>
            <a:r>
              <a:rPr lang="en-GB" sz="1200" dirty="0">
                <a:latin typeface="Arial" panose="020B0604020202020204" pitchFamily="34" charset="0"/>
              </a:rPr>
              <a:t> (2020). Madrid, Spain: INE (Spanish National Statistics Institute). </a:t>
            </a:r>
            <a:r>
              <a:rPr lang="en-GB" sz="1200" dirty="0">
                <a:latin typeface="Arial" panose="020B0604020202020204" pitchFamily="34" charset="0"/>
                <a:hlinkClick r:id="rId6"/>
              </a:rPr>
              <a:t>https://www.ine.es/metodologia/t20/Nota_meto_MNP.pdf</a:t>
            </a:r>
            <a:endParaRPr lang="en-US" sz="1200" dirty="0">
              <a:latin typeface="Arial" panose="020B0604020202020204" pitchFamily="34" charset="0"/>
            </a:endParaRPr>
          </a:p>
          <a:p>
            <a:pPr marL="179388" indent="-179388" algn="just">
              <a:spcAft>
                <a:spcPts val="0"/>
              </a:spcAft>
            </a:pPr>
            <a:r>
              <a:rPr lang="en-US" sz="1200" dirty="0">
                <a:latin typeface="Arial" panose="020B0604020202020204" pitchFamily="34" charset="0"/>
              </a:rPr>
              <a:t>Olshansky SJ, Ault AB (1986). The fourth stage of the epidemiologic transition: The age of delayed degenerative diseases. The Milbank Memorial Fund Quarterly. 1986;64(3):353-91</a:t>
            </a:r>
          </a:p>
          <a:p>
            <a:pPr marL="179388" indent="-179388" algn="just">
              <a:spcAft>
                <a:spcPts val="0"/>
              </a:spcAft>
            </a:pPr>
            <a:r>
              <a:rPr lang="en-US" sz="1200" dirty="0">
                <a:latin typeface="Arial" panose="020B0604020202020204" pitchFamily="34" charset="0"/>
              </a:rPr>
              <a:t>Spijker J, </a:t>
            </a:r>
            <a:r>
              <a:rPr lang="en-US" sz="1200" dirty="0" err="1">
                <a:latin typeface="Arial" panose="020B0604020202020204" pitchFamily="34" charset="0"/>
              </a:rPr>
              <a:t>Trias-Llimós</a:t>
            </a:r>
            <a:r>
              <a:rPr lang="en-US" sz="1200" dirty="0">
                <a:latin typeface="Arial" panose="020B0604020202020204" pitchFamily="34" charset="0"/>
              </a:rPr>
              <a:t> S (2023), Cause-specific mortality in Spain before and during the pandemic: educational differences and its impact on life expectancy using multiple causes of death data. European Journal of Public Health, ckad036, </a:t>
            </a:r>
            <a:r>
              <a:rPr lang="en-US" sz="1200" dirty="0">
                <a:latin typeface="Arial" panose="020B0604020202020204" pitchFamily="34" charset="0"/>
                <a:hlinkClick r:id="rId7"/>
              </a:rPr>
              <a:t>https://doi.org/10.1093/eurpub/ckad036</a:t>
            </a:r>
            <a:endParaRPr lang="en-US" sz="1200" dirty="0">
              <a:latin typeface="Arial" panose="020B0604020202020204" pitchFamily="34" charset="0"/>
            </a:endParaRPr>
          </a:p>
          <a:p>
            <a:pPr marL="179388" indent="-179388" algn="just">
              <a:spcAft>
                <a:spcPts val="0"/>
              </a:spcAft>
            </a:pPr>
            <a:r>
              <a:rPr lang="en-US" sz="1200" dirty="0" err="1">
                <a:latin typeface="Arial" panose="020B0604020202020204" pitchFamily="34" charset="0"/>
              </a:rPr>
              <a:t>Trias-Llimós</a:t>
            </a:r>
            <a:r>
              <a:rPr lang="en-US" sz="1200" dirty="0">
                <a:latin typeface="Arial" panose="020B0604020202020204" pitchFamily="34" charset="0"/>
              </a:rPr>
              <a:t> S, Spijker J (2022). Educational differences in alcohol-related mortality and their impact on life expectancy and lifespan variation in Spain (2016–2018): a cross-sectional analysis using multiple causes of death. BMJ Open, 12:e053205. </a:t>
            </a:r>
            <a:r>
              <a:rPr lang="en-US" sz="1200" dirty="0">
                <a:latin typeface="Arial" panose="020B0604020202020204" pitchFamily="34" charset="0"/>
                <a:hlinkClick r:id="rId8"/>
              </a:rPr>
              <a:t>https://doi.org/10.1136/bmjopen-2021-053205</a:t>
            </a:r>
            <a:endParaRPr lang="en-US" sz="1200" dirty="0">
              <a:latin typeface="Arial" panose="020B0604020202020204" pitchFamily="34" charset="0"/>
            </a:endParaRPr>
          </a:p>
          <a:p>
            <a:pPr marL="179388" indent="-179388" algn="just">
              <a:spcAft>
                <a:spcPts val="0"/>
              </a:spcAft>
            </a:pPr>
            <a:r>
              <a:rPr lang="en-US" sz="1200" dirty="0">
                <a:latin typeface="Arial" panose="020B0604020202020204" pitchFamily="34" charset="0"/>
              </a:rPr>
              <a:t>Tsai S.P., Lee E.S., Hardy R.J. (1978). The effect of a reduction in leading causes of death: potential gains in life expectancy. American Journal of Public Health, 68(10), 966-971.</a:t>
            </a:r>
            <a:endParaRPr lang="es-ES" sz="1200" dirty="0">
              <a:latin typeface="Arial" panose="020B0604020202020204" pitchFamily="34" charset="0"/>
            </a:endParaRPr>
          </a:p>
        </p:txBody>
      </p:sp>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7" name="Marcador de pie de página 5">
            <a:extLst>
              <a:ext uri="{FF2B5EF4-FFF2-40B4-BE49-F238E27FC236}">
                <a16:creationId xmlns:a16="http://schemas.microsoft.com/office/drawing/2014/main" id="{FBB4999E-8D4F-49C3-9E45-B1E6AA20188F}"/>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265163029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457200" y="325140"/>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000" b="1" dirty="0">
                <a:solidFill>
                  <a:srgbClr val="D57C40"/>
                </a:solidFill>
                <a:latin typeface="Verdana"/>
                <a:cs typeface="Verdana"/>
              </a:rPr>
              <a:t>Acknowledgements</a:t>
            </a:r>
            <a:endParaRPr lang="en-US" sz="2000" dirty="0">
              <a:solidFill>
                <a:srgbClr val="D57C40"/>
              </a:solidFill>
            </a:endParaRPr>
          </a:p>
        </p:txBody>
      </p:sp>
      <p:sp>
        <p:nvSpPr>
          <p:cNvPr id="6" name="Rectángulo 5">
            <a:extLst>
              <a:ext uri="{FF2B5EF4-FFF2-40B4-BE49-F238E27FC236}">
                <a16:creationId xmlns:a16="http://schemas.microsoft.com/office/drawing/2014/main" id="{28A71046-9FB0-49B4-9C9B-65B8135FB15E}"/>
              </a:ext>
            </a:extLst>
          </p:cNvPr>
          <p:cNvSpPr/>
          <p:nvPr/>
        </p:nvSpPr>
        <p:spPr>
          <a:xfrm>
            <a:off x="475671" y="875567"/>
            <a:ext cx="8455891" cy="2862322"/>
          </a:xfrm>
          <a:prstGeom prst="rect">
            <a:avLst/>
          </a:prstGeom>
        </p:spPr>
        <p:txBody>
          <a:bodyPr wrap="square">
            <a:spAutoFit/>
          </a:bodyPr>
          <a:lstStyle/>
          <a:p>
            <a:pPr lvl="0" defTabSz="914400" eaLnBrk="0" fontAlgn="base" hangingPunct="0">
              <a:spcBef>
                <a:spcPct val="0"/>
              </a:spcBef>
              <a:spcAft>
                <a:spcPct val="0"/>
              </a:spcAft>
            </a:pPr>
            <a:r>
              <a:rPr lang="en-US" altLang="es-ES" sz="2000" dirty="0">
                <a:latin typeface="Arial" panose="020B0604020202020204" pitchFamily="34" charset="0"/>
              </a:rPr>
              <a:t>This work was supported by the research project “The health of people in advanced ages: the analysis of comorbidity, multiple causes of death and gender and socioeconomic inequalities in health (COMORHEALTHSES)” (PI: JS, Co-PI: ER), funded by the Spanish Ministry of Science and Innovation (PID2020-113934RB-I00). ER and STL also acknowledge research funding from the same Ministry (RYC2021-033123-I; RYC-2017-22586) and JA and JS from the European Research Council (ERC-2019-COGagreement No 864616, HEALIN). Funding also comes from the Catalan Government under the CERCA </a:t>
            </a:r>
            <a:r>
              <a:rPr lang="en-US" altLang="es-ES" sz="2000" dirty="0" err="1">
                <a:latin typeface="Arial" panose="020B0604020202020204" pitchFamily="34" charset="0"/>
              </a:rPr>
              <a:t>programme</a:t>
            </a:r>
            <a:r>
              <a:rPr lang="en-US" altLang="es-ES" sz="2000" dirty="0">
                <a:latin typeface="Arial" panose="020B0604020202020204" pitchFamily="34" charset="0"/>
              </a:rPr>
              <a:t>.</a:t>
            </a:r>
            <a:endParaRPr lang="es-ES" altLang="es-ES" sz="2000" dirty="0">
              <a:latin typeface="Arial" panose="020B0604020202020204" pitchFamily="34" charset="0"/>
            </a:endParaRPr>
          </a:p>
        </p:txBody>
      </p:sp>
      <p:sp>
        <p:nvSpPr>
          <p:cNvPr id="8" name="Subtitle 2">
            <a:extLst>
              <a:ext uri="{FF2B5EF4-FFF2-40B4-BE49-F238E27FC236}">
                <a16:creationId xmlns:a16="http://schemas.microsoft.com/office/drawing/2014/main" id="{B1F20FDB-9D10-4D44-ABAD-3096DC78997F}"/>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Tree>
    <p:extLst>
      <p:ext uri="{BB962C8B-B14F-4D97-AF65-F5344CB8AC3E}">
        <p14:creationId xmlns:p14="http://schemas.microsoft.com/office/powerpoint/2010/main" val="385282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199" y="928935"/>
            <a:ext cx="8018207" cy="1784770"/>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altLang="es-ES" sz="2000" dirty="0">
                <a:solidFill>
                  <a:schemeClr val="tx1"/>
                </a:solidFill>
                <a:latin typeface="Arial" panose="020B0604020202020204" pitchFamily="34" charset="0"/>
              </a:rPr>
              <a:t>R&amp;D project on “The health of people in advanced ages: the analysis of comorbidity, </a:t>
            </a:r>
            <a:r>
              <a:rPr lang="en-US" altLang="es-ES" sz="2000" b="1" dirty="0">
                <a:solidFill>
                  <a:schemeClr val="tx1"/>
                </a:solidFill>
                <a:latin typeface="Arial" panose="020B0604020202020204" pitchFamily="34" charset="0"/>
              </a:rPr>
              <a:t>multiple causes of death </a:t>
            </a:r>
            <a:r>
              <a:rPr lang="en-US" altLang="es-ES" sz="2000" dirty="0">
                <a:solidFill>
                  <a:schemeClr val="tx1"/>
                </a:solidFill>
                <a:latin typeface="Arial" panose="020B0604020202020204" pitchFamily="34" charset="0"/>
              </a:rPr>
              <a:t>and gender and socioeconomic inequalities in health (COMORHEALTHSES)”* (PI: JS, Co-PI: ER).</a:t>
            </a:r>
          </a:p>
          <a:p>
            <a:pPr marL="717550" indent="-360363" algn="l">
              <a:spcBef>
                <a:spcPts val="1200"/>
              </a:spcBef>
              <a:buSzPct val="10000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Objective 2: To provide an accurate estimate of recent trends in old-age mortality from ageing-related diseases based on </a:t>
            </a:r>
            <a:r>
              <a:rPr lang="en-US" sz="1600" b="1" dirty="0">
                <a:solidFill>
                  <a:schemeClr val="tx1"/>
                </a:solidFill>
                <a:latin typeface="Arial" panose="020B0604020202020204" pitchFamily="34" charset="0"/>
                <a:cs typeface="Arial" panose="020B0604020202020204" pitchFamily="34" charset="0"/>
              </a:rPr>
              <a:t>multiple cause of death </a:t>
            </a:r>
            <a:r>
              <a:rPr lang="en-US" sz="1600" dirty="0">
                <a:solidFill>
                  <a:schemeClr val="tx1"/>
                </a:solidFill>
                <a:latin typeface="Arial" panose="020B0604020202020204" pitchFamily="34" charset="0"/>
                <a:cs typeface="Arial" panose="020B0604020202020204" pitchFamily="34" charset="0"/>
              </a:rPr>
              <a:t>data</a:t>
            </a:r>
            <a:endParaRPr lang="en-GB" sz="16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199" y="327178"/>
            <a:ext cx="8686801"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200" b="1" dirty="0">
                <a:solidFill>
                  <a:srgbClr val="D57C40"/>
                </a:solidFill>
                <a:latin typeface="Verdana"/>
                <a:cs typeface="Verdana"/>
              </a:rPr>
              <a:t>You want to know more about what we do on MCOD ?</a:t>
            </a:r>
            <a:endParaRPr lang="en-US" sz="2200" dirty="0">
              <a:solidFill>
                <a:srgbClr val="D57C40"/>
              </a:solidFill>
            </a:endParaRPr>
          </a:p>
        </p:txBody>
      </p:sp>
      <p:sp>
        <p:nvSpPr>
          <p:cNvPr id="8" name="Subtitle 2">
            <a:extLst>
              <a:ext uri="{FF2B5EF4-FFF2-40B4-BE49-F238E27FC236}">
                <a16:creationId xmlns:a16="http://schemas.microsoft.com/office/drawing/2014/main" id="{9DCD9859-4A83-4D0C-B731-2D7A7E05A26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6" name="Rectángulo 5">
            <a:extLst>
              <a:ext uri="{FF2B5EF4-FFF2-40B4-BE49-F238E27FC236}">
                <a16:creationId xmlns:a16="http://schemas.microsoft.com/office/drawing/2014/main" id="{DBA8C722-336E-4767-A61F-C0C8F1EB97DF}"/>
              </a:ext>
            </a:extLst>
          </p:cNvPr>
          <p:cNvSpPr/>
          <p:nvPr/>
        </p:nvSpPr>
        <p:spPr>
          <a:xfrm>
            <a:off x="407188" y="6163218"/>
            <a:ext cx="8551069" cy="307777"/>
          </a:xfrm>
          <a:prstGeom prst="rect">
            <a:avLst/>
          </a:prstGeom>
        </p:spPr>
        <p:txBody>
          <a:bodyPr wrap="square">
            <a:spAutoFit/>
          </a:bodyPr>
          <a:lstStyle/>
          <a:p>
            <a:r>
              <a:rPr lang="en-US" altLang="es-ES" sz="1400" dirty="0">
                <a:latin typeface="Arial" panose="020B0604020202020204" pitchFamily="34" charset="0"/>
              </a:rPr>
              <a:t>* funded by the Spanish Ministry of Science and Innovation (PID2020-113934RB-I00). </a:t>
            </a:r>
            <a:endParaRPr lang="es-ES" sz="1400" dirty="0"/>
          </a:p>
        </p:txBody>
      </p:sp>
      <p:sp>
        <p:nvSpPr>
          <p:cNvPr id="9" name="Subtitle 2">
            <a:extLst>
              <a:ext uri="{FF2B5EF4-FFF2-40B4-BE49-F238E27FC236}">
                <a16:creationId xmlns:a16="http://schemas.microsoft.com/office/drawing/2014/main" id="{F3217482-E5C3-482D-A1FA-82656B834F3C}"/>
              </a:ext>
            </a:extLst>
          </p:cNvPr>
          <p:cNvSpPr txBox="1">
            <a:spLocks/>
          </p:cNvSpPr>
          <p:nvPr/>
        </p:nvSpPr>
        <p:spPr>
          <a:xfrm>
            <a:off x="1024467" y="3441290"/>
            <a:ext cx="7757583" cy="2081621"/>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0"/>
              </a:spcBef>
              <a:buSzPct val="100000"/>
              <a:buFont typeface="Arial" panose="020B0604020202020204" pitchFamily="34" charset="0"/>
              <a:buChar char="•"/>
            </a:pP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et al (2023). Frailty at death: An examination of </a:t>
            </a:r>
            <a:r>
              <a:rPr lang="en-US" sz="1200" b="1" dirty="0">
                <a:solidFill>
                  <a:schemeClr val="tx1"/>
                </a:solidFill>
                <a:latin typeface="Arial" panose="020B0604020202020204" pitchFamily="34" charset="0"/>
                <a:cs typeface="Georgia"/>
              </a:rPr>
              <a:t>multiple causes of death </a:t>
            </a:r>
            <a:r>
              <a:rPr lang="en-US" sz="1200" dirty="0">
                <a:solidFill>
                  <a:schemeClr val="tx1"/>
                </a:solidFill>
                <a:latin typeface="Arial" panose="020B0604020202020204" pitchFamily="34" charset="0"/>
                <a:cs typeface="Georgia"/>
              </a:rPr>
              <a:t>in four low mortality countries. </a:t>
            </a:r>
            <a:r>
              <a:rPr lang="en-US" sz="1200" i="1" dirty="0">
                <a:solidFill>
                  <a:schemeClr val="tx1"/>
                </a:solidFill>
                <a:latin typeface="Arial" panose="020B0604020202020204" pitchFamily="34" charset="0"/>
                <a:cs typeface="Georgia"/>
              </a:rPr>
              <a:t>Demographic Research 49(2):13-30. </a:t>
            </a:r>
            <a:r>
              <a:rPr lang="en-US" sz="1200" dirty="0">
                <a:solidFill>
                  <a:schemeClr val="tx1"/>
                </a:solidFill>
                <a:latin typeface="Arial" panose="020B0604020202020204" pitchFamily="34" charset="0"/>
                <a:cs typeface="Georgia"/>
                <a:hlinkClick r:id="rId4"/>
              </a:rPr>
              <a:t>https://doi.org/doi:</a:t>
            </a:r>
            <a:r>
              <a:rPr lang="en-US" sz="1200" i="1" dirty="0">
                <a:solidFill>
                  <a:schemeClr val="tx1"/>
                </a:solidFill>
                <a:latin typeface="Arial" panose="020B0604020202020204" pitchFamily="34" charset="0"/>
                <a:cs typeface="Georgia"/>
                <a:hlinkClick r:id="rId4"/>
              </a:rPr>
              <a:t>10.4054/DemRes.2023.49.2</a:t>
            </a:r>
            <a:endParaRPr lang="en-US" sz="1200" i="1"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a:t>
            </a:r>
            <a:r>
              <a:rPr lang="en-US" sz="1200" dirty="0" err="1">
                <a:solidFill>
                  <a:schemeClr val="tx1"/>
                </a:solidFill>
                <a:latin typeface="Arial" panose="020B0604020202020204" pitchFamily="34" charset="0"/>
                <a:cs typeface="Georgia"/>
              </a:rPr>
              <a:t>Permanyer</a:t>
            </a:r>
            <a:r>
              <a:rPr lang="en-US" sz="1200" dirty="0">
                <a:solidFill>
                  <a:schemeClr val="tx1"/>
                </a:solidFill>
                <a:latin typeface="Arial" panose="020B0604020202020204" pitchFamily="34" charset="0"/>
                <a:cs typeface="Georgia"/>
              </a:rPr>
              <a:t> I (2023). Cause-of-Death diversity from a </a:t>
            </a:r>
            <a:r>
              <a:rPr lang="en-US" sz="1200" b="1" dirty="0">
                <a:solidFill>
                  <a:schemeClr val="tx1"/>
                </a:solidFill>
                <a:latin typeface="Arial" panose="020B0604020202020204" pitchFamily="34" charset="0"/>
                <a:cs typeface="Georgia"/>
              </a:rPr>
              <a:t>Multiple-Cause Perspective </a:t>
            </a:r>
            <a:r>
              <a:rPr lang="en-US" sz="1200" dirty="0">
                <a:solidFill>
                  <a:schemeClr val="tx1"/>
                </a:solidFill>
                <a:latin typeface="Arial" panose="020B0604020202020204" pitchFamily="34" charset="0"/>
                <a:cs typeface="Georgia"/>
              </a:rPr>
              <a:t>in the United States. </a:t>
            </a:r>
            <a:r>
              <a:rPr lang="en-US" sz="1200" i="1" dirty="0">
                <a:solidFill>
                  <a:schemeClr val="tx1"/>
                </a:solidFill>
                <a:latin typeface="Arial" panose="020B0604020202020204" pitchFamily="34" charset="0"/>
                <a:cs typeface="Georgia"/>
              </a:rPr>
              <a:t>Demography 60(1):73-98.</a:t>
            </a:r>
            <a:r>
              <a:rPr lang="en-US" sz="1200" dirty="0">
                <a:solidFill>
                  <a:schemeClr val="tx1"/>
                </a:solidFill>
                <a:latin typeface="Arial" panose="020B0604020202020204" pitchFamily="34" charset="0"/>
                <a:cs typeface="Georgia"/>
              </a:rPr>
              <a:t> </a:t>
            </a:r>
            <a:r>
              <a:rPr lang="en-US" sz="1200" dirty="0">
                <a:solidFill>
                  <a:schemeClr val="tx1"/>
                </a:solidFill>
                <a:latin typeface="Arial" panose="020B0604020202020204" pitchFamily="34" charset="0"/>
                <a:cs typeface="Georgia"/>
                <a:hlinkClick r:id="rId5"/>
              </a:rPr>
              <a:t>https://doi.org/doi:10.1215/00703370-10410415</a:t>
            </a:r>
            <a:endParaRPr lang="en-US" sz="1200"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Spijker J (2022), Educational differences in </a:t>
            </a:r>
            <a:r>
              <a:rPr lang="en-US" sz="1200" b="1" dirty="0">
                <a:solidFill>
                  <a:srgbClr val="7030A0"/>
                </a:solidFill>
                <a:latin typeface="Arial" panose="020B0604020202020204" pitchFamily="34" charset="0"/>
                <a:cs typeface="Georgia"/>
              </a:rPr>
              <a:t>alcohol-related</a:t>
            </a:r>
            <a:r>
              <a:rPr lang="en-US" sz="1200" dirty="0">
                <a:solidFill>
                  <a:schemeClr val="tx1"/>
                </a:solidFill>
                <a:latin typeface="Arial" panose="020B0604020202020204" pitchFamily="34" charset="0"/>
                <a:cs typeface="Georgia"/>
              </a:rPr>
              <a:t> mortality and their impact on life expectancy and lifespan variation in Spain (2016–2018): a cross-sectional analysis using </a:t>
            </a:r>
            <a:r>
              <a:rPr lang="en-US" sz="1200" b="1" dirty="0">
                <a:solidFill>
                  <a:schemeClr val="tx1"/>
                </a:solidFill>
                <a:latin typeface="Arial" panose="020B0604020202020204" pitchFamily="34" charset="0"/>
                <a:cs typeface="Georgia"/>
              </a:rPr>
              <a:t>multiple causes of death</a:t>
            </a:r>
            <a:r>
              <a:rPr lang="en-US" sz="1200" dirty="0">
                <a:solidFill>
                  <a:schemeClr val="tx1"/>
                </a:solidFill>
                <a:latin typeface="Arial" panose="020B0604020202020204" pitchFamily="34" charset="0"/>
                <a:cs typeface="Georgia"/>
              </a:rPr>
              <a:t>. </a:t>
            </a:r>
            <a:r>
              <a:rPr lang="en-US" sz="1200" i="1" dirty="0">
                <a:solidFill>
                  <a:schemeClr val="tx1"/>
                </a:solidFill>
                <a:latin typeface="Arial" panose="020B0604020202020204" pitchFamily="34" charset="0"/>
                <a:cs typeface="Georgia"/>
              </a:rPr>
              <a:t>BMJ Open, 12:e053205</a:t>
            </a:r>
            <a:r>
              <a:rPr lang="en-US" sz="1200" dirty="0">
                <a:solidFill>
                  <a:schemeClr val="tx1"/>
                </a:solidFill>
                <a:latin typeface="Arial" panose="020B0604020202020204" pitchFamily="34" charset="0"/>
                <a:cs typeface="Georgia"/>
              </a:rPr>
              <a:t>. </a:t>
            </a:r>
            <a:r>
              <a:rPr lang="en-US" sz="1200" dirty="0">
                <a:solidFill>
                  <a:schemeClr val="tx1"/>
                </a:solidFill>
                <a:latin typeface="Arial" panose="020B0604020202020204" pitchFamily="34" charset="0"/>
                <a:cs typeface="Georgia"/>
                <a:hlinkClick r:id="rId6"/>
              </a:rPr>
              <a:t>https://doi.org/10.1136/bmjopen-2021-053205</a:t>
            </a:r>
            <a:endParaRPr lang="en-US" sz="1200"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r>
              <a:rPr lang="en-US" sz="1200" dirty="0">
                <a:solidFill>
                  <a:schemeClr val="tx1"/>
                </a:solidFill>
                <a:latin typeface="Arial" panose="020B0604020202020204" pitchFamily="34" charset="0"/>
                <a:cs typeface="Georgia"/>
              </a:rPr>
              <a:t>Spijker J, </a:t>
            </a:r>
            <a:r>
              <a:rPr lang="en-US" sz="1200" dirty="0" err="1">
                <a:solidFill>
                  <a:schemeClr val="tx1"/>
                </a:solidFill>
                <a:latin typeface="Arial" panose="020B0604020202020204" pitchFamily="34" charset="0"/>
                <a:cs typeface="Georgia"/>
              </a:rPr>
              <a:t>Trias-Llimós</a:t>
            </a:r>
            <a:r>
              <a:rPr lang="en-US" sz="1200" dirty="0">
                <a:solidFill>
                  <a:schemeClr val="tx1"/>
                </a:solidFill>
                <a:latin typeface="Arial" panose="020B0604020202020204" pitchFamily="34" charset="0"/>
                <a:cs typeface="Georgia"/>
              </a:rPr>
              <a:t> S (2023), Cause-specific mortality in Spain before and during the </a:t>
            </a:r>
            <a:r>
              <a:rPr lang="en-US" sz="1200" b="1" dirty="0">
                <a:solidFill>
                  <a:srgbClr val="7030A0"/>
                </a:solidFill>
                <a:latin typeface="Arial" panose="020B0604020202020204" pitchFamily="34" charset="0"/>
                <a:cs typeface="Georgia"/>
              </a:rPr>
              <a:t>pandemic</a:t>
            </a:r>
            <a:r>
              <a:rPr lang="en-US" sz="1200" dirty="0">
                <a:solidFill>
                  <a:schemeClr val="tx1"/>
                </a:solidFill>
                <a:latin typeface="Arial" panose="020B0604020202020204" pitchFamily="34" charset="0"/>
                <a:cs typeface="Georgia"/>
              </a:rPr>
              <a:t>: educational differences and its impact on life expectancy using </a:t>
            </a:r>
            <a:r>
              <a:rPr lang="en-US" sz="1200" b="1" dirty="0">
                <a:solidFill>
                  <a:schemeClr val="tx1"/>
                </a:solidFill>
                <a:latin typeface="Arial" panose="020B0604020202020204" pitchFamily="34" charset="0"/>
                <a:cs typeface="Georgia"/>
              </a:rPr>
              <a:t>multiple causes of death </a:t>
            </a:r>
            <a:r>
              <a:rPr lang="en-US" sz="1200" dirty="0">
                <a:solidFill>
                  <a:schemeClr val="tx1"/>
                </a:solidFill>
                <a:latin typeface="Arial" panose="020B0604020202020204" pitchFamily="34" charset="0"/>
                <a:cs typeface="Georgia"/>
              </a:rPr>
              <a:t>data. </a:t>
            </a:r>
            <a:r>
              <a:rPr lang="en-US" sz="1200" i="1" dirty="0">
                <a:solidFill>
                  <a:schemeClr val="tx1"/>
                </a:solidFill>
                <a:latin typeface="Arial" panose="020B0604020202020204" pitchFamily="34" charset="0"/>
                <a:cs typeface="Georgia"/>
              </a:rPr>
              <a:t>European Journal of Public Health</a:t>
            </a:r>
            <a:r>
              <a:rPr lang="en-US" sz="1200" dirty="0">
                <a:solidFill>
                  <a:schemeClr val="tx1"/>
                </a:solidFill>
                <a:latin typeface="Arial" panose="020B0604020202020204" pitchFamily="34" charset="0"/>
                <a:cs typeface="Georgia"/>
              </a:rPr>
              <a:t>, </a:t>
            </a:r>
            <a:r>
              <a:rPr lang="en-US" sz="1200" i="1" dirty="0">
                <a:solidFill>
                  <a:schemeClr val="tx1"/>
                </a:solidFill>
                <a:latin typeface="Arial" panose="020B0604020202020204" pitchFamily="34" charset="0"/>
                <a:cs typeface="Georgia"/>
              </a:rPr>
              <a:t>33(3):543-549, </a:t>
            </a:r>
            <a:r>
              <a:rPr lang="en-US" sz="1200" dirty="0">
                <a:solidFill>
                  <a:schemeClr val="tx1"/>
                </a:solidFill>
                <a:latin typeface="Arial" panose="020B0604020202020204" pitchFamily="34" charset="0"/>
                <a:cs typeface="Georgia"/>
                <a:hlinkClick r:id="rId7"/>
              </a:rPr>
              <a:t>https://doi.org/10.1093/eurpub/ckad036</a:t>
            </a:r>
            <a:endParaRPr lang="en-US" sz="1200" dirty="0">
              <a:solidFill>
                <a:schemeClr val="tx1"/>
              </a:solidFill>
              <a:latin typeface="Arial" panose="020B0604020202020204" pitchFamily="34" charset="0"/>
              <a:cs typeface="Georgia"/>
            </a:endParaRPr>
          </a:p>
          <a:p>
            <a:pPr marL="360363" indent="-360363" algn="l">
              <a:spcBef>
                <a:spcPts val="0"/>
              </a:spcBef>
              <a:buSzPct val="100000"/>
              <a:buFont typeface="Arial" panose="020B0604020202020204" pitchFamily="34" charset="0"/>
              <a:buChar char="•"/>
            </a:pPr>
            <a:endParaRPr lang="en-US" sz="1200" dirty="0">
              <a:solidFill>
                <a:schemeClr val="tx1"/>
              </a:solidFill>
              <a:latin typeface="Arial" panose="020B0604020202020204" pitchFamily="34" charset="0"/>
              <a:cs typeface="Georgia"/>
            </a:endParaRPr>
          </a:p>
          <a:p>
            <a:pPr algn="l">
              <a:spcBef>
                <a:spcPts val="1200"/>
              </a:spcBef>
              <a:buSzPct val="100000"/>
            </a:pPr>
            <a:endParaRPr lang="en-US" sz="2000" dirty="0">
              <a:solidFill>
                <a:schemeClr val="tx1"/>
              </a:solidFill>
              <a:latin typeface="Arial" panose="020B0604020202020204" pitchFamily="34" charset="0"/>
              <a:cs typeface="Georgia"/>
            </a:endParaRPr>
          </a:p>
          <a:p>
            <a:pPr marL="360363" indent="-360363" algn="l">
              <a:spcBef>
                <a:spcPts val="1200"/>
              </a:spcBef>
              <a:buSzPct val="100000"/>
              <a:buFont typeface="Arial" panose="020B0604020202020204" pitchFamily="34" charset="0"/>
              <a:buChar char="•"/>
            </a:pPr>
            <a:endParaRPr lang="en-US" sz="2000" dirty="0">
              <a:solidFill>
                <a:schemeClr val="tx1"/>
              </a:solidFill>
              <a:latin typeface="Arial" panose="020B0604020202020204" pitchFamily="34" charset="0"/>
              <a:cs typeface="Georgia"/>
            </a:endParaRPr>
          </a:p>
          <a:p>
            <a:pPr marL="360363" indent="-360363" algn="l">
              <a:spcBef>
                <a:spcPts val="1200"/>
              </a:spcBef>
              <a:buSzPct val="100000"/>
              <a:buFont typeface="Arial" panose="020B0604020202020204" pitchFamily="34" charset="0"/>
              <a:buChar char="•"/>
            </a:pPr>
            <a:endParaRPr lang="en-GB" sz="2000" dirty="0">
              <a:solidFill>
                <a:schemeClr val="tx1"/>
              </a:solidFill>
              <a:latin typeface="Georgia"/>
              <a:cs typeface="Georgia"/>
            </a:endParaRPr>
          </a:p>
        </p:txBody>
      </p:sp>
      <p:sp>
        <p:nvSpPr>
          <p:cNvPr id="11" name="Marcador de pie de página 5">
            <a:extLst>
              <a:ext uri="{FF2B5EF4-FFF2-40B4-BE49-F238E27FC236}">
                <a16:creationId xmlns:a16="http://schemas.microsoft.com/office/drawing/2014/main" id="{ABB950B2-1B20-4BD6-81FB-C06C5D66ACAB}"/>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custDataLst>
      <p:tags r:id="rId1"/>
    </p:custDataLst>
    <p:extLst>
      <p:ext uri="{BB962C8B-B14F-4D97-AF65-F5344CB8AC3E}">
        <p14:creationId xmlns:p14="http://schemas.microsoft.com/office/powerpoint/2010/main" val="282051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p:nvPr>
        </p:nvSpPr>
        <p:spPr>
          <a:xfrm>
            <a:off x="2376069" y="1322029"/>
            <a:ext cx="5445803" cy="1470025"/>
          </a:xfrm>
        </p:spPr>
        <p:txBody>
          <a:bodyPr>
            <a:normAutofit/>
          </a:bodyPr>
          <a:lstStyle/>
          <a:p>
            <a:pPr algn="l"/>
            <a:r>
              <a:rPr lang="en-US" sz="4000" b="1" dirty="0">
                <a:solidFill>
                  <a:schemeClr val="tx1">
                    <a:lumMod val="75000"/>
                    <a:lumOff val="25000"/>
                  </a:schemeClr>
                </a:solidFill>
                <a:latin typeface="Verdana"/>
                <a:cs typeface="Verdana"/>
              </a:rPr>
              <a:t>Thank you!</a:t>
            </a:r>
            <a:br>
              <a:rPr lang="en-US" sz="4000" b="1" dirty="0">
                <a:solidFill>
                  <a:schemeClr val="tx1">
                    <a:lumMod val="75000"/>
                    <a:lumOff val="25000"/>
                  </a:schemeClr>
                </a:solidFill>
                <a:latin typeface="Verdana"/>
                <a:cs typeface="Verdana"/>
              </a:rPr>
            </a:br>
            <a:endParaRPr lang="en-US" sz="4000" dirty="0">
              <a:solidFill>
                <a:schemeClr val="tx1">
                  <a:lumMod val="75000"/>
                  <a:lumOff val="25000"/>
                </a:schemeClr>
              </a:solidFill>
              <a:latin typeface="Verdana"/>
              <a:cs typeface="Verdana"/>
            </a:endParaRPr>
          </a:p>
        </p:txBody>
      </p:sp>
      <p:sp>
        <p:nvSpPr>
          <p:cNvPr id="6" name="Subtitle 2"/>
          <p:cNvSpPr txBox="1">
            <a:spLocks/>
          </p:cNvSpPr>
          <p:nvPr/>
        </p:nvSpPr>
        <p:spPr>
          <a:xfrm>
            <a:off x="3146100" y="4813047"/>
            <a:ext cx="3905740" cy="722924"/>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a:lnSpc>
                <a:spcPct val="140000"/>
              </a:lnSpc>
            </a:pPr>
            <a:r>
              <a:rPr lang="en-GB" sz="2800" i="1" baseline="30000" dirty="0">
                <a:solidFill>
                  <a:schemeClr val="tx1">
                    <a:lumMod val="75000"/>
                    <a:lumOff val="25000"/>
                  </a:schemeClr>
                </a:solidFill>
                <a:latin typeface="Georgia"/>
                <a:cs typeface="Georgia"/>
              </a:rPr>
              <a:t>Email: </a:t>
            </a:r>
            <a:r>
              <a:rPr lang="en-GB" sz="2800" i="1" baseline="30000" dirty="0">
                <a:solidFill>
                  <a:schemeClr val="tx1">
                    <a:lumMod val="75000"/>
                    <a:lumOff val="25000"/>
                  </a:schemeClr>
                </a:solidFill>
                <a:latin typeface="Georgia"/>
                <a:cs typeface="Georgia"/>
                <a:hlinkClick r:id="rId4"/>
              </a:rPr>
              <a:t>jspijker@ced.uab.es</a:t>
            </a:r>
            <a:r>
              <a:rPr lang="en-GB" sz="2800" i="1" baseline="30000" dirty="0">
                <a:solidFill>
                  <a:schemeClr val="tx1">
                    <a:lumMod val="75000"/>
                    <a:lumOff val="25000"/>
                  </a:schemeClr>
                </a:solidFill>
                <a:latin typeface="Georgia"/>
                <a:cs typeface="Georgia"/>
              </a:rPr>
              <a:t> </a:t>
            </a:r>
          </a:p>
          <a:p>
            <a:pPr algn="l">
              <a:lnSpc>
                <a:spcPct val="140000"/>
              </a:lnSpc>
            </a:pPr>
            <a:r>
              <a:rPr lang="en-GB" sz="2400" i="1" baseline="30000" dirty="0">
                <a:solidFill>
                  <a:schemeClr val="tx1">
                    <a:lumMod val="75000"/>
                    <a:lumOff val="25000"/>
                  </a:schemeClr>
                </a:solidFill>
                <a:latin typeface="Georgia"/>
                <a:cs typeface="Georgia"/>
              </a:rPr>
              <a:t>Twitter </a:t>
            </a:r>
            <a:r>
              <a:rPr lang="en-GB" sz="2800" i="1" baseline="30000" dirty="0">
                <a:solidFill>
                  <a:srgbClr val="194D93"/>
                </a:solidFill>
                <a:latin typeface="Georgia"/>
              </a:rPr>
              <a:t>@</a:t>
            </a:r>
            <a:r>
              <a:rPr lang="en-GB" sz="2800" i="1" baseline="30000" dirty="0" err="1">
                <a:solidFill>
                  <a:srgbClr val="194D93"/>
                </a:solidFill>
                <a:latin typeface="Georgia"/>
              </a:rPr>
              <a:t>popageing</a:t>
            </a:r>
            <a:endParaRPr lang="en-GB" sz="2800" i="1" baseline="30000" dirty="0">
              <a:solidFill>
                <a:srgbClr val="194D93"/>
              </a:solidFill>
              <a:latin typeface="Georgia"/>
            </a:endParaRPr>
          </a:p>
          <a:p>
            <a:pPr algn="l">
              <a:lnSpc>
                <a:spcPct val="140000"/>
              </a:lnSpc>
            </a:pPr>
            <a:endParaRPr lang="en-GB" sz="2200" i="1" baseline="30000" dirty="0">
              <a:solidFill>
                <a:schemeClr val="tx1">
                  <a:lumMod val="75000"/>
                  <a:lumOff val="25000"/>
                </a:schemeClr>
              </a:solidFill>
              <a:latin typeface="Georgia"/>
              <a:cs typeface="Georgia"/>
            </a:endParaRPr>
          </a:p>
        </p:txBody>
      </p:sp>
      <p:cxnSp>
        <p:nvCxnSpPr>
          <p:cNvPr id="7" name="Straight Connector 6"/>
          <p:cNvCxnSpPr/>
          <p:nvPr/>
        </p:nvCxnSpPr>
        <p:spPr>
          <a:xfrm>
            <a:off x="676030" y="6558850"/>
            <a:ext cx="1228971" cy="0"/>
          </a:xfrm>
          <a:prstGeom prst="line">
            <a:avLst/>
          </a:prstGeom>
          <a:ln w="1270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24875" y="4664633"/>
            <a:ext cx="1228971" cy="0"/>
          </a:xfrm>
          <a:prstGeom prst="line">
            <a:avLst/>
          </a:prstGeom>
          <a:ln w="12700">
            <a:solidFill>
              <a:schemeClr val="tx1">
                <a:lumMod val="75000"/>
                <a:lumOff val="25000"/>
              </a:schemeClr>
            </a:solidFill>
          </a:ln>
          <a:effectLst/>
        </p:spPr>
        <p:style>
          <a:lnRef idx="2">
            <a:schemeClr val="accent1"/>
          </a:lnRef>
          <a:fillRef idx="0">
            <a:schemeClr val="accent1"/>
          </a:fillRef>
          <a:effectRef idx="1">
            <a:schemeClr val="accent1"/>
          </a:effectRef>
          <a:fontRef idx="minor">
            <a:schemeClr val="tx1"/>
          </a:fontRef>
        </p:style>
      </p:cxnSp>
      <p:sp>
        <p:nvSpPr>
          <p:cNvPr id="2" name="Rectángulo 1">
            <a:extLst>
              <a:ext uri="{FF2B5EF4-FFF2-40B4-BE49-F238E27FC236}">
                <a16:creationId xmlns:a16="http://schemas.microsoft.com/office/drawing/2014/main" id="{ABF4B9F9-7649-4B92-978A-C1266F450645}"/>
              </a:ext>
            </a:extLst>
          </p:cNvPr>
          <p:cNvSpPr/>
          <p:nvPr/>
        </p:nvSpPr>
        <p:spPr>
          <a:xfrm>
            <a:off x="586146" y="4839218"/>
            <a:ext cx="3629891" cy="1813445"/>
          </a:xfrm>
          <a:prstGeom prst="rect">
            <a:avLst/>
          </a:prstGeom>
        </p:spPr>
        <p:txBody>
          <a:bodyPr wrap="square">
            <a:spAutoFit/>
          </a:bodyPr>
          <a:lstStyle/>
          <a:p>
            <a:pPr algn="just">
              <a:lnSpc>
                <a:spcPct val="115000"/>
              </a:lnSpc>
              <a:spcAft>
                <a:spcPts val="300"/>
              </a:spcAft>
            </a:pPr>
            <a:r>
              <a:rPr lang="en-US" sz="2600" i="1" baseline="30000" dirty="0">
                <a:solidFill>
                  <a:schemeClr val="tx1">
                    <a:lumMod val="75000"/>
                    <a:lumOff val="25000"/>
                  </a:schemeClr>
                </a:solidFill>
                <a:latin typeface="Georgia"/>
              </a:rPr>
              <a:t>Jeroen Spijker</a:t>
            </a:r>
          </a:p>
          <a:p>
            <a:pPr algn="just">
              <a:lnSpc>
                <a:spcPct val="115000"/>
              </a:lnSpc>
              <a:spcAft>
                <a:spcPts val="300"/>
              </a:spcAft>
            </a:pPr>
            <a:r>
              <a:rPr lang="en-US" sz="2600" i="1" baseline="30000" dirty="0" err="1">
                <a:solidFill>
                  <a:schemeClr val="tx1">
                    <a:lumMod val="75000"/>
                    <a:lumOff val="25000"/>
                  </a:schemeClr>
                </a:solidFill>
                <a:latin typeface="Georgia"/>
              </a:rPr>
              <a:t>Elisenda</a:t>
            </a:r>
            <a:r>
              <a:rPr lang="en-US" sz="2600" i="1" baseline="30000" dirty="0">
                <a:solidFill>
                  <a:schemeClr val="tx1">
                    <a:lumMod val="75000"/>
                    <a:lumOff val="25000"/>
                  </a:schemeClr>
                </a:solidFill>
                <a:latin typeface="Georgia"/>
              </a:rPr>
              <a:t> Renteria</a:t>
            </a:r>
          </a:p>
          <a:p>
            <a:pPr algn="just">
              <a:lnSpc>
                <a:spcPct val="115000"/>
              </a:lnSpc>
              <a:spcAft>
                <a:spcPts val="300"/>
              </a:spcAft>
            </a:pPr>
            <a:r>
              <a:rPr lang="en-US" sz="2600" i="1" baseline="30000" dirty="0">
                <a:solidFill>
                  <a:schemeClr val="tx1">
                    <a:lumMod val="75000"/>
                    <a:lumOff val="25000"/>
                  </a:schemeClr>
                </a:solidFill>
                <a:latin typeface="Georgia"/>
              </a:rPr>
              <a:t>Julia Almeida</a:t>
            </a:r>
          </a:p>
          <a:p>
            <a:pPr algn="just">
              <a:lnSpc>
                <a:spcPct val="115000"/>
              </a:lnSpc>
              <a:spcAft>
                <a:spcPts val="300"/>
              </a:spcAft>
            </a:pPr>
            <a:r>
              <a:rPr lang="en-US" sz="2600" i="1" baseline="30000" dirty="0" err="1">
                <a:solidFill>
                  <a:schemeClr val="tx1">
                    <a:lumMod val="75000"/>
                    <a:lumOff val="25000"/>
                  </a:schemeClr>
                </a:solidFill>
                <a:latin typeface="Georgia"/>
              </a:rPr>
              <a:t>Sergi</a:t>
            </a:r>
            <a:r>
              <a:rPr lang="en-US" sz="2600" i="1" baseline="30000" dirty="0">
                <a:solidFill>
                  <a:schemeClr val="tx1">
                    <a:lumMod val="75000"/>
                    <a:lumOff val="25000"/>
                  </a:schemeClr>
                </a:solidFill>
                <a:latin typeface="Georgia"/>
              </a:rPr>
              <a:t> </a:t>
            </a:r>
            <a:r>
              <a:rPr lang="en-US" sz="2600" i="1" baseline="30000" dirty="0" err="1">
                <a:solidFill>
                  <a:schemeClr val="tx1">
                    <a:lumMod val="75000"/>
                    <a:lumOff val="25000"/>
                  </a:schemeClr>
                </a:solidFill>
                <a:latin typeface="Georgia"/>
              </a:rPr>
              <a:t>Trias-Llimós</a:t>
            </a:r>
            <a:endParaRPr lang="en-US" sz="2600" i="1" baseline="30000" dirty="0">
              <a:solidFill>
                <a:schemeClr val="tx1">
                  <a:lumMod val="75000"/>
                  <a:lumOff val="25000"/>
                </a:schemeClr>
              </a:solidFill>
              <a:latin typeface="Georgia"/>
            </a:endParaRPr>
          </a:p>
          <a:p>
            <a:pPr algn="just">
              <a:lnSpc>
                <a:spcPct val="115000"/>
              </a:lnSpc>
              <a:spcAft>
                <a:spcPts val="300"/>
              </a:spcAft>
            </a:pPr>
            <a:r>
              <a:rPr lang="en-US" sz="2600" i="1" baseline="30000" dirty="0">
                <a:solidFill>
                  <a:schemeClr val="tx1">
                    <a:lumMod val="75000"/>
                    <a:lumOff val="25000"/>
                  </a:schemeClr>
                </a:solidFill>
                <a:latin typeface="Georgia"/>
              </a:rPr>
              <a:t>Gabriele </a:t>
            </a:r>
            <a:r>
              <a:rPr lang="en-US" sz="2600" i="1" baseline="30000" dirty="0" err="1">
                <a:solidFill>
                  <a:schemeClr val="tx1">
                    <a:lumMod val="75000"/>
                    <a:lumOff val="25000"/>
                  </a:schemeClr>
                </a:solidFill>
                <a:latin typeface="Georgia"/>
              </a:rPr>
              <a:t>Doblhammer</a:t>
            </a:r>
            <a:endParaRPr lang="es-ES" sz="2600" i="1" baseline="30000" dirty="0">
              <a:solidFill>
                <a:schemeClr val="tx1">
                  <a:lumMod val="75000"/>
                  <a:lumOff val="25000"/>
                </a:schemeClr>
              </a:solidFill>
              <a:latin typeface="Georgia"/>
            </a:endParaRPr>
          </a:p>
        </p:txBody>
      </p:sp>
      <p:pic>
        <p:nvPicPr>
          <p:cNvPr id="14" name="Picture 6" descr="logoCED2.jpg">
            <a:extLst>
              <a:ext uri="{FF2B5EF4-FFF2-40B4-BE49-F238E27FC236}">
                <a16:creationId xmlns:a16="http://schemas.microsoft.com/office/drawing/2014/main" id="{71FB8216-83A0-4CEA-958C-A3DFC09E5075}"/>
              </a:ext>
            </a:extLst>
          </p:cNvPr>
          <p:cNvPicPr>
            <a:picLocks noChangeAspect="1"/>
          </p:cNvPicPr>
          <p:nvPr/>
        </p:nvPicPr>
        <p:blipFill rotWithShape="1">
          <a:blip r:embed="rId5">
            <a:extLst>
              <a:ext uri="{28A0092B-C50C-407E-A947-70E740481C1C}">
                <a14:useLocalDpi xmlns:a14="http://schemas.microsoft.com/office/drawing/2010/main" val="0"/>
              </a:ext>
            </a:extLst>
          </a:blip>
          <a:srcRect l="11800" t="19876" r="7560" b="26843"/>
          <a:stretch/>
        </p:blipFill>
        <p:spPr>
          <a:xfrm>
            <a:off x="6995160" y="6062463"/>
            <a:ext cx="2048256" cy="676665"/>
          </a:xfrm>
          <a:prstGeom prst="rect">
            <a:avLst/>
          </a:prstGeom>
        </p:spPr>
      </p:pic>
      <p:pic>
        <p:nvPicPr>
          <p:cNvPr id="15" name="Picture 4">
            <a:extLst>
              <a:ext uri="{FF2B5EF4-FFF2-40B4-BE49-F238E27FC236}">
                <a16:creationId xmlns:a16="http://schemas.microsoft.com/office/drawing/2014/main" id="{1B93844F-C5EE-4E85-B4DF-35EB667405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777113" y="5298207"/>
            <a:ext cx="1183205" cy="622826"/>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European Research Council">
            <a:extLst>
              <a:ext uri="{FF2B5EF4-FFF2-40B4-BE49-F238E27FC236}">
                <a16:creationId xmlns:a16="http://schemas.microsoft.com/office/drawing/2014/main" id="{7943A71C-4403-40F5-8E97-6F11D825740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05425" y="4461435"/>
            <a:ext cx="843728" cy="6915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9139176"/>
      </p:ext>
    </p:extLst>
  </p:cSld>
  <p:clrMapOvr>
    <a:masterClrMapping/>
  </p:clrMapOvr>
  <mc:AlternateContent xmlns:mc="http://schemas.openxmlformats.org/markup-compatibility/2006" xmlns:p14="http://schemas.microsoft.com/office/powerpoint/2010/main">
    <mc:Choice Requires="p14">
      <p:transition spd="slow" p14:dur="2000" advTm="12359"/>
    </mc:Choice>
    <mc:Fallback xmlns="">
      <p:transition spd="slow" advTm="12359"/>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0B32DC4-CD0E-412C-B525-93051D28E151}"/>
              </a:ext>
            </a:extLst>
          </p:cNvPr>
          <p:cNvSpPr txBox="1">
            <a:spLocks/>
          </p:cNvSpPr>
          <p:nvPr/>
        </p:nvSpPr>
        <p:spPr>
          <a:xfrm>
            <a:off x="2533650" y="325140"/>
            <a:ext cx="523875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000" b="1" dirty="0">
                <a:solidFill>
                  <a:srgbClr val="D57C40"/>
                </a:solidFill>
                <a:latin typeface="Verdana"/>
                <a:cs typeface="Verdana"/>
              </a:rPr>
              <a:t>What are dementias?</a:t>
            </a:r>
            <a:endParaRPr lang="en-US" sz="2000" dirty="0">
              <a:solidFill>
                <a:srgbClr val="D57C40"/>
              </a:solidFill>
            </a:endParaRPr>
          </a:p>
        </p:txBody>
      </p:sp>
      <p:pic>
        <p:nvPicPr>
          <p:cNvPr id="3" name="Imagen 2">
            <a:extLst>
              <a:ext uri="{FF2B5EF4-FFF2-40B4-BE49-F238E27FC236}">
                <a16:creationId xmlns:a16="http://schemas.microsoft.com/office/drawing/2014/main" id="{9D33967C-FBFF-4BBD-BFB7-79289D059828}"/>
              </a:ext>
            </a:extLst>
          </p:cNvPr>
          <p:cNvPicPr>
            <a:picLocks noChangeAspect="1"/>
          </p:cNvPicPr>
          <p:nvPr/>
        </p:nvPicPr>
        <p:blipFill rotWithShape="1">
          <a:blip r:embed="rId3"/>
          <a:srcRect b="19686"/>
          <a:stretch/>
        </p:blipFill>
        <p:spPr>
          <a:xfrm>
            <a:off x="340514" y="747712"/>
            <a:ext cx="8213950" cy="5110163"/>
          </a:xfrm>
          <a:prstGeom prst="rect">
            <a:avLst/>
          </a:prstGeom>
        </p:spPr>
      </p:pic>
      <p:sp>
        <p:nvSpPr>
          <p:cNvPr id="9" name="Rectángulo 8">
            <a:extLst>
              <a:ext uri="{FF2B5EF4-FFF2-40B4-BE49-F238E27FC236}">
                <a16:creationId xmlns:a16="http://schemas.microsoft.com/office/drawing/2014/main" id="{9B7E2C25-7FFC-4B61-B6E2-9017DDFAD66A}"/>
              </a:ext>
            </a:extLst>
          </p:cNvPr>
          <p:cNvSpPr/>
          <p:nvPr/>
        </p:nvSpPr>
        <p:spPr>
          <a:xfrm>
            <a:off x="6730606" y="6362700"/>
            <a:ext cx="2140737" cy="400110"/>
          </a:xfrm>
          <a:prstGeom prst="rect">
            <a:avLst/>
          </a:prstGeom>
        </p:spPr>
        <p:txBody>
          <a:bodyPr wrap="square">
            <a:spAutoFit/>
          </a:bodyPr>
          <a:lstStyle/>
          <a:p>
            <a:r>
              <a:rPr lang="en-US" altLang="es-ES" sz="1000" dirty="0">
                <a:latin typeface="Arial" panose="020B0604020202020204" pitchFamily="34" charset="0"/>
              </a:rPr>
              <a:t>* Source: </a:t>
            </a:r>
            <a:r>
              <a:rPr lang="da-DK" altLang="es-ES" sz="1000" dirty="0">
                <a:latin typeface="Arial" panose="020B0604020202020204" pitchFamily="34" charset="0"/>
              </a:rPr>
              <a:t>Doblhammer et al. 2017; Winbladt et al. 2016</a:t>
            </a:r>
            <a:endParaRPr lang="es-ES" sz="1000" dirty="0"/>
          </a:p>
        </p:txBody>
      </p:sp>
      <p:sp>
        <p:nvSpPr>
          <p:cNvPr id="4" name="Rectángulo 3">
            <a:extLst>
              <a:ext uri="{FF2B5EF4-FFF2-40B4-BE49-F238E27FC236}">
                <a16:creationId xmlns:a16="http://schemas.microsoft.com/office/drawing/2014/main" id="{E233BF4D-5F8B-4FAF-B31B-62AFB443B558}"/>
              </a:ext>
            </a:extLst>
          </p:cNvPr>
          <p:cNvSpPr/>
          <p:nvPr/>
        </p:nvSpPr>
        <p:spPr>
          <a:xfrm>
            <a:off x="1152525" y="6091893"/>
            <a:ext cx="2867025" cy="600164"/>
          </a:xfrm>
          <a:prstGeom prst="rect">
            <a:avLst/>
          </a:prstGeom>
        </p:spPr>
        <p:txBody>
          <a:bodyPr wrap="square">
            <a:spAutoFit/>
          </a:bodyPr>
          <a:lstStyle/>
          <a:p>
            <a:r>
              <a:rPr lang="en-US" sz="1100" dirty="0">
                <a:solidFill>
                  <a:srgbClr val="000000"/>
                </a:solidFill>
                <a:latin typeface="Arial" panose="020B0604020202020204" pitchFamily="34" charset="0"/>
              </a:rPr>
              <a:t>Alzheimer’s disease (AD) is the most </a:t>
            </a:r>
          </a:p>
          <a:p>
            <a:r>
              <a:rPr lang="en-US" sz="1100" dirty="0">
                <a:solidFill>
                  <a:srgbClr val="000000"/>
                </a:solidFill>
                <a:latin typeface="Arial" panose="020B0604020202020204" pitchFamily="34" charset="0"/>
              </a:rPr>
              <a:t>common form of dementia, accounting </a:t>
            </a:r>
          </a:p>
          <a:p>
            <a:r>
              <a:rPr lang="es-ES" sz="1100" dirty="0" err="1">
                <a:solidFill>
                  <a:srgbClr val="000000"/>
                </a:solidFill>
                <a:latin typeface="Arial" panose="020B0604020202020204" pitchFamily="34" charset="0"/>
              </a:rPr>
              <a:t>for</a:t>
            </a:r>
            <a:r>
              <a:rPr lang="es-ES" sz="1100" dirty="0">
                <a:solidFill>
                  <a:srgbClr val="000000"/>
                </a:solidFill>
                <a:latin typeface="Arial" panose="020B0604020202020204" pitchFamily="34" charset="0"/>
              </a:rPr>
              <a:t> 50–70% </a:t>
            </a:r>
            <a:r>
              <a:rPr lang="es-ES" sz="1100" dirty="0" err="1">
                <a:solidFill>
                  <a:srgbClr val="000000"/>
                </a:solidFill>
                <a:latin typeface="Arial" panose="020B0604020202020204" pitchFamily="34" charset="0"/>
              </a:rPr>
              <a:t>of</a:t>
            </a:r>
            <a:r>
              <a:rPr lang="es-ES" sz="1100" dirty="0">
                <a:solidFill>
                  <a:srgbClr val="000000"/>
                </a:solidFill>
                <a:latin typeface="Arial" panose="020B0604020202020204" pitchFamily="34" charset="0"/>
              </a:rPr>
              <a:t> cases.</a:t>
            </a:r>
            <a:endParaRPr lang="es-ES" sz="1100" dirty="0"/>
          </a:p>
        </p:txBody>
      </p:sp>
    </p:spTree>
    <p:extLst>
      <p:ext uri="{BB962C8B-B14F-4D97-AF65-F5344CB8AC3E}">
        <p14:creationId xmlns:p14="http://schemas.microsoft.com/office/powerpoint/2010/main" val="21942236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2" name="Título 1">
            <a:extLst>
              <a:ext uri="{FF2B5EF4-FFF2-40B4-BE49-F238E27FC236}">
                <a16:creationId xmlns:a16="http://schemas.microsoft.com/office/drawing/2014/main" id="{F5808240-9D24-4172-8589-B2938E156967}"/>
              </a:ext>
            </a:extLst>
          </p:cNvPr>
          <p:cNvSpPr txBox="1">
            <a:spLocks/>
          </p:cNvSpPr>
          <p:nvPr/>
        </p:nvSpPr>
        <p:spPr>
          <a:xfrm>
            <a:off x="78658" y="972954"/>
            <a:ext cx="8925782"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2600" dirty="0">
                <a:cs typeface="Arial" panose="020B0604020202020204" pitchFamily="34" charset="0"/>
              </a:rPr>
              <a:t>ASMR </a:t>
            </a:r>
            <a:r>
              <a:rPr lang="pt-BR" sz="2600" dirty="0" err="1">
                <a:cs typeface="Arial" panose="020B0604020202020204" pitchFamily="34" charset="0"/>
              </a:rPr>
              <a:t>of</a:t>
            </a:r>
            <a:r>
              <a:rPr lang="pt-BR" sz="2600" dirty="0">
                <a:cs typeface="Arial" panose="020B0604020202020204" pitchFamily="34" charset="0"/>
              </a:rPr>
              <a:t> total </a:t>
            </a:r>
            <a:r>
              <a:rPr lang="pt-BR" sz="2600" dirty="0" err="1">
                <a:cs typeface="Arial" panose="020B0604020202020204" pitchFamily="34" charset="0"/>
              </a:rPr>
              <a:t>mortality</a:t>
            </a:r>
            <a:r>
              <a:rPr lang="pt-BR" sz="2600" dirty="0">
                <a:cs typeface="Arial" panose="020B0604020202020204" pitchFamily="34" charset="0"/>
              </a:rPr>
              <a:t> </a:t>
            </a:r>
            <a:r>
              <a:rPr lang="pt-BR" sz="2600" dirty="0" err="1">
                <a:cs typeface="Arial" panose="020B0604020202020204" pitchFamily="34" charset="0"/>
              </a:rPr>
              <a:t>and</a:t>
            </a:r>
            <a:r>
              <a:rPr lang="pt-BR" sz="2600" dirty="0">
                <a:cs typeface="Arial" panose="020B0604020202020204" pitchFamily="34" charset="0"/>
              </a:rPr>
              <a:t> </a:t>
            </a:r>
            <a:r>
              <a:rPr lang="pt-BR" sz="2600" dirty="0" err="1">
                <a:cs typeface="Arial" panose="020B0604020202020204" pitchFamily="34" charset="0"/>
              </a:rPr>
              <a:t>from</a:t>
            </a:r>
            <a:r>
              <a:rPr lang="pt-BR" sz="2600" dirty="0">
                <a:cs typeface="Arial" panose="020B0604020202020204" pitchFamily="34" charset="0"/>
              </a:rPr>
              <a:t> </a:t>
            </a:r>
            <a:r>
              <a:rPr lang="pt-BR" sz="2600" dirty="0" err="1">
                <a:cs typeface="Arial" panose="020B0604020202020204" pitchFamily="34" charset="0"/>
              </a:rPr>
              <a:t>dementia</a:t>
            </a:r>
            <a:r>
              <a:rPr lang="pt-BR" sz="2600" dirty="0">
                <a:cs typeface="Arial" panose="020B0604020202020204" pitchFamily="34" charset="0"/>
              </a:rPr>
              <a:t>. Per 1,000. </a:t>
            </a:r>
          </a:p>
          <a:p>
            <a:r>
              <a:rPr lang="pt-BR" sz="2600" dirty="0" err="1">
                <a:cs typeface="Arial" panose="020B0604020202020204" pitchFamily="34" charset="0"/>
              </a:rPr>
              <a:t>Population</a:t>
            </a:r>
            <a:r>
              <a:rPr lang="pt-BR" sz="2600" dirty="0">
                <a:cs typeface="Arial" panose="020B0604020202020204" pitchFamily="34" charset="0"/>
              </a:rPr>
              <a:t> </a:t>
            </a:r>
            <a:r>
              <a:rPr lang="pt-BR" sz="2600" dirty="0" err="1">
                <a:cs typeface="Arial" panose="020B0604020202020204" pitchFamily="34" charset="0"/>
              </a:rPr>
              <a:t>aged</a:t>
            </a:r>
            <a:r>
              <a:rPr lang="pt-BR" sz="2600" dirty="0">
                <a:cs typeface="Arial" panose="020B0604020202020204" pitchFamily="34" charset="0"/>
              </a:rPr>
              <a:t> 60+. Spain (2020-21)</a:t>
            </a:r>
          </a:p>
        </p:txBody>
      </p:sp>
      <p:graphicFrame>
        <p:nvGraphicFramePr>
          <p:cNvPr id="3" name="Tabla 2">
            <a:extLst>
              <a:ext uri="{FF2B5EF4-FFF2-40B4-BE49-F238E27FC236}">
                <a16:creationId xmlns:a16="http://schemas.microsoft.com/office/drawing/2014/main" id="{33345632-94B0-4814-9BF5-48E0CD33DE57}"/>
              </a:ext>
            </a:extLst>
          </p:cNvPr>
          <p:cNvGraphicFramePr>
            <a:graphicFrameLocks noGrp="1"/>
          </p:cNvGraphicFramePr>
          <p:nvPr>
            <p:extLst>
              <p:ext uri="{D42A27DB-BD31-4B8C-83A1-F6EECF244321}">
                <p14:modId xmlns:p14="http://schemas.microsoft.com/office/powerpoint/2010/main" val="3093787209"/>
              </p:ext>
            </p:extLst>
          </p:nvPr>
        </p:nvGraphicFramePr>
        <p:xfrm>
          <a:off x="329380" y="1944278"/>
          <a:ext cx="7850115" cy="1793724"/>
        </p:xfrm>
        <a:graphic>
          <a:graphicData uri="http://schemas.openxmlformats.org/drawingml/2006/table">
            <a:tbl>
              <a:tblPr>
                <a:tableStyleId>{5C22544A-7EE6-4342-B048-85BDC9FD1C3A}</a:tableStyleId>
              </a:tblPr>
              <a:tblGrid>
                <a:gridCol w="2726883">
                  <a:extLst>
                    <a:ext uri="{9D8B030D-6E8A-4147-A177-3AD203B41FA5}">
                      <a16:colId xmlns:a16="http://schemas.microsoft.com/office/drawing/2014/main" val="1299633717"/>
                    </a:ext>
                  </a:extLst>
                </a:gridCol>
                <a:gridCol w="853872">
                  <a:extLst>
                    <a:ext uri="{9D8B030D-6E8A-4147-A177-3AD203B41FA5}">
                      <a16:colId xmlns:a16="http://schemas.microsoft.com/office/drawing/2014/main" val="2273365694"/>
                    </a:ext>
                  </a:extLst>
                </a:gridCol>
                <a:gridCol w="853872">
                  <a:extLst>
                    <a:ext uri="{9D8B030D-6E8A-4147-A177-3AD203B41FA5}">
                      <a16:colId xmlns:a16="http://schemas.microsoft.com/office/drawing/2014/main" val="863908339"/>
                    </a:ext>
                  </a:extLst>
                </a:gridCol>
                <a:gridCol w="853872">
                  <a:extLst>
                    <a:ext uri="{9D8B030D-6E8A-4147-A177-3AD203B41FA5}">
                      <a16:colId xmlns:a16="http://schemas.microsoft.com/office/drawing/2014/main" val="2764306339"/>
                    </a:ext>
                  </a:extLst>
                </a:gridCol>
                <a:gridCol w="853872">
                  <a:extLst>
                    <a:ext uri="{9D8B030D-6E8A-4147-A177-3AD203B41FA5}">
                      <a16:colId xmlns:a16="http://schemas.microsoft.com/office/drawing/2014/main" val="2365309126"/>
                    </a:ext>
                  </a:extLst>
                </a:gridCol>
                <a:gridCol w="853872">
                  <a:extLst>
                    <a:ext uri="{9D8B030D-6E8A-4147-A177-3AD203B41FA5}">
                      <a16:colId xmlns:a16="http://schemas.microsoft.com/office/drawing/2014/main" val="3039330669"/>
                    </a:ext>
                  </a:extLst>
                </a:gridCol>
                <a:gridCol w="853872">
                  <a:extLst>
                    <a:ext uri="{9D8B030D-6E8A-4147-A177-3AD203B41FA5}">
                      <a16:colId xmlns:a16="http://schemas.microsoft.com/office/drawing/2014/main" val="1877210606"/>
                    </a:ext>
                  </a:extLst>
                </a:gridCol>
              </a:tblGrid>
              <a:tr h="274145">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noFill/>
                  </a:tcPr>
                </a:tc>
                <a:tc gridSpan="3">
                  <a:txBody>
                    <a:bodyPr/>
                    <a:lstStyle/>
                    <a:p>
                      <a:pPr algn="ctr" fontAlgn="ctr"/>
                      <a:r>
                        <a:rPr lang="es-ES" sz="1800" b="1" u="none" strike="noStrike" dirty="0" err="1">
                          <a:effectLst/>
                        </a:rPr>
                        <a:t>Men</a:t>
                      </a:r>
                      <a:endParaRPr lang="es-ES" sz="1800" b="1" i="0" u="none" strike="noStrike" dirty="0">
                        <a:solidFill>
                          <a:srgbClr val="000000"/>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lang="es-ES"/>
                    </a:p>
                  </a:txBody>
                  <a:tcPr/>
                </a:tc>
                <a:tc hMerge="1">
                  <a:txBody>
                    <a:bodyPr/>
                    <a:lstStyle/>
                    <a:p>
                      <a:endParaRPr lang="es-ES"/>
                    </a:p>
                  </a:txBody>
                  <a:tcPr/>
                </a:tc>
                <a:tc gridSpan="3">
                  <a:txBody>
                    <a:bodyPr/>
                    <a:lstStyle/>
                    <a:p>
                      <a:pPr algn="ctr" fontAlgn="ctr"/>
                      <a:r>
                        <a:rPr lang="es-ES" sz="1800" b="1" u="none" strike="noStrike" dirty="0" err="1">
                          <a:effectLst/>
                        </a:rPr>
                        <a:t>Women</a:t>
                      </a:r>
                      <a:endParaRPr lang="es-ES" sz="1800" b="1" i="0" u="none" strike="noStrike" dirty="0">
                        <a:solidFill>
                          <a:srgbClr val="000000"/>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52417308"/>
                  </a:ext>
                </a:extLst>
              </a:tr>
              <a:tr h="396000">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no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u="none" strike="noStrike" dirty="0">
                          <a:solidFill>
                            <a:srgbClr val="FF0000"/>
                          </a:solidFill>
                          <a:effectLst/>
                        </a:rPr>
                        <a:t>High</a:t>
                      </a:r>
                      <a:endParaRPr lang="es-ES" sz="1800" b="0" i="0" u="none" strike="noStrike" dirty="0">
                        <a:solidFill>
                          <a:srgbClr val="FF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rgbClr val="FF0000"/>
                          </a:solidFill>
                          <a:effectLst/>
                        </a:rPr>
                        <a:t>High</a:t>
                      </a:r>
                      <a:endParaRPr lang="es-ES" sz="1800" b="0" i="0" u="none" strike="noStrike" dirty="0">
                        <a:solidFill>
                          <a:srgbClr val="FF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49090410"/>
                  </a:ext>
                </a:extLst>
              </a:tr>
              <a:tr h="274145">
                <a:tc>
                  <a:txBody>
                    <a:bodyPr/>
                    <a:lstStyle/>
                    <a:p>
                      <a:pPr algn="l" fontAlgn="ctr"/>
                      <a:r>
                        <a:rPr lang="es-ES" sz="1800" b="1" u="none" strike="noStrike" dirty="0">
                          <a:solidFill>
                            <a:schemeClr val="tx1"/>
                          </a:solidFill>
                          <a:effectLst/>
                        </a:rPr>
                        <a:t>Total </a:t>
                      </a:r>
                      <a:r>
                        <a:rPr lang="es-ES" sz="1800" b="1" u="none" strike="noStrike" dirty="0" err="1">
                          <a:solidFill>
                            <a:schemeClr val="tx1"/>
                          </a:solidFill>
                          <a:effectLst/>
                        </a:rPr>
                        <a:t>Mortality</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noFill/>
                  </a:tcPr>
                </a:tc>
                <a:tc>
                  <a:txBody>
                    <a:bodyPr/>
                    <a:lstStyle/>
                    <a:p>
                      <a:pPr algn="r" fontAlgn="ctr"/>
                      <a:r>
                        <a:rPr lang="es-ES" sz="1800" b="1" u="none" strike="noStrike" dirty="0">
                          <a:solidFill>
                            <a:schemeClr val="tx1"/>
                          </a:solidFill>
                          <a:effectLst/>
                        </a:rPr>
                        <a:t>51.1</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43.9</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50.0</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i="0" u="none" strike="noStrike" dirty="0">
                          <a:solidFill>
                            <a:schemeClr val="tx1"/>
                          </a:solidFill>
                          <a:effectLst/>
                          <a:latin typeface="Calibri" panose="020F0502020204030204" pitchFamily="34" charset="0"/>
                        </a:rPr>
                        <a:t>33.6</a:t>
                      </a:r>
                    </a:p>
                  </a:txBody>
                  <a:tcPr marL="6531" marR="6531" marT="6531"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r" fontAlgn="ctr"/>
                      <a:r>
                        <a:rPr lang="es-ES" sz="1800" b="1" u="none" strike="noStrike" dirty="0">
                          <a:solidFill>
                            <a:schemeClr val="tx1"/>
                          </a:solidFill>
                          <a:effectLst/>
                        </a:rPr>
                        <a:t>29.2</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r" fontAlgn="ctr"/>
                      <a:r>
                        <a:rPr lang="es-ES" sz="1800" b="1" u="none" strike="noStrike" dirty="0">
                          <a:solidFill>
                            <a:schemeClr val="tx1"/>
                          </a:solidFill>
                          <a:effectLst/>
                        </a:rPr>
                        <a:t>33.6</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717745620"/>
                  </a:ext>
                </a:extLst>
              </a:tr>
              <a:tr h="274145">
                <a:tc>
                  <a:txBody>
                    <a:bodyPr/>
                    <a:lstStyle/>
                    <a:p>
                      <a:pPr algn="l" fontAlgn="ctr"/>
                      <a:r>
                        <a:rPr lang="es-ES" sz="1800" u="none" strike="noStrike" dirty="0">
                          <a:solidFill>
                            <a:schemeClr val="accent3">
                              <a:lumMod val="50000"/>
                            </a:schemeClr>
                          </a:solidFill>
                          <a:effectLst/>
                        </a:rPr>
                        <a:t>UCOD </a:t>
                      </a:r>
                      <a:r>
                        <a:rPr lang="es-ES" sz="1800" u="none" strike="noStrike" dirty="0" err="1">
                          <a:solidFill>
                            <a:schemeClr val="accent3">
                              <a:lumMod val="50000"/>
                            </a:schemeClr>
                          </a:solidFill>
                          <a:effectLst/>
                        </a:rPr>
                        <a:t>Dementia</a:t>
                      </a:r>
                      <a:endParaRPr lang="es-ES" sz="1800" b="1" i="0" u="none" strike="noStrike" dirty="0">
                        <a:solidFill>
                          <a:schemeClr val="accent3">
                            <a:lumMod val="50000"/>
                          </a:schemeClr>
                        </a:solidFill>
                        <a:effectLst/>
                        <a:latin typeface="Calibri" panose="020F0502020204030204" pitchFamily="34" charset="0"/>
                      </a:endParaRPr>
                    </a:p>
                  </a:txBody>
                  <a:tcPr marL="6531" marR="6531" marT="6531" marB="0">
                    <a:noFill/>
                  </a:tcPr>
                </a:tc>
                <a:tc>
                  <a:txBody>
                    <a:bodyPr/>
                    <a:lstStyle/>
                    <a:p>
                      <a:pPr algn="r" fontAlgn="b"/>
                      <a:r>
                        <a:rPr lang="es-ES" sz="1800" b="1" u="none" strike="noStrike" dirty="0">
                          <a:solidFill>
                            <a:schemeClr val="tx1"/>
                          </a:solidFill>
                          <a:effectLst/>
                        </a:rPr>
                        <a:t>3.1</a:t>
                      </a:r>
                      <a:endParaRPr lang="es-ES" sz="1800" b="1" i="0" u="none" strike="noStrike" dirty="0">
                        <a:solidFill>
                          <a:schemeClr val="tx1"/>
                        </a:solidFill>
                        <a:effectLst/>
                        <a:latin typeface="Calibri" panose="020F0502020204030204" pitchFamily="34" charset="0"/>
                      </a:endParaRPr>
                    </a:p>
                  </a:txBody>
                  <a:tcPr marL="6531" marR="6531" marT="6531" marB="0">
                    <a:solidFill>
                      <a:schemeClr val="accent5">
                        <a:lumMod val="40000"/>
                        <a:lumOff val="60000"/>
                      </a:schemeClr>
                    </a:solidFill>
                  </a:tcPr>
                </a:tc>
                <a:tc>
                  <a:txBody>
                    <a:bodyPr/>
                    <a:lstStyle/>
                    <a:p>
                      <a:pPr algn="r" fontAlgn="ctr"/>
                      <a:r>
                        <a:rPr lang="es-ES" sz="1800" u="none" strike="noStrike" dirty="0">
                          <a:solidFill>
                            <a:srgbClr val="FF0000"/>
                          </a:solidFill>
                          <a:effectLst/>
                        </a:rPr>
                        <a:t>2.8</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5">
                        <a:lumMod val="40000"/>
                        <a:lumOff val="60000"/>
                      </a:schemeClr>
                    </a:solidFill>
                  </a:tcPr>
                </a:tc>
                <a:tc>
                  <a:txBody>
                    <a:bodyPr/>
                    <a:lstStyle/>
                    <a:p>
                      <a:pPr algn="r" fontAlgn="ctr"/>
                      <a:r>
                        <a:rPr lang="es-ES" sz="1800" b="0" i="0" u="none" strike="noStrike" dirty="0">
                          <a:solidFill>
                            <a:schemeClr val="accent3">
                              <a:lumMod val="50000"/>
                            </a:schemeClr>
                          </a:solidFill>
                          <a:effectLst/>
                          <a:latin typeface="Calibri" panose="020F0502020204030204" pitchFamily="34" charset="0"/>
                        </a:rPr>
                        <a:t>3.2</a:t>
                      </a: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r" fontAlgn="b"/>
                      <a:r>
                        <a:rPr lang="es-ES" sz="1800" b="1" i="0" u="none" strike="noStrike" dirty="0">
                          <a:solidFill>
                            <a:schemeClr val="tx1"/>
                          </a:solidFill>
                          <a:effectLst/>
                          <a:latin typeface="Calibri" panose="020F0502020204030204" pitchFamily="34" charset="0"/>
                        </a:rPr>
                        <a:t>3.8</a:t>
                      </a:r>
                    </a:p>
                  </a:txBody>
                  <a:tcPr marL="6531" marR="6531" marT="6531" marB="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r" fontAlgn="ctr"/>
                      <a:r>
                        <a:rPr lang="es-ES" sz="1800" u="none" strike="noStrike" dirty="0">
                          <a:solidFill>
                            <a:srgbClr val="FF0000"/>
                          </a:solidFill>
                          <a:effectLst/>
                        </a:rPr>
                        <a:t>3.2</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3.8</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037420427"/>
                  </a:ext>
                </a:extLst>
              </a:tr>
              <a:tr h="515392">
                <a:tc>
                  <a:txBody>
                    <a:bodyPr/>
                    <a:lstStyle/>
                    <a:p>
                      <a:pPr marL="176213" indent="-176213" algn="l" fontAlgn="ctr">
                        <a:tabLst/>
                      </a:pPr>
                      <a:r>
                        <a:rPr lang="es-ES" sz="1800" u="none" strike="noStrike" dirty="0">
                          <a:solidFill>
                            <a:srgbClr val="7030A0"/>
                          </a:solidFill>
                          <a:effectLst/>
                        </a:rPr>
                        <a:t>MCOD </a:t>
                      </a:r>
                      <a:r>
                        <a:rPr lang="es-ES" sz="1800" u="none" strike="noStrike" dirty="0" err="1">
                          <a:solidFill>
                            <a:srgbClr val="7030A0"/>
                          </a:solidFill>
                          <a:effectLst/>
                        </a:rPr>
                        <a:t>Dementia</a:t>
                      </a:r>
                      <a:r>
                        <a:rPr lang="es-ES" sz="1800" u="none" strike="noStrike" dirty="0">
                          <a:solidFill>
                            <a:srgbClr val="7030A0"/>
                          </a:solidFill>
                          <a:effectLst/>
                        </a:rPr>
                        <a:t> (incl.  UCOD </a:t>
                      </a:r>
                      <a:r>
                        <a:rPr lang="es-ES" sz="1800" u="none" strike="noStrike" dirty="0" err="1">
                          <a:solidFill>
                            <a:srgbClr val="7030A0"/>
                          </a:solidFill>
                          <a:effectLst/>
                        </a:rPr>
                        <a:t>Dementia</a:t>
                      </a:r>
                      <a:r>
                        <a:rPr lang="es-ES" sz="1800" u="none" strike="noStrike" dirty="0">
                          <a:solidFill>
                            <a:srgbClr val="7030A0"/>
                          </a:solidFill>
                          <a:effectLst/>
                        </a:rPr>
                        <a:t>)</a:t>
                      </a:r>
                      <a:endParaRPr lang="es-ES" sz="1800" b="1" i="0" u="none" strike="noStrike" dirty="0">
                        <a:solidFill>
                          <a:srgbClr val="7030A0"/>
                        </a:solidFill>
                        <a:effectLst/>
                        <a:latin typeface="Calibri" panose="020F0502020204030204" pitchFamily="34" charset="0"/>
                      </a:endParaRPr>
                    </a:p>
                  </a:txBody>
                  <a:tcPr marL="6531" marR="6531" marT="6531" marB="0">
                    <a:noFill/>
                  </a:tcPr>
                </a:tc>
                <a:tc>
                  <a:txBody>
                    <a:bodyPr/>
                    <a:lstStyle/>
                    <a:p>
                      <a:pPr algn="r" fontAlgn="b"/>
                      <a:r>
                        <a:rPr lang="es-ES" sz="1800" b="1" i="0" u="none" strike="noStrike" dirty="0">
                          <a:solidFill>
                            <a:schemeClr val="tx1"/>
                          </a:solidFill>
                          <a:effectLst/>
                          <a:latin typeface="Calibri" panose="020F0502020204030204" pitchFamily="34" charset="0"/>
                        </a:rPr>
                        <a:t>6.2</a:t>
                      </a:r>
                    </a:p>
                  </a:txBody>
                  <a:tcPr marL="6531" marR="6531" marT="6531" marB="0">
                    <a:solidFill>
                      <a:schemeClr val="accent5">
                        <a:lumMod val="40000"/>
                        <a:lumOff val="60000"/>
                      </a:schemeClr>
                    </a:solidFill>
                  </a:tcPr>
                </a:tc>
                <a:tc>
                  <a:txBody>
                    <a:bodyPr/>
                    <a:lstStyle/>
                    <a:p>
                      <a:pPr algn="r" fontAlgn="ctr"/>
                      <a:r>
                        <a:rPr lang="es-ES" sz="1800" u="none" strike="noStrike" dirty="0">
                          <a:solidFill>
                            <a:srgbClr val="FF0000"/>
                          </a:solidFill>
                          <a:effectLst/>
                        </a:rPr>
                        <a:t>5.6</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5">
                        <a:lumMod val="40000"/>
                        <a:lumOff val="60000"/>
                      </a:schemeClr>
                    </a:solidFill>
                  </a:tcPr>
                </a:tc>
                <a:tc>
                  <a:txBody>
                    <a:bodyPr/>
                    <a:lstStyle/>
                    <a:p>
                      <a:pPr algn="r" fontAlgn="ctr"/>
                      <a:r>
                        <a:rPr lang="es-ES" sz="1800" b="0" i="0" u="none" strike="noStrike" dirty="0">
                          <a:solidFill>
                            <a:schemeClr val="accent3">
                              <a:lumMod val="50000"/>
                            </a:schemeClr>
                          </a:solidFill>
                          <a:effectLst/>
                          <a:latin typeface="Calibri" panose="020F0502020204030204" pitchFamily="34" charset="0"/>
                        </a:rPr>
                        <a:t>6.3</a:t>
                      </a: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r" fontAlgn="b"/>
                      <a:r>
                        <a:rPr lang="es-ES" sz="1800" b="1" u="none" strike="noStrike" dirty="0">
                          <a:solidFill>
                            <a:schemeClr val="tx1"/>
                          </a:solidFill>
                          <a:effectLst/>
                        </a:rPr>
                        <a:t>6.8</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r" fontAlgn="ctr"/>
                      <a:r>
                        <a:rPr lang="es-ES" sz="1800" u="none" strike="noStrike" dirty="0">
                          <a:solidFill>
                            <a:srgbClr val="FF0000"/>
                          </a:solidFill>
                          <a:effectLst/>
                        </a:rPr>
                        <a:t>5.8</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6.8</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324127382"/>
                  </a:ext>
                </a:extLst>
              </a:tr>
            </a:tbl>
          </a:graphicData>
        </a:graphic>
      </p:graphicFrame>
      <p:graphicFrame>
        <p:nvGraphicFramePr>
          <p:cNvPr id="4" name="Tabla 3">
            <a:extLst>
              <a:ext uri="{FF2B5EF4-FFF2-40B4-BE49-F238E27FC236}">
                <a16:creationId xmlns:a16="http://schemas.microsoft.com/office/drawing/2014/main" id="{C67A592F-4531-4440-BC65-A4C0F9D7EF3C}"/>
              </a:ext>
            </a:extLst>
          </p:cNvPr>
          <p:cNvGraphicFramePr>
            <a:graphicFrameLocks noGrp="1"/>
          </p:cNvGraphicFramePr>
          <p:nvPr>
            <p:extLst>
              <p:ext uri="{D42A27DB-BD31-4B8C-83A1-F6EECF244321}">
                <p14:modId xmlns:p14="http://schemas.microsoft.com/office/powerpoint/2010/main" val="51589392"/>
              </p:ext>
            </p:extLst>
          </p:nvPr>
        </p:nvGraphicFramePr>
        <p:xfrm>
          <a:off x="329380" y="4164268"/>
          <a:ext cx="7850114" cy="1794813"/>
        </p:xfrm>
        <a:graphic>
          <a:graphicData uri="http://schemas.openxmlformats.org/drawingml/2006/table">
            <a:tbl>
              <a:tblPr>
                <a:tableStyleId>{5C22544A-7EE6-4342-B048-85BDC9FD1C3A}</a:tableStyleId>
              </a:tblPr>
              <a:tblGrid>
                <a:gridCol w="2726882">
                  <a:extLst>
                    <a:ext uri="{9D8B030D-6E8A-4147-A177-3AD203B41FA5}">
                      <a16:colId xmlns:a16="http://schemas.microsoft.com/office/drawing/2014/main" val="3525173273"/>
                    </a:ext>
                  </a:extLst>
                </a:gridCol>
                <a:gridCol w="853872">
                  <a:extLst>
                    <a:ext uri="{9D8B030D-6E8A-4147-A177-3AD203B41FA5}">
                      <a16:colId xmlns:a16="http://schemas.microsoft.com/office/drawing/2014/main" val="2063019845"/>
                    </a:ext>
                  </a:extLst>
                </a:gridCol>
                <a:gridCol w="853872">
                  <a:extLst>
                    <a:ext uri="{9D8B030D-6E8A-4147-A177-3AD203B41FA5}">
                      <a16:colId xmlns:a16="http://schemas.microsoft.com/office/drawing/2014/main" val="1191133846"/>
                    </a:ext>
                  </a:extLst>
                </a:gridCol>
                <a:gridCol w="853872">
                  <a:extLst>
                    <a:ext uri="{9D8B030D-6E8A-4147-A177-3AD203B41FA5}">
                      <a16:colId xmlns:a16="http://schemas.microsoft.com/office/drawing/2014/main" val="3264524828"/>
                    </a:ext>
                  </a:extLst>
                </a:gridCol>
                <a:gridCol w="853872">
                  <a:extLst>
                    <a:ext uri="{9D8B030D-6E8A-4147-A177-3AD203B41FA5}">
                      <a16:colId xmlns:a16="http://schemas.microsoft.com/office/drawing/2014/main" val="2296514055"/>
                    </a:ext>
                  </a:extLst>
                </a:gridCol>
                <a:gridCol w="853872">
                  <a:extLst>
                    <a:ext uri="{9D8B030D-6E8A-4147-A177-3AD203B41FA5}">
                      <a16:colId xmlns:a16="http://schemas.microsoft.com/office/drawing/2014/main" val="948102130"/>
                    </a:ext>
                  </a:extLst>
                </a:gridCol>
                <a:gridCol w="853872">
                  <a:extLst>
                    <a:ext uri="{9D8B030D-6E8A-4147-A177-3AD203B41FA5}">
                      <a16:colId xmlns:a16="http://schemas.microsoft.com/office/drawing/2014/main" val="234911973"/>
                    </a:ext>
                  </a:extLst>
                </a:gridCol>
              </a:tblGrid>
              <a:tr h="274145">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noFill/>
                  </a:tcPr>
                </a:tc>
                <a:tc gridSpan="3">
                  <a:txBody>
                    <a:bodyPr/>
                    <a:lstStyle/>
                    <a:p>
                      <a:pPr algn="ctr" fontAlgn="ctr"/>
                      <a:r>
                        <a:rPr lang="es-ES" sz="1800" b="1" u="none" strike="noStrike" dirty="0" err="1">
                          <a:effectLst/>
                        </a:rPr>
                        <a:t>Men</a:t>
                      </a:r>
                      <a:endParaRPr lang="es-ES" sz="1800" b="1" i="0" u="none" strike="noStrike" dirty="0">
                        <a:solidFill>
                          <a:srgbClr val="000000"/>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lang="es-ES"/>
                    </a:p>
                  </a:txBody>
                  <a:tcPr/>
                </a:tc>
                <a:tc hMerge="1">
                  <a:txBody>
                    <a:bodyPr/>
                    <a:lstStyle/>
                    <a:p>
                      <a:endParaRPr lang="es-ES"/>
                    </a:p>
                  </a:txBody>
                  <a:tcPr/>
                </a:tc>
                <a:tc gridSpan="3">
                  <a:txBody>
                    <a:bodyPr/>
                    <a:lstStyle/>
                    <a:p>
                      <a:pPr algn="ctr" fontAlgn="ctr"/>
                      <a:r>
                        <a:rPr lang="es-ES" sz="1800" b="1" u="none" strike="noStrike" dirty="0" err="1">
                          <a:effectLst/>
                        </a:rPr>
                        <a:t>Women</a:t>
                      </a:r>
                      <a:endParaRPr lang="es-ES" sz="1800" b="1" i="0" u="none" strike="noStrike" dirty="0">
                        <a:solidFill>
                          <a:srgbClr val="000000"/>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742306968"/>
                  </a:ext>
                </a:extLst>
              </a:tr>
              <a:tr h="396000">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no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b="0" i="0" u="none" strike="noStrike" dirty="0">
                          <a:solidFill>
                            <a:srgbClr val="FF0000"/>
                          </a:solidFill>
                          <a:effectLst/>
                          <a:latin typeface="Calibri" panose="020F0502020204030204" pitchFamily="34" charset="0"/>
                        </a:rPr>
                        <a:t>High</a:t>
                      </a: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rgbClr val="FF0000"/>
                          </a:solidFill>
                          <a:effectLst/>
                        </a:rPr>
                        <a:t>High</a:t>
                      </a:r>
                      <a:endParaRPr lang="es-ES" sz="1800" b="0" i="0" u="none" strike="noStrike" dirty="0">
                        <a:solidFill>
                          <a:srgbClr val="FF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9867270"/>
                  </a:ext>
                </a:extLst>
              </a:tr>
              <a:tr h="274145">
                <a:tc>
                  <a:txBody>
                    <a:bodyPr/>
                    <a:lstStyle/>
                    <a:p>
                      <a:pPr algn="l" fontAlgn="ctr"/>
                      <a:r>
                        <a:rPr lang="es-ES" sz="1800" b="1" u="none" strike="noStrike" dirty="0">
                          <a:solidFill>
                            <a:schemeClr val="tx1"/>
                          </a:solidFill>
                          <a:effectLst/>
                        </a:rPr>
                        <a:t>Total </a:t>
                      </a:r>
                      <a:r>
                        <a:rPr lang="es-ES" sz="1800" b="1" u="none" strike="noStrike" dirty="0" err="1">
                          <a:solidFill>
                            <a:schemeClr val="tx1"/>
                          </a:solidFill>
                          <a:effectLst/>
                        </a:rPr>
                        <a:t>Mortality</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no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100%</a:t>
                      </a: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100%</a:t>
                      </a:r>
                    </a:p>
                  </a:txBody>
                  <a:tcPr marL="6531" marR="6531" marT="6531" marB="0">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20571712"/>
                  </a:ext>
                </a:extLst>
              </a:tr>
              <a:tr h="274145">
                <a:tc>
                  <a:txBody>
                    <a:bodyPr/>
                    <a:lstStyle/>
                    <a:p>
                      <a:pPr algn="l" fontAlgn="ctr"/>
                      <a:r>
                        <a:rPr lang="es-ES" sz="1800" u="none" strike="noStrike" dirty="0">
                          <a:solidFill>
                            <a:schemeClr val="accent3">
                              <a:lumMod val="50000"/>
                            </a:schemeClr>
                          </a:solidFill>
                          <a:effectLst/>
                        </a:rPr>
                        <a:t>UCOD </a:t>
                      </a:r>
                      <a:r>
                        <a:rPr lang="es-ES" sz="1800" u="none" strike="noStrike" dirty="0" err="1">
                          <a:solidFill>
                            <a:schemeClr val="accent3">
                              <a:lumMod val="50000"/>
                            </a:schemeClr>
                          </a:solidFill>
                          <a:effectLst/>
                        </a:rPr>
                        <a:t>Dementia</a:t>
                      </a:r>
                      <a:endParaRPr lang="es-ES" sz="1800" b="1" i="0" u="none" strike="noStrike" dirty="0">
                        <a:solidFill>
                          <a:schemeClr val="accent3">
                            <a:lumMod val="50000"/>
                          </a:schemeClr>
                        </a:solidFill>
                        <a:effectLst/>
                        <a:latin typeface="Calibri" panose="020F0502020204030204" pitchFamily="34" charset="0"/>
                      </a:endParaRPr>
                    </a:p>
                  </a:txBody>
                  <a:tcPr marL="6531" marR="6531" marT="6531" marB="0">
                    <a:no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6%</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6%</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6%</a:t>
                      </a:r>
                    </a:p>
                  </a:txBody>
                  <a:tcPr marL="7620" marR="7620" marT="7620" marB="0"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11%</a:t>
                      </a:r>
                    </a:p>
                  </a:txBody>
                  <a:tcPr marL="7620" marR="7620" marT="7620" marB="0" anchor="ctr">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11%</a:t>
                      </a:r>
                    </a:p>
                  </a:txBody>
                  <a:tcPr marL="7620" marR="7620" marT="7620" marB="0" anchor="ctr">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11%</a:t>
                      </a:r>
                    </a:p>
                  </a:txBody>
                  <a:tcPr marL="7620" marR="7620" marT="7620" marB="0" anchor="ctr">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784872861"/>
                  </a:ext>
                </a:extLst>
              </a:tr>
              <a:tr h="515392">
                <a:tc>
                  <a:txBody>
                    <a:bodyPr/>
                    <a:lstStyle/>
                    <a:p>
                      <a:pPr marL="176213" indent="-176213" algn="l" fontAlgn="ctr">
                        <a:tabLst/>
                      </a:pPr>
                      <a:r>
                        <a:rPr lang="es-ES" sz="1800" u="none" strike="noStrike" dirty="0">
                          <a:solidFill>
                            <a:srgbClr val="7030A0"/>
                          </a:solidFill>
                          <a:effectLst/>
                        </a:rPr>
                        <a:t>MCOD </a:t>
                      </a:r>
                      <a:r>
                        <a:rPr lang="es-ES" sz="1800" u="none" strike="noStrike" dirty="0" err="1">
                          <a:solidFill>
                            <a:srgbClr val="7030A0"/>
                          </a:solidFill>
                          <a:effectLst/>
                        </a:rPr>
                        <a:t>Dementia</a:t>
                      </a:r>
                      <a:r>
                        <a:rPr lang="es-ES" sz="1800" u="none" strike="noStrike" dirty="0">
                          <a:solidFill>
                            <a:srgbClr val="7030A0"/>
                          </a:solidFill>
                          <a:effectLst/>
                        </a:rPr>
                        <a:t> (incl.  UCOD </a:t>
                      </a:r>
                      <a:r>
                        <a:rPr lang="es-ES" sz="1800" u="none" strike="noStrike" dirty="0" err="1">
                          <a:solidFill>
                            <a:srgbClr val="7030A0"/>
                          </a:solidFill>
                          <a:effectLst/>
                        </a:rPr>
                        <a:t>Dementia</a:t>
                      </a:r>
                      <a:r>
                        <a:rPr lang="es-ES" sz="1800" u="none" strike="noStrike" dirty="0">
                          <a:solidFill>
                            <a:srgbClr val="7030A0"/>
                          </a:solidFill>
                          <a:effectLst/>
                        </a:rPr>
                        <a:t>)</a:t>
                      </a:r>
                      <a:endParaRPr lang="es-ES" sz="1800" b="1" i="0" u="none" strike="noStrike" dirty="0">
                        <a:solidFill>
                          <a:srgbClr val="7030A0"/>
                        </a:solidFill>
                        <a:effectLst/>
                        <a:latin typeface="Calibri" panose="020F0502020204030204" pitchFamily="34" charset="0"/>
                      </a:endParaRPr>
                    </a:p>
                  </a:txBody>
                  <a:tcPr marL="6531" marR="6531" marT="6531" marB="0">
                    <a:no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12%</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12%</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12%</a:t>
                      </a:r>
                    </a:p>
                  </a:txBody>
                  <a:tcPr marL="7620" marR="7620" marT="7620" marB="0"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20%</a:t>
                      </a:r>
                    </a:p>
                  </a:txBody>
                  <a:tcPr marL="7620" marR="7620" marT="7620" marB="0" anchor="ctr">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20%</a:t>
                      </a:r>
                    </a:p>
                  </a:txBody>
                  <a:tcPr marL="7620" marR="7620" marT="7620" marB="0" anchor="ctr">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20%</a:t>
                      </a:r>
                    </a:p>
                  </a:txBody>
                  <a:tcPr marL="7620" marR="7620" marT="7620" marB="0" anchor="ctr">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940382955"/>
                  </a:ext>
                </a:extLst>
              </a:tr>
            </a:tbl>
          </a:graphicData>
        </a:graphic>
      </p:graphicFrame>
      <p:sp>
        <p:nvSpPr>
          <p:cNvPr id="13" name="Title 1">
            <a:extLst>
              <a:ext uri="{FF2B5EF4-FFF2-40B4-BE49-F238E27FC236}">
                <a16:creationId xmlns:a16="http://schemas.microsoft.com/office/drawing/2014/main" id="{C95A7CB5-0061-42A0-B4CB-5672865868E3}"/>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Descriptive results</a:t>
            </a:r>
            <a:endParaRPr lang="en-US" sz="2400" dirty="0">
              <a:solidFill>
                <a:srgbClr val="D57C40"/>
              </a:solidFill>
            </a:endParaRPr>
          </a:p>
        </p:txBody>
      </p:sp>
      <p:sp>
        <p:nvSpPr>
          <p:cNvPr id="9" name="Marcador de pie de página 5">
            <a:extLst>
              <a:ext uri="{FF2B5EF4-FFF2-40B4-BE49-F238E27FC236}">
                <a16:creationId xmlns:a16="http://schemas.microsoft.com/office/drawing/2014/main" id="{B1D4E192-B287-4BAC-99FA-157BB68E926F}"/>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137021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graphicFrame>
        <p:nvGraphicFramePr>
          <p:cNvPr id="10" name="Tabla 9">
            <a:extLst>
              <a:ext uri="{FF2B5EF4-FFF2-40B4-BE49-F238E27FC236}">
                <a16:creationId xmlns:a16="http://schemas.microsoft.com/office/drawing/2014/main" id="{CC957DD0-83C6-47AE-8181-D2F0260F0B08}"/>
              </a:ext>
            </a:extLst>
          </p:cNvPr>
          <p:cNvGraphicFramePr>
            <a:graphicFrameLocks noGrp="1"/>
          </p:cNvGraphicFramePr>
          <p:nvPr>
            <p:extLst>
              <p:ext uri="{D42A27DB-BD31-4B8C-83A1-F6EECF244321}">
                <p14:modId xmlns:p14="http://schemas.microsoft.com/office/powerpoint/2010/main" val="2689917948"/>
              </p:ext>
            </p:extLst>
          </p:nvPr>
        </p:nvGraphicFramePr>
        <p:xfrm>
          <a:off x="872835" y="2110559"/>
          <a:ext cx="7398327" cy="3079355"/>
        </p:xfrm>
        <a:graphic>
          <a:graphicData uri="http://schemas.openxmlformats.org/drawingml/2006/table">
            <a:tbl>
              <a:tblPr/>
              <a:tblGrid>
                <a:gridCol w="4405745">
                  <a:extLst>
                    <a:ext uri="{9D8B030D-6E8A-4147-A177-3AD203B41FA5}">
                      <a16:colId xmlns:a16="http://schemas.microsoft.com/office/drawing/2014/main" val="2976671424"/>
                    </a:ext>
                  </a:extLst>
                </a:gridCol>
                <a:gridCol w="1516441">
                  <a:extLst>
                    <a:ext uri="{9D8B030D-6E8A-4147-A177-3AD203B41FA5}">
                      <a16:colId xmlns:a16="http://schemas.microsoft.com/office/drawing/2014/main" val="1651207397"/>
                    </a:ext>
                  </a:extLst>
                </a:gridCol>
                <a:gridCol w="1476141">
                  <a:extLst>
                    <a:ext uri="{9D8B030D-6E8A-4147-A177-3AD203B41FA5}">
                      <a16:colId xmlns:a16="http://schemas.microsoft.com/office/drawing/2014/main" val="3545970979"/>
                    </a:ext>
                  </a:extLst>
                </a:gridCol>
              </a:tblGrid>
              <a:tr h="615871">
                <a:tc>
                  <a:txBody>
                    <a:bodyPr/>
                    <a:lstStyle/>
                    <a:p>
                      <a:pPr algn="l" fontAlgn="b"/>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Women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87733"/>
                  </a:ext>
                </a:extLst>
              </a:tr>
              <a:tr h="615871">
                <a:tc>
                  <a:txBody>
                    <a:bodyPr/>
                    <a:lstStyle/>
                    <a:p>
                      <a:pPr algn="l" fontAlgn="b"/>
                      <a:r>
                        <a:rPr lang="es-ES" sz="2800" b="1" i="0" u="none" strike="noStrike" dirty="0">
                          <a:solidFill>
                            <a:srgbClr val="000000"/>
                          </a:solidFill>
                          <a:effectLst/>
                          <a:latin typeface="+mj-lt"/>
                        </a:rPr>
                        <a:t>Total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mj-lt"/>
                        </a:rPr>
                        <a:t>23.09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1" i="0" u="none" strike="noStrike" dirty="0">
                          <a:solidFill>
                            <a:srgbClr val="000000"/>
                          </a:solidFill>
                          <a:effectLst/>
                          <a:latin typeface="+mj-lt"/>
                        </a:rPr>
                        <a:t>27.44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75674495"/>
                  </a:ext>
                </a:extLst>
              </a:tr>
              <a:tr h="615871">
                <a:tc>
                  <a:txBody>
                    <a:bodyPr/>
                    <a:lstStyle/>
                    <a:p>
                      <a:pPr algn="l" fontAlgn="b"/>
                      <a:r>
                        <a:rPr lang="es-ES" sz="2800" b="0" i="0" u="none" strike="noStrike" dirty="0">
                          <a:solidFill>
                            <a:srgbClr val="00B050"/>
                          </a:solidFill>
                          <a:effectLst/>
                          <a:latin typeface="+mj-lt"/>
                        </a:rPr>
                        <a:t>High </a:t>
                      </a:r>
                      <a:r>
                        <a:rPr lang="es-ES" sz="2800" b="0" i="0" u="none" strike="noStrike" dirty="0" err="1">
                          <a:solidFill>
                            <a:srgbClr val="00B050"/>
                          </a:solidFill>
                          <a:effectLst/>
                          <a:latin typeface="+mj-lt"/>
                        </a:rPr>
                        <a:t>education</a:t>
                      </a:r>
                      <a:endParaRPr lang="es-ES" sz="2800" b="0" i="0" u="none" strike="noStrike" dirty="0">
                        <a:solidFill>
                          <a:srgbClr val="00B05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ES" sz="2800" b="0" i="0" u="none" strike="noStrike" dirty="0">
                          <a:solidFill>
                            <a:srgbClr val="00B050"/>
                          </a:solidFill>
                          <a:effectLst/>
                          <a:latin typeface="+mj-lt"/>
                        </a:rPr>
                        <a:t>24.35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00B050"/>
                          </a:solidFill>
                          <a:effectLst/>
                          <a:latin typeface="+mj-lt"/>
                        </a:rPr>
                        <a:t>28.74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56254609"/>
                  </a:ext>
                </a:extLst>
              </a:tr>
              <a:tr h="615871">
                <a:tc>
                  <a:txBody>
                    <a:bodyPr/>
                    <a:lstStyle/>
                    <a:p>
                      <a:pPr algn="l" fontAlgn="b"/>
                      <a:r>
                        <a:rPr lang="es-ES" sz="2800" b="0" i="0" u="none" strike="noStrike" dirty="0">
                          <a:solidFill>
                            <a:srgbClr val="C00000"/>
                          </a:solidFill>
                          <a:effectLst/>
                          <a:latin typeface="+mj-lt"/>
                        </a:rPr>
                        <a:t>Low </a:t>
                      </a:r>
                      <a:r>
                        <a:rPr lang="es-ES" sz="2800" b="0" i="0" u="none" strike="noStrike" dirty="0" err="1">
                          <a:solidFill>
                            <a:srgbClr val="C00000"/>
                          </a:solidFill>
                          <a:effectLst/>
                          <a:latin typeface="+mj-lt"/>
                        </a:rPr>
                        <a:t>education</a:t>
                      </a:r>
                      <a:endParaRPr lang="es-ES" sz="2800" b="0" i="0" u="none" strike="noStrike" dirty="0">
                        <a:solidFill>
                          <a:srgbClr val="C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s-ES" sz="2800" b="0" i="0" u="none" strike="noStrike" dirty="0">
                          <a:solidFill>
                            <a:srgbClr val="C00000"/>
                          </a:solidFill>
                          <a:effectLst/>
                          <a:latin typeface="+mj-lt"/>
                        </a:rPr>
                        <a:t>22.83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C00000"/>
                          </a:solidFill>
                          <a:effectLst/>
                          <a:latin typeface="+mj-lt"/>
                        </a:rPr>
                        <a:t>27.65</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18619296"/>
                  </a:ext>
                </a:extLst>
              </a:tr>
              <a:tr h="615871">
                <a:tc>
                  <a:txBody>
                    <a:bodyPr/>
                    <a:lstStyle/>
                    <a:p>
                      <a:pPr algn="l" fontAlgn="b"/>
                      <a:r>
                        <a:rPr lang="es-ES" sz="2800" b="1" i="0" u="none" strike="noStrike" dirty="0" err="1">
                          <a:solidFill>
                            <a:srgbClr val="000000"/>
                          </a:solidFill>
                          <a:effectLst/>
                          <a:latin typeface="+mj-lt"/>
                        </a:rPr>
                        <a:t>Educational</a:t>
                      </a:r>
                      <a:r>
                        <a:rPr lang="es-ES" sz="2800" b="1" i="0" u="none" strike="noStrike" dirty="0">
                          <a:solidFill>
                            <a:srgbClr val="000000"/>
                          </a:solidFill>
                          <a:effectLst/>
                          <a:latin typeface="+mj-lt"/>
                        </a:rPr>
                        <a:t> gap (</a:t>
                      </a:r>
                      <a:r>
                        <a:rPr lang="es-ES" sz="2800" b="1" i="0" u="none" strike="noStrike" dirty="0" err="1">
                          <a:solidFill>
                            <a:srgbClr val="000000"/>
                          </a:solidFill>
                          <a:effectLst/>
                          <a:latin typeface="+mj-lt"/>
                        </a:rPr>
                        <a:t>high</a:t>
                      </a:r>
                      <a:r>
                        <a:rPr lang="es-ES" sz="2800" b="1" i="0" u="none" strike="noStrike" dirty="0">
                          <a:solidFill>
                            <a:srgbClr val="000000"/>
                          </a:solidFill>
                          <a:effectLst/>
                          <a:latin typeface="+mj-lt"/>
                        </a:rPr>
                        <a:t> – </a:t>
                      </a:r>
                      <a:r>
                        <a:rPr lang="es-ES" sz="2800" b="1" i="0" u="none" strike="noStrike" dirty="0" err="1">
                          <a:solidFill>
                            <a:srgbClr val="000000"/>
                          </a:solidFill>
                          <a:effectLst/>
                          <a:latin typeface="+mj-lt"/>
                        </a:rPr>
                        <a:t>low</a:t>
                      </a:r>
                      <a:r>
                        <a:rPr lang="es-ES" sz="2800" b="1" i="0" u="none" strike="noStrike" dirty="0">
                          <a:solidFill>
                            <a:srgbClr val="000000"/>
                          </a:solidFill>
                          <a:effectLst/>
                          <a:latin typeface="+mj-lt"/>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1.52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1.10</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640068"/>
                  </a:ext>
                </a:extLst>
              </a:tr>
            </a:tbl>
          </a:graphicData>
        </a:graphic>
      </p:graphicFrame>
      <p:sp>
        <p:nvSpPr>
          <p:cNvPr id="11" name="Título 1">
            <a:extLst>
              <a:ext uri="{FF2B5EF4-FFF2-40B4-BE49-F238E27FC236}">
                <a16:creationId xmlns:a16="http://schemas.microsoft.com/office/drawing/2014/main" id="{C21BC522-34C6-4687-A1DB-9998EDD0C863}"/>
              </a:ext>
            </a:extLst>
          </p:cNvPr>
          <p:cNvSpPr txBox="1">
            <a:spLocks/>
          </p:cNvSpPr>
          <p:nvPr/>
        </p:nvSpPr>
        <p:spPr>
          <a:xfrm>
            <a:off x="311699" y="1189624"/>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3200" dirty="0"/>
              <a:t>Life </a:t>
            </a:r>
            <a:r>
              <a:rPr lang="pt-BR" sz="3200" dirty="0" err="1"/>
              <a:t>expectancy</a:t>
            </a:r>
            <a:r>
              <a:rPr lang="pt-BR" sz="3200" dirty="0"/>
              <a:t> </a:t>
            </a:r>
            <a:r>
              <a:rPr lang="pt-BR" sz="3200" dirty="0" err="1"/>
              <a:t>at</a:t>
            </a:r>
            <a:r>
              <a:rPr lang="pt-BR" sz="3200" dirty="0"/>
              <a:t> age 60 – Spain (2016-2017)</a:t>
            </a:r>
          </a:p>
        </p:txBody>
      </p:sp>
      <p:sp>
        <p:nvSpPr>
          <p:cNvPr id="9" name="Title 1">
            <a:extLst>
              <a:ext uri="{FF2B5EF4-FFF2-40B4-BE49-F238E27FC236}">
                <a16:creationId xmlns:a16="http://schemas.microsoft.com/office/drawing/2014/main" id="{E31DB1DD-5FD3-4AC5-9A99-2F9090689ABA}"/>
              </a:ext>
            </a:extLst>
          </p:cNvPr>
          <p:cNvSpPr txBox="1">
            <a:spLocks/>
          </p:cNvSpPr>
          <p:nvPr/>
        </p:nvSpPr>
        <p:spPr>
          <a:xfrm>
            <a:off x="695325"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Main results</a:t>
            </a:r>
            <a:endParaRPr lang="en-US" sz="2800" dirty="0">
              <a:solidFill>
                <a:srgbClr val="D57C40"/>
              </a:solidFill>
            </a:endParaRPr>
          </a:p>
        </p:txBody>
      </p:sp>
      <p:sp>
        <p:nvSpPr>
          <p:cNvPr id="7" name="Marcador de pie de página 5">
            <a:extLst>
              <a:ext uri="{FF2B5EF4-FFF2-40B4-BE49-F238E27FC236}">
                <a16:creationId xmlns:a16="http://schemas.microsoft.com/office/drawing/2014/main" id="{89254287-218D-4C3E-A1FC-92FEEECFED01}"/>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24405521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graphicFrame>
        <p:nvGraphicFramePr>
          <p:cNvPr id="10" name="Tabla 9">
            <a:extLst>
              <a:ext uri="{FF2B5EF4-FFF2-40B4-BE49-F238E27FC236}">
                <a16:creationId xmlns:a16="http://schemas.microsoft.com/office/drawing/2014/main" id="{CC957DD0-83C6-47AE-8181-D2F0260F0B08}"/>
              </a:ext>
            </a:extLst>
          </p:cNvPr>
          <p:cNvGraphicFramePr>
            <a:graphicFrameLocks noGrp="1"/>
          </p:cNvGraphicFramePr>
          <p:nvPr>
            <p:extLst>
              <p:ext uri="{D42A27DB-BD31-4B8C-83A1-F6EECF244321}">
                <p14:modId xmlns:p14="http://schemas.microsoft.com/office/powerpoint/2010/main" val="2595297480"/>
              </p:ext>
            </p:extLst>
          </p:nvPr>
        </p:nvGraphicFramePr>
        <p:xfrm>
          <a:off x="872835" y="2110559"/>
          <a:ext cx="7398327" cy="3079355"/>
        </p:xfrm>
        <a:graphic>
          <a:graphicData uri="http://schemas.openxmlformats.org/drawingml/2006/table">
            <a:tbl>
              <a:tblPr/>
              <a:tblGrid>
                <a:gridCol w="4405745">
                  <a:extLst>
                    <a:ext uri="{9D8B030D-6E8A-4147-A177-3AD203B41FA5}">
                      <a16:colId xmlns:a16="http://schemas.microsoft.com/office/drawing/2014/main" val="2976671424"/>
                    </a:ext>
                  </a:extLst>
                </a:gridCol>
                <a:gridCol w="1516441">
                  <a:extLst>
                    <a:ext uri="{9D8B030D-6E8A-4147-A177-3AD203B41FA5}">
                      <a16:colId xmlns:a16="http://schemas.microsoft.com/office/drawing/2014/main" val="1651207397"/>
                    </a:ext>
                  </a:extLst>
                </a:gridCol>
                <a:gridCol w="1476141">
                  <a:extLst>
                    <a:ext uri="{9D8B030D-6E8A-4147-A177-3AD203B41FA5}">
                      <a16:colId xmlns:a16="http://schemas.microsoft.com/office/drawing/2014/main" val="3545970979"/>
                    </a:ext>
                  </a:extLst>
                </a:gridCol>
              </a:tblGrid>
              <a:tr h="615871">
                <a:tc>
                  <a:txBody>
                    <a:bodyPr/>
                    <a:lstStyle/>
                    <a:p>
                      <a:pPr algn="l" fontAlgn="b"/>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Women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87733"/>
                  </a:ext>
                </a:extLst>
              </a:tr>
              <a:tr h="615871">
                <a:tc>
                  <a:txBody>
                    <a:bodyPr/>
                    <a:lstStyle/>
                    <a:p>
                      <a:pPr algn="l" fontAlgn="b"/>
                      <a:r>
                        <a:rPr lang="es-ES" sz="2800" b="1" i="0" u="none" strike="noStrike" dirty="0">
                          <a:solidFill>
                            <a:srgbClr val="000000"/>
                          </a:solidFill>
                          <a:effectLst/>
                          <a:latin typeface="+mj-lt"/>
                        </a:rPr>
                        <a:t>Total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mj-lt"/>
                        </a:rPr>
                        <a:t>23.33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1" i="0" u="none" strike="noStrike" dirty="0">
                          <a:solidFill>
                            <a:srgbClr val="000000"/>
                          </a:solidFill>
                          <a:effectLst/>
                          <a:latin typeface="+mj-lt"/>
                        </a:rPr>
                        <a:t>27.65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75674495"/>
                  </a:ext>
                </a:extLst>
              </a:tr>
              <a:tr h="615871">
                <a:tc>
                  <a:txBody>
                    <a:bodyPr/>
                    <a:lstStyle/>
                    <a:p>
                      <a:pPr algn="l" fontAlgn="b"/>
                      <a:r>
                        <a:rPr lang="es-ES" sz="2800" b="0" i="0" u="none" strike="noStrike" dirty="0">
                          <a:solidFill>
                            <a:srgbClr val="00B050"/>
                          </a:solidFill>
                          <a:effectLst/>
                          <a:latin typeface="+mj-lt"/>
                        </a:rPr>
                        <a:t>High </a:t>
                      </a:r>
                      <a:r>
                        <a:rPr lang="es-ES" sz="2800" b="0" i="0" u="none" strike="noStrike" dirty="0" err="1">
                          <a:solidFill>
                            <a:srgbClr val="00B050"/>
                          </a:solidFill>
                          <a:effectLst/>
                          <a:latin typeface="+mj-lt"/>
                        </a:rPr>
                        <a:t>education</a:t>
                      </a:r>
                      <a:endParaRPr lang="es-ES" sz="2800" b="0" i="0" u="none" strike="noStrike" dirty="0">
                        <a:solidFill>
                          <a:srgbClr val="00B05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ES" sz="2800" b="0" i="0" u="none" strike="noStrike" dirty="0">
                          <a:solidFill>
                            <a:srgbClr val="00B050"/>
                          </a:solidFill>
                          <a:effectLst/>
                          <a:latin typeface="+mj-lt"/>
                        </a:rPr>
                        <a:t>24.51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00B050"/>
                          </a:solidFill>
                          <a:effectLst/>
                          <a:latin typeface="+mj-lt"/>
                        </a:rPr>
                        <a:t>28.89</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56254609"/>
                  </a:ext>
                </a:extLst>
              </a:tr>
              <a:tr h="615871">
                <a:tc>
                  <a:txBody>
                    <a:bodyPr/>
                    <a:lstStyle/>
                    <a:p>
                      <a:pPr algn="l" fontAlgn="b"/>
                      <a:r>
                        <a:rPr lang="es-ES" sz="2800" b="0" i="0" u="none" strike="noStrike" dirty="0">
                          <a:solidFill>
                            <a:srgbClr val="C00000"/>
                          </a:solidFill>
                          <a:effectLst/>
                          <a:latin typeface="+mj-lt"/>
                        </a:rPr>
                        <a:t>Low </a:t>
                      </a:r>
                      <a:r>
                        <a:rPr lang="es-ES" sz="2800" b="0" i="0" u="none" strike="noStrike" dirty="0" err="1">
                          <a:solidFill>
                            <a:srgbClr val="C00000"/>
                          </a:solidFill>
                          <a:effectLst/>
                          <a:latin typeface="+mj-lt"/>
                        </a:rPr>
                        <a:t>education</a:t>
                      </a:r>
                      <a:endParaRPr lang="es-ES" sz="2800" b="0" i="0" u="none" strike="noStrike" dirty="0">
                        <a:solidFill>
                          <a:srgbClr val="C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s-ES" sz="2800" b="0" i="0" u="none" strike="noStrike" dirty="0">
                          <a:solidFill>
                            <a:srgbClr val="C00000"/>
                          </a:solidFill>
                          <a:effectLst/>
                          <a:latin typeface="+mj-lt"/>
                        </a:rPr>
                        <a:t>22.83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C00000"/>
                          </a:solidFill>
                          <a:effectLst/>
                          <a:latin typeface="+mj-lt"/>
                        </a:rPr>
                        <a:t>27.66</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18619296"/>
                  </a:ext>
                </a:extLst>
              </a:tr>
              <a:tr h="615871">
                <a:tc>
                  <a:txBody>
                    <a:bodyPr/>
                    <a:lstStyle/>
                    <a:p>
                      <a:pPr algn="l" fontAlgn="b"/>
                      <a:r>
                        <a:rPr lang="es-ES" sz="2800" b="1" i="0" u="none" strike="noStrike" dirty="0" err="1">
                          <a:solidFill>
                            <a:srgbClr val="000000"/>
                          </a:solidFill>
                          <a:effectLst/>
                          <a:latin typeface="+mj-lt"/>
                        </a:rPr>
                        <a:t>Educational</a:t>
                      </a:r>
                      <a:r>
                        <a:rPr lang="es-ES" sz="2800" b="1" i="0" u="none" strike="noStrike" dirty="0">
                          <a:solidFill>
                            <a:srgbClr val="000000"/>
                          </a:solidFill>
                          <a:effectLst/>
                          <a:latin typeface="+mj-lt"/>
                        </a:rPr>
                        <a:t> gap (</a:t>
                      </a:r>
                      <a:r>
                        <a:rPr lang="es-ES" sz="2800" b="1" i="0" u="none" strike="noStrike" dirty="0" err="1">
                          <a:solidFill>
                            <a:srgbClr val="000000"/>
                          </a:solidFill>
                          <a:effectLst/>
                          <a:latin typeface="+mj-lt"/>
                        </a:rPr>
                        <a:t>high</a:t>
                      </a:r>
                      <a:r>
                        <a:rPr lang="es-ES" sz="2800" b="1" i="0" u="none" strike="noStrike" dirty="0">
                          <a:solidFill>
                            <a:srgbClr val="000000"/>
                          </a:solidFill>
                          <a:effectLst/>
                          <a:latin typeface="+mj-lt"/>
                        </a:rPr>
                        <a:t> – </a:t>
                      </a:r>
                      <a:r>
                        <a:rPr lang="es-ES" sz="2800" b="1" i="0" u="none" strike="noStrike" dirty="0" err="1">
                          <a:solidFill>
                            <a:srgbClr val="000000"/>
                          </a:solidFill>
                          <a:effectLst/>
                          <a:latin typeface="+mj-lt"/>
                        </a:rPr>
                        <a:t>low</a:t>
                      </a:r>
                      <a:r>
                        <a:rPr lang="es-ES" sz="2800" b="1" i="0" u="none" strike="noStrike" dirty="0">
                          <a:solidFill>
                            <a:srgbClr val="000000"/>
                          </a:solidFill>
                          <a:effectLst/>
                          <a:latin typeface="+mj-lt"/>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1.68</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1.23</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640068"/>
                  </a:ext>
                </a:extLst>
              </a:tr>
            </a:tbl>
          </a:graphicData>
        </a:graphic>
      </p:graphicFrame>
      <p:sp>
        <p:nvSpPr>
          <p:cNvPr id="11" name="Título 1">
            <a:extLst>
              <a:ext uri="{FF2B5EF4-FFF2-40B4-BE49-F238E27FC236}">
                <a16:creationId xmlns:a16="http://schemas.microsoft.com/office/drawing/2014/main" id="{C21BC522-34C6-4687-A1DB-9998EDD0C863}"/>
              </a:ext>
            </a:extLst>
          </p:cNvPr>
          <p:cNvSpPr txBox="1">
            <a:spLocks/>
          </p:cNvSpPr>
          <p:nvPr/>
        </p:nvSpPr>
        <p:spPr>
          <a:xfrm>
            <a:off x="311699" y="1189624"/>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3200" dirty="0"/>
              <a:t>Life </a:t>
            </a:r>
            <a:r>
              <a:rPr lang="pt-BR" sz="3200" dirty="0" err="1"/>
              <a:t>expectancy</a:t>
            </a:r>
            <a:r>
              <a:rPr lang="pt-BR" sz="3200" dirty="0"/>
              <a:t> </a:t>
            </a:r>
            <a:r>
              <a:rPr lang="pt-BR" sz="3200" dirty="0" err="1"/>
              <a:t>at</a:t>
            </a:r>
            <a:r>
              <a:rPr lang="pt-BR" sz="3200" dirty="0"/>
              <a:t> age 60 – Spain (2018-2019)</a:t>
            </a:r>
          </a:p>
        </p:txBody>
      </p:sp>
      <p:sp>
        <p:nvSpPr>
          <p:cNvPr id="9" name="Title 1">
            <a:extLst>
              <a:ext uri="{FF2B5EF4-FFF2-40B4-BE49-F238E27FC236}">
                <a16:creationId xmlns:a16="http://schemas.microsoft.com/office/drawing/2014/main" id="{E31DB1DD-5FD3-4AC5-9A99-2F9090689ABA}"/>
              </a:ext>
            </a:extLst>
          </p:cNvPr>
          <p:cNvSpPr txBox="1">
            <a:spLocks/>
          </p:cNvSpPr>
          <p:nvPr/>
        </p:nvSpPr>
        <p:spPr>
          <a:xfrm>
            <a:off x="695325"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Main results</a:t>
            </a:r>
            <a:endParaRPr lang="en-US" sz="2800" dirty="0">
              <a:solidFill>
                <a:srgbClr val="D57C40"/>
              </a:solidFill>
            </a:endParaRPr>
          </a:p>
        </p:txBody>
      </p:sp>
      <p:sp>
        <p:nvSpPr>
          <p:cNvPr id="7" name="Marcador de pie de página 5">
            <a:extLst>
              <a:ext uri="{FF2B5EF4-FFF2-40B4-BE49-F238E27FC236}">
                <a16:creationId xmlns:a16="http://schemas.microsoft.com/office/drawing/2014/main" id="{89254287-218D-4C3E-A1FC-92FEEECFED01}"/>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16140218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graphicFrame>
        <p:nvGraphicFramePr>
          <p:cNvPr id="10" name="Tabla 9">
            <a:extLst>
              <a:ext uri="{FF2B5EF4-FFF2-40B4-BE49-F238E27FC236}">
                <a16:creationId xmlns:a16="http://schemas.microsoft.com/office/drawing/2014/main" id="{CC957DD0-83C6-47AE-8181-D2F0260F0B08}"/>
              </a:ext>
            </a:extLst>
          </p:cNvPr>
          <p:cNvGraphicFramePr>
            <a:graphicFrameLocks noGrp="1"/>
          </p:cNvGraphicFramePr>
          <p:nvPr>
            <p:extLst>
              <p:ext uri="{D42A27DB-BD31-4B8C-83A1-F6EECF244321}">
                <p14:modId xmlns:p14="http://schemas.microsoft.com/office/powerpoint/2010/main" val="3230753667"/>
              </p:ext>
            </p:extLst>
          </p:nvPr>
        </p:nvGraphicFramePr>
        <p:xfrm>
          <a:off x="872835" y="2110559"/>
          <a:ext cx="7398327" cy="3079355"/>
        </p:xfrm>
        <a:graphic>
          <a:graphicData uri="http://schemas.openxmlformats.org/drawingml/2006/table">
            <a:tbl>
              <a:tblPr/>
              <a:tblGrid>
                <a:gridCol w="4405745">
                  <a:extLst>
                    <a:ext uri="{9D8B030D-6E8A-4147-A177-3AD203B41FA5}">
                      <a16:colId xmlns:a16="http://schemas.microsoft.com/office/drawing/2014/main" val="2976671424"/>
                    </a:ext>
                  </a:extLst>
                </a:gridCol>
                <a:gridCol w="1516441">
                  <a:extLst>
                    <a:ext uri="{9D8B030D-6E8A-4147-A177-3AD203B41FA5}">
                      <a16:colId xmlns:a16="http://schemas.microsoft.com/office/drawing/2014/main" val="1651207397"/>
                    </a:ext>
                  </a:extLst>
                </a:gridCol>
                <a:gridCol w="1476141">
                  <a:extLst>
                    <a:ext uri="{9D8B030D-6E8A-4147-A177-3AD203B41FA5}">
                      <a16:colId xmlns:a16="http://schemas.microsoft.com/office/drawing/2014/main" val="3545970979"/>
                    </a:ext>
                  </a:extLst>
                </a:gridCol>
              </a:tblGrid>
              <a:tr h="615871">
                <a:tc>
                  <a:txBody>
                    <a:bodyPr/>
                    <a:lstStyle/>
                    <a:p>
                      <a:pPr algn="l" fontAlgn="b"/>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0" i="0" u="none" strike="noStrike" dirty="0" err="1">
                          <a:solidFill>
                            <a:srgbClr val="000000"/>
                          </a:solidFill>
                          <a:effectLst/>
                          <a:latin typeface="+mj-lt"/>
                        </a:rPr>
                        <a:t>Women</a:t>
                      </a:r>
                      <a:endParaRPr lang="es-ES" sz="2800" b="0" i="0" u="none" strike="noStrike" dirty="0">
                        <a:solidFill>
                          <a:srgbClr val="00000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06487733"/>
                  </a:ext>
                </a:extLst>
              </a:tr>
              <a:tr h="615871">
                <a:tc>
                  <a:txBody>
                    <a:bodyPr/>
                    <a:lstStyle/>
                    <a:p>
                      <a:pPr algn="l" fontAlgn="b"/>
                      <a:r>
                        <a:rPr lang="es-ES" sz="2800" b="1" i="0" u="none" strike="noStrike" dirty="0">
                          <a:solidFill>
                            <a:srgbClr val="000000"/>
                          </a:solidFill>
                          <a:effectLst/>
                          <a:latin typeface="+mj-lt"/>
                        </a:rPr>
                        <a:t>Total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ES" sz="2800" b="1" i="0" u="none" strike="noStrike" dirty="0">
                          <a:solidFill>
                            <a:srgbClr val="000000"/>
                          </a:solidFill>
                          <a:effectLst/>
                          <a:latin typeface="+mj-lt"/>
                        </a:rPr>
                        <a:t>22.62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1" i="0" u="none" strike="noStrike" dirty="0">
                          <a:solidFill>
                            <a:srgbClr val="000000"/>
                          </a:solidFill>
                          <a:effectLst/>
                          <a:latin typeface="+mj-lt"/>
                        </a:rPr>
                        <a:t>27.08</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575674495"/>
                  </a:ext>
                </a:extLst>
              </a:tr>
              <a:tr h="615871">
                <a:tc>
                  <a:txBody>
                    <a:bodyPr/>
                    <a:lstStyle/>
                    <a:p>
                      <a:pPr algn="l" fontAlgn="b"/>
                      <a:r>
                        <a:rPr lang="es-ES" sz="2800" b="0" i="0" u="none" strike="noStrike" dirty="0">
                          <a:solidFill>
                            <a:srgbClr val="00B050"/>
                          </a:solidFill>
                          <a:effectLst/>
                          <a:latin typeface="+mj-lt"/>
                        </a:rPr>
                        <a:t>High </a:t>
                      </a:r>
                      <a:r>
                        <a:rPr lang="es-ES" sz="2800" b="0" i="0" u="none" strike="noStrike" dirty="0" err="1">
                          <a:solidFill>
                            <a:srgbClr val="00B050"/>
                          </a:solidFill>
                          <a:effectLst/>
                          <a:latin typeface="+mj-lt"/>
                        </a:rPr>
                        <a:t>education</a:t>
                      </a:r>
                      <a:endParaRPr lang="es-ES" sz="2800" b="0" i="0" u="none" strike="noStrike" dirty="0">
                        <a:solidFill>
                          <a:srgbClr val="00B050"/>
                        </a:solidFill>
                        <a:effectLst/>
                        <a:latin typeface="+mj-lt"/>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c>
                  <a:txBody>
                    <a:bodyPr/>
                    <a:lstStyle/>
                    <a:p>
                      <a:pPr algn="ctr" fontAlgn="ctr"/>
                      <a:r>
                        <a:rPr lang="es-ES" sz="2800" b="0" i="0" u="none" strike="noStrike" dirty="0">
                          <a:solidFill>
                            <a:srgbClr val="00B050"/>
                          </a:solidFill>
                          <a:effectLst/>
                          <a:latin typeface="+mj-lt"/>
                        </a:rPr>
                        <a:t>23.66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00B050"/>
                          </a:solidFill>
                          <a:effectLst/>
                          <a:latin typeface="+mj-lt"/>
                        </a:rPr>
                        <a:t>28.14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2356254609"/>
                  </a:ext>
                </a:extLst>
              </a:tr>
              <a:tr h="615871">
                <a:tc>
                  <a:txBody>
                    <a:bodyPr/>
                    <a:lstStyle/>
                    <a:p>
                      <a:pPr algn="l" fontAlgn="b"/>
                      <a:r>
                        <a:rPr lang="es-ES" sz="2800" b="0" i="0" u="none" strike="noStrike" dirty="0">
                          <a:solidFill>
                            <a:srgbClr val="C00000"/>
                          </a:solidFill>
                          <a:effectLst/>
                          <a:latin typeface="+mj-lt"/>
                        </a:rPr>
                        <a:t>Low </a:t>
                      </a:r>
                      <a:r>
                        <a:rPr lang="es-ES" sz="2800" b="0" i="0" u="none" strike="noStrike" dirty="0" err="1">
                          <a:solidFill>
                            <a:srgbClr val="C00000"/>
                          </a:solidFill>
                          <a:effectLst/>
                          <a:latin typeface="+mj-lt"/>
                        </a:rPr>
                        <a:t>education</a:t>
                      </a:r>
                      <a:endParaRPr lang="es-ES" sz="2800" b="0" i="0" u="none" strike="noStrike" dirty="0">
                        <a:solidFill>
                          <a:srgbClr val="C00000"/>
                        </a:solidFill>
                        <a:effectLst/>
                        <a:latin typeface="+mj-lt"/>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ctr"/>
                      <a:r>
                        <a:rPr lang="es-ES" sz="2800" b="0" i="0" u="none" strike="noStrike" dirty="0">
                          <a:solidFill>
                            <a:srgbClr val="C00000"/>
                          </a:solidFill>
                          <a:effectLst/>
                          <a:latin typeface="+mj-lt"/>
                        </a:rPr>
                        <a:t>22.03</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tc>
                  <a:txBody>
                    <a:bodyPr/>
                    <a:lstStyle/>
                    <a:p>
                      <a:pPr algn="ctr" fontAlgn="ctr"/>
                      <a:r>
                        <a:rPr lang="es-ES" sz="2800" b="0" i="0" u="none" strike="noStrike" dirty="0">
                          <a:solidFill>
                            <a:srgbClr val="C00000"/>
                          </a:solidFill>
                          <a:effectLst/>
                          <a:latin typeface="+mj-lt"/>
                        </a:rPr>
                        <a:t>26.99</a:t>
                      </a:r>
                    </a:p>
                  </a:txBody>
                  <a:tcPr marL="9525" marR="9525" marT="9525" marB="0" anchor="ctr">
                    <a:lnL>
                      <a:noFill/>
                    </a:lnL>
                    <a:lnR>
                      <a:noFill/>
                    </a:lnR>
                    <a:lnT>
                      <a:noFill/>
                    </a:lnT>
                    <a:lnB w="1270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3318619296"/>
                  </a:ext>
                </a:extLst>
              </a:tr>
              <a:tr h="615871">
                <a:tc>
                  <a:txBody>
                    <a:bodyPr/>
                    <a:lstStyle/>
                    <a:p>
                      <a:pPr algn="l" fontAlgn="b"/>
                      <a:r>
                        <a:rPr lang="es-ES" sz="2800" b="1" i="0" u="none" strike="noStrike" dirty="0" err="1">
                          <a:solidFill>
                            <a:srgbClr val="000000"/>
                          </a:solidFill>
                          <a:effectLst/>
                          <a:latin typeface="+mj-lt"/>
                        </a:rPr>
                        <a:t>Educational</a:t>
                      </a:r>
                      <a:r>
                        <a:rPr lang="es-ES" sz="2800" b="1" i="0" u="none" strike="noStrike" dirty="0">
                          <a:solidFill>
                            <a:srgbClr val="000000"/>
                          </a:solidFill>
                          <a:effectLst/>
                          <a:latin typeface="+mj-lt"/>
                        </a:rPr>
                        <a:t> gap (</a:t>
                      </a:r>
                      <a:r>
                        <a:rPr lang="es-ES" sz="2800" b="1" i="0" u="none" strike="noStrike" dirty="0" err="1">
                          <a:solidFill>
                            <a:srgbClr val="000000"/>
                          </a:solidFill>
                          <a:effectLst/>
                          <a:latin typeface="+mj-lt"/>
                        </a:rPr>
                        <a:t>high</a:t>
                      </a:r>
                      <a:r>
                        <a:rPr lang="es-ES" sz="2800" b="1" i="0" u="none" strike="noStrike" dirty="0">
                          <a:solidFill>
                            <a:srgbClr val="000000"/>
                          </a:solidFill>
                          <a:effectLst/>
                          <a:latin typeface="+mj-lt"/>
                        </a:rPr>
                        <a:t> – </a:t>
                      </a:r>
                      <a:r>
                        <a:rPr lang="es-ES" sz="2800" b="1" i="0" u="none" strike="noStrike" dirty="0" err="1">
                          <a:solidFill>
                            <a:srgbClr val="000000"/>
                          </a:solidFill>
                          <a:effectLst/>
                          <a:latin typeface="+mj-lt"/>
                        </a:rPr>
                        <a:t>low</a:t>
                      </a:r>
                      <a:r>
                        <a:rPr lang="es-ES" sz="2800" b="1" i="0" u="none" strike="noStrike" dirty="0">
                          <a:solidFill>
                            <a:srgbClr val="000000"/>
                          </a:solidFill>
                          <a:effectLst/>
                          <a:latin typeface="+mj-lt"/>
                        </a:rPr>
                        <a:t>)</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1.62</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s-ES" sz="2800" b="1" i="0" u="none" strike="noStrike" dirty="0">
                          <a:solidFill>
                            <a:srgbClr val="000000"/>
                          </a:solidFill>
                          <a:effectLst/>
                          <a:latin typeface="+mj-lt"/>
                        </a:rPr>
                        <a:t>1.15</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5640068"/>
                  </a:ext>
                </a:extLst>
              </a:tr>
            </a:tbl>
          </a:graphicData>
        </a:graphic>
      </p:graphicFrame>
      <p:sp>
        <p:nvSpPr>
          <p:cNvPr id="11" name="Título 1">
            <a:extLst>
              <a:ext uri="{FF2B5EF4-FFF2-40B4-BE49-F238E27FC236}">
                <a16:creationId xmlns:a16="http://schemas.microsoft.com/office/drawing/2014/main" id="{C21BC522-34C6-4687-A1DB-9998EDD0C863}"/>
              </a:ext>
            </a:extLst>
          </p:cNvPr>
          <p:cNvSpPr txBox="1">
            <a:spLocks/>
          </p:cNvSpPr>
          <p:nvPr/>
        </p:nvSpPr>
        <p:spPr>
          <a:xfrm>
            <a:off x="311699" y="1189624"/>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3200" dirty="0"/>
              <a:t>Life </a:t>
            </a:r>
            <a:r>
              <a:rPr lang="pt-BR" sz="3200" dirty="0" err="1"/>
              <a:t>expectancy</a:t>
            </a:r>
            <a:r>
              <a:rPr lang="pt-BR" sz="3200" dirty="0"/>
              <a:t> </a:t>
            </a:r>
            <a:r>
              <a:rPr lang="pt-BR" sz="3200" dirty="0" err="1"/>
              <a:t>at</a:t>
            </a:r>
            <a:r>
              <a:rPr lang="pt-BR" sz="3200" dirty="0"/>
              <a:t> age 60 – Spain (2020-2021)</a:t>
            </a:r>
          </a:p>
        </p:txBody>
      </p:sp>
      <p:sp>
        <p:nvSpPr>
          <p:cNvPr id="9" name="Title 1">
            <a:extLst>
              <a:ext uri="{FF2B5EF4-FFF2-40B4-BE49-F238E27FC236}">
                <a16:creationId xmlns:a16="http://schemas.microsoft.com/office/drawing/2014/main" id="{E31DB1DD-5FD3-4AC5-9A99-2F9090689ABA}"/>
              </a:ext>
            </a:extLst>
          </p:cNvPr>
          <p:cNvSpPr txBox="1">
            <a:spLocks/>
          </p:cNvSpPr>
          <p:nvPr/>
        </p:nvSpPr>
        <p:spPr>
          <a:xfrm>
            <a:off x="695325"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800" b="1" dirty="0">
                <a:solidFill>
                  <a:srgbClr val="D57C40"/>
                </a:solidFill>
                <a:latin typeface="Verdana"/>
                <a:cs typeface="Verdana"/>
              </a:rPr>
              <a:t>Main results</a:t>
            </a:r>
            <a:endParaRPr lang="en-US" sz="2800" dirty="0">
              <a:solidFill>
                <a:srgbClr val="D57C40"/>
              </a:solidFill>
            </a:endParaRPr>
          </a:p>
        </p:txBody>
      </p:sp>
      <p:sp>
        <p:nvSpPr>
          <p:cNvPr id="7" name="Marcador de pie de página 5">
            <a:extLst>
              <a:ext uri="{FF2B5EF4-FFF2-40B4-BE49-F238E27FC236}">
                <a16:creationId xmlns:a16="http://schemas.microsoft.com/office/drawing/2014/main" id="{89254287-218D-4C3E-A1FC-92FEEECFED01}"/>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1467543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D31C29C2-E433-4576-A3AD-A58B8AE72F18}"/>
              </a:ext>
            </a:extLst>
          </p:cNvPr>
          <p:cNvPicPr>
            <a:picLocks noChangeAspect="1"/>
          </p:cNvPicPr>
          <p:nvPr/>
        </p:nvPicPr>
        <p:blipFill>
          <a:blip r:embed="rId3"/>
          <a:stretch>
            <a:fillRect/>
          </a:stretch>
        </p:blipFill>
        <p:spPr>
          <a:xfrm>
            <a:off x="360000" y="720000"/>
            <a:ext cx="8228570" cy="5760000"/>
          </a:xfrm>
          <a:prstGeom prst="rect">
            <a:avLst/>
          </a:prstGeom>
        </p:spPr>
      </p:pic>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200" dirty="0"/>
              <a:t>Dementia contribution to the educational gap in life expectancy at age 60</a:t>
            </a:r>
          </a:p>
          <a:p>
            <a:r>
              <a:rPr lang="en-US" sz="2200" dirty="0"/>
              <a:t>Spain (2016-2017)</a:t>
            </a:r>
            <a:endParaRPr lang="pt-BR" sz="2200" dirty="0"/>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sp>
        <p:nvSpPr>
          <p:cNvPr id="8" name="Marcador de número de diapositiva 1">
            <a:extLst>
              <a:ext uri="{FF2B5EF4-FFF2-40B4-BE49-F238E27FC236}">
                <a16:creationId xmlns:a16="http://schemas.microsoft.com/office/drawing/2014/main" id="{6455BED6-4075-44B8-8103-D08E9C9F560B}"/>
              </a:ext>
            </a:extLst>
          </p:cNvPr>
          <p:cNvSpPr>
            <a:spLocks noGrp="1"/>
          </p:cNvSpPr>
          <p:nvPr>
            <p:ph type="sldNum" sz="quarter" idx="12"/>
          </p:nvPr>
        </p:nvSpPr>
        <p:spPr>
          <a:xfrm>
            <a:off x="2380718" y="1923847"/>
            <a:ext cx="6670125" cy="365125"/>
          </a:xfrm>
        </p:spPr>
        <p:txBody>
          <a:bodyPr/>
          <a:lstStyle/>
          <a:p>
            <a:pPr algn="l" fontAlgn="b"/>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1.52 </a:t>
            </a:r>
            <a:r>
              <a:rPr lang="es-ES" b="1" dirty="0" err="1">
                <a:solidFill>
                  <a:srgbClr val="000000"/>
                </a:solidFill>
              </a:rPr>
              <a:t>yrs</a:t>
            </a:r>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1.10 </a:t>
            </a:r>
            <a:r>
              <a:rPr lang="es-ES" b="1" dirty="0" err="1">
                <a:solidFill>
                  <a:srgbClr val="000000"/>
                </a:solidFill>
              </a:rPr>
              <a:t>yrs</a:t>
            </a:r>
            <a:endParaRPr lang="es-ES" b="1" dirty="0">
              <a:solidFill>
                <a:srgbClr val="000000"/>
              </a:solidFill>
            </a:endParaRPr>
          </a:p>
          <a:p>
            <a:pPr algn="l" fontAlgn="b"/>
            <a:r>
              <a:rPr lang="es-ES" b="1" dirty="0">
                <a:solidFill>
                  <a:srgbClr val="000000"/>
                </a:solidFill>
              </a:rPr>
              <a:t>   UCOD </a:t>
            </a:r>
            <a:r>
              <a:rPr lang="es-ES" b="1" dirty="0" err="1">
                <a:solidFill>
                  <a:srgbClr val="000000"/>
                </a:solidFill>
              </a:rPr>
              <a:t>effect</a:t>
            </a:r>
            <a:r>
              <a:rPr lang="es-ES" b="1" dirty="0">
                <a:solidFill>
                  <a:srgbClr val="000000"/>
                </a:solidFill>
              </a:rPr>
              <a:t>: 0.08 </a:t>
            </a:r>
            <a:r>
              <a:rPr lang="es-ES" b="1" dirty="0" err="1">
                <a:solidFill>
                  <a:srgbClr val="000000"/>
                </a:solidFill>
              </a:rPr>
              <a:t>yrs</a:t>
            </a:r>
            <a:r>
              <a:rPr lang="es-ES" b="1" dirty="0">
                <a:solidFill>
                  <a:srgbClr val="000000"/>
                </a:solidFill>
              </a:rPr>
              <a:t> (5%)                                                                               UCOD </a:t>
            </a:r>
            <a:r>
              <a:rPr lang="es-ES" b="1" dirty="0" err="1">
                <a:solidFill>
                  <a:srgbClr val="000000"/>
                </a:solidFill>
              </a:rPr>
              <a:t>effect</a:t>
            </a:r>
            <a:r>
              <a:rPr lang="es-ES" b="1" dirty="0">
                <a:solidFill>
                  <a:srgbClr val="000000"/>
                </a:solidFill>
              </a:rPr>
              <a:t>: 0.16 </a:t>
            </a:r>
            <a:r>
              <a:rPr lang="es-ES" b="1" dirty="0" err="1">
                <a:solidFill>
                  <a:srgbClr val="000000"/>
                </a:solidFill>
              </a:rPr>
              <a:t>yrs</a:t>
            </a:r>
            <a:r>
              <a:rPr lang="es-ES" b="1" dirty="0">
                <a:solidFill>
                  <a:srgbClr val="000000"/>
                </a:solidFill>
              </a:rPr>
              <a:t> (14%)</a:t>
            </a:r>
          </a:p>
          <a:p>
            <a:pPr algn="l" fontAlgn="b"/>
            <a:r>
              <a:rPr lang="es-ES" b="1" dirty="0">
                <a:solidFill>
                  <a:srgbClr val="000000"/>
                </a:solidFill>
              </a:rPr>
              <a:t>   MCOD </a:t>
            </a:r>
            <a:r>
              <a:rPr lang="es-ES" b="1" dirty="0" err="1">
                <a:solidFill>
                  <a:srgbClr val="000000"/>
                </a:solidFill>
              </a:rPr>
              <a:t>effect</a:t>
            </a:r>
            <a:r>
              <a:rPr lang="es-ES" b="1" dirty="0">
                <a:solidFill>
                  <a:srgbClr val="000000"/>
                </a:solidFill>
              </a:rPr>
              <a:t>: 0.14 </a:t>
            </a:r>
            <a:r>
              <a:rPr lang="es-ES" b="1" dirty="0" err="1">
                <a:solidFill>
                  <a:srgbClr val="000000"/>
                </a:solidFill>
              </a:rPr>
              <a:t>yrs</a:t>
            </a:r>
            <a:r>
              <a:rPr lang="es-ES" b="1" dirty="0">
                <a:solidFill>
                  <a:srgbClr val="000000"/>
                </a:solidFill>
              </a:rPr>
              <a:t> (9%)                                                                             MCOD </a:t>
            </a:r>
            <a:r>
              <a:rPr lang="es-ES" b="1" dirty="0" err="1">
                <a:solidFill>
                  <a:srgbClr val="000000"/>
                </a:solidFill>
              </a:rPr>
              <a:t>effect</a:t>
            </a:r>
            <a:r>
              <a:rPr lang="es-ES" b="1" dirty="0">
                <a:solidFill>
                  <a:srgbClr val="000000"/>
                </a:solidFill>
              </a:rPr>
              <a:t>: 0.27 </a:t>
            </a:r>
            <a:r>
              <a:rPr lang="es-ES" b="1" dirty="0" err="1">
                <a:solidFill>
                  <a:srgbClr val="000000"/>
                </a:solidFill>
              </a:rPr>
              <a:t>yrs</a:t>
            </a:r>
            <a:r>
              <a:rPr lang="es-ES" b="1" dirty="0">
                <a:solidFill>
                  <a:srgbClr val="000000"/>
                </a:solidFill>
              </a:rPr>
              <a:t> (25%) </a:t>
            </a:r>
          </a:p>
          <a:p>
            <a:pPr algn="l" fontAlgn="b"/>
            <a:r>
              <a:rPr lang="es-ES" b="1" dirty="0">
                <a:solidFill>
                  <a:srgbClr val="000000"/>
                </a:solidFill>
              </a:rPr>
              <a:t>            Max %: </a:t>
            </a:r>
            <a:r>
              <a:rPr lang="es-ES" b="1" dirty="0" err="1">
                <a:solidFill>
                  <a:srgbClr val="000000"/>
                </a:solidFill>
              </a:rPr>
              <a:t>age</a:t>
            </a:r>
            <a:r>
              <a:rPr lang="es-ES" b="1" dirty="0">
                <a:solidFill>
                  <a:srgbClr val="000000"/>
                </a:solidFill>
              </a:rPr>
              <a:t> 95+ (12%)                                                                                         Max %: </a:t>
            </a:r>
            <a:r>
              <a:rPr lang="es-ES" b="1" dirty="0" err="1">
                <a:solidFill>
                  <a:srgbClr val="000000"/>
                </a:solidFill>
              </a:rPr>
              <a:t>age</a:t>
            </a:r>
            <a:r>
              <a:rPr lang="es-ES" b="1" dirty="0">
                <a:solidFill>
                  <a:srgbClr val="000000"/>
                </a:solidFill>
              </a:rPr>
              <a:t> 90+ (29%)</a:t>
            </a:r>
          </a:p>
          <a:p>
            <a:pPr algn="l" fontAlgn="b"/>
            <a:endParaRPr lang="es-ES" b="1" dirty="0">
              <a:solidFill>
                <a:srgbClr val="000000"/>
              </a:solidFill>
            </a:endParaRPr>
          </a:p>
        </p:txBody>
      </p:sp>
    </p:spTree>
    <p:extLst>
      <p:ext uri="{BB962C8B-B14F-4D97-AF65-F5344CB8AC3E}">
        <p14:creationId xmlns:p14="http://schemas.microsoft.com/office/powerpoint/2010/main" val="113251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457200" y="1037088"/>
            <a:ext cx="8316686" cy="4569395"/>
          </a:xfrm>
          <a:prstGeom prst="rect">
            <a:avLst/>
          </a:prstGeom>
        </p:spPr>
        <p:txBody>
          <a:bodyPr/>
          <a:lstStyle>
            <a:lvl1pPr marL="0" indent="0" algn="ctr" defTabSz="457200" rtl="0" eaLnBrk="1" latinLnBrk="0" hangingPunct="1">
              <a:lnSpc>
                <a:spcPct val="120000"/>
              </a:lnSpc>
              <a:spcBef>
                <a:spcPct val="20000"/>
              </a:spcBef>
              <a:buSzPct val="200000"/>
              <a:buFontTx/>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At older ages, multiple medical conditions are more common, in particular dealing with dementia/Alzheimer disease.</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Multiple cause of death (MCOD) data provides an excellent opportunity to improve our understanding of deaths from multimorbid conditions.</a:t>
            </a:r>
          </a:p>
          <a:p>
            <a:pPr marL="360363" indent="-360363" algn="l">
              <a:spcBef>
                <a:spcPts val="1200"/>
              </a:spcBef>
              <a:buSzPct val="100000"/>
              <a:buFont typeface="Arial" panose="020B0604020202020204" pitchFamily="34" charset="0"/>
              <a:buChar char="•"/>
            </a:pPr>
            <a:r>
              <a:rPr lang="en-US" sz="2000" dirty="0">
                <a:solidFill>
                  <a:schemeClr val="tx1"/>
                </a:solidFill>
                <a:latin typeface="Arial" panose="020B0604020202020204" pitchFamily="34" charset="0"/>
                <a:cs typeface="Arial" panose="020B0604020202020204" pitchFamily="34" charset="0"/>
              </a:rPr>
              <a:t>Not surprisingly, MCOD data leads to much higher estimates of dementia/Alzheimer disease as these data measure indirectly related mortality not captured as underlying cause of death.</a:t>
            </a:r>
          </a:p>
          <a:p>
            <a:pPr marL="719138" lvl="1" indent="-261938" algn="l">
              <a:spcBef>
                <a:spcPts val="1200"/>
              </a:spcBef>
              <a:buSzPct val="100000"/>
              <a:buFont typeface="Arial" panose="020B0604020202020204" pitchFamily="34" charset="0"/>
              <a:buChar char="•"/>
            </a:pPr>
            <a:r>
              <a:rPr lang="en-US" sz="1600" dirty="0">
                <a:solidFill>
                  <a:schemeClr val="tx1"/>
                </a:solidFill>
                <a:latin typeface="Arial" panose="020B0604020202020204" pitchFamily="34" charset="0"/>
                <a:cs typeface="Arial" panose="020B0604020202020204" pitchFamily="34" charset="0"/>
              </a:rPr>
              <a:t>e.g. 10000 dementia-related deaths were registered as UCOD in Australia in 2011 but 25000 if dementia was also considered as a contributory cause (ABS 2013), while in France and Italy it was underestimated by about half (</a:t>
            </a:r>
            <a:r>
              <a:rPr lang="en-US" sz="1600" dirty="0" err="1">
                <a:solidFill>
                  <a:schemeClr val="tx1"/>
                </a:solidFill>
                <a:latin typeface="Arial" panose="020B0604020202020204" pitchFamily="34" charset="0"/>
                <a:cs typeface="Arial" panose="020B0604020202020204" pitchFamily="34" charset="0"/>
              </a:rPr>
              <a:t>Désesquelles</a:t>
            </a:r>
            <a:r>
              <a:rPr lang="en-US" sz="1600" dirty="0">
                <a:solidFill>
                  <a:schemeClr val="tx1"/>
                </a:solidFill>
                <a:latin typeface="Arial" panose="020B0604020202020204" pitchFamily="34" charset="0"/>
                <a:cs typeface="Arial" panose="020B0604020202020204" pitchFamily="34" charset="0"/>
              </a:rPr>
              <a:t> et al 2014)</a:t>
            </a:r>
          </a:p>
          <a:p>
            <a:pPr algn="l">
              <a:spcBef>
                <a:spcPts val="1200"/>
              </a:spcBef>
            </a:pPr>
            <a:r>
              <a:rPr lang="en-GB" sz="1800" dirty="0">
                <a:solidFill>
                  <a:schemeClr val="tx1"/>
                </a:solidFill>
                <a:latin typeface="Arial" panose="020B0604020202020204" pitchFamily="34" charset="0"/>
                <a:cs typeface="Arial" panose="020B0604020202020204" pitchFamily="34" charset="0"/>
              </a:rPr>
              <a:t> </a:t>
            </a:r>
          </a:p>
          <a:p>
            <a:pPr marL="648000" indent="-648000" algn="l">
              <a:spcBef>
                <a:spcPts val="1200"/>
              </a:spcBef>
              <a:buBlip>
                <a:blip r:embed="rId4"/>
              </a:buBlip>
            </a:pPr>
            <a:endParaRPr lang="en-GB" sz="1800" dirty="0">
              <a:solidFill>
                <a:schemeClr val="tx1"/>
              </a:solidFill>
              <a:latin typeface="Arial" panose="020B0604020202020204" pitchFamily="34" charset="0"/>
              <a:cs typeface="Arial" panose="020B0604020202020204" pitchFamily="34" charset="0"/>
            </a:endParaRPr>
          </a:p>
        </p:txBody>
      </p:sp>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Background (II)</a:t>
            </a:r>
            <a:endParaRPr lang="en-US" sz="2400" dirty="0">
              <a:solidFill>
                <a:srgbClr val="D57C40"/>
              </a:solidFill>
            </a:endParaRPr>
          </a:p>
        </p:txBody>
      </p:sp>
      <p:sp>
        <p:nvSpPr>
          <p:cNvPr id="7" name="Subtitle 2">
            <a:extLst>
              <a:ext uri="{FF2B5EF4-FFF2-40B4-BE49-F238E27FC236}">
                <a16:creationId xmlns:a16="http://schemas.microsoft.com/office/drawing/2014/main" id="{964AA732-3BFA-4422-9BBB-ECD581A6F808}"/>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Marcador de pie de página 5">
            <a:extLst>
              <a:ext uri="{FF2B5EF4-FFF2-40B4-BE49-F238E27FC236}">
                <a16:creationId xmlns:a16="http://schemas.microsoft.com/office/drawing/2014/main" id="{1E5E5AA5-B87C-48A7-AF4F-65FFF2CE5D8F}"/>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custDataLst>
      <p:tags r:id="rId1"/>
    </p:custDataLst>
    <p:extLst>
      <p:ext uri="{BB962C8B-B14F-4D97-AF65-F5344CB8AC3E}">
        <p14:creationId xmlns:p14="http://schemas.microsoft.com/office/powerpoint/2010/main" val="30375867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9A3AD336-295B-43FA-B3E0-DB87507E2E7B}"/>
              </a:ext>
            </a:extLst>
          </p:cNvPr>
          <p:cNvPicPr>
            <a:picLocks noChangeAspect="1"/>
          </p:cNvPicPr>
          <p:nvPr/>
        </p:nvPicPr>
        <p:blipFill>
          <a:blip r:embed="rId3"/>
          <a:stretch>
            <a:fillRect/>
          </a:stretch>
        </p:blipFill>
        <p:spPr>
          <a:xfrm>
            <a:off x="360000" y="720000"/>
            <a:ext cx="8228570" cy="5760000"/>
          </a:xfrm>
          <a:prstGeom prst="rect">
            <a:avLst/>
          </a:prstGeom>
        </p:spPr>
      </p:pic>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200" dirty="0"/>
              <a:t>Dementia contribution to the educational gap in life expectancy at age 60</a:t>
            </a:r>
          </a:p>
          <a:p>
            <a:r>
              <a:rPr lang="en-US" sz="2200" dirty="0"/>
              <a:t>Spain (2018-2019)</a:t>
            </a:r>
            <a:endParaRPr lang="pt-BR" sz="2200" dirty="0"/>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sp>
        <p:nvSpPr>
          <p:cNvPr id="8" name="Marcador de número de diapositiva 1">
            <a:extLst>
              <a:ext uri="{FF2B5EF4-FFF2-40B4-BE49-F238E27FC236}">
                <a16:creationId xmlns:a16="http://schemas.microsoft.com/office/drawing/2014/main" id="{6455BED6-4075-44B8-8103-D08E9C9F560B}"/>
              </a:ext>
            </a:extLst>
          </p:cNvPr>
          <p:cNvSpPr>
            <a:spLocks noGrp="1"/>
          </p:cNvSpPr>
          <p:nvPr>
            <p:ph type="sldNum" sz="quarter" idx="12"/>
          </p:nvPr>
        </p:nvSpPr>
        <p:spPr>
          <a:xfrm>
            <a:off x="2380718" y="1923847"/>
            <a:ext cx="6670125" cy="365125"/>
          </a:xfrm>
        </p:spPr>
        <p:txBody>
          <a:bodyPr/>
          <a:lstStyle/>
          <a:p>
            <a:pPr algn="l" fontAlgn="b"/>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1.68 </a:t>
            </a:r>
            <a:r>
              <a:rPr lang="es-ES" b="1" dirty="0" err="1">
                <a:solidFill>
                  <a:srgbClr val="000000"/>
                </a:solidFill>
              </a:rPr>
              <a:t>yrs</a:t>
            </a:r>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1.23 </a:t>
            </a:r>
            <a:r>
              <a:rPr lang="es-ES" b="1" dirty="0" err="1">
                <a:solidFill>
                  <a:srgbClr val="000000"/>
                </a:solidFill>
              </a:rPr>
              <a:t>yrs</a:t>
            </a:r>
            <a:endParaRPr lang="es-ES" b="1" dirty="0">
              <a:solidFill>
                <a:srgbClr val="000000"/>
              </a:solidFill>
            </a:endParaRPr>
          </a:p>
          <a:p>
            <a:pPr algn="l" fontAlgn="b"/>
            <a:r>
              <a:rPr lang="es-ES" b="1" dirty="0">
                <a:solidFill>
                  <a:srgbClr val="000000"/>
                </a:solidFill>
              </a:rPr>
              <a:t>   UCOD </a:t>
            </a:r>
            <a:r>
              <a:rPr lang="es-ES" b="1" dirty="0" err="1">
                <a:solidFill>
                  <a:srgbClr val="000000"/>
                </a:solidFill>
              </a:rPr>
              <a:t>effect</a:t>
            </a:r>
            <a:r>
              <a:rPr lang="es-ES" b="1" dirty="0">
                <a:solidFill>
                  <a:srgbClr val="000000"/>
                </a:solidFill>
              </a:rPr>
              <a:t>: 0.08 </a:t>
            </a:r>
            <a:r>
              <a:rPr lang="es-ES" b="1" dirty="0" err="1">
                <a:solidFill>
                  <a:srgbClr val="000000"/>
                </a:solidFill>
              </a:rPr>
              <a:t>yrs</a:t>
            </a:r>
            <a:r>
              <a:rPr lang="es-ES" b="1" dirty="0">
                <a:solidFill>
                  <a:srgbClr val="000000"/>
                </a:solidFill>
              </a:rPr>
              <a:t> (4%)                                                                               UCOD </a:t>
            </a:r>
            <a:r>
              <a:rPr lang="es-ES" b="1" dirty="0" err="1">
                <a:solidFill>
                  <a:srgbClr val="000000"/>
                </a:solidFill>
              </a:rPr>
              <a:t>effect</a:t>
            </a:r>
            <a:r>
              <a:rPr lang="es-ES" b="1" dirty="0">
                <a:solidFill>
                  <a:srgbClr val="000000"/>
                </a:solidFill>
              </a:rPr>
              <a:t>: 0.17 </a:t>
            </a:r>
            <a:r>
              <a:rPr lang="es-ES" b="1" dirty="0" err="1">
                <a:solidFill>
                  <a:srgbClr val="000000"/>
                </a:solidFill>
              </a:rPr>
              <a:t>yrs</a:t>
            </a:r>
            <a:r>
              <a:rPr lang="es-ES" b="1" dirty="0">
                <a:solidFill>
                  <a:srgbClr val="000000"/>
                </a:solidFill>
              </a:rPr>
              <a:t> (14%)</a:t>
            </a:r>
          </a:p>
          <a:p>
            <a:pPr algn="l" fontAlgn="b"/>
            <a:r>
              <a:rPr lang="es-ES" b="1" dirty="0">
                <a:solidFill>
                  <a:srgbClr val="000000"/>
                </a:solidFill>
              </a:rPr>
              <a:t>   MCOD </a:t>
            </a:r>
            <a:r>
              <a:rPr lang="es-ES" b="1" dirty="0" err="1">
                <a:solidFill>
                  <a:srgbClr val="000000"/>
                </a:solidFill>
              </a:rPr>
              <a:t>effect</a:t>
            </a:r>
            <a:r>
              <a:rPr lang="es-ES" b="1" dirty="0">
                <a:solidFill>
                  <a:srgbClr val="000000"/>
                </a:solidFill>
              </a:rPr>
              <a:t>: 0.14 </a:t>
            </a:r>
            <a:r>
              <a:rPr lang="es-ES" b="1" dirty="0" err="1">
                <a:solidFill>
                  <a:srgbClr val="000000"/>
                </a:solidFill>
              </a:rPr>
              <a:t>yrs</a:t>
            </a:r>
            <a:r>
              <a:rPr lang="es-ES" b="1" dirty="0">
                <a:solidFill>
                  <a:srgbClr val="000000"/>
                </a:solidFill>
              </a:rPr>
              <a:t> (8%)                                                                             MCOD </a:t>
            </a:r>
            <a:r>
              <a:rPr lang="es-ES" b="1" dirty="0" err="1">
                <a:solidFill>
                  <a:srgbClr val="000000"/>
                </a:solidFill>
              </a:rPr>
              <a:t>effect</a:t>
            </a:r>
            <a:r>
              <a:rPr lang="es-ES" b="1" dirty="0">
                <a:solidFill>
                  <a:srgbClr val="000000"/>
                </a:solidFill>
              </a:rPr>
              <a:t>: 0.28 </a:t>
            </a:r>
            <a:r>
              <a:rPr lang="es-ES" b="1" dirty="0" err="1">
                <a:solidFill>
                  <a:srgbClr val="000000"/>
                </a:solidFill>
              </a:rPr>
              <a:t>yrs</a:t>
            </a:r>
            <a:r>
              <a:rPr lang="es-ES" b="1" dirty="0">
                <a:solidFill>
                  <a:srgbClr val="000000"/>
                </a:solidFill>
              </a:rPr>
              <a:t> (23%) </a:t>
            </a:r>
          </a:p>
          <a:p>
            <a:pPr algn="l" fontAlgn="b"/>
            <a:r>
              <a:rPr lang="es-ES" b="1" dirty="0">
                <a:solidFill>
                  <a:srgbClr val="000000"/>
                </a:solidFill>
              </a:rPr>
              <a:t>            Max %: </a:t>
            </a:r>
            <a:r>
              <a:rPr lang="es-ES" b="1" dirty="0" err="1">
                <a:solidFill>
                  <a:srgbClr val="000000"/>
                </a:solidFill>
              </a:rPr>
              <a:t>age</a:t>
            </a:r>
            <a:r>
              <a:rPr lang="es-ES" b="1" dirty="0">
                <a:solidFill>
                  <a:srgbClr val="000000"/>
                </a:solidFill>
              </a:rPr>
              <a:t> 95+ (27%)                                                                                         Max %: </a:t>
            </a:r>
            <a:r>
              <a:rPr lang="es-ES" b="1" dirty="0" err="1">
                <a:solidFill>
                  <a:srgbClr val="000000"/>
                </a:solidFill>
              </a:rPr>
              <a:t>age</a:t>
            </a:r>
            <a:r>
              <a:rPr lang="es-ES" b="1" dirty="0">
                <a:solidFill>
                  <a:srgbClr val="000000"/>
                </a:solidFill>
              </a:rPr>
              <a:t> 90+ (29%)</a:t>
            </a:r>
          </a:p>
          <a:p>
            <a:pPr algn="l" fontAlgn="b"/>
            <a:endParaRPr lang="es-ES" b="1" dirty="0">
              <a:solidFill>
                <a:srgbClr val="000000"/>
              </a:solidFill>
            </a:endParaRPr>
          </a:p>
        </p:txBody>
      </p:sp>
    </p:spTree>
    <p:extLst>
      <p:ext uri="{BB962C8B-B14F-4D97-AF65-F5344CB8AC3E}">
        <p14:creationId xmlns:p14="http://schemas.microsoft.com/office/powerpoint/2010/main" val="8130280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1D2B0E8B-0B26-4153-A0A2-C4F4D4B2CA0F}"/>
              </a:ext>
            </a:extLst>
          </p:cNvPr>
          <p:cNvPicPr>
            <a:picLocks noChangeAspect="1"/>
          </p:cNvPicPr>
          <p:nvPr/>
        </p:nvPicPr>
        <p:blipFill>
          <a:blip r:embed="rId3"/>
          <a:stretch>
            <a:fillRect/>
          </a:stretch>
        </p:blipFill>
        <p:spPr>
          <a:xfrm>
            <a:off x="360000" y="720000"/>
            <a:ext cx="8228570" cy="5760000"/>
          </a:xfrm>
          <a:prstGeom prst="rect">
            <a:avLst/>
          </a:prstGeom>
        </p:spPr>
      </p:pic>
      <p:sp>
        <p:nvSpPr>
          <p:cNvPr id="10" name="Título 1">
            <a:extLst>
              <a:ext uri="{FF2B5EF4-FFF2-40B4-BE49-F238E27FC236}">
                <a16:creationId xmlns:a16="http://schemas.microsoft.com/office/drawing/2014/main" id="{C70B7C7C-4841-40CA-B840-47230331AE23}"/>
              </a:ext>
            </a:extLst>
          </p:cNvPr>
          <p:cNvSpPr txBox="1">
            <a:spLocks/>
          </p:cNvSpPr>
          <p:nvPr/>
        </p:nvSpPr>
        <p:spPr>
          <a:xfrm>
            <a:off x="311700" y="258140"/>
            <a:ext cx="8520600"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200" dirty="0"/>
              <a:t>Dementia contribution to the educational gap in life expectancy at age 60</a:t>
            </a:r>
          </a:p>
          <a:p>
            <a:r>
              <a:rPr lang="en-US" sz="2200" dirty="0"/>
              <a:t>Spain (2020-2021)</a:t>
            </a:r>
            <a:endParaRPr lang="pt-BR" sz="2200" dirty="0"/>
          </a:p>
        </p:txBody>
      </p:sp>
      <p:sp>
        <p:nvSpPr>
          <p:cNvPr id="11" name="CuadroTexto 10">
            <a:extLst>
              <a:ext uri="{FF2B5EF4-FFF2-40B4-BE49-F238E27FC236}">
                <a16:creationId xmlns:a16="http://schemas.microsoft.com/office/drawing/2014/main" id="{61DD3AC2-DF1D-4C29-B512-AF77C93919E0}"/>
              </a:ext>
            </a:extLst>
          </p:cNvPr>
          <p:cNvSpPr txBox="1"/>
          <p:nvPr/>
        </p:nvSpPr>
        <p:spPr>
          <a:xfrm>
            <a:off x="371770" y="6498689"/>
            <a:ext cx="8264972" cy="246221"/>
          </a:xfrm>
          <a:prstGeom prst="rect">
            <a:avLst/>
          </a:prstGeom>
          <a:noFill/>
        </p:spPr>
        <p:txBody>
          <a:bodyPr wrap="square" rtlCol="0">
            <a:spAutoFit/>
          </a:bodyPr>
          <a:lstStyle/>
          <a:p>
            <a:r>
              <a:rPr lang="es-ES" sz="1000" dirty="0" err="1"/>
              <a:t>Source</a:t>
            </a:r>
            <a:r>
              <a:rPr lang="es-ES" sz="1000" dirty="0"/>
              <a:t>: </a:t>
            </a:r>
            <a:r>
              <a:rPr lang="es-ES" sz="1000" dirty="0" err="1"/>
              <a:t>Elaborated</a:t>
            </a:r>
            <a:r>
              <a:rPr lang="es-ES" sz="1000" dirty="0"/>
              <a:t> </a:t>
            </a:r>
            <a:r>
              <a:rPr lang="es-ES" sz="1000" dirty="0" err="1"/>
              <a:t>based</a:t>
            </a:r>
            <a:r>
              <a:rPr lang="es-ES" sz="1000" dirty="0"/>
              <a:t> </a:t>
            </a:r>
            <a:r>
              <a:rPr lang="es-ES" sz="1000" dirty="0" err="1"/>
              <a:t>on</a:t>
            </a:r>
            <a:r>
              <a:rPr lang="es-ES" sz="1000" dirty="0"/>
              <a:t> </a:t>
            </a:r>
            <a:r>
              <a:rPr lang="es-ES" sz="1000" dirty="0" err="1"/>
              <a:t>mortality</a:t>
            </a:r>
            <a:r>
              <a:rPr lang="es-ES" sz="1000" dirty="0"/>
              <a:t> </a:t>
            </a:r>
            <a:r>
              <a:rPr lang="es-ES" sz="1000" dirty="0" err="1"/>
              <a:t>information</a:t>
            </a:r>
            <a:r>
              <a:rPr lang="es-ES" sz="1000" dirty="0"/>
              <a:t> </a:t>
            </a:r>
            <a:r>
              <a:rPr lang="es-ES" sz="1000" dirty="0" err="1"/>
              <a:t>from</a:t>
            </a:r>
            <a:r>
              <a:rPr lang="es-ES" sz="1000" dirty="0"/>
              <a:t> </a:t>
            </a:r>
            <a:r>
              <a:rPr lang="es-ES" sz="1000" dirty="0" err="1"/>
              <a:t>the</a:t>
            </a:r>
            <a:r>
              <a:rPr lang="es-ES" sz="1000" dirty="0"/>
              <a:t> </a:t>
            </a:r>
            <a:r>
              <a:rPr lang="es-ES" sz="1000" i="1" dirty="0"/>
              <a:t>Instituto Nacional de Estadística </a:t>
            </a:r>
            <a:r>
              <a:rPr lang="es-ES" sz="1000" dirty="0"/>
              <a:t>(2023)</a:t>
            </a:r>
          </a:p>
        </p:txBody>
      </p:sp>
      <p:sp>
        <p:nvSpPr>
          <p:cNvPr id="8" name="Marcador de número de diapositiva 1">
            <a:extLst>
              <a:ext uri="{FF2B5EF4-FFF2-40B4-BE49-F238E27FC236}">
                <a16:creationId xmlns:a16="http://schemas.microsoft.com/office/drawing/2014/main" id="{6455BED6-4075-44B8-8103-D08E9C9F560B}"/>
              </a:ext>
            </a:extLst>
          </p:cNvPr>
          <p:cNvSpPr>
            <a:spLocks noGrp="1"/>
          </p:cNvSpPr>
          <p:nvPr>
            <p:ph type="sldNum" sz="quarter" idx="12"/>
          </p:nvPr>
        </p:nvSpPr>
        <p:spPr>
          <a:xfrm>
            <a:off x="2380718" y="1923847"/>
            <a:ext cx="6670125" cy="365125"/>
          </a:xfrm>
        </p:spPr>
        <p:txBody>
          <a:bodyPr/>
          <a:lstStyle/>
          <a:p>
            <a:pPr algn="l" fontAlgn="b"/>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1.62 </a:t>
            </a:r>
            <a:r>
              <a:rPr lang="es-ES" b="1" dirty="0" err="1">
                <a:solidFill>
                  <a:srgbClr val="000000"/>
                </a:solidFill>
              </a:rPr>
              <a:t>yrs</a:t>
            </a:r>
            <a:r>
              <a:rPr lang="es-ES" b="1" dirty="0">
                <a:solidFill>
                  <a:srgbClr val="000000"/>
                </a:solidFill>
              </a:rPr>
              <a:t>                                                                                           </a:t>
            </a:r>
            <a:r>
              <a:rPr lang="es-ES" b="1" dirty="0" err="1">
                <a:solidFill>
                  <a:srgbClr val="000000"/>
                </a:solidFill>
              </a:rPr>
              <a:t>high</a:t>
            </a:r>
            <a:r>
              <a:rPr lang="es-ES" b="1" dirty="0">
                <a:solidFill>
                  <a:srgbClr val="000000"/>
                </a:solidFill>
              </a:rPr>
              <a:t> – </a:t>
            </a:r>
            <a:r>
              <a:rPr lang="es-ES" b="1" dirty="0" err="1">
                <a:solidFill>
                  <a:srgbClr val="000000"/>
                </a:solidFill>
              </a:rPr>
              <a:t>low</a:t>
            </a:r>
            <a:r>
              <a:rPr lang="es-ES" b="1" dirty="0">
                <a:solidFill>
                  <a:srgbClr val="000000"/>
                </a:solidFill>
              </a:rPr>
              <a:t> = 1.15 </a:t>
            </a:r>
            <a:r>
              <a:rPr lang="es-ES" b="1" dirty="0" err="1">
                <a:solidFill>
                  <a:srgbClr val="000000"/>
                </a:solidFill>
              </a:rPr>
              <a:t>yrs</a:t>
            </a:r>
            <a:endParaRPr lang="es-ES" b="1" dirty="0">
              <a:solidFill>
                <a:srgbClr val="000000"/>
              </a:solidFill>
            </a:endParaRPr>
          </a:p>
          <a:p>
            <a:pPr algn="l" fontAlgn="b"/>
            <a:r>
              <a:rPr lang="es-ES" b="1" dirty="0">
                <a:solidFill>
                  <a:srgbClr val="000000"/>
                </a:solidFill>
              </a:rPr>
              <a:t>   UCOD </a:t>
            </a:r>
            <a:r>
              <a:rPr lang="es-ES" b="1" dirty="0" err="1">
                <a:solidFill>
                  <a:srgbClr val="000000"/>
                </a:solidFill>
              </a:rPr>
              <a:t>effect</a:t>
            </a:r>
            <a:r>
              <a:rPr lang="es-ES" b="1" dirty="0">
                <a:solidFill>
                  <a:srgbClr val="000000"/>
                </a:solidFill>
              </a:rPr>
              <a:t>: 0.06 </a:t>
            </a:r>
            <a:r>
              <a:rPr lang="es-ES" b="1" dirty="0" err="1">
                <a:solidFill>
                  <a:srgbClr val="000000"/>
                </a:solidFill>
              </a:rPr>
              <a:t>yrs</a:t>
            </a:r>
            <a:r>
              <a:rPr lang="es-ES" b="1" dirty="0">
                <a:solidFill>
                  <a:srgbClr val="000000"/>
                </a:solidFill>
              </a:rPr>
              <a:t> (4%)                                                                               UCOD </a:t>
            </a:r>
            <a:r>
              <a:rPr lang="es-ES" b="1" dirty="0" err="1">
                <a:solidFill>
                  <a:srgbClr val="000000"/>
                </a:solidFill>
              </a:rPr>
              <a:t>effect</a:t>
            </a:r>
            <a:r>
              <a:rPr lang="es-ES" b="1" dirty="0">
                <a:solidFill>
                  <a:srgbClr val="000000"/>
                </a:solidFill>
              </a:rPr>
              <a:t>: 0.13 </a:t>
            </a:r>
            <a:r>
              <a:rPr lang="es-ES" b="1" dirty="0" err="1">
                <a:solidFill>
                  <a:srgbClr val="000000"/>
                </a:solidFill>
              </a:rPr>
              <a:t>yrs</a:t>
            </a:r>
            <a:r>
              <a:rPr lang="es-ES" b="1" dirty="0">
                <a:solidFill>
                  <a:srgbClr val="000000"/>
                </a:solidFill>
              </a:rPr>
              <a:t> (11%)</a:t>
            </a:r>
          </a:p>
          <a:p>
            <a:pPr algn="l" fontAlgn="b"/>
            <a:r>
              <a:rPr lang="es-ES" b="1" dirty="0">
                <a:solidFill>
                  <a:srgbClr val="000000"/>
                </a:solidFill>
              </a:rPr>
              <a:t>   MCOD </a:t>
            </a:r>
            <a:r>
              <a:rPr lang="es-ES" b="1" dirty="0" err="1">
                <a:solidFill>
                  <a:srgbClr val="000000"/>
                </a:solidFill>
              </a:rPr>
              <a:t>effect</a:t>
            </a:r>
            <a:r>
              <a:rPr lang="es-ES" b="1" dirty="0">
                <a:solidFill>
                  <a:srgbClr val="000000"/>
                </a:solidFill>
              </a:rPr>
              <a:t>: 0.13 </a:t>
            </a:r>
            <a:r>
              <a:rPr lang="es-ES" b="1" dirty="0" err="1">
                <a:solidFill>
                  <a:srgbClr val="000000"/>
                </a:solidFill>
              </a:rPr>
              <a:t>yrs</a:t>
            </a:r>
            <a:r>
              <a:rPr lang="es-ES" b="1" dirty="0">
                <a:solidFill>
                  <a:srgbClr val="000000"/>
                </a:solidFill>
              </a:rPr>
              <a:t> (8%)                                                                             MCOD </a:t>
            </a:r>
            <a:r>
              <a:rPr lang="es-ES" b="1" dirty="0" err="1">
                <a:solidFill>
                  <a:srgbClr val="000000"/>
                </a:solidFill>
              </a:rPr>
              <a:t>effect</a:t>
            </a:r>
            <a:r>
              <a:rPr lang="es-ES" b="1" dirty="0">
                <a:solidFill>
                  <a:srgbClr val="000000"/>
                </a:solidFill>
              </a:rPr>
              <a:t>: 0.24 </a:t>
            </a:r>
            <a:r>
              <a:rPr lang="es-ES" b="1" dirty="0" err="1">
                <a:solidFill>
                  <a:srgbClr val="000000"/>
                </a:solidFill>
              </a:rPr>
              <a:t>yrs</a:t>
            </a:r>
            <a:r>
              <a:rPr lang="es-ES" b="1" dirty="0">
                <a:solidFill>
                  <a:srgbClr val="000000"/>
                </a:solidFill>
              </a:rPr>
              <a:t> (21%) </a:t>
            </a:r>
          </a:p>
          <a:p>
            <a:pPr algn="l" fontAlgn="b"/>
            <a:r>
              <a:rPr lang="es-ES" b="1" dirty="0">
                <a:solidFill>
                  <a:srgbClr val="000000"/>
                </a:solidFill>
              </a:rPr>
              <a:t>            Max %: </a:t>
            </a:r>
            <a:r>
              <a:rPr lang="es-ES" b="1" dirty="0" err="1">
                <a:solidFill>
                  <a:srgbClr val="000000"/>
                </a:solidFill>
              </a:rPr>
              <a:t>age</a:t>
            </a:r>
            <a:r>
              <a:rPr lang="es-ES" b="1" dirty="0">
                <a:solidFill>
                  <a:srgbClr val="000000"/>
                </a:solidFill>
              </a:rPr>
              <a:t> 95+ (5%)                                                                                           Max %: </a:t>
            </a:r>
            <a:r>
              <a:rPr lang="es-ES" b="1" dirty="0" err="1">
                <a:solidFill>
                  <a:srgbClr val="000000"/>
                </a:solidFill>
              </a:rPr>
              <a:t>age</a:t>
            </a:r>
            <a:r>
              <a:rPr lang="es-ES" b="1" dirty="0">
                <a:solidFill>
                  <a:srgbClr val="000000"/>
                </a:solidFill>
              </a:rPr>
              <a:t> 90+ (34%)</a:t>
            </a:r>
          </a:p>
          <a:p>
            <a:pPr algn="l" fontAlgn="b"/>
            <a:endParaRPr lang="es-ES" b="1" dirty="0">
              <a:solidFill>
                <a:srgbClr val="000000"/>
              </a:solidFill>
            </a:endParaRPr>
          </a:p>
        </p:txBody>
      </p:sp>
    </p:spTree>
    <p:extLst>
      <p:ext uri="{BB962C8B-B14F-4D97-AF65-F5344CB8AC3E}">
        <p14:creationId xmlns:p14="http://schemas.microsoft.com/office/powerpoint/2010/main" val="2465718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Objective</a:t>
            </a:r>
            <a:endParaRPr lang="en-US" sz="2400" dirty="0">
              <a:solidFill>
                <a:srgbClr val="D57C40"/>
              </a:solidFill>
            </a:endParaRPr>
          </a:p>
        </p:txBody>
      </p:sp>
      <p:sp>
        <p:nvSpPr>
          <p:cNvPr id="8" name="Subtitle 2">
            <a:extLst>
              <a:ext uri="{FF2B5EF4-FFF2-40B4-BE49-F238E27FC236}">
                <a16:creationId xmlns:a16="http://schemas.microsoft.com/office/drawing/2014/main" id="{9DCD9859-4A83-4D0C-B731-2D7A7E05A266}"/>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Marcador de texto 2">
            <a:extLst>
              <a:ext uri="{FF2B5EF4-FFF2-40B4-BE49-F238E27FC236}">
                <a16:creationId xmlns:a16="http://schemas.microsoft.com/office/drawing/2014/main" id="{4C3C05E3-6F62-49CD-BBD0-2250B2F53744}"/>
              </a:ext>
            </a:extLst>
          </p:cNvPr>
          <p:cNvSpPr txBox="1">
            <a:spLocks/>
          </p:cNvSpPr>
          <p:nvPr/>
        </p:nvSpPr>
        <p:spPr>
          <a:xfrm>
            <a:off x="427703" y="1011142"/>
            <a:ext cx="7910945" cy="129037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GB" sz="2800" dirty="0">
                <a:latin typeface="Arial" panose="020B0604020202020204" pitchFamily="34" charset="0"/>
                <a:cs typeface="Arial" panose="020B0604020202020204" pitchFamily="34" charset="0"/>
              </a:rPr>
              <a:t>To examine recent trends in dementia-related mortality from a </a:t>
            </a:r>
            <a:r>
              <a:rPr lang="en-GB" sz="2800" b="1" dirty="0">
                <a:latin typeface="Arial" panose="020B0604020202020204" pitchFamily="34" charset="0"/>
                <a:cs typeface="Arial" panose="020B0604020202020204" pitchFamily="34" charset="0"/>
              </a:rPr>
              <a:t>multiple cause of death </a:t>
            </a:r>
            <a:r>
              <a:rPr lang="en-GB" sz="2800" dirty="0">
                <a:latin typeface="Arial" panose="020B0604020202020204" pitchFamily="34" charset="0"/>
                <a:cs typeface="Arial" panose="020B0604020202020204" pitchFamily="34" charset="0"/>
              </a:rPr>
              <a:t>(MCOD) perspective and its impact on life expectancy at age 60, looking into educational inequalities therein. We do this for Spain for the period 2016-21.</a:t>
            </a:r>
            <a:endParaRPr lang="es-ES" sz="2800" dirty="0">
              <a:latin typeface="Arial" panose="020B0604020202020204" pitchFamily="34" charset="0"/>
              <a:cs typeface="Arial" panose="020B0604020202020204" pitchFamily="34" charset="0"/>
            </a:endParaRPr>
          </a:p>
          <a:p>
            <a:endParaRPr lang="es-ES" dirty="0">
              <a:latin typeface="Arial" panose="020B0604020202020204" pitchFamily="34" charset="0"/>
              <a:cs typeface="Arial" panose="020B0604020202020204" pitchFamily="34" charset="0"/>
            </a:endParaRPr>
          </a:p>
        </p:txBody>
      </p:sp>
      <p:sp>
        <p:nvSpPr>
          <p:cNvPr id="6" name="Marcador de pie de página 5">
            <a:extLst>
              <a:ext uri="{FF2B5EF4-FFF2-40B4-BE49-F238E27FC236}">
                <a16:creationId xmlns:a16="http://schemas.microsoft.com/office/drawing/2014/main" id="{96E44C0E-3BA4-411F-A434-8D96DD3447B2}"/>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custDataLst>
      <p:tags r:id="rId1"/>
    </p:custDataLst>
    <p:extLst>
      <p:ext uri="{BB962C8B-B14F-4D97-AF65-F5344CB8AC3E}">
        <p14:creationId xmlns:p14="http://schemas.microsoft.com/office/powerpoint/2010/main" val="3170735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Espaço Reservado para Texto 2">
            <a:extLst>
              <a:ext uri="{FF2B5EF4-FFF2-40B4-BE49-F238E27FC236}">
                <a16:creationId xmlns:a16="http://schemas.microsoft.com/office/drawing/2014/main" id="{EB7A170B-9EB3-456B-9548-B8946F8AFFDB}"/>
              </a:ext>
            </a:extLst>
          </p:cNvPr>
          <p:cNvSpPr txBox="1">
            <a:spLocks/>
          </p:cNvSpPr>
          <p:nvPr/>
        </p:nvSpPr>
        <p:spPr>
          <a:xfrm>
            <a:off x="439519" y="1054748"/>
            <a:ext cx="8179187" cy="5380385"/>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400" dirty="0">
                <a:latin typeface="Arial" panose="020B0604020202020204" pitchFamily="34" charset="0"/>
                <a:cs typeface="Arial" panose="020B0604020202020204" pitchFamily="34" charset="0"/>
              </a:rPr>
              <a:t>Mortality data from the Spanish National Statistics Institute (INE) from 2016 to 2021</a:t>
            </a:r>
          </a:p>
          <a:p>
            <a:pPr algn="just"/>
            <a:r>
              <a:rPr lang="en-US" sz="2400" dirty="0">
                <a:latin typeface="Arial" panose="020B0604020202020204" pitchFamily="34" charset="0"/>
                <a:cs typeface="Arial" panose="020B0604020202020204" pitchFamily="34" charset="0"/>
              </a:rPr>
              <a:t>We </a:t>
            </a:r>
            <a:r>
              <a:rPr lang="en-US" sz="2400" dirty="0" err="1">
                <a:latin typeface="Arial" panose="020B0604020202020204" pitchFamily="34" charset="0"/>
                <a:cs typeface="Arial" panose="020B0604020202020204" pitchFamily="34" charset="0"/>
              </a:rPr>
              <a:t>analyse</a:t>
            </a:r>
            <a:r>
              <a:rPr lang="en-US" sz="2400" dirty="0">
                <a:latin typeface="Arial" panose="020B0604020202020204" pitchFamily="34" charset="0"/>
                <a:cs typeface="Arial" panose="020B0604020202020204" pitchFamily="34" charset="0"/>
              </a:rPr>
              <a:t> mortality from dementia (ICD10 F01-F03, G30-G31) as underlying cause of death (UCOD) and MCOD (irrespective of their position within the death certificate). </a:t>
            </a:r>
          </a:p>
          <a:p>
            <a:pPr algn="just"/>
            <a:r>
              <a:rPr lang="en-US" sz="2400" dirty="0">
                <a:latin typeface="Arial" panose="020B0604020202020204" pitchFamily="34" charset="0"/>
                <a:cs typeface="Arial" panose="020B0604020202020204" pitchFamily="34" charset="0"/>
              </a:rPr>
              <a:t>But the following UCOD of other important causes are also </a:t>
            </a:r>
            <a:r>
              <a:rPr lang="en-US" sz="2400" dirty="0" err="1">
                <a:latin typeface="Arial" panose="020B0604020202020204" pitchFamily="34" charset="0"/>
                <a:cs typeface="Arial" panose="020B0604020202020204" pitchFamily="34" charset="0"/>
              </a:rPr>
              <a:t>analysed</a:t>
            </a:r>
            <a:r>
              <a:rPr lang="en-US" sz="2400" dirty="0">
                <a:latin typeface="Arial" panose="020B0604020202020204" pitchFamily="34" charset="0"/>
                <a:cs typeface="Arial" panose="020B0604020202020204" pitchFamily="34" charset="0"/>
              </a:rPr>
              <a:t> when dementia is the contributing cause:</a:t>
            </a:r>
          </a:p>
          <a:p>
            <a:pPr algn="just"/>
            <a:endParaRPr lang="en-US" sz="2400" dirty="0">
              <a:latin typeface="Arial" panose="020B0604020202020204" pitchFamily="34" charset="0"/>
              <a:cs typeface="Arial" panose="020B0604020202020204" pitchFamily="34" charset="0"/>
            </a:endParaRPr>
          </a:p>
        </p:txBody>
      </p:sp>
      <p:sp>
        <p:nvSpPr>
          <p:cNvPr id="10" name="Title 1">
            <a:extLst>
              <a:ext uri="{FF2B5EF4-FFF2-40B4-BE49-F238E27FC236}">
                <a16:creationId xmlns:a16="http://schemas.microsoft.com/office/drawing/2014/main" id="{AD71BA38-CC66-40F5-B3C7-7B5893312C31}"/>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Data and Methods (I)</a:t>
            </a:r>
            <a:endParaRPr lang="en-US" sz="2400" dirty="0">
              <a:solidFill>
                <a:srgbClr val="D57C40"/>
              </a:solidFill>
            </a:endParaRPr>
          </a:p>
        </p:txBody>
      </p:sp>
      <p:sp>
        <p:nvSpPr>
          <p:cNvPr id="6" name="Marcador de pie de página 5">
            <a:extLst>
              <a:ext uri="{FF2B5EF4-FFF2-40B4-BE49-F238E27FC236}">
                <a16:creationId xmlns:a16="http://schemas.microsoft.com/office/drawing/2014/main" id="{B04A814F-F27B-4DAB-A753-CEC4309E118F}"/>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36563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2" name="Rectángulo 1">
            <a:extLst>
              <a:ext uri="{FF2B5EF4-FFF2-40B4-BE49-F238E27FC236}">
                <a16:creationId xmlns:a16="http://schemas.microsoft.com/office/drawing/2014/main" id="{352BA851-43A3-4DF7-B64A-09BF8899C9D6}"/>
              </a:ext>
            </a:extLst>
          </p:cNvPr>
          <p:cNvSpPr/>
          <p:nvPr/>
        </p:nvSpPr>
        <p:spPr>
          <a:xfrm>
            <a:off x="593387" y="832309"/>
            <a:ext cx="8249056" cy="833562"/>
          </a:xfrm>
          <a:prstGeom prst="rect">
            <a:avLst/>
          </a:prstGeom>
        </p:spPr>
        <p:txBody>
          <a:bodyPr wrap="square">
            <a:spAutoFit/>
          </a:bodyPr>
          <a:lstStyle/>
          <a:p>
            <a:pPr>
              <a:lnSpc>
                <a:spcPct val="115000"/>
              </a:lnSpc>
              <a:spcAft>
                <a:spcPts val="1000"/>
              </a:spcAft>
              <a:tabLst>
                <a:tab pos="8066088" algn="r"/>
              </a:tabLst>
            </a:pPr>
            <a:r>
              <a:rPr lang="en-US" sz="2000" b="1" dirty="0">
                <a:latin typeface="Arial" panose="020B0604020202020204" pitchFamily="34" charset="0"/>
                <a:cs typeface="Arial" panose="020B0604020202020204" pitchFamily="34" charset="0"/>
              </a:rPr>
              <a:t>Cause of death category	 ICD10</a:t>
            </a:r>
          </a:p>
          <a:p>
            <a:pPr>
              <a:lnSpc>
                <a:spcPct val="115000"/>
              </a:lnSpc>
              <a:spcAft>
                <a:spcPts val="1000"/>
              </a:spcAft>
              <a:tabLst>
                <a:tab pos="8074025" algn="r"/>
              </a:tabLst>
            </a:pPr>
            <a:r>
              <a:rPr lang="en-US" sz="1600" b="1" dirty="0">
                <a:latin typeface="Arial" panose="020B0604020202020204" pitchFamily="34" charset="0"/>
                <a:cs typeface="Arial" panose="020B0604020202020204" pitchFamily="34" charset="0"/>
              </a:rPr>
              <a:t>Dementia &amp; Alzheimer’s disease (anywhere on death certificate)	F01-F03, G30-G31</a:t>
            </a:r>
          </a:p>
        </p:txBody>
      </p:sp>
      <p:sp>
        <p:nvSpPr>
          <p:cNvPr id="5" name="Title 1">
            <a:extLst>
              <a:ext uri="{FF2B5EF4-FFF2-40B4-BE49-F238E27FC236}">
                <a16:creationId xmlns:a16="http://schemas.microsoft.com/office/drawing/2014/main" id="{848E12D4-3509-400F-ACF9-93BF4E31B037}"/>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Data and Methods (II)</a:t>
            </a:r>
            <a:endParaRPr lang="en-US" sz="2400" dirty="0">
              <a:solidFill>
                <a:srgbClr val="D57C40"/>
              </a:solidFill>
            </a:endParaRPr>
          </a:p>
        </p:txBody>
      </p:sp>
      <p:sp>
        <p:nvSpPr>
          <p:cNvPr id="6" name="Marcador de pie de página 5">
            <a:extLst>
              <a:ext uri="{FF2B5EF4-FFF2-40B4-BE49-F238E27FC236}">
                <a16:creationId xmlns:a16="http://schemas.microsoft.com/office/drawing/2014/main" id="{1C96722E-E399-4E39-9011-8F54E2C095E2}"/>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
        <p:nvSpPr>
          <p:cNvPr id="7" name="Rectángulo 6">
            <a:extLst>
              <a:ext uri="{FF2B5EF4-FFF2-40B4-BE49-F238E27FC236}">
                <a16:creationId xmlns:a16="http://schemas.microsoft.com/office/drawing/2014/main" id="{102E15C8-3734-48DB-8A7D-A0F9D57AB08A}"/>
              </a:ext>
            </a:extLst>
          </p:cNvPr>
          <p:cNvSpPr/>
          <p:nvPr/>
        </p:nvSpPr>
        <p:spPr>
          <a:xfrm>
            <a:off x="589030" y="1724947"/>
            <a:ext cx="8249056" cy="4672498"/>
          </a:xfrm>
          <a:prstGeom prst="rect">
            <a:avLst/>
          </a:prstGeom>
        </p:spPr>
        <p:txBody>
          <a:bodyPr wrap="square">
            <a:spAutoFit/>
          </a:bodyPr>
          <a:lstStyle/>
          <a:p>
            <a:pPr>
              <a:lnSpc>
                <a:spcPct val="115000"/>
              </a:lnSpc>
              <a:tabLst>
                <a:tab pos="8074025" algn="r"/>
              </a:tabLst>
            </a:pPr>
            <a:r>
              <a:rPr lang="en-US" sz="1600" i="1" dirty="0">
                <a:latin typeface="Arial" panose="020B0604020202020204" pitchFamily="34" charset="0"/>
                <a:cs typeface="Arial" panose="020B0604020202020204" pitchFamily="34" charset="0"/>
              </a:rPr>
              <a:t>Other causes as UCOD, excl. deaths with dementia as contributing cause</a:t>
            </a:r>
            <a:endParaRPr lang="es-ES" sz="1600" i="1" dirty="0">
              <a:latin typeface="Arial" panose="020B0604020202020204" pitchFamily="34" charset="0"/>
              <a:cs typeface="Arial" panose="020B0604020202020204" pitchFamily="34" charset="0"/>
            </a:endParaRPr>
          </a:p>
          <a:p>
            <a:pPr>
              <a:lnSpc>
                <a:spcPct val="115000"/>
              </a:lnSpc>
              <a:tabLst>
                <a:tab pos="8074025" algn="r"/>
              </a:tabLst>
            </a:pPr>
            <a:r>
              <a:rPr lang="es-ES" sz="1600" dirty="0" err="1">
                <a:latin typeface="Arial" panose="020B0604020202020204" pitchFamily="34" charset="0"/>
                <a:cs typeface="Arial" panose="020B0604020202020204" pitchFamily="34" charset="0"/>
              </a:rPr>
              <a:t>Cancer</a:t>
            </a:r>
            <a:r>
              <a:rPr lang="es-ES" sz="1600" dirty="0">
                <a:latin typeface="Arial" panose="020B0604020202020204" pitchFamily="34" charset="0"/>
                <a:cs typeface="Arial" panose="020B0604020202020204" pitchFamily="34" charset="0"/>
              </a:rPr>
              <a:t> 	(C00-D49)</a:t>
            </a:r>
          </a:p>
          <a:p>
            <a:pPr>
              <a:lnSpc>
                <a:spcPct val="115000"/>
              </a:lnSpc>
              <a:tabLst>
                <a:tab pos="8074025" algn="r"/>
              </a:tabLst>
            </a:pPr>
            <a:r>
              <a:rPr lang="es-ES" sz="1600" dirty="0">
                <a:latin typeface="Arial" panose="020B0604020202020204" pitchFamily="34" charset="0"/>
                <a:cs typeface="Arial" panose="020B0604020202020204" pitchFamily="34" charset="0"/>
              </a:rPr>
              <a:t>Diabetes mellitus 	(E10-E14)</a:t>
            </a:r>
          </a:p>
          <a:p>
            <a:pPr>
              <a:lnSpc>
                <a:spcPct val="115000"/>
              </a:lnSpc>
              <a:tabLst>
                <a:tab pos="8074025" algn="r"/>
              </a:tabLst>
            </a:pPr>
            <a:r>
              <a:rPr lang="es-ES" sz="1600" dirty="0" err="1">
                <a:latin typeface="Arial" panose="020B0604020202020204" pitchFamily="34" charset="0"/>
                <a:cs typeface="Arial" panose="020B0604020202020204" pitchFamily="34" charset="0"/>
              </a:rPr>
              <a:t>Parkinson’s</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disease</a:t>
            </a:r>
            <a:r>
              <a:rPr lang="es-ES" sz="1600" dirty="0">
                <a:latin typeface="Arial" panose="020B0604020202020204" pitchFamily="34" charset="0"/>
                <a:cs typeface="Arial" panose="020B0604020202020204" pitchFamily="34" charset="0"/>
              </a:rPr>
              <a:t> 	(G20-G21)</a:t>
            </a:r>
          </a:p>
          <a:p>
            <a:pPr>
              <a:lnSpc>
                <a:spcPct val="115000"/>
              </a:lnSpc>
              <a:tabLst>
                <a:tab pos="8074025" algn="r"/>
              </a:tabLst>
            </a:pPr>
            <a:r>
              <a:rPr lang="es-ES" sz="1600" dirty="0" err="1">
                <a:latin typeface="Arial" panose="020B0604020202020204" pitchFamily="34" charset="0"/>
                <a:cs typeface="Arial" panose="020B0604020202020204" pitchFamily="34" charset="0"/>
              </a:rPr>
              <a:t>Circulatory</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system</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diseases</a:t>
            </a:r>
            <a:r>
              <a:rPr lang="es-ES" sz="1600" dirty="0">
                <a:latin typeface="Arial" panose="020B0604020202020204" pitchFamily="34" charset="0"/>
                <a:cs typeface="Arial" panose="020B0604020202020204" pitchFamily="34" charset="0"/>
              </a:rPr>
              <a:t> 	(I00-I99) </a:t>
            </a:r>
          </a:p>
          <a:p>
            <a:pPr>
              <a:lnSpc>
                <a:spcPct val="115000"/>
              </a:lnSpc>
              <a:tabLst>
                <a:tab pos="8074025" algn="r"/>
              </a:tabLst>
            </a:pPr>
            <a:r>
              <a:rPr lang="es-ES" sz="16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Ischaemic</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heart</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disease</a:t>
            </a:r>
            <a:r>
              <a:rPr lang="es-ES" sz="1400" dirty="0">
                <a:latin typeface="Arial" panose="020B0604020202020204" pitchFamily="34" charset="0"/>
                <a:cs typeface="Arial" panose="020B0604020202020204" pitchFamily="34" charset="0"/>
              </a:rPr>
              <a:t> 	(I20-I25)</a:t>
            </a:r>
          </a:p>
          <a:p>
            <a:pPr>
              <a:lnSpc>
                <a:spcPct val="115000"/>
              </a:lnSpc>
              <a:tabLst>
                <a:tab pos="8074025" algn="r"/>
              </a:tabLst>
            </a:pPr>
            <a:r>
              <a:rPr lang="es-ES" sz="1400" dirty="0">
                <a:latin typeface="Arial" panose="020B0604020202020204" pitchFamily="34" charset="0"/>
                <a:cs typeface="Arial" panose="020B0604020202020204" pitchFamily="34" charset="0"/>
              </a:rPr>
              <a:t>  Cerebrovascular </a:t>
            </a:r>
            <a:r>
              <a:rPr lang="es-ES" sz="1400" dirty="0" err="1">
                <a:latin typeface="Arial" panose="020B0604020202020204" pitchFamily="34" charset="0"/>
                <a:cs typeface="Arial" panose="020B0604020202020204" pitchFamily="34" charset="0"/>
              </a:rPr>
              <a:t>disease</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including</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stroke</a:t>
            </a:r>
            <a:r>
              <a:rPr lang="es-ES" sz="1400" dirty="0">
                <a:latin typeface="Arial" panose="020B0604020202020204" pitchFamily="34" charset="0"/>
                <a:cs typeface="Arial" panose="020B0604020202020204" pitchFamily="34" charset="0"/>
              </a:rPr>
              <a:t> 	(I60-I69)</a:t>
            </a:r>
          </a:p>
          <a:p>
            <a:pPr>
              <a:lnSpc>
                <a:spcPct val="115000"/>
              </a:lnSpc>
              <a:tabLst>
                <a:tab pos="8074025" algn="r"/>
              </a:tabLst>
            </a:pP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Other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circulatory</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system</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diseases</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Remainder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of</a:t>
            </a:r>
            <a:r>
              <a:rPr lang="es-ES" sz="1400" dirty="0">
                <a:latin typeface="Arial" panose="020B0604020202020204" pitchFamily="34" charset="0"/>
                <a:cs typeface="Arial" panose="020B0604020202020204" pitchFamily="34" charset="0"/>
              </a:rPr>
              <a:t> I00-I99)</a:t>
            </a:r>
          </a:p>
          <a:p>
            <a:pPr>
              <a:lnSpc>
                <a:spcPct val="115000"/>
              </a:lnSpc>
              <a:tabLst>
                <a:tab pos="8074025" algn="r"/>
              </a:tabLst>
            </a:pPr>
            <a:r>
              <a:rPr lang="es-ES" sz="1600" dirty="0" err="1">
                <a:latin typeface="Arial" panose="020B0604020202020204" pitchFamily="34" charset="0"/>
                <a:cs typeface="Arial" panose="020B0604020202020204" pitchFamily="34" charset="0"/>
              </a:rPr>
              <a:t>Respiratory</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system</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diseases</a:t>
            </a:r>
            <a:r>
              <a:rPr lang="es-ES" sz="1600" dirty="0">
                <a:latin typeface="Arial" panose="020B0604020202020204" pitchFamily="34" charset="0"/>
                <a:cs typeface="Arial" panose="020B0604020202020204" pitchFamily="34" charset="0"/>
              </a:rPr>
              <a:t> 	(J00-J99) </a:t>
            </a:r>
          </a:p>
          <a:p>
            <a:pPr>
              <a:lnSpc>
                <a:spcPct val="115000"/>
              </a:lnSpc>
              <a:tabLst>
                <a:tab pos="8074025" algn="r"/>
              </a:tabLst>
            </a:pP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Chronic</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lower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respiratory</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diseases</a:t>
            </a:r>
            <a:r>
              <a:rPr lang="es-ES" sz="1400" dirty="0">
                <a:latin typeface="Arial" panose="020B0604020202020204" pitchFamily="34" charset="0"/>
                <a:cs typeface="Arial" panose="020B0604020202020204" pitchFamily="34" charset="0"/>
              </a:rPr>
              <a:t> 	(J40-J47) </a:t>
            </a:r>
          </a:p>
          <a:p>
            <a:pPr>
              <a:lnSpc>
                <a:spcPct val="115000"/>
              </a:lnSpc>
              <a:tabLst>
                <a:tab pos="8074025" algn="r"/>
              </a:tabLst>
            </a:pP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Remaining</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respiratory</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system</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diseases</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Remainder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of</a:t>
            </a:r>
            <a:r>
              <a:rPr lang="es-ES" sz="1400" dirty="0">
                <a:latin typeface="Arial" panose="020B0604020202020204" pitchFamily="34" charset="0"/>
                <a:cs typeface="Arial" panose="020B0604020202020204" pitchFamily="34" charset="0"/>
              </a:rPr>
              <a:t> J00-J99)</a:t>
            </a:r>
          </a:p>
          <a:p>
            <a:pPr>
              <a:lnSpc>
                <a:spcPct val="115000"/>
              </a:lnSpc>
              <a:tabLst>
                <a:tab pos="8074025" algn="r"/>
              </a:tabLst>
            </a:pPr>
            <a:r>
              <a:rPr lang="es-ES" sz="1600" dirty="0" err="1">
                <a:latin typeface="Arial" panose="020B0604020202020204" pitchFamily="34" charset="0"/>
                <a:cs typeface="Arial" panose="020B0604020202020204" pitchFamily="34" charset="0"/>
              </a:rPr>
              <a:t>Chronic</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liver</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disease</a:t>
            </a:r>
            <a:r>
              <a:rPr lang="es-ES" sz="1600" dirty="0">
                <a:latin typeface="Arial" panose="020B0604020202020204" pitchFamily="34" charset="0"/>
                <a:cs typeface="Arial" panose="020B0604020202020204" pitchFamily="34" charset="0"/>
              </a:rPr>
              <a:t> and </a:t>
            </a:r>
            <a:r>
              <a:rPr lang="es-ES" sz="1600" dirty="0" err="1">
                <a:latin typeface="Arial" panose="020B0604020202020204" pitchFamily="34" charset="0"/>
                <a:cs typeface="Arial" panose="020B0604020202020204" pitchFamily="34" charset="0"/>
              </a:rPr>
              <a:t>cirrhosis</a:t>
            </a:r>
            <a:r>
              <a:rPr lang="es-ES" sz="1600" dirty="0">
                <a:latin typeface="Arial" panose="020B0604020202020204" pitchFamily="34" charset="0"/>
                <a:cs typeface="Arial" panose="020B0604020202020204" pitchFamily="34" charset="0"/>
              </a:rPr>
              <a:t> 	(K70, K73-K74) </a:t>
            </a:r>
          </a:p>
          <a:p>
            <a:pPr>
              <a:lnSpc>
                <a:spcPct val="115000"/>
              </a:lnSpc>
              <a:tabLst>
                <a:tab pos="8074025" algn="r"/>
              </a:tabLst>
            </a:pPr>
            <a:r>
              <a:rPr lang="es-ES" sz="1600" dirty="0">
                <a:latin typeface="Arial" panose="020B0604020202020204" pitchFamily="34" charset="0"/>
                <a:cs typeface="Arial" panose="020B0604020202020204" pitchFamily="34" charset="0"/>
              </a:rPr>
              <a:t>COVID-19 	(U07.1, U07.2)</a:t>
            </a:r>
          </a:p>
          <a:p>
            <a:pPr>
              <a:lnSpc>
                <a:spcPct val="115000"/>
              </a:lnSpc>
              <a:tabLst>
                <a:tab pos="8074025" algn="r"/>
              </a:tabLst>
            </a:pPr>
            <a:r>
              <a:rPr lang="es-ES" sz="1600" dirty="0" err="1">
                <a:latin typeface="Arial" panose="020B0604020202020204" pitchFamily="34" charset="0"/>
                <a:cs typeface="Arial" panose="020B0604020202020204" pitchFamily="34" charset="0"/>
              </a:rPr>
              <a:t>Other</a:t>
            </a:r>
            <a:r>
              <a:rPr lang="es-ES" sz="1600" dirty="0">
                <a:latin typeface="Arial" panose="020B0604020202020204" pitchFamily="34" charset="0"/>
                <a:cs typeface="Arial" panose="020B0604020202020204" pitchFamily="34" charset="0"/>
              </a:rPr>
              <a:t> natural causes </a:t>
            </a:r>
            <a:r>
              <a:rPr lang="es-ES" sz="1600" dirty="0" err="1">
                <a:latin typeface="Arial" panose="020B0604020202020204" pitchFamily="34" charset="0"/>
                <a:cs typeface="Arial" panose="020B0604020202020204" pitchFamily="34" charset="0"/>
              </a:rPr>
              <a:t>of</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death</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Remainder</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of</a:t>
            </a:r>
            <a:r>
              <a:rPr lang="es-ES" sz="1600" dirty="0">
                <a:latin typeface="Arial" panose="020B0604020202020204" pitchFamily="34" charset="0"/>
                <a:cs typeface="Arial" panose="020B0604020202020204" pitchFamily="34" charset="0"/>
              </a:rPr>
              <a:t> A00-R99)</a:t>
            </a:r>
          </a:p>
          <a:p>
            <a:pPr>
              <a:lnSpc>
                <a:spcPct val="115000"/>
              </a:lnSpc>
              <a:tabLst>
                <a:tab pos="8074025" algn="r"/>
              </a:tabLst>
            </a:pPr>
            <a:r>
              <a:rPr lang="es-ES" sz="1600" dirty="0" err="1">
                <a:latin typeface="Arial" panose="020B0604020202020204" pitchFamily="34" charset="0"/>
                <a:cs typeface="Arial" panose="020B0604020202020204" pitchFamily="34" charset="0"/>
              </a:rPr>
              <a:t>External</a:t>
            </a:r>
            <a:r>
              <a:rPr lang="es-ES" sz="1600" dirty="0">
                <a:latin typeface="Arial" panose="020B0604020202020204" pitchFamily="34" charset="0"/>
                <a:cs typeface="Arial" panose="020B0604020202020204" pitchFamily="34" charset="0"/>
              </a:rPr>
              <a:t> causes </a:t>
            </a:r>
            <a:r>
              <a:rPr lang="es-ES" sz="1600" dirty="0" err="1">
                <a:latin typeface="Arial" panose="020B0604020202020204" pitchFamily="34" charset="0"/>
                <a:cs typeface="Arial" panose="020B0604020202020204" pitchFamily="34" charset="0"/>
              </a:rPr>
              <a:t>of</a:t>
            </a:r>
            <a:r>
              <a:rPr lang="es-ES" sz="1600" dirty="0">
                <a:latin typeface="Arial" panose="020B0604020202020204" pitchFamily="34" charset="0"/>
                <a:cs typeface="Arial" panose="020B0604020202020204" pitchFamily="34" charset="0"/>
              </a:rPr>
              <a:t> </a:t>
            </a:r>
            <a:r>
              <a:rPr lang="es-ES" sz="1600" dirty="0" err="1">
                <a:latin typeface="Arial" panose="020B0604020202020204" pitchFamily="34" charset="0"/>
                <a:cs typeface="Arial" panose="020B0604020202020204" pitchFamily="34" charset="0"/>
              </a:rPr>
              <a:t>death</a:t>
            </a:r>
            <a:r>
              <a:rPr lang="es-ES" sz="1600" dirty="0">
                <a:latin typeface="Arial" panose="020B0604020202020204" pitchFamily="34" charset="0"/>
                <a:cs typeface="Arial" panose="020B0604020202020204" pitchFamily="34" charset="0"/>
              </a:rPr>
              <a:t> 	(S00-Y98)</a:t>
            </a:r>
          </a:p>
          <a:p>
            <a:pPr>
              <a:lnSpc>
                <a:spcPct val="115000"/>
              </a:lnSpc>
              <a:tabLst>
                <a:tab pos="8074025" algn="r"/>
              </a:tabLst>
            </a:pPr>
            <a:r>
              <a:rPr lang="es-ES" sz="1400" dirty="0">
                <a:latin typeface="Arial" panose="020B0604020202020204" pitchFamily="34" charset="0"/>
                <a:cs typeface="Arial" panose="020B0604020202020204" pitchFamily="34" charset="0"/>
              </a:rPr>
              <a:t>  Accidental </a:t>
            </a:r>
            <a:r>
              <a:rPr lang="es-ES" sz="1400" dirty="0" err="1">
                <a:latin typeface="Arial" panose="020B0604020202020204" pitchFamily="34" charset="0"/>
                <a:cs typeface="Arial" panose="020B0604020202020204" pitchFamily="34" charset="0"/>
              </a:rPr>
              <a:t>falls</a:t>
            </a:r>
            <a:r>
              <a:rPr lang="es-ES" sz="1400" dirty="0">
                <a:latin typeface="Arial" panose="020B0604020202020204" pitchFamily="34" charset="0"/>
                <a:cs typeface="Arial" panose="020B0604020202020204" pitchFamily="34" charset="0"/>
              </a:rPr>
              <a:t> 	(W00-W19)</a:t>
            </a:r>
          </a:p>
          <a:p>
            <a:pPr>
              <a:lnSpc>
                <a:spcPct val="115000"/>
              </a:lnSpc>
              <a:tabLst>
                <a:tab pos="8074025" algn="r"/>
              </a:tabLst>
            </a:pP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Other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external</a:t>
            </a:r>
            <a:r>
              <a:rPr lang="es-ES" sz="1400" dirty="0">
                <a:latin typeface="Arial" panose="020B0604020202020204" pitchFamily="34" charset="0"/>
                <a:cs typeface="Arial" panose="020B0604020202020204" pitchFamily="34" charset="0"/>
              </a:rPr>
              <a:t> causes </a:t>
            </a:r>
            <a:r>
              <a:rPr lang="es-ES" sz="1400" dirty="0" err="1">
                <a:latin typeface="Arial" panose="020B0604020202020204" pitchFamily="34" charset="0"/>
                <a:cs typeface="Arial" panose="020B0604020202020204" pitchFamily="34" charset="0"/>
              </a:rPr>
              <a:t>of</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death</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Remainder</a:t>
            </a:r>
            <a:r>
              <a:rPr lang="es-ES" sz="1400" dirty="0">
                <a:latin typeface="Arial" panose="020B0604020202020204" pitchFamily="34" charset="0"/>
                <a:cs typeface="Arial" panose="020B0604020202020204" pitchFamily="34" charset="0"/>
              </a:rPr>
              <a:t> </a:t>
            </a:r>
            <a:r>
              <a:rPr lang="es-ES" sz="1400" dirty="0" err="1">
                <a:latin typeface="Arial" panose="020B0604020202020204" pitchFamily="34" charset="0"/>
                <a:cs typeface="Arial" panose="020B0604020202020204" pitchFamily="34" charset="0"/>
              </a:rPr>
              <a:t>of</a:t>
            </a:r>
            <a:r>
              <a:rPr lang="es-ES" sz="1400" dirty="0">
                <a:latin typeface="Arial" panose="020B0604020202020204" pitchFamily="34" charset="0"/>
                <a:cs typeface="Arial" panose="020B0604020202020204" pitchFamily="34" charset="0"/>
              </a:rPr>
              <a:t> S00-Y98)</a:t>
            </a:r>
          </a:p>
        </p:txBody>
      </p:sp>
    </p:spTree>
    <p:extLst>
      <p:ext uri="{BB962C8B-B14F-4D97-AF65-F5344CB8AC3E}">
        <p14:creationId xmlns:p14="http://schemas.microsoft.com/office/powerpoint/2010/main" val="2849276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Espaço Reservado para Texto 2">
            <a:extLst>
              <a:ext uri="{FF2B5EF4-FFF2-40B4-BE49-F238E27FC236}">
                <a16:creationId xmlns:a16="http://schemas.microsoft.com/office/drawing/2014/main" id="{EB7A170B-9EB3-456B-9548-B8946F8AFFDB}"/>
              </a:ext>
            </a:extLst>
          </p:cNvPr>
          <p:cNvSpPr txBox="1">
            <a:spLocks/>
          </p:cNvSpPr>
          <p:nvPr/>
        </p:nvSpPr>
        <p:spPr>
          <a:xfrm>
            <a:off x="439519" y="1054748"/>
            <a:ext cx="8091638" cy="2160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600" dirty="0">
                <a:latin typeface="Arial" panose="020B0604020202020204" pitchFamily="34" charset="0"/>
                <a:cs typeface="Arial" panose="020B0604020202020204" pitchFamily="34" charset="0"/>
              </a:rPr>
              <a:t>Two educational groups </a:t>
            </a:r>
            <a:r>
              <a:rPr lang="en-US" sz="2200" dirty="0">
                <a:latin typeface="Arial" panose="020B0604020202020204" pitchFamily="34" charset="0"/>
                <a:cs typeface="Arial" panose="020B0604020202020204" pitchFamily="34" charset="0"/>
              </a:rPr>
              <a:t>(this will permit international comparative research at a later date)</a:t>
            </a:r>
            <a:r>
              <a:rPr lang="en-US" sz="2600"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p>
          <a:p>
            <a:pPr marL="720725" indent="-360363" algn="just">
              <a:buFont typeface="Courier New" panose="02070309020205020404" pitchFamily="49" charset="0"/>
              <a:buChar char="o"/>
            </a:pPr>
            <a:r>
              <a:rPr lang="en-US" sz="2200" dirty="0">
                <a:latin typeface="Arial" panose="020B0604020202020204" pitchFamily="34" charset="0"/>
                <a:cs typeface="Arial" panose="020B0604020202020204" pitchFamily="34" charset="0"/>
              </a:rPr>
              <a:t>Low education: lower secondary education or less (incl illiterates)</a:t>
            </a:r>
          </a:p>
          <a:p>
            <a:pPr marL="720725" indent="-360363" algn="just">
              <a:buFont typeface="Courier New" panose="02070309020205020404" pitchFamily="49" charset="0"/>
              <a:buChar char="o"/>
            </a:pPr>
            <a:r>
              <a:rPr lang="en-US" sz="2200" dirty="0">
                <a:latin typeface="Arial" panose="020B0604020202020204" pitchFamily="34" charset="0"/>
                <a:cs typeface="Arial" panose="020B0604020202020204" pitchFamily="34" charset="0"/>
              </a:rPr>
              <a:t>High education: upper secondary education or more</a:t>
            </a:r>
          </a:p>
        </p:txBody>
      </p:sp>
      <p:sp>
        <p:nvSpPr>
          <p:cNvPr id="10" name="Title 1">
            <a:extLst>
              <a:ext uri="{FF2B5EF4-FFF2-40B4-BE49-F238E27FC236}">
                <a16:creationId xmlns:a16="http://schemas.microsoft.com/office/drawing/2014/main" id="{AD71BA38-CC66-40F5-B3C7-7B5893312C31}"/>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Data and Methods (III)</a:t>
            </a:r>
            <a:endParaRPr lang="en-US" sz="2400" dirty="0">
              <a:solidFill>
                <a:srgbClr val="D57C40"/>
              </a:solidFill>
            </a:endParaRPr>
          </a:p>
        </p:txBody>
      </p:sp>
      <p:sp>
        <p:nvSpPr>
          <p:cNvPr id="6" name="Marcador de pie de página 5">
            <a:extLst>
              <a:ext uri="{FF2B5EF4-FFF2-40B4-BE49-F238E27FC236}">
                <a16:creationId xmlns:a16="http://schemas.microsoft.com/office/drawing/2014/main" id="{C399C7F3-72FE-4532-B194-D690E2C0A266}"/>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
        <p:nvSpPr>
          <p:cNvPr id="7" name="Espaço Reservado para Texto 2">
            <a:extLst>
              <a:ext uri="{FF2B5EF4-FFF2-40B4-BE49-F238E27FC236}">
                <a16:creationId xmlns:a16="http://schemas.microsoft.com/office/drawing/2014/main" id="{4FEB5540-C683-48E0-86C6-4059570B735E}"/>
              </a:ext>
            </a:extLst>
          </p:cNvPr>
          <p:cNvSpPr txBox="1">
            <a:spLocks/>
          </p:cNvSpPr>
          <p:nvPr/>
        </p:nvSpPr>
        <p:spPr>
          <a:xfrm>
            <a:off x="461288" y="3349459"/>
            <a:ext cx="8091638" cy="1476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600" dirty="0">
                <a:latin typeface="Arial" panose="020B0604020202020204" pitchFamily="34" charset="0"/>
                <a:cs typeface="Arial" panose="020B0604020202020204" pitchFamily="34" charset="0"/>
              </a:rPr>
              <a:t>&lt;2% of the deaths did not have information on the educational level. These deaths were proportionally distributed among the two categories.</a:t>
            </a:r>
          </a:p>
        </p:txBody>
      </p:sp>
    </p:spTree>
    <p:extLst>
      <p:ext uri="{BB962C8B-B14F-4D97-AF65-F5344CB8AC3E}">
        <p14:creationId xmlns:p14="http://schemas.microsoft.com/office/powerpoint/2010/main" val="1465001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9" name="Title 1">
            <a:extLst>
              <a:ext uri="{FF2B5EF4-FFF2-40B4-BE49-F238E27FC236}">
                <a16:creationId xmlns:a16="http://schemas.microsoft.com/office/drawing/2014/main" id="{9C4CE807-8327-4A83-8554-AE002354AB42}"/>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Data and Methods (IV)</a:t>
            </a:r>
            <a:endParaRPr lang="en-US" sz="2400" dirty="0">
              <a:solidFill>
                <a:srgbClr val="D57C40"/>
              </a:solidFill>
            </a:endParaRPr>
          </a:p>
        </p:txBody>
      </p:sp>
      <p:sp>
        <p:nvSpPr>
          <p:cNvPr id="11" name="Espaço Reservado para Texto 2">
            <a:extLst>
              <a:ext uri="{FF2B5EF4-FFF2-40B4-BE49-F238E27FC236}">
                <a16:creationId xmlns:a16="http://schemas.microsoft.com/office/drawing/2014/main" id="{DB6622F3-69CD-4AC6-A861-3709AB3157C6}"/>
              </a:ext>
            </a:extLst>
          </p:cNvPr>
          <p:cNvSpPr txBox="1">
            <a:spLocks/>
          </p:cNvSpPr>
          <p:nvPr/>
        </p:nvSpPr>
        <p:spPr>
          <a:xfrm>
            <a:off x="402884" y="1095963"/>
            <a:ext cx="8346453" cy="2952000"/>
          </a:xfrm>
          <a:prstGeom prst="rect">
            <a:avLst/>
          </a:prstGeom>
        </p:spPr>
        <p:txBody>
          <a:bodyPr>
            <a:norm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just"/>
            <a:r>
              <a:rPr lang="en-US" sz="2400" dirty="0">
                <a:latin typeface="Arial" panose="020B0604020202020204" pitchFamily="34" charset="0"/>
                <a:cs typeface="Arial" panose="020B0604020202020204" pitchFamily="34" charset="0"/>
              </a:rPr>
              <a:t>Age </a:t>
            </a:r>
            <a:r>
              <a:rPr lang="en-US" sz="2400" dirty="0" err="1">
                <a:latin typeface="Arial" panose="020B0604020202020204" pitchFamily="34" charset="0"/>
                <a:cs typeface="Arial" panose="020B0604020202020204" pitchFamily="34" charset="0"/>
              </a:rPr>
              <a:t>standardised</a:t>
            </a:r>
            <a:r>
              <a:rPr lang="en-US" sz="2400" dirty="0">
                <a:latin typeface="Arial" panose="020B0604020202020204" pitchFamily="34" charset="0"/>
                <a:cs typeface="Arial" panose="020B0604020202020204" pitchFamily="34" charset="0"/>
              </a:rPr>
              <a:t> mortality rates (for descriptive analysis)</a:t>
            </a:r>
          </a:p>
          <a:p>
            <a:pPr algn="just"/>
            <a:endParaRPr lang="en-US" sz="2400" dirty="0">
              <a:latin typeface="Arial" panose="020B0604020202020204" pitchFamily="34" charset="0"/>
              <a:cs typeface="Arial" panose="020B0604020202020204" pitchFamily="34" charset="0"/>
            </a:endParaRPr>
          </a:p>
          <a:p>
            <a:pPr algn="just"/>
            <a:r>
              <a:rPr lang="en-US" sz="2400" dirty="0">
                <a:latin typeface="Arial" panose="020B0604020202020204" pitchFamily="34" charset="0"/>
                <a:cs typeface="Arial" panose="020B0604020202020204" pitchFamily="34" charset="0"/>
              </a:rPr>
              <a:t>Using the decomposition by Horiuchi et al (2008) we calculate the contribution of dementia-related mortality based on underlying and contributing cause of death to the difference between life expectancy at age 60 between the most and least educated (educational gap)*.</a:t>
            </a:r>
            <a:endParaRPr lang="en-US" sz="1400" dirty="0">
              <a:latin typeface="Arial" panose="020B0604020202020204" pitchFamily="34" charset="0"/>
              <a:cs typeface="Arial" panose="020B0604020202020204" pitchFamily="34" charset="0"/>
            </a:endParaRPr>
          </a:p>
        </p:txBody>
      </p:sp>
      <p:sp>
        <p:nvSpPr>
          <p:cNvPr id="6" name="Marcador de pie de página 5">
            <a:extLst>
              <a:ext uri="{FF2B5EF4-FFF2-40B4-BE49-F238E27FC236}">
                <a16:creationId xmlns:a16="http://schemas.microsoft.com/office/drawing/2014/main" id="{806B554B-1FBF-4AFF-A37E-805B82FF286B}"/>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grpSp>
        <p:nvGrpSpPr>
          <p:cNvPr id="5" name="Grupo 4">
            <a:extLst>
              <a:ext uri="{FF2B5EF4-FFF2-40B4-BE49-F238E27FC236}">
                <a16:creationId xmlns:a16="http://schemas.microsoft.com/office/drawing/2014/main" id="{6183E81E-D685-4DA7-AA71-64650032B918}"/>
              </a:ext>
            </a:extLst>
          </p:cNvPr>
          <p:cNvGrpSpPr/>
          <p:nvPr/>
        </p:nvGrpSpPr>
        <p:grpSpPr>
          <a:xfrm>
            <a:off x="457200" y="4273078"/>
            <a:ext cx="8599715" cy="2003138"/>
            <a:chOff x="457200" y="4273078"/>
            <a:chExt cx="8599715" cy="2003138"/>
          </a:xfrm>
        </p:grpSpPr>
        <p:pic>
          <p:nvPicPr>
            <p:cNvPr id="2" name="Imagen 1">
              <a:extLst>
                <a:ext uri="{FF2B5EF4-FFF2-40B4-BE49-F238E27FC236}">
                  <a16:creationId xmlns:a16="http://schemas.microsoft.com/office/drawing/2014/main" id="{8183823A-4932-4A0D-A7F7-96C3BE76C96F}"/>
                </a:ext>
              </a:extLst>
            </p:cNvPr>
            <p:cNvPicPr>
              <a:picLocks noChangeAspect="1"/>
            </p:cNvPicPr>
            <p:nvPr/>
          </p:nvPicPr>
          <p:blipFill>
            <a:blip r:embed="rId3"/>
            <a:stretch>
              <a:fillRect/>
            </a:stretch>
          </p:blipFill>
          <p:spPr>
            <a:xfrm>
              <a:off x="3288075" y="4355810"/>
              <a:ext cx="5768840" cy="1920406"/>
            </a:xfrm>
            <a:prstGeom prst="rect">
              <a:avLst/>
            </a:prstGeom>
          </p:spPr>
        </p:pic>
        <p:sp>
          <p:nvSpPr>
            <p:cNvPr id="4" name="Rectángulo 3">
              <a:extLst>
                <a:ext uri="{FF2B5EF4-FFF2-40B4-BE49-F238E27FC236}">
                  <a16:creationId xmlns:a16="http://schemas.microsoft.com/office/drawing/2014/main" id="{7A98DD07-27D6-47B8-B2EB-DBADCC5D8870}"/>
                </a:ext>
              </a:extLst>
            </p:cNvPr>
            <p:cNvSpPr/>
            <p:nvPr/>
          </p:nvSpPr>
          <p:spPr>
            <a:xfrm>
              <a:off x="457200" y="4273078"/>
              <a:ext cx="4572000" cy="523220"/>
            </a:xfrm>
            <a:prstGeom prst="rect">
              <a:avLst/>
            </a:prstGeom>
          </p:spPr>
          <p:txBody>
            <a:bodyPr>
              <a:spAutoFit/>
            </a:bodyPr>
            <a:lstStyle/>
            <a:p>
              <a:pPr algn="just"/>
              <a:r>
                <a:rPr lang="en-US" sz="1400" dirty="0">
                  <a:latin typeface="Arial" panose="020B0604020202020204" pitchFamily="34" charset="0"/>
                  <a:cs typeface="Arial" panose="020B0604020202020204" pitchFamily="34" charset="0"/>
                </a:rPr>
                <a:t> *Previously, we applied the same </a:t>
              </a:r>
            </a:p>
            <a:p>
              <a:pPr algn="just"/>
              <a:r>
                <a:rPr lang="en-US" sz="1400" dirty="0">
                  <a:latin typeface="Arial" panose="020B0604020202020204" pitchFamily="34" charset="0"/>
                  <a:cs typeface="Arial" panose="020B0604020202020204" pitchFamily="34" charset="0"/>
                </a:rPr>
                <a:t>   method on Covid-19:</a:t>
              </a:r>
            </a:p>
          </p:txBody>
        </p:sp>
      </p:grpSp>
    </p:spTree>
    <p:extLst>
      <p:ext uri="{BB962C8B-B14F-4D97-AF65-F5344CB8AC3E}">
        <p14:creationId xmlns:p14="http://schemas.microsoft.com/office/powerpoint/2010/main" val="3640589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2">
            <a:extLst>
              <a:ext uri="{FF2B5EF4-FFF2-40B4-BE49-F238E27FC236}">
                <a16:creationId xmlns:a16="http://schemas.microsoft.com/office/drawing/2014/main" id="{DE2A06ED-00C6-4C55-940E-26B35D6EF6D1}"/>
              </a:ext>
            </a:extLst>
          </p:cNvPr>
          <p:cNvSpPr txBox="1">
            <a:spLocks/>
          </p:cNvSpPr>
          <p:nvPr/>
        </p:nvSpPr>
        <p:spPr>
          <a:xfrm>
            <a:off x="407189" y="6372583"/>
            <a:ext cx="8551069" cy="365125"/>
          </a:xfrm>
          <a:prstGeom prst="rect">
            <a:avLst/>
          </a:prstGeom>
        </p:spPr>
        <p:txBody>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l" fontAlgn="auto">
              <a:lnSpc>
                <a:spcPct val="140000"/>
              </a:lnSpc>
              <a:spcAft>
                <a:spcPts val="0"/>
              </a:spcAft>
              <a:tabLst>
                <a:tab pos="6372225" algn="l"/>
              </a:tabLst>
              <a:defRPr/>
            </a:pPr>
            <a:r>
              <a:rPr lang="en-GB" sz="1200" i="1" dirty="0">
                <a:solidFill>
                  <a:schemeClr val="tx1">
                    <a:lumMod val="75000"/>
                    <a:lumOff val="25000"/>
                  </a:schemeClr>
                </a:solidFill>
                <a:latin typeface="Georgia"/>
                <a:cs typeface="Georgia"/>
              </a:rPr>
              <a:t>J Spijker et al</a:t>
            </a:r>
            <a:r>
              <a:rPr lang="en-GB" sz="1200" i="1" baseline="30000" dirty="0">
                <a:solidFill>
                  <a:schemeClr val="tx1">
                    <a:lumMod val="75000"/>
                    <a:lumOff val="25000"/>
                  </a:schemeClr>
                </a:solidFill>
                <a:latin typeface="Georgia"/>
                <a:cs typeface="Georgia"/>
              </a:rPr>
              <a:t>    	</a:t>
            </a:r>
            <a:r>
              <a:rPr lang="en-GB" sz="1200" i="1" dirty="0">
                <a:solidFill>
                  <a:schemeClr val="tx1">
                    <a:lumMod val="75000"/>
                    <a:lumOff val="25000"/>
                  </a:schemeClr>
                </a:solidFill>
                <a:latin typeface="Georgia"/>
                <a:cs typeface="Georgia"/>
              </a:rPr>
              <a:t> </a:t>
            </a:r>
            <a:r>
              <a:rPr lang="en-GB" sz="1200" i="1" dirty="0">
                <a:solidFill>
                  <a:srgbClr val="5850FA"/>
                </a:solidFill>
                <a:latin typeface="Georgia"/>
                <a:cs typeface="Georgia"/>
              </a:rPr>
              <a:t>twitter: @</a:t>
            </a:r>
            <a:r>
              <a:rPr lang="en-GB" sz="1200" i="1" dirty="0" err="1">
                <a:solidFill>
                  <a:srgbClr val="5850FA"/>
                </a:solidFill>
                <a:latin typeface="Georgia"/>
                <a:cs typeface="Georgia"/>
              </a:rPr>
              <a:t>popageing</a:t>
            </a:r>
            <a:endParaRPr lang="en-GB" sz="1200" i="1" dirty="0">
              <a:solidFill>
                <a:schemeClr val="tx1">
                  <a:lumMod val="75000"/>
                  <a:lumOff val="25000"/>
                </a:schemeClr>
              </a:solidFill>
              <a:latin typeface="Georgia"/>
              <a:cs typeface="Georgia"/>
            </a:endParaRPr>
          </a:p>
        </p:txBody>
      </p:sp>
      <p:sp>
        <p:nvSpPr>
          <p:cNvPr id="12" name="Título 1">
            <a:extLst>
              <a:ext uri="{FF2B5EF4-FFF2-40B4-BE49-F238E27FC236}">
                <a16:creationId xmlns:a16="http://schemas.microsoft.com/office/drawing/2014/main" id="{F5808240-9D24-4172-8589-B2938E156967}"/>
              </a:ext>
            </a:extLst>
          </p:cNvPr>
          <p:cNvSpPr txBox="1">
            <a:spLocks/>
          </p:cNvSpPr>
          <p:nvPr/>
        </p:nvSpPr>
        <p:spPr>
          <a:xfrm>
            <a:off x="78658" y="972954"/>
            <a:ext cx="8925782" cy="572700"/>
          </a:xfrm>
          <a:prstGeom prst="rect">
            <a:avLst/>
          </a:prstGeom>
        </p:spPr>
        <p:txBody>
          <a:bodyP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pt-BR" sz="2600" dirty="0">
                <a:cs typeface="Arial" panose="020B0604020202020204" pitchFamily="34" charset="0"/>
              </a:rPr>
              <a:t>ASMR </a:t>
            </a:r>
            <a:r>
              <a:rPr lang="pt-BR" sz="2600" dirty="0" err="1">
                <a:cs typeface="Arial" panose="020B0604020202020204" pitchFamily="34" charset="0"/>
              </a:rPr>
              <a:t>of</a:t>
            </a:r>
            <a:r>
              <a:rPr lang="pt-BR" sz="2600" dirty="0">
                <a:cs typeface="Arial" panose="020B0604020202020204" pitchFamily="34" charset="0"/>
              </a:rPr>
              <a:t> total </a:t>
            </a:r>
            <a:r>
              <a:rPr lang="pt-BR" sz="2600" dirty="0" err="1">
                <a:cs typeface="Arial" panose="020B0604020202020204" pitchFamily="34" charset="0"/>
              </a:rPr>
              <a:t>mortality</a:t>
            </a:r>
            <a:r>
              <a:rPr lang="pt-BR" sz="2600" dirty="0">
                <a:cs typeface="Arial" panose="020B0604020202020204" pitchFamily="34" charset="0"/>
              </a:rPr>
              <a:t> </a:t>
            </a:r>
            <a:r>
              <a:rPr lang="pt-BR" sz="2600" dirty="0" err="1">
                <a:cs typeface="Arial" panose="020B0604020202020204" pitchFamily="34" charset="0"/>
              </a:rPr>
              <a:t>and</a:t>
            </a:r>
            <a:r>
              <a:rPr lang="pt-BR" sz="2600" dirty="0">
                <a:cs typeface="Arial" panose="020B0604020202020204" pitchFamily="34" charset="0"/>
              </a:rPr>
              <a:t> </a:t>
            </a:r>
            <a:r>
              <a:rPr lang="pt-BR" sz="2600" dirty="0" err="1">
                <a:cs typeface="Arial" panose="020B0604020202020204" pitchFamily="34" charset="0"/>
              </a:rPr>
              <a:t>from</a:t>
            </a:r>
            <a:r>
              <a:rPr lang="pt-BR" sz="2600" dirty="0">
                <a:cs typeface="Arial" panose="020B0604020202020204" pitchFamily="34" charset="0"/>
              </a:rPr>
              <a:t> </a:t>
            </a:r>
            <a:r>
              <a:rPr lang="pt-BR" sz="2600" dirty="0" err="1">
                <a:cs typeface="Arial" panose="020B0604020202020204" pitchFamily="34" charset="0"/>
              </a:rPr>
              <a:t>dementia</a:t>
            </a:r>
            <a:r>
              <a:rPr lang="pt-BR" sz="2600" dirty="0">
                <a:cs typeface="Arial" panose="020B0604020202020204" pitchFamily="34" charset="0"/>
              </a:rPr>
              <a:t>. Per 1,000. </a:t>
            </a:r>
          </a:p>
          <a:p>
            <a:r>
              <a:rPr lang="pt-BR" sz="2600" dirty="0" err="1">
                <a:cs typeface="Arial" panose="020B0604020202020204" pitchFamily="34" charset="0"/>
              </a:rPr>
              <a:t>Population</a:t>
            </a:r>
            <a:r>
              <a:rPr lang="pt-BR" sz="2600" dirty="0">
                <a:cs typeface="Arial" panose="020B0604020202020204" pitchFamily="34" charset="0"/>
              </a:rPr>
              <a:t> </a:t>
            </a:r>
            <a:r>
              <a:rPr lang="pt-BR" sz="2600" dirty="0" err="1">
                <a:cs typeface="Arial" panose="020B0604020202020204" pitchFamily="34" charset="0"/>
              </a:rPr>
              <a:t>aged</a:t>
            </a:r>
            <a:r>
              <a:rPr lang="pt-BR" sz="2600" dirty="0">
                <a:cs typeface="Arial" panose="020B0604020202020204" pitchFamily="34" charset="0"/>
              </a:rPr>
              <a:t> 60+. Spain (2016-21)</a:t>
            </a:r>
          </a:p>
        </p:txBody>
      </p:sp>
      <p:graphicFrame>
        <p:nvGraphicFramePr>
          <p:cNvPr id="3" name="Tabla 2">
            <a:extLst>
              <a:ext uri="{FF2B5EF4-FFF2-40B4-BE49-F238E27FC236}">
                <a16:creationId xmlns:a16="http://schemas.microsoft.com/office/drawing/2014/main" id="{33345632-94B0-4814-9BF5-48E0CD33DE57}"/>
              </a:ext>
            </a:extLst>
          </p:cNvPr>
          <p:cNvGraphicFramePr>
            <a:graphicFrameLocks noGrp="1"/>
          </p:cNvGraphicFramePr>
          <p:nvPr>
            <p:extLst>
              <p:ext uri="{D42A27DB-BD31-4B8C-83A1-F6EECF244321}">
                <p14:modId xmlns:p14="http://schemas.microsoft.com/office/powerpoint/2010/main" val="3816599392"/>
              </p:ext>
            </p:extLst>
          </p:nvPr>
        </p:nvGraphicFramePr>
        <p:xfrm>
          <a:off x="329380" y="1944278"/>
          <a:ext cx="7850115" cy="1793724"/>
        </p:xfrm>
        <a:graphic>
          <a:graphicData uri="http://schemas.openxmlformats.org/drawingml/2006/table">
            <a:tbl>
              <a:tblPr>
                <a:tableStyleId>{5C22544A-7EE6-4342-B048-85BDC9FD1C3A}</a:tableStyleId>
              </a:tblPr>
              <a:tblGrid>
                <a:gridCol w="2726883">
                  <a:extLst>
                    <a:ext uri="{9D8B030D-6E8A-4147-A177-3AD203B41FA5}">
                      <a16:colId xmlns:a16="http://schemas.microsoft.com/office/drawing/2014/main" val="1299633717"/>
                    </a:ext>
                  </a:extLst>
                </a:gridCol>
                <a:gridCol w="853872">
                  <a:extLst>
                    <a:ext uri="{9D8B030D-6E8A-4147-A177-3AD203B41FA5}">
                      <a16:colId xmlns:a16="http://schemas.microsoft.com/office/drawing/2014/main" val="2273365694"/>
                    </a:ext>
                  </a:extLst>
                </a:gridCol>
                <a:gridCol w="853872">
                  <a:extLst>
                    <a:ext uri="{9D8B030D-6E8A-4147-A177-3AD203B41FA5}">
                      <a16:colId xmlns:a16="http://schemas.microsoft.com/office/drawing/2014/main" val="863908339"/>
                    </a:ext>
                  </a:extLst>
                </a:gridCol>
                <a:gridCol w="853872">
                  <a:extLst>
                    <a:ext uri="{9D8B030D-6E8A-4147-A177-3AD203B41FA5}">
                      <a16:colId xmlns:a16="http://schemas.microsoft.com/office/drawing/2014/main" val="2764306339"/>
                    </a:ext>
                  </a:extLst>
                </a:gridCol>
                <a:gridCol w="853872">
                  <a:extLst>
                    <a:ext uri="{9D8B030D-6E8A-4147-A177-3AD203B41FA5}">
                      <a16:colId xmlns:a16="http://schemas.microsoft.com/office/drawing/2014/main" val="2365309126"/>
                    </a:ext>
                  </a:extLst>
                </a:gridCol>
                <a:gridCol w="853872">
                  <a:extLst>
                    <a:ext uri="{9D8B030D-6E8A-4147-A177-3AD203B41FA5}">
                      <a16:colId xmlns:a16="http://schemas.microsoft.com/office/drawing/2014/main" val="3039330669"/>
                    </a:ext>
                  </a:extLst>
                </a:gridCol>
                <a:gridCol w="853872">
                  <a:extLst>
                    <a:ext uri="{9D8B030D-6E8A-4147-A177-3AD203B41FA5}">
                      <a16:colId xmlns:a16="http://schemas.microsoft.com/office/drawing/2014/main" val="1877210606"/>
                    </a:ext>
                  </a:extLst>
                </a:gridCol>
              </a:tblGrid>
              <a:tr h="274145">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noFill/>
                  </a:tcPr>
                </a:tc>
                <a:tc gridSpan="3">
                  <a:txBody>
                    <a:bodyPr/>
                    <a:lstStyle/>
                    <a:p>
                      <a:pPr algn="ctr" fontAlgn="ctr"/>
                      <a:r>
                        <a:rPr lang="es-ES" sz="1800" b="1" u="none" strike="noStrike" dirty="0" err="1">
                          <a:effectLst/>
                        </a:rPr>
                        <a:t>Men</a:t>
                      </a:r>
                      <a:endParaRPr lang="es-ES" sz="1800" b="1" i="0" u="none" strike="noStrike" dirty="0">
                        <a:solidFill>
                          <a:srgbClr val="000000"/>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lang="es-ES"/>
                    </a:p>
                  </a:txBody>
                  <a:tcPr/>
                </a:tc>
                <a:tc hMerge="1">
                  <a:txBody>
                    <a:bodyPr/>
                    <a:lstStyle/>
                    <a:p>
                      <a:endParaRPr lang="es-ES"/>
                    </a:p>
                  </a:txBody>
                  <a:tcPr/>
                </a:tc>
                <a:tc gridSpan="3">
                  <a:txBody>
                    <a:bodyPr/>
                    <a:lstStyle/>
                    <a:p>
                      <a:pPr algn="ctr" fontAlgn="ctr"/>
                      <a:r>
                        <a:rPr lang="es-ES" sz="1800" b="1" u="none" strike="noStrike" dirty="0" err="1">
                          <a:effectLst/>
                        </a:rPr>
                        <a:t>Women</a:t>
                      </a:r>
                      <a:endParaRPr lang="es-ES" sz="1800" b="1" i="0" u="none" strike="noStrike" dirty="0">
                        <a:solidFill>
                          <a:srgbClr val="000000"/>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452417308"/>
                  </a:ext>
                </a:extLst>
              </a:tr>
              <a:tr h="396000">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no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u="none" strike="noStrike" dirty="0">
                          <a:solidFill>
                            <a:srgbClr val="FF0000"/>
                          </a:solidFill>
                          <a:effectLst/>
                        </a:rPr>
                        <a:t>High</a:t>
                      </a:r>
                      <a:endParaRPr lang="es-ES" sz="1800" b="0" i="0" u="none" strike="noStrike" dirty="0">
                        <a:solidFill>
                          <a:srgbClr val="FF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rgbClr val="FF0000"/>
                          </a:solidFill>
                          <a:effectLst/>
                        </a:rPr>
                        <a:t>High</a:t>
                      </a:r>
                      <a:endParaRPr lang="es-ES" sz="1800" b="0" i="0" u="none" strike="noStrike" dirty="0">
                        <a:solidFill>
                          <a:srgbClr val="FF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549090410"/>
                  </a:ext>
                </a:extLst>
              </a:tr>
              <a:tr h="274145">
                <a:tc>
                  <a:txBody>
                    <a:bodyPr/>
                    <a:lstStyle/>
                    <a:p>
                      <a:pPr algn="l" fontAlgn="ctr"/>
                      <a:r>
                        <a:rPr lang="es-ES" sz="1800" b="1" u="none" strike="noStrike" dirty="0">
                          <a:solidFill>
                            <a:schemeClr val="tx1"/>
                          </a:solidFill>
                          <a:effectLst/>
                        </a:rPr>
                        <a:t>Total </a:t>
                      </a:r>
                      <a:r>
                        <a:rPr lang="es-ES" sz="1800" b="1" u="none" strike="noStrike" dirty="0" err="1">
                          <a:solidFill>
                            <a:schemeClr val="tx1"/>
                          </a:solidFill>
                          <a:effectLst/>
                        </a:rPr>
                        <a:t>Mortality</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noFill/>
                  </a:tcPr>
                </a:tc>
                <a:tc>
                  <a:txBody>
                    <a:bodyPr/>
                    <a:lstStyle/>
                    <a:p>
                      <a:pPr algn="r" fontAlgn="ctr"/>
                      <a:r>
                        <a:rPr lang="es-ES" sz="1800" b="1" u="none" strike="noStrike" dirty="0">
                          <a:solidFill>
                            <a:schemeClr val="tx1"/>
                          </a:solidFill>
                          <a:effectLst/>
                        </a:rPr>
                        <a:t>49.0</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43.9</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50.0</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i="0" u="none" strike="noStrike" dirty="0">
                          <a:solidFill>
                            <a:schemeClr val="tx1"/>
                          </a:solidFill>
                          <a:effectLst/>
                          <a:latin typeface="Calibri" panose="020F0502020204030204" pitchFamily="34" charset="0"/>
                        </a:rPr>
                        <a:t>32.4</a:t>
                      </a:r>
                    </a:p>
                  </a:txBody>
                  <a:tcPr marL="6531" marR="6531" marT="6531"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r" fontAlgn="ctr"/>
                      <a:r>
                        <a:rPr lang="es-ES" sz="1800" b="1" u="none" strike="noStrike" dirty="0">
                          <a:solidFill>
                            <a:schemeClr val="tx1"/>
                          </a:solidFill>
                          <a:effectLst/>
                        </a:rPr>
                        <a:t>27.6</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r" fontAlgn="ctr"/>
                      <a:r>
                        <a:rPr lang="es-ES" sz="1800" b="1" u="none" strike="noStrike" dirty="0">
                          <a:solidFill>
                            <a:schemeClr val="tx1"/>
                          </a:solidFill>
                          <a:effectLst/>
                        </a:rPr>
                        <a:t>31.9</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1717745620"/>
                  </a:ext>
                </a:extLst>
              </a:tr>
              <a:tr h="274145">
                <a:tc>
                  <a:txBody>
                    <a:bodyPr/>
                    <a:lstStyle/>
                    <a:p>
                      <a:pPr algn="l" fontAlgn="ctr"/>
                      <a:r>
                        <a:rPr lang="es-ES" sz="1800" u="none" strike="noStrike" dirty="0">
                          <a:solidFill>
                            <a:schemeClr val="accent3">
                              <a:lumMod val="50000"/>
                            </a:schemeClr>
                          </a:solidFill>
                          <a:effectLst/>
                        </a:rPr>
                        <a:t>UCOD </a:t>
                      </a:r>
                      <a:r>
                        <a:rPr lang="es-ES" sz="1800" u="none" strike="noStrike" dirty="0" err="1">
                          <a:solidFill>
                            <a:schemeClr val="accent3">
                              <a:lumMod val="50000"/>
                            </a:schemeClr>
                          </a:solidFill>
                          <a:effectLst/>
                        </a:rPr>
                        <a:t>Dementia</a:t>
                      </a:r>
                      <a:endParaRPr lang="es-ES" sz="1800" b="1" i="0" u="none" strike="noStrike" dirty="0">
                        <a:solidFill>
                          <a:schemeClr val="accent3">
                            <a:lumMod val="50000"/>
                          </a:schemeClr>
                        </a:solidFill>
                        <a:effectLst/>
                        <a:latin typeface="Calibri" panose="020F0502020204030204" pitchFamily="34" charset="0"/>
                      </a:endParaRPr>
                    </a:p>
                  </a:txBody>
                  <a:tcPr marL="6531" marR="6531" marT="6531" marB="0">
                    <a:noFill/>
                  </a:tcPr>
                </a:tc>
                <a:tc>
                  <a:txBody>
                    <a:bodyPr/>
                    <a:lstStyle/>
                    <a:p>
                      <a:pPr algn="r" fontAlgn="b"/>
                      <a:r>
                        <a:rPr lang="es-ES" sz="1800" b="1" u="none" strike="noStrike" dirty="0">
                          <a:solidFill>
                            <a:schemeClr val="tx1"/>
                          </a:solidFill>
                          <a:effectLst/>
                        </a:rPr>
                        <a:t>3.4</a:t>
                      </a:r>
                      <a:endParaRPr lang="es-ES" sz="1800" b="1" i="0" u="none" strike="noStrike" dirty="0">
                        <a:solidFill>
                          <a:schemeClr val="tx1"/>
                        </a:solidFill>
                        <a:effectLst/>
                        <a:latin typeface="Calibri" panose="020F0502020204030204" pitchFamily="34" charset="0"/>
                      </a:endParaRPr>
                    </a:p>
                  </a:txBody>
                  <a:tcPr marL="6531" marR="6531" marT="6531" marB="0">
                    <a:solidFill>
                      <a:schemeClr val="accent5">
                        <a:lumMod val="40000"/>
                        <a:lumOff val="60000"/>
                      </a:schemeClr>
                    </a:solidFill>
                  </a:tcPr>
                </a:tc>
                <a:tc>
                  <a:txBody>
                    <a:bodyPr/>
                    <a:lstStyle/>
                    <a:p>
                      <a:pPr algn="r" fontAlgn="ctr"/>
                      <a:r>
                        <a:rPr lang="es-ES" sz="1800" u="none" strike="noStrike" dirty="0">
                          <a:solidFill>
                            <a:srgbClr val="FF0000"/>
                          </a:solidFill>
                          <a:effectLst/>
                        </a:rPr>
                        <a:t>3.0</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5">
                        <a:lumMod val="40000"/>
                        <a:lumOff val="60000"/>
                      </a:schemeClr>
                    </a:solidFill>
                  </a:tcPr>
                </a:tc>
                <a:tc>
                  <a:txBody>
                    <a:bodyPr/>
                    <a:lstStyle/>
                    <a:p>
                      <a:pPr algn="r" fontAlgn="ctr"/>
                      <a:r>
                        <a:rPr lang="es-ES" sz="1800" b="0" i="0" u="none" strike="noStrike" dirty="0">
                          <a:solidFill>
                            <a:schemeClr val="accent3">
                              <a:lumMod val="50000"/>
                            </a:schemeClr>
                          </a:solidFill>
                          <a:effectLst/>
                          <a:latin typeface="Calibri" panose="020F0502020204030204" pitchFamily="34" charset="0"/>
                        </a:rPr>
                        <a:t>3.4</a:t>
                      </a: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r" fontAlgn="b"/>
                      <a:r>
                        <a:rPr lang="es-ES" sz="1800" b="1" i="0" u="none" strike="noStrike" dirty="0">
                          <a:solidFill>
                            <a:schemeClr val="tx1"/>
                          </a:solidFill>
                          <a:effectLst/>
                          <a:latin typeface="Calibri" panose="020F0502020204030204" pitchFamily="34" charset="0"/>
                        </a:rPr>
                        <a:t>4.0</a:t>
                      </a:r>
                    </a:p>
                  </a:txBody>
                  <a:tcPr marL="6531" marR="6531" marT="6531" marB="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r" fontAlgn="ctr"/>
                      <a:r>
                        <a:rPr lang="es-ES" sz="1800" u="none" strike="noStrike" dirty="0">
                          <a:solidFill>
                            <a:srgbClr val="FF0000"/>
                          </a:solidFill>
                          <a:effectLst/>
                        </a:rPr>
                        <a:t>3.4</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4.1</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037420427"/>
                  </a:ext>
                </a:extLst>
              </a:tr>
              <a:tr h="515392">
                <a:tc>
                  <a:txBody>
                    <a:bodyPr/>
                    <a:lstStyle/>
                    <a:p>
                      <a:pPr marL="176213" indent="-176213" algn="l" fontAlgn="ctr">
                        <a:tabLst/>
                      </a:pPr>
                      <a:r>
                        <a:rPr lang="es-ES" sz="1800" u="none" strike="noStrike" dirty="0">
                          <a:solidFill>
                            <a:srgbClr val="7030A0"/>
                          </a:solidFill>
                          <a:effectLst/>
                        </a:rPr>
                        <a:t>MCOD </a:t>
                      </a:r>
                      <a:r>
                        <a:rPr lang="es-ES" sz="1800" u="none" strike="noStrike" dirty="0" err="1">
                          <a:solidFill>
                            <a:srgbClr val="7030A0"/>
                          </a:solidFill>
                          <a:effectLst/>
                        </a:rPr>
                        <a:t>Dementia</a:t>
                      </a:r>
                      <a:r>
                        <a:rPr lang="es-ES" sz="1800" u="none" strike="noStrike" dirty="0">
                          <a:solidFill>
                            <a:srgbClr val="7030A0"/>
                          </a:solidFill>
                          <a:effectLst/>
                        </a:rPr>
                        <a:t> (incl.  UCOD </a:t>
                      </a:r>
                      <a:r>
                        <a:rPr lang="es-ES" sz="1800" u="none" strike="noStrike" dirty="0" err="1">
                          <a:solidFill>
                            <a:srgbClr val="7030A0"/>
                          </a:solidFill>
                          <a:effectLst/>
                        </a:rPr>
                        <a:t>Dementia</a:t>
                      </a:r>
                      <a:r>
                        <a:rPr lang="es-ES" sz="1800" u="none" strike="noStrike" dirty="0">
                          <a:solidFill>
                            <a:srgbClr val="7030A0"/>
                          </a:solidFill>
                          <a:effectLst/>
                        </a:rPr>
                        <a:t>)</a:t>
                      </a:r>
                      <a:endParaRPr lang="es-ES" sz="1800" b="1" i="0" u="none" strike="noStrike" dirty="0">
                        <a:solidFill>
                          <a:srgbClr val="7030A0"/>
                        </a:solidFill>
                        <a:effectLst/>
                        <a:latin typeface="Calibri" panose="020F0502020204030204" pitchFamily="34" charset="0"/>
                      </a:endParaRPr>
                    </a:p>
                  </a:txBody>
                  <a:tcPr marL="6531" marR="6531" marT="6531" marB="0">
                    <a:noFill/>
                  </a:tcPr>
                </a:tc>
                <a:tc>
                  <a:txBody>
                    <a:bodyPr/>
                    <a:lstStyle/>
                    <a:p>
                      <a:pPr algn="r" fontAlgn="b"/>
                      <a:r>
                        <a:rPr lang="es-ES" sz="1800" b="1" i="0" u="none" strike="noStrike" dirty="0">
                          <a:solidFill>
                            <a:schemeClr val="tx1"/>
                          </a:solidFill>
                          <a:effectLst/>
                          <a:latin typeface="Calibri" panose="020F0502020204030204" pitchFamily="34" charset="0"/>
                        </a:rPr>
                        <a:t>6.1</a:t>
                      </a:r>
                    </a:p>
                  </a:txBody>
                  <a:tcPr marL="6531" marR="6531" marT="6531" marB="0">
                    <a:solidFill>
                      <a:schemeClr val="accent5">
                        <a:lumMod val="40000"/>
                        <a:lumOff val="60000"/>
                      </a:schemeClr>
                    </a:solidFill>
                  </a:tcPr>
                </a:tc>
                <a:tc>
                  <a:txBody>
                    <a:bodyPr/>
                    <a:lstStyle/>
                    <a:p>
                      <a:pPr algn="r" fontAlgn="ctr"/>
                      <a:r>
                        <a:rPr lang="es-ES" sz="1800" u="none" strike="noStrike" dirty="0">
                          <a:solidFill>
                            <a:srgbClr val="FF0000"/>
                          </a:solidFill>
                          <a:effectLst/>
                        </a:rPr>
                        <a:t>5.4</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5">
                        <a:lumMod val="40000"/>
                        <a:lumOff val="60000"/>
                      </a:schemeClr>
                    </a:solidFill>
                  </a:tcPr>
                </a:tc>
                <a:tc>
                  <a:txBody>
                    <a:bodyPr/>
                    <a:lstStyle/>
                    <a:p>
                      <a:pPr algn="r" fontAlgn="ctr"/>
                      <a:r>
                        <a:rPr lang="es-ES" sz="1800" b="0" i="0" u="none" strike="noStrike" dirty="0">
                          <a:solidFill>
                            <a:schemeClr val="accent3">
                              <a:lumMod val="50000"/>
                            </a:schemeClr>
                          </a:solidFill>
                          <a:effectLst/>
                          <a:latin typeface="Calibri" panose="020F0502020204030204" pitchFamily="34" charset="0"/>
                        </a:rPr>
                        <a:t>6.2</a:t>
                      </a: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algn="r" fontAlgn="b"/>
                      <a:r>
                        <a:rPr lang="es-ES" sz="1800" b="1" u="none" strike="noStrike" dirty="0">
                          <a:solidFill>
                            <a:schemeClr val="tx1"/>
                          </a:solidFill>
                          <a:effectLst/>
                        </a:rPr>
                        <a:t>6.7</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algn="r" fontAlgn="ctr"/>
                      <a:r>
                        <a:rPr lang="es-ES" sz="1800" u="none" strike="noStrike" dirty="0">
                          <a:solidFill>
                            <a:srgbClr val="FF0000"/>
                          </a:solidFill>
                          <a:effectLst/>
                        </a:rPr>
                        <a:t>5.5</a:t>
                      </a:r>
                      <a:endParaRPr lang="es-ES" sz="1800" b="0" i="0" u="none" strike="noStrike" dirty="0">
                        <a:solidFill>
                          <a:srgbClr val="FF0000"/>
                        </a:solidFill>
                        <a:effectLst/>
                        <a:latin typeface="Calibri" panose="020F0502020204030204" pitchFamily="34" charset="0"/>
                      </a:endParaRPr>
                    </a:p>
                  </a:txBody>
                  <a:tcPr marL="6531" marR="6531" marT="6531" marB="0">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6.6</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324127382"/>
                  </a:ext>
                </a:extLst>
              </a:tr>
            </a:tbl>
          </a:graphicData>
        </a:graphic>
      </p:graphicFrame>
      <p:graphicFrame>
        <p:nvGraphicFramePr>
          <p:cNvPr id="4" name="Tabla 3">
            <a:extLst>
              <a:ext uri="{FF2B5EF4-FFF2-40B4-BE49-F238E27FC236}">
                <a16:creationId xmlns:a16="http://schemas.microsoft.com/office/drawing/2014/main" id="{C67A592F-4531-4440-BC65-A4C0F9D7EF3C}"/>
              </a:ext>
            </a:extLst>
          </p:cNvPr>
          <p:cNvGraphicFramePr>
            <a:graphicFrameLocks noGrp="1"/>
          </p:cNvGraphicFramePr>
          <p:nvPr>
            <p:extLst>
              <p:ext uri="{D42A27DB-BD31-4B8C-83A1-F6EECF244321}">
                <p14:modId xmlns:p14="http://schemas.microsoft.com/office/powerpoint/2010/main" val="2154084599"/>
              </p:ext>
            </p:extLst>
          </p:nvPr>
        </p:nvGraphicFramePr>
        <p:xfrm>
          <a:off x="329380" y="4164268"/>
          <a:ext cx="7850114" cy="1794813"/>
        </p:xfrm>
        <a:graphic>
          <a:graphicData uri="http://schemas.openxmlformats.org/drawingml/2006/table">
            <a:tbl>
              <a:tblPr>
                <a:tableStyleId>{5C22544A-7EE6-4342-B048-85BDC9FD1C3A}</a:tableStyleId>
              </a:tblPr>
              <a:tblGrid>
                <a:gridCol w="2726882">
                  <a:extLst>
                    <a:ext uri="{9D8B030D-6E8A-4147-A177-3AD203B41FA5}">
                      <a16:colId xmlns:a16="http://schemas.microsoft.com/office/drawing/2014/main" val="3525173273"/>
                    </a:ext>
                  </a:extLst>
                </a:gridCol>
                <a:gridCol w="853872">
                  <a:extLst>
                    <a:ext uri="{9D8B030D-6E8A-4147-A177-3AD203B41FA5}">
                      <a16:colId xmlns:a16="http://schemas.microsoft.com/office/drawing/2014/main" val="2063019845"/>
                    </a:ext>
                  </a:extLst>
                </a:gridCol>
                <a:gridCol w="853872">
                  <a:extLst>
                    <a:ext uri="{9D8B030D-6E8A-4147-A177-3AD203B41FA5}">
                      <a16:colId xmlns:a16="http://schemas.microsoft.com/office/drawing/2014/main" val="1191133846"/>
                    </a:ext>
                  </a:extLst>
                </a:gridCol>
                <a:gridCol w="853872">
                  <a:extLst>
                    <a:ext uri="{9D8B030D-6E8A-4147-A177-3AD203B41FA5}">
                      <a16:colId xmlns:a16="http://schemas.microsoft.com/office/drawing/2014/main" val="3264524828"/>
                    </a:ext>
                  </a:extLst>
                </a:gridCol>
                <a:gridCol w="853872">
                  <a:extLst>
                    <a:ext uri="{9D8B030D-6E8A-4147-A177-3AD203B41FA5}">
                      <a16:colId xmlns:a16="http://schemas.microsoft.com/office/drawing/2014/main" val="2296514055"/>
                    </a:ext>
                  </a:extLst>
                </a:gridCol>
                <a:gridCol w="853872">
                  <a:extLst>
                    <a:ext uri="{9D8B030D-6E8A-4147-A177-3AD203B41FA5}">
                      <a16:colId xmlns:a16="http://schemas.microsoft.com/office/drawing/2014/main" val="948102130"/>
                    </a:ext>
                  </a:extLst>
                </a:gridCol>
                <a:gridCol w="853872">
                  <a:extLst>
                    <a:ext uri="{9D8B030D-6E8A-4147-A177-3AD203B41FA5}">
                      <a16:colId xmlns:a16="http://schemas.microsoft.com/office/drawing/2014/main" val="234911973"/>
                    </a:ext>
                  </a:extLst>
                </a:gridCol>
              </a:tblGrid>
              <a:tr h="274145">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noFill/>
                  </a:tcPr>
                </a:tc>
                <a:tc gridSpan="3">
                  <a:txBody>
                    <a:bodyPr/>
                    <a:lstStyle/>
                    <a:p>
                      <a:pPr algn="ctr" fontAlgn="ctr"/>
                      <a:r>
                        <a:rPr lang="es-ES" sz="1800" b="1" u="none" strike="noStrike" dirty="0" err="1">
                          <a:effectLst/>
                        </a:rPr>
                        <a:t>Men</a:t>
                      </a:r>
                      <a:endParaRPr lang="es-ES" sz="1800" b="1" i="0" u="none" strike="noStrike" dirty="0">
                        <a:solidFill>
                          <a:srgbClr val="000000"/>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solidFill>
                      <a:schemeClr val="accent5">
                        <a:lumMod val="40000"/>
                        <a:lumOff val="60000"/>
                      </a:schemeClr>
                    </a:solidFill>
                  </a:tcPr>
                </a:tc>
                <a:tc hMerge="1">
                  <a:txBody>
                    <a:bodyPr/>
                    <a:lstStyle/>
                    <a:p>
                      <a:endParaRPr lang="es-ES"/>
                    </a:p>
                  </a:txBody>
                  <a:tcPr/>
                </a:tc>
                <a:tc hMerge="1">
                  <a:txBody>
                    <a:bodyPr/>
                    <a:lstStyle/>
                    <a:p>
                      <a:endParaRPr lang="es-ES"/>
                    </a:p>
                  </a:txBody>
                  <a:tcPr/>
                </a:tc>
                <a:tc gridSpan="3">
                  <a:txBody>
                    <a:bodyPr/>
                    <a:lstStyle/>
                    <a:p>
                      <a:pPr algn="ctr" fontAlgn="ctr"/>
                      <a:r>
                        <a:rPr lang="es-ES" sz="1800" b="1" u="none" strike="noStrike" dirty="0" err="1">
                          <a:effectLst/>
                        </a:rPr>
                        <a:t>Women</a:t>
                      </a:r>
                      <a:endParaRPr lang="es-ES" sz="1800" b="1" i="0" u="none" strike="noStrike" dirty="0">
                        <a:solidFill>
                          <a:srgbClr val="000000"/>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2">
                        <a:lumMod val="20000"/>
                        <a:lumOff val="80000"/>
                      </a:schemeClr>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val="2742306968"/>
                  </a:ext>
                </a:extLst>
              </a:tr>
              <a:tr h="396000">
                <a:tc>
                  <a:txBody>
                    <a:bodyPr/>
                    <a:lstStyle/>
                    <a:p>
                      <a:pPr algn="l" fontAlgn="b"/>
                      <a:endParaRPr lang="es-ES" sz="1800" b="0" i="0" u="none" strike="noStrike" dirty="0">
                        <a:solidFill>
                          <a:srgbClr val="00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no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b="0" i="0" u="none" strike="noStrike" dirty="0">
                          <a:solidFill>
                            <a:srgbClr val="FF0000"/>
                          </a:solidFill>
                          <a:effectLst/>
                          <a:latin typeface="Calibri" panose="020F0502020204030204" pitchFamily="34" charset="0"/>
                        </a:rPr>
                        <a:t>High</a:t>
                      </a:r>
                    </a:p>
                  </a:txBody>
                  <a:tcPr marL="6531" marR="6531" marT="6531" marB="0">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fontAlgn="ctr"/>
                      <a:r>
                        <a:rPr lang="es-ES" sz="1800" b="1" u="none" strike="noStrike" dirty="0">
                          <a:solidFill>
                            <a:schemeClr val="tx1"/>
                          </a:solidFill>
                          <a:effectLst/>
                        </a:rPr>
                        <a:t>Total</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rgbClr val="FF0000"/>
                          </a:solidFill>
                          <a:effectLst/>
                        </a:rPr>
                        <a:t>High</a:t>
                      </a:r>
                      <a:endParaRPr lang="es-ES" sz="1800" b="0" i="0" u="none" strike="noStrike" dirty="0">
                        <a:solidFill>
                          <a:srgbClr val="FF0000"/>
                        </a:solidFill>
                        <a:effectLst/>
                        <a:latin typeface="Calibri" panose="020F0502020204030204" pitchFamily="34" charset="0"/>
                      </a:endParaRPr>
                    </a:p>
                  </a:txBody>
                  <a:tcPr marL="6531" marR="6531" marT="6531" marB="0">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r" fontAlgn="ctr"/>
                      <a:r>
                        <a:rPr lang="es-ES" sz="1800" u="none" strike="noStrike" dirty="0">
                          <a:solidFill>
                            <a:schemeClr val="accent3">
                              <a:lumMod val="50000"/>
                            </a:schemeClr>
                          </a:solidFill>
                          <a:effectLst/>
                        </a:rPr>
                        <a:t>Low</a:t>
                      </a:r>
                      <a:endParaRPr lang="es-ES" sz="1800" b="0" i="0" u="none" strike="noStrike" dirty="0">
                        <a:solidFill>
                          <a:schemeClr val="accent3">
                            <a:lumMod val="50000"/>
                          </a:schemeClr>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429867270"/>
                  </a:ext>
                </a:extLst>
              </a:tr>
              <a:tr h="274145">
                <a:tc>
                  <a:txBody>
                    <a:bodyPr/>
                    <a:lstStyle/>
                    <a:p>
                      <a:pPr algn="l" fontAlgn="ctr"/>
                      <a:r>
                        <a:rPr lang="es-ES" sz="1800" b="1" u="none" strike="noStrike" dirty="0">
                          <a:solidFill>
                            <a:schemeClr val="tx1"/>
                          </a:solidFill>
                          <a:effectLst/>
                        </a:rPr>
                        <a:t>Total </a:t>
                      </a:r>
                      <a:r>
                        <a:rPr lang="es-ES" sz="1800" b="1" u="none" strike="noStrike" dirty="0" err="1">
                          <a:solidFill>
                            <a:schemeClr val="tx1"/>
                          </a:solidFill>
                          <a:effectLst/>
                        </a:rPr>
                        <a:t>Mortality</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no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100%</a:t>
                      </a:r>
                    </a:p>
                  </a:txBody>
                  <a:tcPr marL="6531" marR="6531" marT="6531" marB="0">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5">
                        <a:lumMod val="40000"/>
                        <a:lumOff val="60000"/>
                      </a:schemeClr>
                    </a:solid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100%</a:t>
                      </a:r>
                    </a:p>
                  </a:txBody>
                  <a:tcPr marL="6531" marR="6531" marT="6531" marB="0">
                    <a:lnT w="12700" cap="flat" cmpd="sng" algn="ctr">
                      <a:solidFill>
                        <a:schemeClr val="tx1"/>
                      </a:solidFill>
                      <a:prstDash val="solid"/>
                      <a:round/>
                      <a:headEnd type="none" w="med" len="med"/>
                      <a:tailEnd type="none" w="med" len="med"/>
                    </a:lnT>
                    <a:solidFill>
                      <a:schemeClr val="accent2">
                        <a:lumMod val="20000"/>
                        <a:lumOff val="80000"/>
                      </a:schemeClr>
                    </a:solidFill>
                  </a:tcPr>
                </a:tc>
                <a:tc>
                  <a:txBody>
                    <a:bodyPr/>
                    <a:lstStyle/>
                    <a:p>
                      <a:pPr algn="r" fontAlgn="ctr"/>
                      <a:r>
                        <a:rPr lang="es-ES" sz="1800" b="1" u="none" strike="noStrike" dirty="0">
                          <a:solidFill>
                            <a:schemeClr val="tx1"/>
                          </a:solidFill>
                          <a:effectLst/>
                        </a:rPr>
                        <a:t>100%</a:t>
                      </a:r>
                      <a:endParaRPr lang="es-ES" sz="1800" b="1" i="0" u="none" strike="noStrike" dirty="0">
                        <a:solidFill>
                          <a:schemeClr val="tx1"/>
                        </a:solidFill>
                        <a:effectLst/>
                        <a:latin typeface="Calibri" panose="020F0502020204030204" pitchFamily="34" charset="0"/>
                      </a:endParaRPr>
                    </a:p>
                  </a:txBody>
                  <a:tcPr marL="6531" marR="6531" marT="6531"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accent2">
                        <a:lumMod val="20000"/>
                        <a:lumOff val="80000"/>
                      </a:schemeClr>
                    </a:solidFill>
                  </a:tcPr>
                </a:tc>
                <a:extLst>
                  <a:ext uri="{0D108BD9-81ED-4DB2-BD59-A6C34878D82A}">
                    <a16:rowId xmlns:a16="http://schemas.microsoft.com/office/drawing/2014/main" val="320571712"/>
                  </a:ext>
                </a:extLst>
              </a:tr>
              <a:tr h="274145">
                <a:tc>
                  <a:txBody>
                    <a:bodyPr/>
                    <a:lstStyle/>
                    <a:p>
                      <a:pPr algn="l" fontAlgn="ctr"/>
                      <a:r>
                        <a:rPr lang="es-ES" sz="1800" u="none" strike="noStrike" dirty="0">
                          <a:solidFill>
                            <a:schemeClr val="accent3">
                              <a:lumMod val="50000"/>
                            </a:schemeClr>
                          </a:solidFill>
                          <a:effectLst/>
                        </a:rPr>
                        <a:t>UCOD </a:t>
                      </a:r>
                      <a:r>
                        <a:rPr lang="es-ES" sz="1800" u="none" strike="noStrike" dirty="0" err="1">
                          <a:solidFill>
                            <a:schemeClr val="accent3">
                              <a:lumMod val="50000"/>
                            </a:schemeClr>
                          </a:solidFill>
                          <a:effectLst/>
                        </a:rPr>
                        <a:t>Dementia</a:t>
                      </a:r>
                      <a:endParaRPr lang="es-ES" sz="1800" b="1" i="0" u="none" strike="noStrike" dirty="0">
                        <a:solidFill>
                          <a:schemeClr val="accent3">
                            <a:lumMod val="50000"/>
                          </a:schemeClr>
                        </a:solidFill>
                        <a:effectLst/>
                        <a:latin typeface="Calibri" panose="020F0502020204030204" pitchFamily="34" charset="0"/>
                      </a:endParaRPr>
                    </a:p>
                  </a:txBody>
                  <a:tcPr marL="6531" marR="6531" marT="6531" marB="0">
                    <a:no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7%</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7%</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7%</a:t>
                      </a:r>
                    </a:p>
                  </a:txBody>
                  <a:tcPr marL="7620" marR="7620" marT="7620" marB="0"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13%</a:t>
                      </a:r>
                    </a:p>
                  </a:txBody>
                  <a:tcPr marL="7620" marR="7620" marT="7620" marB="0" anchor="ctr">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13%</a:t>
                      </a:r>
                    </a:p>
                  </a:txBody>
                  <a:tcPr marL="7620" marR="7620" marT="7620" marB="0" anchor="ctr">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13%</a:t>
                      </a:r>
                    </a:p>
                  </a:txBody>
                  <a:tcPr marL="7620" marR="7620" marT="7620" marB="0" anchor="ctr">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2784872861"/>
                  </a:ext>
                </a:extLst>
              </a:tr>
              <a:tr h="515392">
                <a:tc>
                  <a:txBody>
                    <a:bodyPr/>
                    <a:lstStyle/>
                    <a:p>
                      <a:pPr marL="176213" indent="-176213" algn="l" fontAlgn="ctr">
                        <a:tabLst/>
                      </a:pPr>
                      <a:r>
                        <a:rPr lang="es-ES" sz="1800" u="none" strike="noStrike" dirty="0">
                          <a:solidFill>
                            <a:srgbClr val="7030A0"/>
                          </a:solidFill>
                          <a:effectLst/>
                        </a:rPr>
                        <a:t>MCOD </a:t>
                      </a:r>
                      <a:r>
                        <a:rPr lang="es-ES" sz="1800" u="none" strike="noStrike" dirty="0" err="1">
                          <a:solidFill>
                            <a:srgbClr val="7030A0"/>
                          </a:solidFill>
                          <a:effectLst/>
                        </a:rPr>
                        <a:t>Dementia</a:t>
                      </a:r>
                      <a:r>
                        <a:rPr lang="es-ES" sz="1800" u="none" strike="noStrike" dirty="0">
                          <a:solidFill>
                            <a:srgbClr val="7030A0"/>
                          </a:solidFill>
                          <a:effectLst/>
                        </a:rPr>
                        <a:t> (incl.  UCOD </a:t>
                      </a:r>
                      <a:r>
                        <a:rPr lang="es-ES" sz="1800" u="none" strike="noStrike" dirty="0" err="1">
                          <a:solidFill>
                            <a:srgbClr val="7030A0"/>
                          </a:solidFill>
                          <a:effectLst/>
                        </a:rPr>
                        <a:t>Dementia</a:t>
                      </a:r>
                      <a:r>
                        <a:rPr lang="es-ES" sz="1800" u="none" strike="noStrike" dirty="0">
                          <a:solidFill>
                            <a:srgbClr val="7030A0"/>
                          </a:solidFill>
                          <a:effectLst/>
                        </a:rPr>
                        <a:t>)</a:t>
                      </a:r>
                      <a:endParaRPr lang="es-ES" sz="1800" b="1" i="0" u="none" strike="noStrike" dirty="0">
                        <a:solidFill>
                          <a:srgbClr val="7030A0"/>
                        </a:solidFill>
                        <a:effectLst/>
                        <a:latin typeface="Calibri" panose="020F0502020204030204" pitchFamily="34" charset="0"/>
                      </a:endParaRPr>
                    </a:p>
                  </a:txBody>
                  <a:tcPr marL="6531" marR="6531" marT="6531" marB="0">
                    <a:no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12%</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12%</a:t>
                      </a:r>
                    </a:p>
                  </a:txBody>
                  <a:tcPr marL="7620" marR="7620" marT="7620" marB="0" anchor="ctr">
                    <a:solidFill>
                      <a:schemeClr val="accent5">
                        <a:lumMod val="40000"/>
                        <a:lumOff val="6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12%</a:t>
                      </a:r>
                    </a:p>
                  </a:txBody>
                  <a:tcPr marL="7620" marR="7620" marT="7620" marB="0" anchor="ctr">
                    <a:lnR w="12700" cap="flat" cmpd="sng" algn="ctr">
                      <a:solidFill>
                        <a:schemeClr val="tx1"/>
                      </a:solidFill>
                      <a:prstDash val="solid"/>
                      <a:round/>
                      <a:headEnd type="none" w="med" len="med"/>
                      <a:tailEnd type="none" w="med" len="med"/>
                    </a:lnR>
                    <a:solidFill>
                      <a:schemeClr val="accent5">
                        <a:lumMod val="40000"/>
                        <a:lumOff val="60000"/>
                      </a:schemeClr>
                    </a:solidFill>
                  </a:tcPr>
                </a:tc>
                <a:tc>
                  <a:txBody>
                    <a:bodyPr/>
                    <a:lstStyle/>
                    <a:p>
                      <a:pPr marL="0" algn="r" defTabSz="457200" rtl="0" eaLnBrk="1" fontAlgn="ctr" latinLnBrk="0" hangingPunct="1"/>
                      <a:r>
                        <a:rPr lang="es-ES" sz="1800" b="1" u="none" strike="noStrike" kern="1200" dirty="0">
                          <a:solidFill>
                            <a:schemeClr val="tx1"/>
                          </a:solidFill>
                          <a:effectLst/>
                          <a:latin typeface="+mn-lt"/>
                          <a:ea typeface="+mn-ea"/>
                          <a:cs typeface="+mn-cs"/>
                        </a:rPr>
                        <a:t>21%</a:t>
                      </a:r>
                    </a:p>
                  </a:txBody>
                  <a:tcPr marL="7620" marR="7620" marT="7620" marB="0" anchor="ctr">
                    <a:lnL w="12700" cap="flat" cmpd="sng" algn="ctr">
                      <a:solidFill>
                        <a:schemeClr val="tx1"/>
                      </a:solidFill>
                      <a:prstDash val="solid"/>
                      <a:round/>
                      <a:headEnd type="none" w="med" len="med"/>
                      <a:tailEnd type="none" w="med" len="med"/>
                    </a:lnL>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rgbClr val="FF0000"/>
                          </a:solidFill>
                          <a:effectLst/>
                          <a:latin typeface="+mn-lt"/>
                          <a:ea typeface="+mn-ea"/>
                          <a:cs typeface="+mn-cs"/>
                        </a:rPr>
                        <a:t>20%</a:t>
                      </a:r>
                    </a:p>
                  </a:txBody>
                  <a:tcPr marL="7620" marR="7620" marT="7620" marB="0" anchor="ctr">
                    <a:solidFill>
                      <a:schemeClr val="accent2">
                        <a:lumMod val="20000"/>
                        <a:lumOff val="80000"/>
                      </a:schemeClr>
                    </a:solidFill>
                  </a:tcPr>
                </a:tc>
                <a:tc>
                  <a:txBody>
                    <a:bodyPr/>
                    <a:lstStyle/>
                    <a:p>
                      <a:pPr marL="0" algn="r" defTabSz="457200" rtl="0" eaLnBrk="1" fontAlgn="ctr" latinLnBrk="0" hangingPunct="1"/>
                      <a:r>
                        <a:rPr lang="es-ES" sz="1800" b="0" u="none" strike="noStrike" kern="1200" dirty="0">
                          <a:solidFill>
                            <a:schemeClr val="accent3">
                              <a:lumMod val="50000"/>
                            </a:schemeClr>
                          </a:solidFill>
                          <a:effectLst/>
                          <a:latin typeface="+mn-lt"/>
                          <a:ea typeface="+mn-ea"/>
                          <a:cs typeface="+mn-cs"/>
                        </a:rPr>
                        <a:t>21%</a:t>
                      </a:r>
                    </a:p>
                  </a:txBody>
                  <a:tcPr marL="7620" marR="7620" marT="7620" marB="0" anchor="ctr">
                    <a:lnR w="12700" cap="flat" cmpd="sng" algn="ctr">
                      <a:solidFill>
                        <a:schemeClr val="tx1"/>
                      </a:solidFill>
                      <a:prstDash val="solid"/>
                      <a:round/>
                      <a:headEnd type="none" w="med" len="med"/>
                      <a:tailEnd type="none" w="med" len="med"/>
                    </a:lnR>
                    <a:solidFill>
                      <a:schemeClr val="accent2">
                        <a:lumMod val="20000"/>
                        <a:lumOff val="80000"/>
                      </a:schemeClr>
                    </a:solidFill>
                  </a:tcPr>
                </a:tc>
                <a:extLst>
                  <a:ext uri="{0D108BD9-81ED-4DB2-BD59-A6C34878D82A}">
                    <a16:rowId xmlns:a16="http://schemas.microsoft.com/office/drawing/2014/main" val="1940382955"/>
                  </a:ext>
                </a:extLst>
              </a:tr>
            </a:tbl>
          </a:graphicData>
        </a:graphic>
      </p:graphicFrame>
      <p:sp>
        <p:nvSpPr>
          <p:cNvPr id="13" name="Title 1">
            <a:extLst>
              <a:ext uri="{FF2B5EF4-FFF2-40B4-BE49-F238E27FC236}">
                <a16:creationId xmlns:a16="http://schemas.microsoft.com/office/drawing/2014/main" id="{C95A7CB5-0061-42A0-B4CB-5672865868E3}"/>
              </a:ext>
            </a:extLst>
          </p:cNvPr>
          <p:cNvSpPr txBox="1">
            <a:spLocks/>
          </p:cNvSpPr>
          <p:nvPr/>
        </p:nvSpPr>
        <p:spPr>
          <a:xfrm>
            <a:off x="457200" y="327178"/>
            <a:ext cx="7315200" cy="1143000"/>
          </a:xfrm>
          <a:prstGeom prst="rect">
            <a:avLst/>
          </a:prstGeom>
        </p:spPr>
        <p:txBody>
          <a:bodyPr/>
          <a:lstStyle>
            <a:lvl1pPr algn="l" defTabSz="457200" rtl="0" eaLnBrk="1" latinLnBrk="0" hangingPunct="1">
              <a:spcBef>
                <a:spcPct val="0"/>
              </a:spcBef>
              <a:buNone/>
              <a:defRPr sz="4400" kern="1200">
                <a:solidFill>
                  <a:schemeClr val="tx1"/>
                </a:solidFill>
                <a:latin typeface="+mj-lt"/>
                <a:ea typeface="+mj-ea"/>
                <a:cs typeface="+mj-cs"/>
              </a:defRPr>
            </a:lvl1pPr>
          </a:lstStyle>
          <a:p>
            <a:r>
              <a:rPr lang="en-US" sz="2400" b="1" dirty="0">
                <a:solidFill>
                  <a:srgbClr val="D57C40"/>
                </a:solidFill>
                <a:latin typeface="Verdana"/>
                <a:cs typeface="Verdana"/>
              </a:rPr>
              <a:t>Descriptive results</a:t>
            </a:r>
            <a:endParaRPr lang="en-US" sz="2400" dirty="0">
              <a:solidFill>
                <a:srgbClr val="D57C40"/>
              </a:solidFill>
            </a:endParaRPr>
          </a:p>
        </p:txBody>
      </p:sp>
      <p:sp>
        <p:nvSpPr>
          <p:cNvPr id="9" name="Marcador de pie de página 5">
            <a:extLst>
              <a:ext uri="{FF2B5EF4-FFF2-40B4-BE49-F238E27FC236}">
                <a16:creationId xmlns:a16="http://schemas.microsoft.com/office/drawing/2014/main" id="{B1D4E192-B287-4BAC-99FA-157BB68E926F}"/>
              </a:ext>
            </a:extLst>
          </p:cNvPr>
          <p:cNvSpPr>
            <a:spLocks noGrp="1"/>
          </p:cNvSpPr>
          <p:nvPr>
            <p:ph type="ftr" sz="quarter" idx="11"/>
          </p:nvPr>
        </p:nvSpPr>
        <p:spPr>
          <a:xfrm>
            <a:off x="3124200" y="6356350"/>
            <a:ext cx="2895600" cy="365125"/>
          </a:xfrm>
        </p:spPr>
        <p:txBody>
          <a:bodyPr/>
          <a:lstStyle/>
          <a:p>
            <a:r>
              <a:rPr lang="en-US" dirty="0"/>
              <a:t>HMM workshop 20-22 September 2023</a:t>
            </a:r>
          </a:p>
        </p:txBody>
      </p:sp>
    </p:spTree>
    <p:extLst>
      <p:ext uri="{BB962C8B-B14F-4D97-AF65-F5344CB8AC3E}">
        <p14:creationId xmlns:p14="http://schemas.microsoft.com/office/powerpoint/2010/main" val="3437388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3"/>
</p:tagLst>
</file>

<file path=ppt/tags/tag2.xml><?xml version="1.0" encoding="utf-8"?>
<p:tagLst xmlns:a="http://schemas.openxmlformats.org/drawingml/2006/main" xmlns:r="http://schemas.openxmlformats.org/officeDocument/2006/relationships" xmlns:p="http://schemas.openxmlformats.org/presentationml/2006/main">
  <p:tag name="TIMING" val="|39.5"/>
</p:tagLst>
</file>

<file path=ppt/tags/tag3.xml><?xml version="1.0" encoding="utf-8"?>
<p:tagLst xmlns:a="http://schemas.openxmlformats.org/drawingml/2006/main" xmlns:r="http://schemas.openxmlformats.org/officeDocument/2006/relationships" xmlns:p="http://schemas.openxmlformats.org/presentationml/2006/main">
  <p:tag name="TIMING" val="|39.5"/>
</p:tagLst>
</file>

<file path=ppt/tags/tag4.xml><?xml version="1.0" encoding="utf-8"?>
<p:tagLst xmlns:a="http://schemas.openxmlformats.org/drawingml/2006/main" xmlns:r="http://schemas.openxmlformats.org/officeDocument/2006/relationships" xmlns:p="http://schemas.openxmlformats.org/presentationml/2006/main">
  <p:tag name="TIMING" val="|39.5"/>
</p:tagLst>
</file>

<file path=ppt/tags/tag5.xml><?xml version="1.0" encoding="utf-8"?>
<p:tagLst xmlns:a="http://schemas.openxmlformats.org/drawingml/2006/main" xmlns:r="http://schemas.openxmlformats.org/officeDocument/2006/relationships" xmlns:p="http://schemas.openxmlformats.org/presentationml/2006/main">
  <p:tag name="TIMING" val="|39.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24513</TotalTime>
  <Words>3856</Words>
  <Application>Microsoft Office PowerPoint</Application>
  <PresentationFormat>Presentación en pantalla (4:3)</PresentationFormat>
  <Paragraphs>652</Paragraphs>
  <Slides>31</Slides>
  <Notes>31</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31</vt:i4>
      </vt:variant>
    </vt:vector>
  </HeadingPairs>
  <TitlesOfParts>
    <vt:vector size="39" baseType="lpstr">
      <vt:lpstr>Arial</vt:lpstr>
      <vt:lpstr>Calibri</vt:lpstr>
      <vt:lpstr>Courier New</vt:lpstr>
      <vt:lpstr>Georgia</vt:lpstr>
      <vt:lpstr>Times New Roman</vt:lpstr>
      <vt:lpstr>Verdana</vt:lpstr>
      <vt:lpstr>Wingdings</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Thank you!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Jeroen Spijker</dc:creator>
  <cp:lastModifiedBy>Jeroen Spijker</cp:lastModifiedBy>
  <cp:revision>394</cp:revision>
  <cp:lastPrinted>2023-09-19T13:45:25Z</cp:lastPrinted>
  <dcterms:created xsi:type="dcterms:W3CDTF">2016-01-12T17:39:38Z</dcterms:created>
  <dcterms:modified xsi:type="dcterms:W3CDTF">2023-09-19T16:17:43Z</dcterms:modified>
</cp:coreProperties>
</file>