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5"/>
  </p:notesMasterIdLst>
  <p:sldIdLst>
    <p:sldId id="270" r:id="rId2"/>
    <p:sldId id="258" r:id="rId3"/>
    <p:sldId id="259" r:id="rId4"/>
    <p:sldId id="261" r:id="rId5"/>
    <p:sldId id="262" r:id="rId6"/>
    <p:sldId id="263" r:id="rId7"/>
    <p:sldId id="264" r:id="rId8"/>
    <p:sldId id="265" r:id="rId9"/>
    <p:sldId id="266" r:id="rId10"/>
    <p:sldId id="267" r:id="rId11"/>
    <p:sldId id="268" r:id="rId12"/>
    <p:sldId id="269" r:id="rId13"/>
    <p:sldId id="27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66" d="100"/>
          <a:sy n="66"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CF730-8EFB-4FE8-B904-0FF23F27DB58}" type="datetimeFigureOut">
              <a:rPr lang="fr-BE" smtClean="0"/>
              <a:t>19-09-23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09285-FC8D-4E7E-A447-9AA911E02D5E}" type="slidenum">
              <a:rPr lang="fr-BE" smtClean="0"/>
              <a:t>‹N°›</a:t>
            </a:fld>
            <a:endParaRPr lang="fr-BE"/>
          </a:p>
        </p:txBody>
      </p:sp>
    </p:spTree>
    <p:extLst>
      <p:ext uri="{BB962C8B-B14F-4D97-AF65-F5344CB8AC3E}">
        <p14:creationId xmlns:p14="http://schemas.microsoft.com/office/powerpoint/2010/main" val="156760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2A409285-FC8D-4E7E-A447-9AA911E02D5E}" type="slidenum">
              <a:rPr lang="fr-BE" smtClean="0"/>
              <a:t>1</a:t>
            </a:fld>
            <a:endParaRPr lang="fr-BE"/>
          </a:p>
        </p:txBody>
      </p:sp>
    </p:spTree>
    <p:extLst>
      <p:ext uri="{BB962C8B-B14F-4D97-AF65-F5344CB8AC3E}">
        <p14:creationId xmlns:p14="http://schemas.microsoft.com/office/powerpoint/2010/main" val="271401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2A409285-FC8D-4E7E-A447-9AA911E02D5E}" type="slidenum">
              <a:rPr lang="fr-BE" smtClean="0"/>
              <a:t>6</a:t>
            </a:fld>
            <a:endParaRPr lang="fr-BE"/>
          </a:p>
        </p:txBody>
      </p:sp>
    </p:spTree>
    <p:extLst>
      <p:ext uri="{BB962C8B-B14F-4D97-AF65-F5344CB8AC3E}">
        <p14:creationId xmlns:p14="http://schemas.microsoft.com/office/powerpoint/2010/main" val="1131072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rPr>
              <a:t>suggesting indeed that respondents provided inaccurate information on ages at death and the timing of deaths with the shortened sibling survival module. </a:t>
            </a:r>
            <a:endParaRPr lang="fr-BE" dirty="0"/>
          </a:p>
        </p:txBody>
      </p:sp>
      <p:sp>
        <p:nvSpPr>
          <p:cNvPr id="4" name="Espace réservé du numéro de diapositive 3"/>
          <p:cNvSpPr>
            <a:spLocks noGrp="1"/>
          </p:cNvSpPr>
          <p:nvPr>
            <p:ph type="sldNum" sz="quarter" idx="10"/>
          </p:nvPr>
        </p:nvSpPr>
        <p:spPr/>
        <p:txBody>
          <a:bodyPr/>
          <a:lstStyle/>
          <a:p>
            <a:fld id="{2A409285-FC8D-4E7E-A447-9AA911E02D5E}" type="slidenum">
              <a:rPr lang="fr-BE" smtClean="0"/>
              <a:t>9</a:t>
            </a:fld>
            <a:endParaRPr lang="fr-BE"/>
          </a:p>
        </p:txBody>
      </p:sp>
    </p:spTree>
    <p:extLst>
      <p:ext uri="{BB962C8B-B14F-4D97-AF65-F5344CB8AC3E}">
        <p14:creationId xmlns:p14="http://schemas.microsoft.com/office/powerpoint/2010/main" val="1694063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Good evening, everyone. I'm pleased to join this working group to share my research on telephone surveys in developing nations</a:t>
            </a:r>
            <a:endParaRPr lang="fr-BE" dirty="0"/>
          </a:p>
        </p:txBody>
      </p:sp>
      <p:sp>
        <p:nvSpPr>
          <p:cNvPr id="4" name="Espace réservé du numéro de diapositive 3"/>
          <p:cNvSpPr>
            <a:spLocks noGrp="1"/>
          </p:cNvSpPr>
          <p:nvPr>
            <p:ph type="sldNum" sz="quarter" idx="10"/>
          </p:nvPr>
        </p:nvSpPr>
        <p:spPr/>
        <p:txBody>
          <a:bodyPr/>
          <a:lstStyle/>
          <a:p>
            <a:fld id="{2A409285-FC8D-4E7E-A447-9AA911E02D5E}" type="slidenum">
              <a:rPr lang="fr-BE" smtClean="0"/>
              <a:t>13</a:t>
            </a:fld>
            <a:endParaRPr lang="fr-BE"/>
          </a:p>
        </p:txBody>
      </p:sp>
    </p:spTree>
    <p:extLst>
      <p:ext uri="{BB962C8B-B14F-4D97-AF65-F5344CB8AC3E}">
        <p14:creationId xmlns:p14="http://schemas.microsoft.com/office/powerpoint/2010/main" val="62639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1153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1240351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5651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1540587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3936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204774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1846592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237170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175377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C346ACA-275D-4F9A-8BAF-5A7A2C145591}" type="datetimeFigureOut">
              <a:rPr lang="fr-BE" smtClean="0"/>
              <a:t>19-09-23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6103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C346ACA-275D-4F9A-8BAF-5A7A2C145591}" type="datetimeFigureOut">
              <a:rPr lang="fr-BE" smtClean="0"/>
              <a:t>19-09-23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92381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C346ACA-275D-4F9A-8BAF-5A7A2C145591}" type="datetimeFigureOut">
              <a:rPr lang="fr-BE" smtClean="0"/>
              <a:t>19-09-23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391880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C346ACA-275D-4F9A-8BAF-5A7A2C145591}" type="datetimeFigureOut">
              <a:rPr lang="fr-BE" smtClean="0"/>
              <a:t>19-09-23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884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46ACA-275D-4F9A-8BAF-5A7A2C145591}" type="datetimeFigureOut">
              <a:rPr lang="fr-BE" smtClean="0"/>
              <a:t>19-09-23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370157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C346ACA-275D-4F9A-8BAF-5A7A2C145591}" type="datetimeFigureOut">
              <a:rPr lang="fr-BE" smtClean="0"/>
              <a:t>19-09-23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25696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C346ACA-275D-4F9A-8BAF-5A7A2C145591}" type="datetimeFigureOut">
              <a:rPr lang="fr-BE" smtClean="0"/>
              <a:t>19-09-23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E8A8210F-A346-4731-8169-3B9FD107EE24}" type="slidenum">
              <a:rPr lang="fr-BE" smtClean="0"/>
              <a:t>‹N°›</a:t>
            </a:fld>
            <a:endParaRPr lang="fr-BE"/>
          </a:p>
        </p:txBody>
      </p:sp>
    </p:spTree>
    <p:extLst>
      <p:ext uri="{BB962C8B-B14F-4D97-AF65-F5344CB8AC3E}">
        <p14:creationId xmlns:p14="http://schemas.microsoft.com/office/powerpoint/2010/main" val="98686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346ACA-275D-4F9A-8BAF-5A7A2C145591}" type="datetimeFigureOut">
              <a:rPr lang="fr-BE" smtClean="0"/>
              <a:t>19-09-23</a:t>
            </a:fld>
            <a:endParaRPr lang="fr-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A8210F-A346-4731-8169-3B9FD107EE24}" type="slidenum">
              <a:rPr lang="fr-BE" smtClean="0"/>
              <a:t>‹N°›</a:t>
            </a:fld>
            <a:endParaRPr lang="fr-BE"/>
          </a:p>
        </p:txBody>
      </p:sp>
    </p:spTree>
    <p:extLst>
      <p:ext uri="{BB962C8B-B14F-4D97-AF65-F5344CB8AC3E}">
        <p14:creationId xmlns:p14="http://schemas.microsoft.com/office/powerpoint/2010/main" val="112888894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2278930" y="1928439"/>
            <a:ext cx="8672401" cy="1748683"/>
          </a:xfrm>
          <a:prstGeom prst="horizontalScroll">
            <a:avLst/>
          </a:prstGeom>
          <a:solidFill>
            <a:schemeClr val="bg1"/>
          </a:solidFill>
          <a:ln w="73025" cmpd="dbl">
            <a:solidFill>
              <a:srgbClr val="00B0F0"/>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2800" b="1" dirty="0" smtClean="0">
                <a:solidFill>
                  <a:schemeClr val="tx1"/>
                </a:solidFill>
              </a:rPr>
              <a:t>Are mobile </a:t>
            </a:r>
            <a:r>
              <a:rPr lang="en-US" sz="2800" b="1" dirty="0">
                <a:solidFill>
                  <a:schemeClr val="tx1"/>
                </a:solidFill>
              </a:rPr>
              <a:t>phone surveys </a:t>
            </a:r>
            <a:r>
              <a:rPr lang="en-US" sz="2800" b="1" dirty="0" smtClean="0">
                <a:solidFill>
                  <a:schemeClr val="tx1"/>
                </a:solidFill>
              </a:rPr>
              <a:t>an alternative to face-to-face interviews for crisis settings </a:t>
            </a:r>
            <a:r>
              <a:rPr lang="en-US" sz="2800" b="1" dirty="0" smtClean="0">
                <a:solidFill>
                  <a:schemeClr val="tx1"/>
                </a:solidFill>
              </a:rPr>
              <a:t>? </a:t>
            </a:r>
          </a:p>
          <a:p>
            <a:pPr algn="just"/>
            <a:r>
              <a:rPr lang="en-US" sz="2800" b="1" dirty="0" smtClean="0">
                <a:solidFill>
                  <a:schemeClr val="tx1"/>
                </a:solidFill>
              </a:rPr>
              <a:t>A</a:t>
            </a:r>
            <a:r>
              <a:rPr lang="en-US" sz="2800" b="1" dirty="0" smtClean="0">
                <a:solidFill>
                  <a:schemeClr val="tx1"/>
                </a:solidFill>
              </a:rPr>
              <a:t> </a:t>
            </a:r>
            <a:r>
              <a:rPr lang="en-US" sz="2800" b="1" dirty="0">
                <a:solidFill>
                  <a:schemeClr val="tx1"/>
                </a:solidFill>
              </a:rPr>
              <a:t>national study in Burkina Faso </a:t>
            </a:r>
            <a:endParaRPr lang="fr-BE" sz="2800" dirty="0">
              <a:solidFill>
                <a:schemeClr val="tx1"/>
              </a:solidFill>
            </a:endParaRPr>
          </a:p>
        </p:txBody>
      </p:sp>
      <p:sp>
        <p:nvSpPr>
          <p:cNvPr id="5" name="ZoneTexte 13"/>
          <p:cNvSpPr txBox="1">
            <a:spLocks noChangeArrowheads="1"/>
          </p:cNvSpPr>
          <p:nvPr/>
        </p:nvSpPr>
        <p:spPr bwMode="auto">
          <a:xfrm>
            <a:off x="2278930" y="3925533"/>
            <a:ext cx="8911138" cy="175432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50000"/>
              </a:lnSpc>
              <a:tabLst>
                <a:tab pos="4610100" algn="l"/>
              </a:tabLst>
            </a:pPr>
            <a:r>
              <a:rPr lang="fr-FR" sz="2400" b="1" u="sng" dirty="0" err="1" smtClean="0">
                <a:latin typeface="Times New Roman" panose="02020603050405020304" pitchFamily="18" charset="0"/>
                <a:cs typeface="Times New Roman" panose="02020603050405020304" pitchFamily="18" charset="0"/>
              </a:rPr>
              <a:t>Presented</a:t>
            </a:r>
            <a:r>
              <a:rPr lang="fr-FR" sz="2400" b="1" u="sng" dirty="0" smtClean="0">
                <a:latin typeface="Times New Roman" panose="02020603050405020304" pitchFamily="18" charset="0"/>
                <a:cs typeface="Times New Roman" panose="02020603050405020304" pitchFamily="18" charset="0"/>
              </a:rPr>
              <a:t> by</a:t>
            </a:r>
            <a:endParaRPr lang="fr-FR" sz="2400" b="1" u="sng" dirty="0">
              <a:latin typeface="Times New Roman" panose="02020603050405020304" pitchFamily="18" charset="0"/>
              <a:cs typeface="Times New Roman" panose="02020603050405020304" pitchFamily="18" charset="0"/>
            </a:endParaRPr>
          </a:p>
          <a:p>
            <a:pPr algn="ctr">
              <a:lnSpc>
                <a:spcPct val="150000"/>
              </a:lnSpc>
              <a:tabLst>
                <a:tab pos="4610100" algn="l"/>
              </a:tabLst>
            </a:pPr>
            <a:r>
              <a:rPr lang="fr-FR" sz="2400" b="1" dirty="0" smtClean="0">
                <a:latin typeface="Times New Roman" panose="02020603050405020304" pitchFamily="18" charset="0"/>
                <a:cs typeface="Times New Roman" panose="02020603050405020304" pitchFamily="18" charset="0"/>
              </a:rPr>
              <a:t>M. DIANOU Kassoum</a:t>
            </a:r>
            <a:endParaRPr lang="fr-FR" sz="2400" b="1" dirty="0">
              <a:latin typeface="Times New Roman" panose="02020603050405020304" pitchFamily="18" charset="0"/>
              <a:cs typeface="Times New Roman" panose="02020603050405020304" pitchFamily="18" charset="0"/>
            </a:endParaRPr>
          </a:p>
          <a:p>
            <a:pPr algn="ctr">
              <a:lnSpc>
                <a:spcPct val="150000"/>
              </a:lnSpc>
              <a:tabLst>
                <a:tab pos="4610100" algn="l"/>
              </a:tabLst>
            </a:pPr>
            <a:r>
              <a:rPr lang="en-US" sz="2400" b="1" u="sng" dirty="0" smtClean="0">
                <a:solidFill>
                  <a:schemeClr val="tx1"/>
                </a:solidFill>
                <a:latin typeface="Times New Roman" panose="02020603050405020304" pitchFamily="18" charset="0"/>
                <a:cs typeface="Times New Roman" panose="02020603050405020304" pitchFamily="18" charset="0"/>
              </a:rPr>
              <a:t>EAPS Health, Morbidity and Mortality Working Group </a:t>
            </a:r>
            <a:r>
              <a:rPr lang="fr-FR" sz="2400" b="1" u="sng" dirty="0" smtClean="0">
                <a:latin typeface="Times New Roman" panose="02020603050405020304" pitchFamily="18" charset="0"/>
                <a:cs typeface="Times New Roman" panose="02020603050405020304" pitchFamily="18" charset="0"/>
              </a:rPr>
              <a:t>2023</a:t>
            </a:r>
            <a:endParaRPr lang="fr-FR" sz="2400" b="1" u="sng" dirty="0">
              <a:latin typeface="Times New Roman" panose="02020603050405020304" pitchFamily="18" charset="0"/>
              <a:cs typeface="Times New Roman" panose="02020603050405020304" pitchFamily="18" charset="0"/>
            </a:endParaRPr>
          </a:p>
        </p:txBody>
      </p:sp>
      <p:sp>
        <p:nvSpPr>
          <p:cNvPr id="6" name="ZoneTexte 18"/>
          <p:cNvSpPr txBox="1">
            <a:spLocks noChangeArrowheads="1"/>
          </p:cNvSpPr>
          <p:nvPr/>
        </p:nvSpPr>
        <p:spPr bwMode="auto">
          <a:xfrm>
            <a:off x="3811883" y="6096376"/>
            <a:ext cx="5606493" cy="461665"/>
          </a:xfrm>
          <a:prstGeom prst="rect">
            <a:avLst/>
          </a:prstGeom>
          <a:solidFill>
            <a:schemeClr val="bg1"/>
          </a:solidFill>
          <a:ln w="57150" cmpd="dbl">
            <a:solidFill>
              <a:srgbClr val="00B0F0"/>
            </a:solidFill>
            <a:miter lim="800000"/>
            <a:headEnd/>
            <a:tailEnd/>
          </a:ln>
        </p:spPr>
        <p:txBody>
          <a:bodyPr wrap="square">
            <a:spAutoFit/>
          </a:bodyPr>
          <a:lstStyle/>
          <a:p>
            <a:pPr algn="ctr"/>
            <a:r>
              <a:rPr lang="fr-FR" sz="2400" b="1" dirty="0" smtClean="0">
                <a:latin typeface="Times New Roman" panose="02020603050405020304" pitchFamily="18" charset="0"/>
                <a:cs typeface="Times New Roman" panose="02020603050405020304" pitchFamily="18" charset="0"/>
              </a:rPr>
              <a:t>Budapest, </a:t>
            </a:r>
            <a:r>
              <a:rPr lang="fr-FR" sz="2400" b="1" dirty="0" err="1">
                <a:latin typeface="Times New Roman" panose="02020603050405020304" pitchFamily="18" charset="0"/>
                <a:cs typeface="Times New Roman" panose="02020603050405020304" pitchFamily="18" charset="0"/>
              </a:rPr>
              <a:t>S</a:t>
            </a:r>
            <a:r>
              <a:rPr lang="fr-FR" sz="2400" b="1" dirty="0" err="1" smtClean="0">
                <a:latin typeface="Times New Roman" panose="02020603050405020304" pitchFamily="18" charset="0"/>
                <a:cs typeface="Times New Roman" panose="02020603050405020304" pitchFamily="18" charset="0"/>
              </a:rPr>
              <a:t>eptember</a:t>
            </a:r>
            <a:r>
              <a:rPr lang="fr-FR" sz="2400" b="1"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20th, 2023</a:t>
            </a:r>
            <a:endParaRPr lang="fr-FR" sz="2400" b="1" dirty="0">
              <a:latin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a16="http://schemas.microsoft.com/office/drawing/2014/main" xmlns="" id="{DEB786F1-26AF-4C97-B45A-E1A579F4ED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064" y="69619"/>
            <a:ext cx="2717030" cy="1944484"/>
          </a:xfrm>
          <a:prstGeom prst="rect">
            <a:avLst/>
          </a:prstGeom>
        </p:spPr>
      </p:pic>
      <p:pic>
        <p:nvPicPr>
          <p:cNvPr id="8" name="Picture 2" descr="https://cdn.uclouvain.be/groups/cms-editors-arec/charte-graphique-uclouvain/UCLouvain_Logo_Pos_CMJN.png?itok=0Vz8FOqj">
            <a:extLst>
              <a:ext uri="{FF2B5EF4-FFF2-40B4-BE49-F238E27FC236}">
                <a16:creationId xmlns:a16="http://schemas.microsoft.com/office/drawing/2014/main" xmlns="" id="{07A1C5F5-429E-460E-82F8-A64E363E1F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8471" y="515691"/>
            <a:ext cx="4786261" cy="1110091"/>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5896" y="515691"/>
            <a:ext cx="3816104" cy="1164338"/>
          </a:xfrm>
          <a:prstGeom prst="rect">
            <a:avLst/>
          </a:prstGeom>
        </p:spPr>
      </p:pic>
      <p:pic>
        <p:nvPicPr>
          <p:cNvPr id="3" name="Image 2"/>
          <p:cNvPicPr>
            <a:picLocks noChangeAspect="1"/>
          </p:cNvPicPr>
          <p:nvPr/>
        </p:nvPicPr>
        <p:blipFill>
          <a:blip r:embed="rId6"/>
          <a:stretch>
            <a:fillRect/>
          </a:stretch>
        </p:blipFill>
        <p:spPr>
          <a:xfrm>
            <a:off x="0" y="543361"/>
            <a:ext cx="3388471" cy="968562"/>
          </a:xfrm>
          <a:prstGeom prst="rect">
            <a:avLst/>
          </a:prstGeom>
        </p:spPr>
      </p:pic>
    </p:spTree>
    <p:extLst>
      <p:ext uri="{BB962C8B-B14F-4D97-AF65-F5344CB8AC3E}">
        <p14:creationId xmlns:p14="http://schemas.microsoft.com/office/powerpoint/2010/main" val="1253450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tretch>
            <a:fillRect/>
          </a:stretch>
        </p:blipFill>
        <p:spPr>
          <a:xfrm>
            <a:off x="125128" y="67378"/>
            <a:ext cx="5486400" cy="3214838"/>
          </a:xfrm>
          <a:prstGeom prst="rect">
            <a:avLst/>
          </a:prstGeom>
        </p:spPr>
      </p:pic>
      <p:pic>
        <p:nvPicPr>
          <p:cNvPr id="3" name="Image 2"/>
          <p:cNvPicPr/>
          <p:nvPr/>
        </p:nvPicPr>
        <p:blipFill>
          <a:blip r:embed="rId3"/>
          <a:stretch>
            <a:fillRect/>
          </a:stretch>
        </p:blipFill>
        <p:spPr>
          <a:xfrm>
            <a:off x="0" y="3282216"/>
            <a:ext cx="5736657" cy="3575784"/>
          </a:xfrm>
          <a:prstGeom prst="rect">
            <a:avLst/>
          </a:prstGeom>
        </p:spPr>
      </p:pic>
      <p:sp>
        <p:nvSpPr>
          <p:cNvPr id="4" name="Rectangle 3"/>
          <p:cNvSpPr/>
          <p:nvPr/>
        </p:nvSpPr>
        <p:spPr>
          <a:xfrm>
            <a:off x="5953225" y="500418"/>
            <a:ext cx="6381550"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Expected </a:t>
            </a:r>
            <a:r>
              <a:rPr lang="en-US" dirty="0" smtClean="0">
                <a:effectLst/>
                <a:latin typeface="Times New Roman" panose="02020603050405020304" pitchFamily="18" charset="0"/>
                <a:ea typeface="Times New Roman" panose="02020603050405020304" pitchFamily="18" charset="0"/>
              </a:rPr>
              <a:t>downward trend in the proportion of parents still alive according to the age group of the respondents</a:t>
            </a:r>
            <a:endParaRPr lang="fr-BE" dirty="0"/>
          </a:p>
        </p:txBody>
      </p:sp>
      <p:sp>
        <p:nvSpPr>
          <p:cNvPr id="5" name="Rectangle 4"/>
          <p:cNvSpPr/>
          <p:nvPr/>
        </p:nvSpPr>
        <p:spPr>
          <a:xfrm>
            <a:off x="5953225" y="1245532"/>
            <a:ext cx="3352200" cy="369332"/>
          </a:xfrm>
          <a:prstGeom prst="rect">
            <a:avLst/>
          </a:prstGeom>
        </p:spPr>
        <p:txBody>
          <a:bodyPr wrap="non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with a faster decline </a:t>
            </a:r>
            <a:r>
              <a:rPr lang="en-US" dirty="0" smtClean="0">
                <a:effectLst/>
                <a:latin typeface="Times New Roman" panose="02020603050405020304" pitchFamily="18" charset="0"/>
                <a:ea typeface="Times New Roman" panose="02020603050405020304" pitchFamily="18" charset="0"/>
              </a:rPr>
              <a:t>for </a:t>
            </a:r>
            <a:r>
              <a:rPr lang="en-US" dirty="0" smtClean="0">
                <a:effectLst/>
                <a:latin typeface="Times New Roman" panose="02020603050405020304" pitchFamily="18" charset="0"/>
                <a:ea typeface="Times New Roman" panose="02020603050405020304" pitchFamily="18" charset="0"/>
              </a:rPr>
              <a:t>fathers</a:t>
            </a:r>
            <a:endParaRPr lang="fr-BE" dirty="0"/>
          </a:p>
        </p:txBody>
      </p:sp>
      <p:sp>
        <p:nvSpPr>
          <p:cNvPr id="6" name="Rectangle 5"/>
          <p:cNvSpPr/>
          <p:nvPr/>
        </p:nvSpPr>
        <p:spPr>
          <a:xfrm>
            <a:off x="5953225" y="1884496"/>
            <a:ext cx="6096000" cy="923330"/>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Censuses and surveys  are known to be affected by the adoption bias, introducing upward bias in the proportions of parents surviving</a:t>
            </a:r>
            <a:endParaRPr lang="fr-BE" dirty="0"/>
          </a:p>
        </p:txBody>
      </p:sp>
      <p:sp>
        <p:nvSpPr>
          <p:cNvPr id="7" name="Rectangle 6"/>
          <p:cNvSpPr/>
          <p:nvPr/>
        </p:nvSpPr>
        <p:spPr>
          <a:xfrm>
            <a:off x="5953225" y="3282216"/>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Both the direct and indirect estimates from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are lower than the rates from the United Nations.</a:t>
            </a:r>
            <a:endParaRPr lang="fr-BE" dirty="0"/>
          </a:p>
        </p:txBody>
      </p:sp>
      <p:sp>
        <p:nvSpPr>
          <p:cNvPr id="8" name="Rectangle 7"/>
          <p:cNvSpPr/>
          <p:nvPr/>
        </p:nvSpPr>
        <p:spPr>
          <a:xfrm>
            <a:off x="5953225" y="4126113"/>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Indirect </a:t>
            </a:r>
            <a:r>
              <a:rPr lang="en-US" dirty="0" smtClean="0">
                <a:effectLst/>
                <a:latin typeface="Times New Roman" panose="02020603050405020304" pitchFamily="18" charset="0"/>
                <a:ea typeface="Times New Roman" panose="02020603050405020304" pitchFamily="18" charset="0"/>
              </a:rPr>
              <a:t>estimates from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a:t>
            </a:r>
            <a:r>
              <a:rPr lang="en-US" dirty="0" smtClean="0">
                <a:effectLst/>
                <a:latin typeface="Times New Roman" panose="02020603050405020304" pitchFamily="18" charset="0"/>
                <a:ea typeface="Times New Roman" panose="02020603050405020304" pitchFamily="18" charset="0"/>
              </a:rPr>
              <a:t>are much higher than those extracted from the 2019 census.</a:t>
            </a:r>
            <a:endParaRPr lang="fr-BE" dirty="0"/>
          </a:p>
        </p:txBody>
      </p:sp>
      <p:sp>
        <p:nvSpPr>
          <p:cNvPr id="9" name="Rectangle 8"/>
          <p:cNvSpPr/>
          <p:nvPr/>
        </p:nvSpPr>
        <p:spPr>
          <a:xfrm>
            <a:off x="5953225" y="5070108"/>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However, it should be noted that the mortality levels of the elderly are very uncertain in Burkina Faso.</a:t>
            </a:r>
            <a:endParaRPr lang="fr-BE" dirty="0"/>
          </a:p>
        </p:txBody>
      </p:sp>
      <p:sp>
        <p:nvSpPr>
          <p:cNvPr id="10" name="Rectangle 9"/>
          <p:cNvSpPr/>
          <p:nvPr/>
        </p:nvSpPr>
        <p:spPr>
          <a:xfrm>
            <a:off x="5475369" y="-117288"/>
            <a:ext cx="1467068" cy="369332"/>
          </a:xfrm>
          <a:prstGeom prst="rect">
            <a:avLst/>
          </a:prstGeom>
        </p:spPr>
        <p:txBody>
          <a:bodyPr wrap="none">
            <a:spAutoFit/>
          </a:bodyPr>
          <a:lstStyle/>
          <a:p>
            <a:pPr>
              <a:spcBef>
                <a:spcPts val="1200"/>
              </a:spcBef>
            </a:pPr>
            <a:r>
              <a:rPr lang="fr-BE" b="1" kern="0" dirty="0" err="1"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Results</a:t>
            </a:r>
            <a:r>
              <a:rPr lang="fr-BE" b="1" kern="0" dirty="0"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 (4/4) </a:t>
            </a:r>
            <a:endParaRPr lang="fr-BE" b="1" kern="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0691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8387" y="241253"/>
            <a:ext cx="1223412" cy="369332"/>
          </a:xfrm>
          <a:prstGeom prst="rect">
            <a:avLst/>
          </a:prstGeom>
        </p:spPr>
        <p:txBody>
          <a:bodyPr wrap="none">
            <a:spAutoFit/>
          </a:bodyPr>
          <a:lstStyle/>
          <a:p>
            <a:pPr lvl="0">
              <a:spcBef>
                <a:spcPts val="1200"/>
              </a:spcBef>
              <a:spcAft>
                <a:spcPts val="0"/>
              </a:spcAft>
            </a:pP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Discussion</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1058779" y="986255"/>
            <a:ext cx="11011301"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Trends </a:t>
            </a:r>
            <a:r>
              <a:rPr lang="en-US" dirty="0" smtClean="0">
                <a:effectLst/>
                <a:latin typeface="Times New Roman" panose="02020603050405020304" pitchFamily="18" charset="0"/>
                <a:ea typeface="Times New Roman" panose="02020603050405020304" pitchFamily="18" charset="0"/>
              </a:rPr>
              <a:t>in under-five mortality derived from the MPS are relatively consistent with other estimates from face-to-face surveys and censuses.</a:t>
            </a:r>
            <a:endParaRPr lang="fr-BE" dirty="0"/>
          </a:p>
        </p:txBody>
      </p:sp>
      <p:sp>
        <p:nvSpPr>
          <p:cNvPr id="5" name="Rectangle 4"/>
          <p:cNvSpPr/>
          <p:nvPr/>
        </p:nvSpPr>
        <p:spPr>
          <a:xfrm>
            <a:off x="2480106" y="1943522"/>
            <a:ext cx="9602811" cy="646331"/>
          </a:xfrm>
          <a:prstGeom prst="rect">
            <a:avLst/>
          </a:prstGeom>
        </p:spPr>
        <p:txBody>
          <a:bodyPr wrap="square">
            <a:spAutoFit/>
          </a:bodyPr>
          <a:lstStyle/>
          <a:p>
            <a:pPr marL="285750"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Truncated birth histories could be plagued by misreporting errors such as transfers of some children (living or dead) beyond the reference period (</a:t>
            </a:r>
            <a:r>
              <a:rPr lang="en-US" dirty="0" err="1" smtClean="0">
                <a:effectLst/>
                <a:latin typeface="Times New Roman" panose="02020603050405020304" pitchFamily="18" charset="0"/>
                <a:ea typeface="Times New Roman" panose="02020603050405020304" pitchFamily="18" charset="0"/>
              </a:rPr>
              <a:t>Tabutin</a:t>
            </a:r>
            <a:r>
              <a:rPr lang="en-US" dirty="0" smtClean="0">
                <a:effectLst/>
                <a:latin typeface="Times New Roman" panose="02020603050405020304" pitchFamily="18" charset="0"/>
                <a:ea typeface="Times New Roman" panose="02020603050405020304" pitchFamily="18" charset="0"/>
              </a:rPr>
              <a:t> &amp; </a:t>
            </a:r>
            <a:r>
              <a:rPr lang="en-US" dirty="0" err="1" smtClean="0">
                <a:effectLst/>
                <a:latin typeface="Times New Roman" panose="02020603050405020304" pitchFamily="18" charset="0"/>
                <a:ea typeface="Times New Roman" panose="02020603050405020304" pitchFamily="18" charset="0"/>
              </a:rPr>
              <a:t>Masquelier</a:t>
            </a:r>
            <a:r>
              <a:rPr lang="en-US" dirty="0" smtClean="0">
                <a:effectLst/>
                <a:latin typeface="Times New Roman" panose="02020603050405020304" pitchFamily="18" charset="0"/>
                <a:ea typeface="Times New Roman" panose="02020603050405020304" pitchFamily="18" charset="0"/>
              </a:rPr>
              <a:t>, 2017; You et al., 2015).</a:t>
            </a:r>
            <a:endParaRPr lang="fr-BE" dirty="0"/>
          </a:p>
        </p:txBody>
      </p:sp>
      <p:sp>
        <p:nvSpPr>
          <p:cNvPr id="6" name="Rectangle 5"/>
          <p:cNvSpPr/>
          <p:nvPr/>
        </p:nvSpPr>
        <p:spPr>
          <a:xfrm>
            <a:off x="1058777" y="2887586"/>
            <a:ext cx="11011303"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Regarding adult mortality, our study suggests that the MPS tends to underestimate the level of mortality when based on summary sibling data.</a:t>
            </a:r>
            <a:endParaRPr lang="fr-BE" dirty="0"/>
          </a:p>
        </p:txBody>
      </p:sp>
      <p:sp>
        <p:nvSpPr>
          <p:cNvPr id="7" name="Rectangle 6"/>
          <p:cNvSpPr/>
          <p:nvPr/>
        </p:nvSpPr>
        <p:spPr>
          <a:xfrm>
            <a:off x="2335854" y="4291721"/>
            <a:ext cx="6923776" cy="372556"/>
          </a:xfrm>
          <a:prstGeom prst="rect">
            <a:avLst/>
          </a:prstGeom>
        </p:spPr>
        <p:txBody>
          <a:bodyPr wrap="square">
            <a:spAutoFit/>
          </a:bodyPr>
          <a:lstStyle/>
          <a:p>
            <a:pPr marL="285750" indent="-285750">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a:t>
            </a:r>
            <a:r>
              <a:rPr lang="en-US" dirty="0" smtClean="0">
                <a:effectLst/>
                <a:latin typeface="Times New Roman" panose="02020603050405020304" pitchFamily="18" charset="0"/>
                <a:ea typeface="Times New Roman" panose="02020603050405020304" pitchFamily="18" charset="0"/>
              </a:rPr>
              <a:t>ransfer </a:t>
            </a:r>
            <a:r>
              <a:rPr lang="en-US" dirty="0" smtClean="0">
                <a:effectLst/>
                <a:latin typeface="Times New Roman" panose="02020603050405020304" pitchFamily="18" charset="0"/>
                <a:ea typeface="Times New Roman" panose="02020603050405020304" pitchFamily="18" charset="0"/>
              </a:rPr>
              <a:t>of sibling deaths prior to the reference period (2019-2022). </a:t>
            </a:r>
            <a:endParaRPr lang="fr-BE" dirty="0"/>
          </a:p>
        </p:txBody>
      </p:sp>
      <p:sp>
        <p:nvSpPr>
          <p:cNvPr id="8" name="Rectangle 7"/>
          <p:cNvSpPr/>
          <p:nvPr/>
        </p:nvSpPr>
        <p:spPr>
          <a:xfrm>
            <a:off x="2335854" y="4920639"/>
            <a:ext cx="5576239" cy="369332"/>
          </a:xfrm>
          <a:prstGeom prst="rect">
            <a:avLst/>
          </a:prstGeom>
        </p:spPr>
        <p:txBody>
          <a:bodyPr wrap="square">
            <a:spAutoFit/>
          </a:bodyPr>
          <a:lstStyle/>
          <a:p>
            <a:pPr marL="285750" indent="-285750">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a:t>
            </a:r>
            <a:r>
              <a:rPr lang="en-US" dirty="0" smtClean="0">
                <a:effectLst/>
                <a:latin typeface="Times New Roman" panose="02020603050405020304" pitchFamily="18" charset="0"/>
                <a:ea typeface="Times New Roman" panose="02020603050405020304" pitchFamily="18" charset="0"/>
              </a:rPr>
              <a:t>ata </a:t>
            </a:r>
            <a:r>
              <a:rPr lang="en-US" dirty="0" smtClean="0">
                <a:effectLst/>
                <a:latin typeface="Times New Roman" panose="02020603050405020304" pitchFamily="18" charset="0"/>
                <a:ea typeface="Times New Roman" panose="02020603050405020304" pitchFamily="18" charset="0"/>
              </a:rPr>
              <a:t>quality assessment (EHCVM arm and RDD arm).</a:t>
            </a:r>
            <a:endParaRPr lang="fr-BE" dirty="0"/>
          </a:p>
        </p:txBody>
      </p:sp>
      <p:sp>
        <p:nvSpPr>
          <p:cNvPr id="9" name="Rectangle 8"/>
          <p:cNvSpPr/>
          <p:nvPr/>
        </p:nvSpPr>
        <p:spPr>
          <a:xfrm>
            <a:off x="2335854" y="3760724"/>
            <a:ext cx="9602811" cy="369332"/>
          </a:xfrm>
          <a:prstGeom prst="rect">
            <a:avLst/>
          </a:prstGeom>
        </p:spPr>
        <p:txBody>
          <a:bodyPr wrap="square">
            <a:spAutoFit/>
          </a:bodyPr>
          <a:lstStyle/>
          <a:p>
            <a:pPr marL="285750"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Summary sibling </a:t>
            </a:r>
            <a:r>
              <a:rPr lang="en-US" dirty="0" smtClean="0">
                <a:effectLst/>
                <a:latin typeface="Times New Roman" panose="02020603050405020304" pitchFamily="18" charset="0"/>
                <a:ea typeface="Times New Roman" panose="02020603050405020304" pitchFamily="18" charset="0"/>
              </a:rPr>
              <a:t>histories </a:t>
            </a:r>
            <a:r>
              <a:rPr lang="en-US" dirty="0" smtClean="0">
                <a:effectLst/>
                <a:latin typeface="Times New Roman" panose="02020603050405020304" pitchFamily="18" charset="0"/>
                <a:ea typeface="Times New Roman" panose="02020603050405020304" pitchFamily="18" charset="0"/>
              </a:rPr>
              <a:t>are </a:t>
            </a:r>
            <a:r>
              <a:rPr lang="en-US" dirty="0" smtClean="0">
                <a:effectLst/>
                <a:latin typeface="Times New Roman" panose="02020603050405020304" pitchFamily="18" charset="0"/>
                <a:ea typeface="Times New Roman" panose="02020603050405020304" pitchFamily="18" charset="0"/>
              </a:rPr>
              <a:t>subject to greater error than full sibling survival histories.</a:t>
            </a:r>
            <a:endParaRPr lang="fr-BE" dirty="0"/>
          </a:p>
        </p:txBody>
      </p:sp>
      <p:sp>
        <p:nvSpPr>
          <p:cNvPr id="10" name="Rectangle 9"/>
          <p:cNvSpPr/>
          <p:nvPr/>
        </p:nvSpPr>
        <p:spPr>
          <a:xfrm>
            <a:off x="1058777" y="5449520"/>
            <a:ext cx="10889384"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MPS </a:t>
            </a:r>
            <a:r>
              <a:rPr lang="en-US" dirty="0" smtClean="0">
                <a:effectLst/>
                <a:latin typeface="Times New Roman" panose="02020603050405020304" pitchFamily="18" charset="0"/>
                <a:ea typeface="Times New Roman" panose="02020603050405020304" pitchFamily="18" charset="0"/>
              </a:rPr>
              <a:t>survey produced </a:t>
            </a:r>
            <a:r>
              <a:rPr lang="en-US" dirty="0">
                <a:latin typeface="Times New Roman" panose="02020603050405020304" pitchFamily="18" charset="0"/>
                <a:ea typeface="Times New Roman" panose="02020603050405020304" pitchFamily="18" charset="0"/>
              </a:rPr>
              <a:t>old-age </a:t>
            </a:r>
            <a:r>
              <a:rPr lang="en-US" dirty="0" smtClean="0">
                <a:latin typeface="Times New Roman" panose="02020603050405020304" pitchFamily="18" charset="0"/>
                <a:ea typeface="Times New Roman" panose="02020603050405020304" pitchFamily="18" charset="0"/>
              </a:rPr>
              <a:t>mortality estimates </a:t>
            </a:r>
            <a:r>
              <a:rPr lang="en-US" dirty="0" smtClean="0">
                <a:effectLst/>
                <a:latin typeface="Times New Roman" panose="02020603050405020304" pitchFamily="18" charset="0"/>
                <a:ea typeface="Times New Roman" panose="02020603050405020304" pitchFamily="18" charset="0"/>
              </a:rPr>
              <a:t>close </a:t>
            </a:r>
            <a:r>
              <a:rPr lang="en-US" dirty="0" smtClean="0">
                <a:effectLst/>
                <a:latin typeface="Times New Roman" panose="02020603050405020304" pitchFamily="18" charset="0"/>
                <a:ea typeface="Times New Roman" panose="02020603050405020304" pitchFamily="18" charset="0"/>
              </a:rPr>
              <a:t>to those of the World Population Prospects for fathers, when estimated indirectly.</a:t>
            </a:r>
            <a:endParaRPr lang="fr-BE" dirty="0"/>
          </a:p>
        </p:txBody>
      </p:sp>
      <p:sp>
        <p:nvSpPr>
          <p:cNvPr id="11" name="Rectangle 10"/>
          <p:cNvSpPr/>
          <p:nvPr/>
        </p:nvSpPr>
        <p:spPr>
          <a:xfrm>
            <a:off x="2480106" y="6210548"/>
            <a:ext cx="7774011" cy="369332"/>
          </a:xfrm>
          <a:prstGeom prst="rect">
            <a:avLst/>
          </a:prstGeom>
        </p:spPr>
        <p:txBody>
          <a:bodyPr wrap="square">
            <a:spAutoFit/>
          </a:bodyPr>
          <a:lstStyle/>
          <a:p>
            <a:pPr marL="285750"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In this age group, we are lacking a robust reference to compare our estimates</a:t>
            </a:r>
            <a:endParaRPr lang="fr-BE" dirty="0"/>
          </a:p>
        </p:txBody>
      </p:sp>
    </p:spTree>
    <p:extLst>
      <p:ext uri="{BB962C8B-B14F-4D97-AF65-F5344CB8AC3E}">
        <p14:creationId xmlns:p14="http://schemas.microsoft.com/office/powerpoint/2010/main" val="56802861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678" y="610585"/>
            <a:ext cx="11781322"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In summary, the mobile phone survey has proven to be a feasible and acceptable alternative method when face-to-face data collection is not possible.</a:t>
            </a:r>
            <a:endParaRPr lang="fr-BE" dirty="0"/>
          </a:p>
        </p:txBody>
      </p:sp>
      <p:sp>
        <p:nvSpPr>
          <p:cNvPr id="3" name="Rectangle 2"/>
          <p:cNvSpPr/>
          <p:nvPr/>
        </p:nvSpPr>
        <p:spPr>
          <a:xfrm>
            <a:off x="872689" y="1440665"/>
            <a:ext cx="9715099" cy="369332"/>
          </a:xfrm>
          <a:prstGeom prst="rect">
            <a:avLst/>
          </a:prstGeom>
        </p:spPr>
        <p:txBody>
          <a:bodyPr wrap="square">
            <a:spAutoFit/>
          </a:bodyPr>
          <a:lstStyle/>
          <a:p>
            <a:pPr marL="285750"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However, this method has some important limitations with implications for mortality estimation. </a:t>
            </a:r>
            <a:endParaRPr lang="fr-BE" dirty="0"/>
          </a:p>
        </p:txBody>
      </p:sp>
      <p:sp>
        <p:nvSpPr>
          <p:cNvPr id="4" name="Rectangle 3"/>
          <p:cNvSpPr/>
          <p:nvPr/>
        </p:nvSpPr>
        <p:spPr>
          <a:xfrm>
            <a:off x="1334702" y="1809997"/>
            <a:ext cx="10504371" cy="369332"/>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absence of additional information on the socio-demographic characteristics of the customers</a:t>
            </a:r>
            <a:endParaRPr lang="fr-BE" dirty="0"/>
          </a:p>
        </p:txBody>
      </p:sp>
      <p:sp>
        <p:nvSpPr>
          <p:cNvPr id="5" name="Rectangle 4"/>
          <p:cNvSpPr/>
          <p:nvPr/>
        </p:nvSpPr>
        <p:spPr>
          <a:xfrm>
            <a:off x="1334702" y="2363995"/>
            <a:ext cx="6186309" cy="369332"/>
          </a:xfrm>
          <a:prstGeom prst="rect">
            <a:avLst/>
          </a:prstGeom>
        </p:spPr>
        <p:txBody>
          <a:bodyPr wrap="non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 the place from which respondents participate in the interview</a:t>
            </a:r>
            <a:endParaRPr lang="fr-BE" dirty="0"/>
          </a:p>
        </p:txBody>
      </p:sp>
      <p:sp>
        <p:nvSpPr>
          <p:cNvPr id="6" name="Rectangle 5"/>
          <p:cNvSpPr/>
          <p:nvPr/>
        </p:nvSpPr>
        <p:spPr>
          <a:xfrm>
            <a:off x="1334701" y="2917993"/>
            <a:ext cx="7895925" cy="369332"/>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the telephone survey involves the use of fairly short questionnaires</a:t>
            </a:r>
            <a:endParaRPr lang="fr-BE" dirty="0"/>
          </a:p>
        </p:txBody>
      </p:sp>
      <p:sp>
        <p:nvSpPr>
          <p:cNvPr id="7" name="Rectangle 6"/>
          <p:cNvSpPr/>
          <p:nvPr/>
        </p:nvSpPr>
        <p:spPr>
          <a:xfrm>
            <a:off x="1334701" y="3471991"/>
            <a:ext cx="4865434" cy="369332"/>
          </a:xfrm>
          <a:prstGeom prst="rect">
            <a:avLst/>
          </a:prstGeom>
        </p:spPr>
        <p:txBody>
          <a:bodyPr wrap="non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response rates were much lower than predicted </a:t>
            </a:r>
            <a:endParaRPr lang="fr-BE" dirty="0"/>
          </a:p>
        </p:txBody>
      </p:sp>
      <p:sp>
        <p:nvSpPr>
          <p:cNvPr id="8" name="Rectangle 7"/>
          <p:cNvSpPr/>
          <p:nvPr/>
        </p:nvSpPr>
        <p:spPr>
          <a:xfrm>
            <a:off x="872689" y="3933656"/>
            <a:ext cx="11319311" cy="1200329"/>
          </a:xfrm>
          <a:prstGeom prst="rect">
            <a:avLst/>
          </a:prstGeom>
        </p:spPr>
        <p:txBody>
          <a:bodyPr wrap="square">
            <a:spAutoFit/>
          </a:bodyPr>
          <a:lstStyle/>
          <a:p>
            <a:pPr marL="285750" indent="-285750" algn="just">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Despite these limitations, the results of our analyzes of mortality levels and trends show that it is possible to carry out a large-scale national survey in Burkina Faso, and in sub-Saharan Africa, from a sample of numbers randomly generated mobile phone numbers, or from pre-registered numbers during a face-to-face survey, to collect information on mortality.</a:t>
            </a:r>
            <a:endParaRPr lang="fr-BE" dirty="0"/>
          </a:p>
        </p:txBody>
      </p:sp>
      <p:sp>
        <p:nvSpPr>
          <p:cNvPr id="9" name="Rectangle 8"/>
          <p:cNvSpPr/>
          <p:nvPr/>
        </p:nvSpPr>
        <p:spPr>
          <a:xfrm>
            <a:off x="872689" y="5763917"/>
            <a:ext cx="3358612" cy="369332"/>
          </a:xfrm>
          <a:prstGeom prst="rect">
            <a:avLst/>
          </a:prstGeom>
        </p:spPr>
        <p:txBody>
          <a:bodyPr wrap="none">
            <a:spAutoFit/>
          </a:bodyPr>
          <a:lstStyle/>
          <a:p>
            <a:pPr marL="285750"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In future mobile phone surveys</a:t>
            </a:r>
            <a:endParaRPr lang="fr-BE" dirty="0"/>
          </a:p>
        </p:txBody>
      </p:sp>
      <p:sp>
        <p:nvSpPr>
          <p:cNvPr id="10" name="Rectangle 9"/>
          <p:cNvSpPr/>
          <p:nvPr/>
        </p:nvSpPr>
        <p:spPr>
          <a:xfrm>
            <a:off x="4535039" y="5069585"/>
            <a:ext cx="2525050"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quota sampling strategy</a:t>
            </a:r>
            <a:endParaRPr lang="fr-BE" dirty="0"/>
          </a:p>
        </p:txBody>
      </p:sp>
      <p:sp>
        <p:nvSpPr>
          <p:cNvPr id="11" name="Rectangle 10"/>
          <p:cNvSpPr/>
          <p:nvPr/>
        </p:nvSpPr>
        <p:spPr>
          <a:xfrm>
            <a:off x="4535038" y="5541297"/>
            <a:ext cx="7656961"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 recommend the use of full birth and full sibling histories rather than shortened instruments.</a:t>
            </a:r>
            <a:endParaRPr lang="fr-BE" dirty="0"/>
          </a:p>
        </p:txBody>
      </p:sp>
      <p:sp>
        <p:nvSpPr>
          <p:cNvPr id="12" name="Rectangle 11"/>
          <p:cNvSpPr/>
          <p:nvPr/>
        </p:nvSpPr>
        <p:spPr>
          <a:xfrm>
            <a:off x="4535038" y="6334314"/>
            <a:ext cx="5532284"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a good communication strategy to inform the population</a:t>
            </a:r>
            <a:endParaRPr lang="fr-BE" dirty="0"/>
          </a:p>
        </p:txBody>
      </p:sp>
      <p:sp>
        <p:nvSpPr>
          <p:cNvPr id="13" name="Accolade ouvrante 12"/>
          <p:cNvSpPr/>
          <p:nvPr/>
        </p:nvSpPr>
        <p:spPr>
          <a:xfrm>
            <a:off x="4231301" y="5226318"/>
            <a:ext cx="303737" cy="137661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14" name="Rectangle 13"/>
          <p:cNvSpPr/>
          <p:nvPr/>
        </p:nvSpPr>
        <p:spPr>
          <a:xfrm>
            <a:off x="4098387" y="241253"/>
            <a:ext cx="1287532" cy="369332"/>
          </a:xfrm>
          <a:prstGeom prst="rect">
            <a:avLst/>
          </a:prstGeom>
        </p:spPr>
        <p:txBody>
          <a:bodyPr wrap="none">
            <a:spAutoFit/>
          </a:bodyPr>
          <a:lstStyle/>
          <a:p>
            <a:pPr lvl="0">
              <a:spcBef>
                <a:spcPts val="1200"/>
              </a:spcBef>
              <a:spcAft>
                <a:spcPts val="0"/>
              </a:spcAft>
            </a:pP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Conclusion</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9598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2278930" y="1928439"/>
            <a:ext cx="8672401" cy="1748683"/>
          </a:xfrm>
          <a:prstGeom prst="horizontalScroll">
            <a:avLst/>
          </a:prstGeom>
          <a:solidFill>
            <a:schemeClr val="bg1"/>
          </a:solidFill>
          <a:ln w="73025" cmpd="dbl">
            <a:solidFill>
              <a:srgbClr val="00B0F0"/>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2800" b="1" dirty="0" smtClean="0">
                <a:solidFill>
                  <a:schemeClr val="tx1"/>
                </a:solidFill>
              </a:rPr>
              <a:t>Are mobile </a:t>
            </a:r>
            <a:r>
              <a:rPr lang="en-US" sz="2800" b="1" dirty="0">
                <a:solidFill>
                  <a:schemeClr val="tx1"/>
                </a:solidFill>
              </a:rPr>
              <a:t>phone surveys </a:t>
            </a:r>
            <a:r>
              <a:rPr lang="en-US" sz="2800" b="1" dirty="0" smtClean="0">
                <a:solidFill>
                  <a:schemeClr val="tx1"/>
                </a:solidFill>
              </a:rPr>
              <a:t>an alternative to face-to-face interviews for crisis settings </a:t>
            </a:r>
            <a:r>
              <a:rPr lang="en-US" sz="2800" b="1" dirty="0" smtClean="0">
                <a:solidFill>
                  <a:schemeClr val="tx1"/>
                </a:solidFill>
              </a:rPr>
              <a:t>? </a:t>
            </a:r>
          </a:p>
          <a:p>
            <a:pPr algn="just"/>
            <a:r>
              <a:rPr lang="en-US" sz="2800" b="1" dirty="0" smtClean="0">
                <a:solidFill>
                  <a:schemeClr val="tx1"/>
                </a:solidFill>
              </a:rPr>
              <a:t>A</a:t>
            </a:r>
            <a:r>
              <a:rPr lang="en-US" sz="2800" b="1" dirty="0" smtClean="0">
                <a:solidFill>
                  <a:schemeClr val="tx1"/>
                </a:solidFill>
              </a:rPr>
              <a:t> </a:t>
            </a:r>
            <a:r>
              <a:rPr lang="en-US" sz="2800" b="1" dirty="0">
                <a:solidFill>
                  <a:schemeClr val="tx1"/>
                </a:solidFill>
              </a:rPr>
              <a:t>national study in Burkina Faso </a:t>
            </a:r>
            <a:endParaRPr lang="fr-BE" sz="2800" dirty="0">
              <a:solidFill>
                <a:schemeClr val="tx1"/>
              </a:solidFill>
            </a:endParaRPr>
          </a:p>
        </p:txBody>
      </p:sp>
      <p:sp>
        <p:nvSpPr>
          <p:cNvPr id="5" name="ZoneTexte 13"/>
          <p:cNvSpPr txBox="1">
            <a:spLocks noChangeArrowheads="1"/>
          </p:cNvSpPr>
          <p:nvPr/>
        </p:nvSpPr>
        <p:spPr bwMode="auto">
          <a:xfrm>
            <a:off x="2278930" y="3925533"/>
            <a:ext cx="8911138" cy="175432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50000"/>
              </a:lnSpc>
              <a:tabLst>
                <a:tab pos="4610100" algn="l"/>
              </a:tabLst>
            </a:pPr>
            <a:r>
              <a:rPr lang="fr-FR" sz="2400" b="1" u="sng" dirty="0" err="1" smtClean="0">
                <a:latin typeface="Times New Roman" panose="02020603050405020304" pitchFamily="18" charset="0"/>
                <a:cs typeface="Times New Roman" panose="02020603050405020304" pitchFamily="18" charset="0"/>
              </a:rPr>
              <a:t>Presented</a:t>
            </a:r>
            <a:r>
              <a:rPr lang="fr-FR" sz="2400" b="1" u="sng" dirty="0" smtClean="0">
                <a:latin typeface="Times New Roman" panose="02020603050405020304" pitchFamily="18" charset="0"/>
                <a:cs typeface="Times New Roman" panose="02020603050405020304" pitchFamily="18" charset="0"/>
              </a:rPr>
              <a:t> by</a:t>
            </a:r>
            <a:endParaRPr lang="fr-FR" sz="2400" b="1" u="sng" dirty="0">
              <a:latin typeface="Times New Roman" panose="02020603050405020304" pitchFamily="18" charset="0"/>
              <a:cs typeface="Times New Roman" panose="02020603050405020304" pitchFamily="18" charset="0"/>
            </a:endParaRPr>
          </a:p>
          <a:p>
            <a:pPr algn="ctr">
              <a:lnSpc>
                <a:spcPct val="150000"/>
              </a:lnSpc>
              <a:tabLst>
                <a:tab pos="4610100" algn="l"/>
              </a:tabLst>
            </a:pPr>
            <a:r>
              <a:rPr lang="fr-FR" sz="2400" b="1" dirty="0" smtClean="0">
                <a:latin typeface="Times New Roman" panose="02020603050405020304" pitchFamily="18" charset="0"/>
                <a:cs typeface="Times New Roman" panose="02020603050405020304" pitchFamily="18" charset="0"/>
              </a:rPr>
              <a:t>M. DIANOU Kassoum</a:t>
            </a:r>
            <a:endParaRPr lang="fr-FR" sz="2400" b="1" dirty="0">
              <a:latin typeface="Times New Roman" panose="02020603050405020304" pitchFamily="18" charset="0"/>
              <a:cs typeface="Times New Roman" panose="02020603050405020304" pitchFamily="18" charset="0"/>
            </a:endParaRPr>
          </a:p>
          <a:p>
            <a:pPr algn="ctr">
              <a:lnSpc>
                <a:spcPct val="150000"/>
              </a:lnSpc>
              <a:tabLst>
                <a:tab pos="4610100" algn="l"/>
              </a:tabLst>
            </a:pPr>
            <a:r>
              <a:rPr lang="en-US" sz="2400" b="1" u="sng" dirty="0" smtClean="0">
                <a:solidFill>
                  <a:schemeClr val="tx1"/>
                </a:solidFill>
                <a:latin typeface="Times New Roman" panose="02020603050405020304" pitchFamily="18" charset="0"/>
                <a:cs typeface="Times New Roman" panose="02020603050405020304" pitchFamily="18" charset="0"/>
              </a:rPr>
              <a:t>EAPS Health, Morbidity and Mortality Working Group </a:t>
            </a:r>
            <a:r>
              <a:rPr lang="fr-FR" sz="2400" b="1" u="sng" dirty="0" smtClean="0">
                <a:latin typeface="Times New Roman" panose="02020603050405020304" pitchFamily="18" charset="0"/>
                <a:cs typeface="Times New Roman" panose="02020603050405020304" pitchFamily="18" charset="0"/>
              </a:rPr>
              <a:t>2023</a:t>
            </a:r>
            <a:endParaRPr lang="fr-FR" sz="2400" b="1" u="sng" dirty="0">
              <a:latin typeface="Times New Roman" panose="02020603050405020304" pitchFamily="18" charset="0"/>
              <a:cs typeface="Times New Roman" panose="02020603050405020304" pitchFamily="18" charset="0"/>
            </a:endParaRPr>
          </a:p>
        </p:txBody>
      </p:sp>
      <p:sp>
        <p:nvSpPr>
          <p:cNvPr id="6" name="ZoneTexte 18"/>
          <p:cNvSpPr txBox="1">
            <a:spLocks noChangeArrowheads="1"/>
          </p:cNvSpPr>
          <p:nvPr/>
        </p:nvSpPr>
        <p:spPr bwMode="auto">
          <a:xfrm>
            <a:off x="3811883" y="6096376"/>
            <a:ext cx="5606493" cy="461665"/>
          </a:xfrm>
          <a:prstGeom prst="rect">
            <a:avLst/>
          </a:prstGeom>
          <a:solidFill>
            <a:schemeClr val="bg1"/>
          </a:solidFill>
          <a:ln w="57150" cmpd="dbl">
            <a:solidFill>
              <a:srgbClr val="00B0F0"/>
            </a:solidFill>
            <a:miter lim="800000"/>
            <a:headEnd/>
            <a:tailEnd/>
          </a:ln>
        </p:spPr>
        <p:txBody>
          <a:bodyPr wrap="square">
            <a:spAutoFit/>
          </a:bodyPr>
          <a:lstStyle/>
          <a:p>
            <a:pPr algn="ctr"/>
            <a:r>
              <a:rPr lang="fr-FR" sz="2400" b="1" dirty="0" smtClean="0">
                <a:latin typeface="Times New Roman" panose="02020603050405020304" pitchFamily="18" charset="0"/>
                <a:cs typeface="Times New Roman" panose="02020603050405020304" pitchFamily="18" charset="0"/>
              </a:rPr>
              <a:t>Budapest, </a:t>
            </a:r>
            <a:r>
              <a:rPr lang="fr-FR" sz="2400" b="1" dirty="0" err="1">
                <a:latin typeface="Times New Roman" panose="02020603050405020304" pitchFamily="18" charset="0"/>
                <a:cs typeface="Times New Roman" panose="02020603050405020304" pitchFamily="18" charset="0"/>
              </a:rPr>
              <a:t>S</a:t>
            </a:r>
            <a:r>
              <a:rPr lang="fr-FR" sz="2400" b="1" dirty="0" err="1" smtClean="0">
                <a:latin typeface="Times New Roman" panose="02020603050405020304" pitchFamily="18" charset="0"/>
                <a:cs typeface="Times New Roman" panose="02020603050405020304" pitchFamily="18" charset="0"/>
              </a:rPr>
              <a:t>eptember</a:t>
            </a:r>
            <a:r>
              <a:rPr lang="fr-FR" sz="2400" b="1"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20th, 2023</a:t>
            </a:r>
            <a:endParaRPr lang="fr-FR" sz="2400" b="1" dirty="0">
              <a:latin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a16="http://schemas.microsoft.com/office/drawing/2014/main" xmlns="" id="{DEB786F1-26AF-4C97-B45A-E1A579F4ED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064" y="69619"/>
            <a:ext cx="2717030" cy="1944484"/>
          </a:xfrm>
          <a:prstGeom prst="rect">
            <a:avLst/>
          </a:prstGeom>
        </p:spPr>
      </p:pic>
      <p:pic>
        <p:nvPicPr>
          <p:cNvPr id="8" name="Picture 2" descr="https://cdn.uclouvain.be/groups/cms-editors-arec/charte-graphique-uclouvain/UCLouvain_Logo_Pos_CMJN.png?itok=0Vz8FOqj">
            <a:extLst>
              <a:ext uri="{FF2B5EF4-FFF2-40B4-BE49-F238E27FC236}">
                <a16:creationId xmlns:a16="http://schemas.microsoft.com/office/drawing/2014/main" xmlns="" id="{07A1C5F5-429E-460E-82F8-A64E363E1F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8471" y="515691"/>
            <a:ext cx="4786261" cy="1110091"/>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75896" y="515691"/>
            <a:ext cx="3816104" cy="1164338"/>
          </a:xfrm>
          <a:prstGeom prst="rect">
            <a:avLst/>
          </a:prstGeom>
        </p:spPr>
      </p:pic>
      <p:pic>
        <p:nvPicPr>
          <p:cNvPr id="3" name="Image 2"/>
          <p:cNvPicPr>
            <a:picLocks noChangeAspect="1"/>
          </p:cNvPicPr>
          <p:nvPr/>
        </p:nvPicPr>
        <p:blipFill>
          <a:blip r:embed="rId6"/>
          <a:stretch>
            <a:fillRect/>
          </a:stretch>
        </p:blipFill>
        <p:spPr>
          <a:xfrm>
            <a:off x="0" y="543361"/>
            <a:ext cx="3388471" cy="968562"/>
          </a:xfrm>
          <a:prstGeom prst="rect">
            <a:avLst/>
          </a:prstGeom>
        </p:spPr>
      </p:pic>
    </p:spTree>
    <p:extLst>
      <p:ext uri="{BB962C8B-B14F-4D97-AF65-F5344CB8AC3E}">
        <p14:creationId xmlns:p14="http://schemas.microsoft.com/office/powerpoint/2010/main" val="2665386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1" y="909935"/>
            <a:ext cx="5318760" cy="36933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Vital registration is the ideal data </a:t>
            </a:r>
            <a:r>
              <a:rPr lang="en-US" dirty="0" smtClean="0">
                <a:effectLst/>
                <a:latin typeface="Times New Roman" panose="02020603050405020304" pitchFamily="18" charset="0"/>
                <a:ea typeface="Times New Roman" panose="02020603050405020304" pitchFamily="18" charset="0"/>
              </a:rPr>
              <a:t>source</a:t>
            </a:r>
            <a:endParaRPr lang="fr-BE" dirty="0"/>
          </a:p>
        </p:txBody>
      </p:sp>
      <p:sp>
        <p:nvSpPr>
          <p:cNvPr id="4" name="Rectangle 3"/>
          <p:cNvSpPr/>
          <p:nvPr/>
        </p:nvSpPr>
        <p:spPr>
          <a:xfrm>
            <a:off x="5852161" y="909935"/>
            <a:ext cx="6271820"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Completeness </a:t>
            </a:r>
            <a:r>
              <a:rPr lang="en-US" dirty="0" smtClean="0">
                <a:effectLst/>
                <a:latin typeface="Times New Roman" panose="02020603050405020304" pitchFamily="18" charset="0"/>
                <a:ea typeface="Times New Roman" panose="02020603050405020304" pitchFamily="18" charset="0"/>
              </a:rPr>
              <a:t>of death registration remains too </a:t>
            </a:r>
            <a:r>
              <a:rPr lang="en-US" dirty="0">
                <a:latin typeface="Times New Roman" panose="02020603050405020304" pitchFamily="18" charset="0"/>
                <a:ea typeface="Times New Roman" panose="02020603050405020304" pitchFamily="18" charset="0"/>
              </a:rPr>
              <a:t>low in most low- and middle-income countries (LMICs)</a:t>
            </a:r>
            <a:endParaRPr lang="fr-BE" dirty="0"/>
          </a:p>
        </p:txBody>
      </p:sp>
      <p:sp>
        <p:nvSpPr>
          <p:cNvPr id="5" name="Rectangle 4"/>
          <p:cNvSpPr/>
          <p:nvPr/>
        </p:nvSpPr>
        <p:spPr>
          <a:xfrm>
            <a:off x="533400" y="2147054"/>
            <a:ext cx="5318761"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Mortality levels and trends in this </a:t>
            </a:r>
            <a:r>
              <a:rPr lang="en-US" dirty="0" smtClean="0">
                <a:effectLst/>
                <a:latin typeface="Times New Roman" panose="02020603050405020304" pitchFamily="18" charset="0"/>
                <a:ea typeface="Times New Roman" panose="02020603050405020304" pitchFamily="18" charset="0"/>
              </a:rPr>
              <a:t>region : retrospective </a:t>
            </a:r>
            <a:r>
              <a:rPr lang="en-US" dirty="0" smtClean="0">
                <a:effectLst/>
                <a:latin typeface="Times New Roman" panose="02020603050405020304" pitchFamily="18" charset="0"/>
                <a:ea typeface="Times New Roman" panose="02020603050405020304" pitchFamily="18" charset="0"/>
              </a:rPr>
              <a:t>surveys and censuses.</a:t>
            </a:r>
            <a:endParaRPr lang="fr-BE" dirty="0"/>
          </a:p>
        </p:txBody>
      </p:sp>
      <p:sp>
        <p:nvSpPr>
          <p:cNvPr id="6" name="Rectangle 5"/>
          <p:cNvSpPr/>
          <p:nvPr/>
        </p:nvSpPr>
        <p:spPr>
          <a:xfrm>
            <a:off x="5939429" y="1926409"/>
            <a:ext cx="6329573" cy="923330"/>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face-to-face ;</a:t>
            </a:r>
          </a:p>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very </a:t>
            </a:r>
            <a:r>
              <a:rPr lang="en-US" dirty="0" smtClean="0">
                <a:effectLst/>
                <a:latin typeface="Times New Roman" panose="02020603050405020304" pitchFamily="18" charset="0"/>
                <a:ea typeface="Times New Roman" panose="02020603050405020304" pitchFamily="18" charset="0"/>
              </a:rPr>
              <a:t>infrequent, </a:t>
            </a:r>
            <a:endParaRPr lang="en-US" dirty="0" smtClean="0">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ü"/>
            </a:pPr>
            <a:r>
              <a:rPr lang="en-US" dirty="0" smtClean="0">
                <a:latin typeface="Times New Roman" panose="02020603050405020304" pitchFamily="18" charset="0"/>
                <a:ea typeface="Times New Roman" panose="02020603050405020304" pitchFamily="18" charset="0"/>
              </a:rPr>
              <a:t>Updated information or data</a:t>
            </a:r>
            <a:endParaRPr lang="fr-BE" dirty="0"/>
          </a:p>
        </p:txBody>
      </p:sp>
      <p:sp>
        <p:nvSpPr>
          <p:cNvPr id="7" name="Rectangle 6"/>
          <p:cNvSpPr/>
          <p:nvPr/>
        </p:nvSpPr>
        <p:spPr>
          <a:xfrm>
            <a:off x="533400" y="3222348"/>
            <a:ext cx="5318761" cy="923330"/>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Development </a:t>
            </a:r>
            <a:r>
              <a:rPr lang="en-US" dirty="0" smtClean="0">
                <a:effectLst/>
                <a:latin typeface="Times New Roman" panose="02020603050405020304" pitchFamily="18" charset="0"/>
                <a:ea typeface="Times New Roman" panose="02020603050405020304" pitchFamily="18" charset="0"/>
              </a:rPr>
              <a:t>of IT tools and the diversification of communication channels, few countries had explored alternative forms of data collection on mortality</a:t>
            </a:r>
            <a:endParaRPr lang="fr-BE" dirty="0"/>
          </a:p>
        </p:txBody>
      </p:sp>
      <p:sp>
        <p:nvSpPr>
          <p:cNvPr id="8" name="Rectangle 7"/>
          <p:cNvSpPr/>
          <p:nvPr/>
        </p:nvSpPr>
        <p:spPr>
          <a:xfrm>
            <a:off x="5775798" y="3219883"/>
            <a:ext cx="6097925"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The pandemic has since highlighted the limitations of face-to-face data </a:t>
            </a:r>
            <a:r>
              <a:rPr lang="en-US" dirty="0" smtClean="0">
                <a:effectLst/>
                <a:latin typeface="Times New Roman" panose="02020603050405020304" pitchFamily="18" charset="0"/>
                <a:ea typeface="Times New Roman" panose="02020603050405020304" pitchFamily="18" charset="0"/>
              </a:rPr>
              <a:t>collection</a:t>
            </a:r>
            <a:endParaRPr lang="fr-BE" dirty="0"/>
          </a:p>
        </p:txBody>
      </p:sp>
      <p:sp>
        <p:nvSpPr>
          <p:cNvPr id="9" name="Rectangle 8"/>
          <p:cNvSpPr/>
          <p:nvPr/>
        </p:nvSpPr>
        <p:spPr>
          <a:xfrm>
            <a:off x="439556" y="4854106"/>
            <a:ext cx="5242398" cy="36933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Difficult </a:t>
            </a:r>
            <a:r>
              <a:rPr lang="en-US" dirty="0" smtClean="0">
                <a:effectLst/>
                <a:latin typeface="Times New Roman" panose="02020603050405020304" pitchFamily="18" charset="0"/>
                <a:ea typeface="Times New Roman" panose="02020603050405020304" pitchFamily="18" charset="0"/>
              </a:rPr>
              <a:t>to implement in other crisis settings: </a:t>
            </a:r>
            <a:endParaRPr lang="fr-BE" dirty="0"/>
          </a:p>
        </p:txBody>
      </p:sp>
      <p:sp>
        <p:nvSpPr>
          <p:cNvPr id="10" name="Rectangle 9"/>
          <p:cNvSpPr/>
          <p:nvPr/>
        </p:nvSpPr>
        <p:spPr>
          <a:xfrm>
            <a:off x="5862427" y="4454537"/>
            <a:ext cx="6096000" cy="1246495"/>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 event of a natural disaster</a:t>
            </a:r>
          </a:p>
          <a:p>
            <a:endParaRPr lang="en-US" sz="1050"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 conflict</a:t>
            </a:r>
            <a:r>
              <a:rPr lang="en-US" dirty="0" smtClean="0">
                <a:latin typeface="Times New Roman" panose="02020603050405020304" pitchFamily="18" charset="0"/>
                <a:ea typeface="Times New Roman" panose="02020603050405020304" pitchFamily="18" charset="0"/>
              </a:rPr>
              <a:t> ;</a:t>
            </a:r>
          </a:p>
          <a:p>
            <a:endParaRPr lang="en-US" sz="1000" dirty="0" smtClean="0">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 insufficient resources in terms of time and resources </a:t>
            </a:r>
            <a:endParaRPr lang="fr-BE" dirty="0"/>
          </a:p>
        </p:txBody>
      </p:sp>
      <p:sp>
        <p:nvSpPr>
          <p:cNvPr id="11" name="Accolade ouvrante 10"/>
          <p:cNvSpPr/>
          <p:nvPr/>
        </p:nvSpPr>
        <p:spPr>
          <a:xfrm>
            <a:off x="5501481" y="4574642"/>
            <a:ext cx="360946" cy="107529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12" name="Rectangle 11"/>
          <p:cNvSpPr/>
          <p:nvPr/>
        </p:nvSpPr>
        <p:spPr>
          <a:xfrm>
            <a:off x="533399" y="5883233"/>
            <a:ext cx="4968081"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Viable data </a:t>
            </a:r>
            <a:r>
              <a:rPr lang="en-US" dirty="0" smtClean="0">
                <a:effectLst/>
                <a:latin typeface="Times New Roman" panose="02020603050405020304" pitchFamily="18" charset="0"/>
                <a:ea typeface="Times New Roman" panose="02020603050405020304" pitchFamily="18" charset="0"/>
              </a:rPr>
              <a:t>collection methods for mortality </a:t>
            </a:r>
            <a:r>
              <a:rPr lang="en-US" dirty="0" smtClean="0">
                <a:effectLst/>
                <a:latin typeface="Times New Roman" panose="02020603050405020304" pitchFamily="18" charset="0"/>
                <a:ea typeface="Times New Roman" panose="02020603050405020304" pitchFamily="18" charset="0"/>
              </a:rPr>
              <a:t>estimation is needed</a:t>
            </a:r>
            <a:endParaRPr lang="fr-BE" dirty="0"/>
          </a:p>
        </p:txBody>
      </p:sp>
      <p:sp>
        <p:nvSpPr>
          <p:cNvPr id="13" name="Rectangle 12"/>
          <p:cNvSpPr/>
          <p:nvPr/>
        </p:nvSpPr>
        <p:spPr>
          <a:xfrm>
            <a:off x="5775798" y="6021732"/>
            <a:ext cx="5976648" cy="36933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Recent </a:t>
            </a:r>
            <a:r>
              <a:rPr lang="en-US" dirty="0" smtClean="0">
                <a:effectLst/>
                <a:latin typeface="Times New Roman" panose="02020603050405020304" pitchFamily="18" charset="0"/>
                <a:ea typeface="Times New Roman" panose="02020603050405020304" pitchFamily="18" charset="0"/>
              </a:rPr>
              <a:t>increase in cell phone network coverage and use.</a:t>
            </a:r>
            <a:endParaRPr lang="fr-BE" dirty="0"/>
          </a:p>
        </p:txBody>
      </p:sp>
      <p:sp>
        <p:nvSpPr>
          <p:cNvPr id="14" name="Rectangle 13"/>
          <p:cNvSpPr/>
          <p:nvPr/>
        </p:nvSpPr>
        <p:spPr>
          <a:xfrm>
            <a:off x="4989161" y="292789"/>
            <a:ext cx="1024639" cy="369332"/>
          </a:xfrm>
          <a:prstGeom prst="rect">
            <a:avLst/>
          </a:prstGeom>
        </p:spPr>
        <p:txBody>
          <a:bodyPr wrap="none">
            <a:spAutoFit/>
          </a:bodyPr>
          <a:lstStyle/>
          <a:p>
            <a:pPr lvl="0">
              <a:spcBef>
                <a:spcPts val="1200"/>
              </a:spcBef>
              <a:spcAft>
                <a:spcPts val="0"/>
              </a:spcAft>
            </a:pPr>
            <a:r>
              <a:rPr lang="fr-BE" b="1"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Context</a:t>
            </a: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0092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animBg="1"/>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68598" y="434007"/>
            <a:ext cx="2896947" cy="369332"/>
          </a:xfrm>
          <a:prstGeom prst="rect">
            <a:avLst/>
          </a:prstGeom>
        </p:spPr>
        <p:txBody>
          <a:bodyPr wrap="none">
            <a:spAutoFit/>
          </a:bodyPr>
          <a:lstStyle/>
          <a:p>
            <a:pPr lvl="0">
              <a:spcBef>
                <a:spcPts val="1200"/>
              </a:spcBef>
              <a:spcAft>
                <a:spcPts val="0"/>
              </a:spcAft>
            </a:pPr>
            <a:r>
              <a:rPr lang="fr-BE" b="1"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What</a:t>
            </a: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BE" b="1"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BE" b="1"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known</a:t>
            </a: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about MPS </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89981" y="1020694"/>
            <a:ext cx="11612880" cy="36933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Mobile phone surveys (MPS) have several advantages </a:t>
            </a:r>
            <a:r>
              <a:rPr lang="en-US" dirty="0" smtClean="0">
                <a:effectLst/>
                <a:latin typeface="Times New Roman" panose="02020603050405020304" pitchFamily="18" charset="0"/>
                <a:ea typeface="Times New Roman" panose="02020603050405020304" pitchFamily="18" charset="0"/>
              </a:rPr>
              <a:t>(</a:t>
            </a:r>
            <a:r>
              <a:rPr lang="en-US" dirty="0" err="1" smtClean="0">
                <a:effectLst/>
                <a:latin typeface="Times New Roman" panose="02020603050405020304" pitchFamily="18" charset="0"/>
                <a:ea typeface="Times New Roman" panose="02020603050405020304" pitchFamily="18" charset="0"/>
              </a:rPr>
              <a:t>Chasukwa</a:t>
            </a:r>
            <a:r>
              <a:rPr lang="en-US" dirty="0" smtClean="0">
                <a:effectLst/>
                <a:latin typeface="Times New Roman" panose="02020603050405020304" pitchFamily="18" charset="0"/>
                <a:ea typeface="Times New Roman" panose="02020603050405020304" pitchFamily="18" charset="0"/>
              </a:rPr>
              <a:t> et al., 2022; </a:t>
            </a:r>
            <a:r>
              <a:rPr lang="en-US" dirty="0" err="1" smtClean="0">
                <a:effectLst/>
                <a:latin typeface="Times New Roman" panose="02020603050405020304" pitchFamily="18" charset="0"/>
                <a:ea typeface="Times New Roman" panose="02020603050405020304" pitchFamily="18" charset="0"/>
              </a:rPr>
              <a:t>Kuehne</a:t>
            </a:r>
            <a:r>
              <a:rPr lang="en-US" dirty="0" smtClean="0">
                <a:effectLst/>
                <a:latin typeface="Times New Roman" panose="02020603050405020304" pitchFamily="18" charset="0"/>
                <a:ea typeface="Times New Roman" panose="02020603050405020304" pitchFamily="18" charset="0"/>
              </a:rPr>
              <a:t> et al., 2016; </a:t>
            </a:r>
            <a:r>
              <a:rPr lang="en-US" dirty="0" err="1" smtClean="0">
                <a:effectLst/>
                <a:latin typeface="Times New Roman" panose="02020603050405020304" pitchFamily="18" charset="0"/>
                <a:ea typeface="Times New Roman" panose="02020603050405020304" pitchFamily="18" charset="0"/>
              </a:rPr>
              <a:t>Soullier</a:t>
            </a:r>
            <a:r>
              <a:rPr lang="en-US" dirty="0" smtClean="0">
                <a:effectLst/>
                <a:latin typeface="Times New Roman" panose="02020603050405020304" pitchFamily="18" charset="0"/>
                <a:ea typeface="Times New Roman" panose="02020603050405020304" pitchFamily="18" charset="0"/>
              </a:rPr>
              <a:t> et al., 2022).</a:t>
            </a:r>
            <a:endParaRPr lang="fr-BE" dirty="0"/>
          </a:p>
        </p:txBody>
      </p:sp>
      <p:sp>
        <p:nvSpPr>
          <p:cNvPr id="8" name="Rectangle 7"/>
          <p:cNvSpPr/>
          <p:nvPr/>
        </p:nvSpPr>
        <p:spPr>
          <a:xfrm>
            <a:off x="268545" y="2641410"/>
            <a:ext cx="1056700"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They are </a:t>
            </a:r>
            <a:endParaRPr lang="fr-BE" dirty="0"/>
          </a:p>
        </p:txBody>
      </p:sp>
      <p:sp>
        <p:nvSpPr>
          <p:cNvPr id="9" name="Rectangle 8"/>
          <p:cNvSpPr/>
          <p:nvPr/>
        </p:nvSpPr>
        <p:spPr>
          <a:xfrm>
            <a:off x="1987545" y="1942716"/>
            <a:ext cx="1646605"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less expensive</a:t>
            </a:r>
            <a:endParaRPr lang="fr-BE" dirty="0"/>
          </a:p>
        </p:txBody>
      </p:sp>
      <p:sp>
        <p:nvSpPr>
          <p:cNvPr id="10" name="Rectangle 9"/>
          <p:cNvSpPr/>
          <p:nvPr/>
        </p:nvSpPr>
        <p:spPr>
          <a:xfrm>
            <a:off x="1987545" y="2312048"/>
            <a:ext cx="1935145"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quicker to deploy</a:t>
            </a:r>
            <a:endParaRPr lang="fr-BE" dirty="0"/>
          </a:p>
        </p:txBody>
      </p:sp>
      <p:sp>
        <p:nvSpPr>
          <p:cNvPr id="11" name="Rectangle 10"/>
          <p:cNvSpPr/>
          <p:nvPr/>
        </p:nvSpPr>
        <p:spPr>
          <a:xfrm>
            <a:off x="1964461" y="2746758"/>
            <a:ext cx="3916457"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can be conducted at higher frequencies</a:t>
            </a:r>
            <a:endParaRPr lang="fr-BE" dirty="0"/>
          </a:p>
        </p:txBody>
      </p:sp>
      <p:sp>
        <p:nvSpPr>
          <p:cNvPr id="12" name="Rectangle 11"/>
          <p:cNvSpPr/>
          <p:nvPr/>
        </p:nvSpPr>
        <p:spPr>
          <a:xfrm>
            <a:off x="1904189" y="3218858"/>
            <a:ext cx="3999813"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allow flexibility in questionnaire design</a:t>
            </a:r>
            <a:endParaRPr lang="fr-BE" dirty="0"/>
          </a:p>
        </p:txBody>
      </p:sp>
      <p:sp>
        <p:nvSpPr>
          <p:cNvPr id="14" name="Accolade ouvrante 13"/>
          <p:cNvSpPr/>
          <p:nvPr/>
        </p:nvSpPr>
        <p:spPr>
          <a:xfrm>
            <a:off x="1516222" y="2138544"/>
            <a:ext cx="471323" cy="13750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15" name="Rectangle 14"/>
          <p:cNvSpPr/>
          <p:nvPr/>
        </p:nvSpPr>
        <p:spPr>
          <a:xfrm>
            <a:off x="6504753" y="2641410"/>
            <a:ext cx="1031051"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However</a:t>
            </a:r>
            <a:endParaRPr lang="fr-BE" dirty="0"/>
          </a:p>
        </p:txBody>
      </p:sp>
      <p:sp>
        <p:nvSpPr>
          <p:cNvPr id="16" name="Accolade ouvrante 15"/>
          <p:cNvSpPr/>
          <p:nvPr/>
        </p:nvSpPr>
        <p:spPr>
          <a:xfrm flipH="1">
            <a:off x="5904002" y="2138544"/>
            <a:ext cx="435583" cy="1375065"/>
          </a:xfrm>
          <a:prstGeom prst="leftBrace">
            <a:avLst>
              <a:gd name="adj1" fmla="val 8333"/>
              <a:gd name="adj2" fmla="val 4867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17" name="Accolade ouvrante 16"/>
          <p:cNvSpPr/>
          <p:nvPr/>
        </p:nvSpPr>
        <p:spPr>
          <a:xfrm>
            <a:off x="7626568" y="2138543"/>
            <a:ext cx="471323" cy="144964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18" name="Rectangle 17"/>
          <p:cNvSpPr/>
          <p:nvPr/>
        </p:nvSpPr>
        <p:spPr>
          <a:xfrm>
            <a:off x="8173574" y="1801323"/>
            <a:ext cx="3313728"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sampling and non-sampling bias</a:t>
            </a:r>
            <a:endParaRPr lang="fr-BE" dirty="0"/>
          </a:p>
        </p:txBody>
      </p:sp>
      <p:sp>
        <p:nvSpPr>
          <p:cNvPr id="19" name="Rectangle 18"/>
          <p:cNvSpPr/>
          <p:nvPr/>
        </p:nvSpPr>
        <p:spPr>
          <a:xfrm>
            <a:off x="8173574" y="2237804"/>
            <a:ext cx="1819729"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selection biases </a:t>
            </a:r>
            <a:endParaRPr lang="fr-BE" dirty="0"/>
          </a:p>
        </p:txBody>
      </p:sp>
      <p:sp>
        <p:nvSpPr>
          <p:cNvPr id="20" name="Rectangle 19"/>
          <p:cNvSpPr/>
          <p:nvPr/>
        </p:nvSpPr>
        <p:spPr>
          <a:xfrm>
            <a:off x="8188655" y="2610316"/>
            <a:ext cx="2262158"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lower response rates </a:t>
            </a:r>
            <a:endParaRPr lang="fr-BE" dirty="0"/>
          </a:p>
        </p:txBody>
      </p:sp>
      <p:sp>
        <p:nvSpPr>
          <p:cNvPr id="21" name="Rectangle 20"/>
          <p:cNvSpPr/>
          <p:nvPr/>
        </p:nvSpPr>
        <p:spPr>
          <a:xfrm>
            <a:off x="8173574" y="2979648"/>
            <a:ext cx="3147015"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 network quality is problematic</a:t>
            </a:r>
            <a:endParaRPr lang="fr-BE" dirty="0"/>
          </a:p>
        </p:txBody>
      </p:sp>
      <p:sp>
        <p:nvSpPr>
          <p:cNvPr id="22" name="Rectangle 21"/>
          <p:cNvSpPr/>
          <p:nvPr/>
        </p:nvSpPr>
        <p:spPr>
          <a:xfrm>
            <a:off x="8188655" y="3386414"/>
            <a:ext cx="4044934"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 ability of interviewers to establish a trusting relationship</a:t>
            </a:r>
            <a:endParaRPr lang="fr-BE" dirty="0"/>
          </a:p>
        </p:txBody>
      </p:sp>
      <p:sp>
        <p:nvSpPr>
          <p:cNvPr id="23" name="Rectangle 22"/>
          <p:cNvSpPr/>
          <p:nvPr/>
        </p:nvSpPr>
        <p:spPr>
          <a:xfrm>
            <a:off x="268545" y="4616865"/>
            <a:ext cx="4562200" cy="923330"/>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In Sub-Saharan Africa, there has been a proliferation of MPS in recent </a:t>
            </a:r>
            <a:r>
              <a:rPr lang="en-US" dirty="0">
                <a:latin typeface="Times New Roman" panose="02020603050405020304" pitchFamily="18" charset="0"/>
                <a:ea typeface="Times New Roman" panose="02020603050405020304" pitchFamily="18" charset="0"/>
              </a:rPr>
              <a:t>years. However, these are often small-scale surveys : </a:t>
            </a:r>
            <a:endParaRPr lang="fr-BE" dirty="0">
              <a:latin typeface="Times New Roman" panose="02020603050405020304" pitchFamily="18" charset="0"/>
              <a:ea typeface="Times New Roman" panose="02020603050405020304" pitchFamily="18" charset="0"/>
            </a:endParaRPr>
          </a:p>
        </p:txBody>
      </p:sp>
      <p:sp>
        <p:nvSpPr>
          <p:cNvPr id="24" name="Rectangle 23"/>
          <p:cNvSpPr/>
          <p:nvPr/>
        </p:nvSpPr>
        <p:spPr>
          <a:xfrm>
            <a:off x="6079161" y="4157973"/>
            <a:ext cx="1999265" cy="369332"/>
          </a:xfrm>
          <a:prstGeom prst="rect">
            <a:avLst/>
          </a:prstGeom>
        </p:spPr>
        <p:txBody>
          <a:bodyPr wrap="non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opinion surveys </a:t>
            </a:r>
            <a:endParaRPr lang="fr-BE" dirty="0"/>
          </a:p>
        </p:txBody>
      </p:sp>
      <p:sp>
        <p:nvSpPr>
          <p:cNvPr id="25" name="Rectangle 24"/>
          <p:cNvSpPr/>
          <p:nvPr/>
        </p:nvSpPr>
        <p:spPr>
          <a:xfrm>
            <a:off x="6079161" y="4529751"/>
            <a:ext cx="5698996" cy="369332"/>
          </a:xfrm>
          <a:prstGeom prst="rect">
            <a:avLst/>
          </a:prstGeom>
        </p:spPr>
        <p:txBody>
          <a:bodyPr wrap="non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evaluating health interventions with specific populations</a:t>
            </a:r>
            <a:endParaRPr lang="fr-BE" dirty="0"/>
          </a:p>
        </p:txBody>
      </p:sp>
      <p:sp>
        <p:nvSpPr>
          <p:cNvPr id="26" name="Rectangle 25"/>
          <p:cNvSpPr/>
          <p:nvPr/>
        </p:nvSpPr>
        <p:spPr>
          <a:xfrm>
            <a:off x="6076856" y="4899083"/>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tracking certain demographic events in Health and Demographic Surveillance Systems</a:t>
            </a:r>
            <a:endParaRPr lang="fr-BE" dirty="0"/>
          </a:p>
        </p:txBody>
      </p:sp>
      <p:sp>
        <p:nvSpPr>
          <p:cNvPr id="27" name="Rectangle 26"/>
          <p:cNvSpPr/>
          <p:nvPr/>
        </p:nvSpPr>
        <p:spPr>
          <a:xfrm>
            <a:off x="6076856" y="5504139"/>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the impact of the Ebola or Covid-19  crises on household living conditions and assess prevention behaviors</a:t>
            </a:r>
            <a:endParaRPr lang="fr-BE" dirty="0"/>
          </a:p>
        </p:txBody>
      </p:sp>
      <p:sp>
        <p:nvSpPr>
          <p:cNvPr id="28" name="Accolade ouvrante 27"/>
          <p:cNvSpPr/>
          <p:nvPr/>
        </p:nvSpPr>
        <p:spPr>
          <a:xfrm>
            <a:off x="5217072" y="4195824"/>
            <a:ext cx="465085" cy="187771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29" name="Rectangle 28"/>
          <p:cNvSpPr/>
          <p:nvPr/>
        </p:nvSpPr>
        <p:spPr>
          <a:xfrm>
            <a:off x="95202" y="6117643"/>
            <a:ext cx="5333445"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Few MPS surveys focused explicitly on measuring excess mortality, however, with </a:t>
            </a:r>
            <a:r>
              <a:rPr lang="en-US" dirty="0" smtClean="0">
                <a:latin typeface="Times New Roman" panose="02020603050405020304" pitchFamily="18" charset="0"/>
                <a:ea typeface="Times New Roman" panose="02020603050405020304" pitchFamily="18" charset="0"/>
              </a:rPr>
              <a:t>few</a:t>
            </a:r>
            <a:r>
              <a:rPr lang="en-US" dirty="0" smtClean="0">
                <a:effectLst/>
                <a:latin typeface="Times New Roman" panose="02020603050405020304" pitchFamily="18" charset="0"/>
                <a:ea typeface="Times New Roman" panose="02020603050405020304" pitchFamily="18" charset="0"/>
              </a:rPr>
              <a:t> notable exceptions</a:t>
            </a:r>
            <a:endParaRPr lang="fr-BE" dirty="0"/>
          </a:p>
        </p:txBody>
      </p:sp>
    </p:spTree>
    <p:extLst>
      <p:ext uri="{BB962C8B-B14F-4D97-AF65-F5344CB8AC3E}">
        <p14:creationId xmlns:p14="http://schemas.microsoft.com/office/powerpoint/2010/main" val="8583009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down)">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additive="base">
                                        <p:cTn id="87" dur="500" fill="hold"/>
                                        <p:tgtEl>
                                          <p:spTgt spid="29"/>
                                        </p:tgtEl>
                                        <p:attrNameLst>
                                          <p:attrName>ppt_x</p:attrName>
                                        </p:attrNameLst>
                                      </p:cBhvr>
                                      <p:tavLst>
                                        <p:tav tm="0">
                                          <p:val>
                                            <p:strVal val="#ppt_x"/>
                                          </p:val>
                                        </p:tav>
                                        <p:tav tm="100000">
                                          <p:val>
                                            <p:strVal val="#ppt_x"/>
                                          </p:val>
                                        </p:tav>
                                      </p:tavLst>
                                    </p:anim>
                                    <p:anim calcmode="lin" valueType="num">
                                      <p:cBhvr additive="base">
                                        <p:cTn id="8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4" grpId="0" animBg="1"/>
      <p:bldP spid="15" grpId="0"/>
      <p:bldP spid="16" grpId="0" animBg="1"/>
      <p:bldP spid="17" grpId="0" animBg="1"/>
      <p:bldP spid="18" grpId="0"/>
      <p:bldP spid="19" grpId="0"/>
      <p:bldP spid="20" grpId="0"/>
      <p:bldP spid="21" grpId="0"/>
      <p:bldP spid="22" grpId="0"/>
      <p:bldP spid="23" grpId="0"/>
      <p:bldP spid="24" grpId="0"/>
      <p:bldP spid="25" grpId="0"/>
      <p:bldP spid="26" grpId="0"/>
      <p:bldP spid="27" grpId="0"/>
      <p:bldP spid="28" grpId="0" animBg="1"/>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82846" y="759799"/>
            <a:ext cx="6109154"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Few studies have compared the data quality and reliability of mortality indicators derived from face-to-face and MPS surveys. </a:t>
            </a:r>
            <a:endParaRPr lang="fr-BE" dirty="0"/>
          </a:p>
        </p:txBody>
      </p:sp>
      <p:sp>
        <p:nvSpPr>
          <p:cNvPr id="3" name="Rectangle 2"/>
          <p:cNvSpPr/>
          <p:nvPr/>
        </p:nvSpPr>
        <p:spPr>
          <a:xfrm>
            <a:off x="501070" y="2158052"/>
            <a:ext cx="11163552" cy="369332"/>
          </a:xfrm>
          <a:prstGeom prst="rect">
            <a:avLst/>
          </a:prstGeom>
        </p:spPr>
        <p:txBody>
          <a:bodyPr wrap="square">
            <a:spAutoFit/>
          </a:bodyPr>
          <a:lstStyle/>
          <a:p>
            <a:pPr algn="ctr"/>
            <a:r>
              <a:rPr lang="en-US" b="1" dirty="0" smtClean="0">
                <a:effectLst/>
                <a:latin typeface="Times New Roman" panose="02020603050405020304" pitchFamily="18" charset="0"/>
                <a:ea typeface="Times New Roman" panose="02020603050405020304" pitchFamily="18" charset="0"/>
              </a:rPr>
              <a:t>This research aims to compare mortality levels and trends from MPS with face-to-face surveys in Burkina Faso.</a:t>
            </a:r>
            <a:endParaRPr lang="fr-BE" b="1" dirty="0"/>
          </a:p>
        </p:txBody>
      </p:sp>
      <p:sp>
        <p:nvSpPr>
          <p:cNvPr id="4" name="Rectangle 3"/>
          <p:cNvSpPr/>
          <p:nvPr/>
        </p:nvSpPr>
        <p:spPr>
          <a:xfrm>
            <a:off x="1319784" y="2751666"/>
            <a:ext cx="9036999" cy="646331"/>
          </a:xfrm>
          <a:prstGeom prst="rect">
            <a:avLst/>
          </a:prstGeom>
        </p:spPr>
        <p:txBody>
          <a:bodyPr wrap="square">
            <a:spAutoFit/>
          </a:bodyPr>
          <a:lstStyle/>
          <a:p>
            <a:pPr marL="285750" indent="-285750">
              <a:buFont typeface="Wingdings" panose="05000000000000000000" pitchFamily="2" charset="2"/>
              <a:buChar char="q"/>
            </a:pPr>
            <a:r>
              <a:rPr lang="en-US" dirty="0" smtClean="0">
                <a:effectLst/>
                <a:latin typeface="Times New Roman" panose="02020603050405020304" pitchFamily="18" charset="0"/>
                <a:ea typeface="Times New Roman" panose="02020603050405020304" pitchFamily="18" charset="0"/>
              </a:rPr>
              <a:t>We report on mortality levels and trends extracted from a survey conducted in the context of the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project (Rapid Mortality Mobile Phone Surveys).</a:t>
            </a:r>
            <a:endParaRPr lang="fr-BE" dirty="0"/>
          </a:p>
        </p:txBody>
      </p:sp>
      <p:sp>
        <p:nvSpPr>
          <p:cNvPr id="5" name="Rectangle 4"/>
          <p:cNvSpPr/>
          <p:nvPr/>
        </p:nvSpPr>
        <p:spPr>
          <a:xfrm>
            <a:off x="1319784" y="3602471"/>
            <a:ext cx="9152502" cy="923330"/>
          </a:xfrm>
          <a:prstGeom prst="rect">
            <a:avLst/>
          </a:prstGeom>
        </p:spPr>
        <p:txBody>
          <a:bodyPr wrap="square">
            <a:spAutoFit/>
          </a:bodyPr>
          <a:lstStyle/>
          <a:p>
            <a:pPr marL="285750" indent="-285750">
              <a:buFont typeface="Wingdings" panose="05000000000000000000" pitchFamily="2" charset="2"/>
              <a:buChar char="q"/>
            </a:pPr>
            <a:r>
              <a:rPr lang="en-US" dirty="0" smtClean="0">
                <a:effectLst/>
                <a:latin typeface="Times New Roman" panose="02020603050405020304" pitchFamily="18" charset="0"/>
                <a:ea typeface="Times New Roman" panose="02020603050405020304" pitchFamily="18" charset="0"/>
              </a:rPr>
              <a:t>We compare estimates with those obtained from the 2019-2020 census and the latest Demographic and Health Surveys (DHS) available in the country (from 2010), in addition to mortality estimates derived from the United Nations agencies.</a:t>
            </a:r>
            <a:endParaRPr lang="fr-BE" dirty="0"/>
          </a:p>
        </p:txBody>
      </p:sp>
      <p:sp>
        <p:nvSpPr>
          <p:cNvPr id="6" name="Rectangle 5"/>
          <p:cNvSpPr/>
          <p:nvPr/>
        </p:nvSpPr>
        <p:spPr>
          <a:xfrm>
            <a:off x="1319784" y="4934749"/>
            <a:ext cx="9219879" cy="923330"/>
          </a:xfrm>
          <a:prstGeom prst="rect">
            <a:avLst/>
          </a:prstGeom>
        </p:spPr>
        <p:txBody>
          <a:bodyPr wrap="square">
            <a:spAutoFit/>
          </a:bodyPr>
          <a:lstStyle/>
          <a:p>
            <a:pPr marL="285750" indent="-285750">
              <a:buFont typeface="Wingdings" panose="05000000000000000000" pitchFamily="2" charset="2"/>
              <a:buChar char="q"/>
            </a:pPr>
            <a:r>
              <a:rPr lang="en-US" dirty="0" smtClean="0">
                <a:effectLst/>
                <a:latin typeface="Times New Roman" panose="02020603050405020304" pitchFamily="18" charset="0"/>
                <a:ea typeface="Times New Roman" panose="02020603050405020304" pitchFamily="18" charset="0"/>
              </a:rPr>
              <a:t>This comparison covers under-five mortality, captured in the MPS through birth histories, mortality in adults aged 15-49, measured through sibling survival histories, and old-age mortality (</a:t>
            </a:r>
            <a:r>
              <a:rPr lang="en-US" baseline="-25000" dirty="0" smtClean="0">
                <a:effectLst/>
                <a:latin typeface="Times New Roman" panose="02020603050405020304" pitchFamily="18" charset="0"/>
                <a:ea typeface="Times New Roman" panose="02020603050405020304" pitchFamily="18" charset="0"/>
              </a:rPr>
              <a:t>30</a:t>
            </a:r>
            <a:r>
              <a:rPr lang="en-US" dirty="0" smtClean="0">
                <a:effectLst/>
                <a:latin typeface="Times New Roman" panose="02020603050405020304" pitchFamily="18" charset="0"/>
                <a:ea typeface="Times New Roman" panose="02020603050405020304" pitchFamily="18" charset="0"/>
              </a:rPr>
              <a:t>q</a:t>
            </a:r>
            <a:r>
              <a:rPr lang="en-US" baseline="-25000" dirty="0" smtClean="0">
                <a:effectLst/>
                <a:latin typeface="Times New Roman" panose="02020603050405020304" pitchFamily="18" charset="0"/>
                <a:ea typeface="Times New Roman" panose="02020603050405020304" pitchFamily="18" charset="0"/>
              </a:rPr>
              <a:t>50</a:t>
            </a:r>
            <a:r>
              <a:rPr lang="en-US" dirty="0" smtClean="0">
                <a:effectLst/>
                <a:latin typeface="Times New Roman" panose="02020603050405020304" pitchFamily="18" charset="0"/>
                <a:ea typeface="Times New Roman" panose="02020603050405020304" pitchFamily="18" charset="0"/>
              </a:rPr>
              <a:t>), measured through a new survey module collecting parental survival histories.</a:t>
            </a:r>
            <a:endParaRPr lang="fr-BE" dirty="0"/>
          </a:p>
        </p:txBody>
      </p:sp>
      <p:sp>
        <p:nvSpPr>
          <p:cNvPr id="7" name="Rectangle 6"/>
          <p:cNvSpPr/>
          <p:nvPr/>
        </p:nvSpPr>
        <p:spPr>
          <a:xfrm>
            <a:off x="317312" y="317182"/>
            <a:ext cx="5602225" cy="1200329"/>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Collect </a:t>
            </a:r>
            <a:r>
              <a:rPr lang="en-US" dirty="0" smtClean="0">
                <a:effectLst/>
                <a:latin typeface="Times New Roman" panose="02020603050405020304" pitchFamily="18" charset="0"/>
                <a:ea typeface="Times New Roman" panose="02020603050405020304" pitchFamily="18" charset="0"/>
              </a:rPr>
              <a:t>data on </a:t>
            </a:r>
            <a:r>
              <a:rPr lang="en-US" dirty="0" smtClean="0">
                <a:effectLst/>
                <a:latin typeface="Times New Roman" panose="02020603050405020304" pitchFamily="18" charset="0"/>
                <a:ea typeface="Times New Roman" panose="02020603050405020304" pitchFamily="18" charset="0"/>
              </a:rPr>
              <a:t>: </a:t>
            </a:r>
          </a:p>
          <a:p>
            <a:pPr marL="2114550" lvl="4" indent="-285750">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a:t>
            </a:r>
            <a:r>
              <a:rPr lang="en-US" dirty="0" smtClean="0">
                <a:effectLst/>
                <a:latin typeface="Times New Roman" panose="02020603050405020304" pitchFamily="18" charset="0"/>
                <a:ea typeface="Times New Roman" panose="02020603050405020304" pitchFamily="18" charset="0"/>
              </a:rPr>
              <a:t>urvival </a:t>
            </a:r>
            <a:r>
              <a:rPr lang="en-US" dirty="0" smtClean="0">
                <a:effectLst/>
                <a:latin typeface="Times New Roman" panose="02020603050405020304" pitchFamily="18" charset="0"/>
                <a:ea typeface="Times New Roman" panose="02020603050405020304" pitchFamily="18" charset="0"/>
              </a:rPr>
              <a:t>of </a:t>
            </a:r>
            <a:r>
              <a:rPr lang="en-US" dirty="0" smtClean="0">
                <a:effectLst/>
                <a:latin typeface="Times New Roman" panose="02020603050405020304" pitchFamily="18" charset="0"/>
                <a:ea typeface="Times New Roman" panose="02020603050405020304" pitchFamily="18" charset="0"/>
              </a:rPr>
              <a:t>children,</a:t>
            </a:r>
          </a:p>
          <a:p>
            <a:pPr marL="2114550" lvl="4"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Siblings</a:t>
            </a:r>
          </a:p>
          <a:p>
            <a:pPr marL="2114550" lvl="4" indent="-285750">
              <a:buFont typeface="Arial" panose="020B0604020202020204" pitchFamily="34" charset="0"/>
              <a:buChar char="•"/>
            </a:pPr>
            <a:r>
              <a:rPr lang="en-US" dirty="0" smtClean="0">
                <a:effectLst/>
                <a:latin typeface="Times New Roman" panose="02020603050405020304" pitchFamily="18" charset="0"/>
                <a:ea typeface="Times New Roman" panose="02020603050405020304" pitchFamily="18" charset="0"/>
              </a:rPr>
              <a:t>Parents.</a:t>
            </a:r>
            <a:endParaRPr lang="fr-BE" dirty="0"/>
          </a:p>
        </p:txBody>
      </p:sp>
      <p:sp>
        <p:nvSpPr>
          <p:cNvPr id="8" name="Rectangle 7"/>
          <p:cNvSpPr/>
          <p:nvPr/>
        </p:nvSpPr>
        <p:spPr>
          <a:xfrm>
            <a:off x="3746842" y="47344"/>
            <a:ext cx="1223412" cy="369332"/>
          </a:xfrm>
          <a:prstGeom prst="rect">
            <a:avLst/>
          </a:prstGeom>
        </p:spPr>
        <p:txBody>
          <a:bodyPr wrap="none">
            <a:spAutoFit/>
          </a:bodyPr>
          <a:lstStyle/>
          <a:p>
            <a:pPr lvl="0">
              <a:spcBef>
                <a:spcPts val="1200"/>
              </a:spcBef>
              <a:spcAft>
                <a:spcPts val="0"/>
              </a:spcAft>
            </a:pP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Objectives</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8997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8421" y="179650"/>
            <a:ext cx="2486578" cy="369332"/>
          </a:xfrm>
          <a:prstGeom prst="rect">
            <a:avLst/>
          </a:prstGeom>
        </p:spPr>
        <p:txBody>
          <a:bodyPr wrap="none">
            <a:spAutoFit/>
          </a:bodyPr>
          <a:lstStyle/>
          <a:p>
            <a:pPr lvl="0">
              <a:spcBef>
                <a:spcPts val="1200"/>
              </a:spcBef>
              <a:spcAft>
                <a:spcPts val="0"/>
              </a:spcAft>
            </a:pP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Data and </a:t>
            </a:r>
            <a:r>
              <a:rPr lang="fr-BE" b="1"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methods</a:t>
            </a: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(1/2)</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Rectangle 5"/>
          <p:cNvSpPr/>
          <p:nvPr/>
        </p:nvSpPr>
        <p:spPr>
          <a:xfrm>
            <a:off x="7726790" y="490970"/>
            <a:ext cx="3477170"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Two sampling strategies were used:</a:t>
            </a:r>
            <a:endParaRPr lang="fr-BE" dirty="0"/>
          </a:p>
        </p:txBody>
      </p:sp>
      <p:sp>
        <p:nvSpPr>
          <p:cNvPr id="7" name="Rectangle 6"/>
          <p:cNvSpPr/>
          <p:nvPr/>
        </p:nvSpPr>
        <p:spPr>
          <a:xfrm>
            <a:off x="7726790" y="1069703"/>
            <a:ext cx="4117688" cy="1477328"/>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(1) </a:t>
            </a:r>
            <a:r>
              <a:rPr lang="en-US" dirty="0" smtClean="0">
                <a:effectLst/>
                <a:latin typeface="Times New Roman" panose="02020603050405020304" pitchFamily="18" charset="0"/>
                <a:ea typeface="Times New Roman" panose="02020603050405020304" pitchFamily="18" charset="0"/>
              </a:rPr>
              <a:t>Pre-collected phone number </a:t>
            </a:r>
            <a:r>
              <a:rPr lang="en-US" dirty="0" smtClean="0">
                <a:effectLst/>
                <a:latin typeface="Times New Roman" panose="02020603050405020304" pitchFamily="18" charset="0"/>
                <a:ea typeface="Times New Roman" panose="02020603050405020304" pitchFamily="18" charset="0"/>
              </a:rPr>
              <a:t>from a face-to-face survey called  Harmonized Survey of Household Living Conditions (EHCVM for </a:t>
            </a:r>
            <a:r>
              <a:rPr lang="en-US" i="1" dirty="0" err="1" smtClean="0">
                <a:effectLst/>
                <a:latin typeface="Times New Roman" panose="02020603050405020304" pitchFamily="18" charset="0"/>
                <a:ea typeface="Times New Roman" panose="02020603050405020304" pitchFamily="18" charset="0"/>
              </a:rPr>
              <a:t>Enquête</a:t>
            </a:r>
            <a:r>
              <a:rPr lang="en-US" i="1" dirty="0" smtClean="0">
                <a:effectLst/>
                <a:latin typeface="Times New Roman" panose="02020603050405020304" pitchFamily="18" charset="0"/>
                <a:ea typeface="Times New Roman" panose="02020603050405020304" pitchFamily="18" charset="0"/>
              </a:rPr>
              <a:t> </a:t>
            </a:r>
            <a:r>
              <a:rPr lang="en-US" i="1" dirty="0" err="1" smtClean="0">
                <a:effectLst/>
                <a:latin typeface="Times New Roman" panose="02020603050405020304" pitchFamily="18" charset="0"/>
                <a:ea typeface="Times New Roman" panose="02020603050405020304" pitchFamily="18" charset="0"/>
              </a:rPr>
              <a:t>harmonisée</a:t>
            </a:r>
            <a:r>
              <a:rPr lang="en-US" i="1" dirty="0" smtClean="0">
                <a:effectLst/>
                <a:latin typeface="Times New Roman" panose="02020603050405020304" pitchFamily="18" charset="0"/>
                <a:ea typeface="Times New Roman" panose="02020603050405020304" pitchFamily="18" charset="0"/>
              </a:rPr>
              <a:t> sur les conditions de vie des ménages</a:t>
            </a:r>
            <a:r>
              <a:rPr lang="en-US" dirty="0" smtClean="0">
                <a:effectLst/>
                <a:latin typeface="Times New Roman" panose="02020603050405020304" pitchFamily="18" charset="0"/>
                <a:ea typeface="Times New Roman" panose="02020603050405020304" pitchFamily="18" charset="0"/>
              </a:rPr>
              <a:t>)</a:t>
            </a:r>
            <a:endParaRPr lang="fr-BE" dirty="0"/>
          </a:p>
        </p:txBody>
      </p:sp>
      <p:sp>
        <p:nvSpPr>
          <p:cNvPr id="8" name="Rectangle 7"/>
          <p:cNvSpPr/>
          <p:nvPr/>
        </p:nvSpPr>
        <p:spPr>
          <a:xfrm>
            <a:off x="7726790" y="2788312"/>
            <a:ext cx="4306711" cy="923330"/>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(2) </a:t>
            </a:r>
            <a:r>
              <a:rPr lang="en-US" dirty="0" smtClean="0">
                <a:effectLst/>
                <a:latin typeface="Times New Roman" panose="02020603050405020304" pitchFamily="18" charset="0"/>
                <a:ea typeface="Times New Roman" panose="02020603050405020304" pitchFamily="18" charset="0"/>
              </a:rPr>
              <a:t>Randomly </a:t>
            </a:r>
            <a:r>
              <a:rPr lang="en-US" dirty="0" smtClean="0">
                <a:effectLst/>
                <a:latin typeface="Times New Roman" panose="02020603050405020304" pitchFamily="18" charset="0"/>
                <a:ea typeface="Times New Roman" panose="02020603050405020304" pitchFamily="18" charset="0"/>
              </a:rPr>
              <a:t>drawing telephone numbers, commonly called </a:t>
            </a:r>
            <a:r>
              <a:rPr lang="en-US" i="1" dirty="0" smtClean="0">
                <a:effectLst/>
                <a:latin typeface="Times New Roman" panose="02020603050405020304" pitchFamily="18" charset="0"/>
                <a:ea typeface="Times New Roman" panose="02020603050405020304" pitchFamily="18" charset="0"/>
              </a:rPr>
              <a:t>Random Digit Dialing</a:t>
            </a:r>
            <a:r>
              <a:rPr lang="en-US" dirty="0" smtClean="0">
                <a:effectLst/>
                <a:latin typeface="Times New Roman" panose="02020603050405020304" pitchFamily="18" charset="0"/>
                <a:ea typeface="Times New Roman" panose="02020603050405020304" pitchFamily="18" charset="0"/>
              </a:rPr>
              <a:t> (RDD).</a:t>
            </a:r>
            <a:endParaRPr lang="fr-BE" dirty="0"/>
          </a:p>
        </p:txBody>
      </p:sp>
      <p:sp>
        <p:nvSpPr>
          <p:cNvPr id="9" name="Rectangle 8"/>
          <p:cNvSpPr/>
          <p:nvPr/>
        </p:nvSpPr>
        <p:spPr>
          <a:xfrm>
            <a:off x="7726790" y="3952923"/>
            <a:ext cx="4920432"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Respondents receive </a:t>
            </a:r>
            <a:r>
              <a:rPr lang="en-US" dirty="0" smtClean="0">
                <a:effectLst/>
                <a:latin typeface="Times New Roman" panose="02020603050405020304" pitchFamily="18" charset="0"/>
                <a:ea typeface="Times New Roman" panose="02020603050405020304" pitchFamily="18" charset="0"/>
              </a:rPr>
              <a:t>a call credit incentive at the end of the interview.</a:t>
            </a:r>
            <a:endParaRPr lang="fr-BE" dirty="0"/>
          </a:p>
        </p:txBody>
      </p:sp>
      <p:sp>
        <p:nvSpPr>
          <p:cNvPr id="10" name="Rectangle 9"/>
          <p:cNvSpPr/>
          <p:nvPr/>
        </p:nvSpPr>
        <p:spPr>
          <a:xfrm>
            <a:off x="7726790" y="4742820"/>
            <a:ext cx="4564297" cy="2031325"/>
          </a:xfrm>
          <a:prstGeom prst="rect">
            <a:avLst/>
          </a:prstGeom>
        </p:spPr>
        <p:txBody>
          <a:bodyPr wrap="square">
            <a:spAutoFit/>
          </a:bodyPr>
          <a:lstStyle/>
          <a:p>
            <a:r>
              <a:rPr lang="en-US" dirty="0" smtClean="0">
                <a:solidFill>
                  <a:srgbClr val="000000"/>
                </a:solidFill>
                <a:effectLst/>
                <a:latin typeface="Times New Roman" panose="02020603050405020304" pitchFamily="18" charset="0"/>
                <a:ea typeface="Times New Roman" panose="02020603050405020304" pitchFamily="18" charset="0"/>
              </a:rPr>
              <a:t>Information on </a:t>
            </a:r>
            <a:r>
              <a:rPr lang="en-US" dirty="0" smtClean="0">
                <a:solidFill>
                  <a:srgbClr val="000000"/>
                </a:solidFill>
                <a:effectLst/>
                <a:latin typeface="Times New Roman" panose="02020603050405020304" pitchFamily="18" charset="0"/>
                <a:ea typeface="Times New Roman" panose="02020603050405020304" pitchFamily="18" charset="0"/>
              </a:rPr>
              <a:t>: </a:t>
            </a:r>
          </a:p>
          <a:p>
            <a:pPr marL="1657350" lvl="3" indent="-285750">
              <a:buFont typeface="Wingdings" panose="05000000000000000000" pitchFamily="2" charset="2"/>
              <a:buChar char="§"/>
            </a:pPr>
            <a:r>
              <a:rPr lang="en-US" dirty="0" smtClean="0">
                <a:solidFill>
                  <a:srgbClr val="000000"/>
                </a:solidFill>
                <a:effectLst/>
                <a:latin typeface="Times New Roman" panose="02020603050405020304" pitchFamily="18" charset="0"/>
                <a:ea typeface="Times New Roman" panose="02020603050405020304" pitchFamily="18" charset="0"/>
              </a:rPr>
              <a:t>household composition,</a:t>
            </a:r>
          </a:p>
          <a:p>
            <a:pPr marL="1657350" lvl="3" indent="-285750">
              <a:buFont typeface="Wingdings" panose="05000000000000000000" pitchFamily="2" charset="2"/>
              <a:buChar char="§"/>
            </a:pPr>
            <a:r>
              <a:rPr lang="en-US" dirty="0" smtClean="0">
                <a:solidFill>
                  <a:srgbClr val="000000"/>
                </a:solidFill>
                <a:effectLst/>
                <a:latin typeface="Times New Roman" panose="02020603050405020304" pitchFamily="18" charset="0"/>
                <a:ea typeface="Times New Roman" panose="02020603050405020304" pitchFamily="18" charset="0"/>
              </a:rPr>
              <a:t>household deaths, </a:t>
            </a:r>
          </a:p>
          <a:p>
            <a:pPr marL="1657350" lvl="3" indent="-285750">
              <a:buFont typeface="Wingdings" panose="05000000000000000000" pitchFamily="2" charset="2"/>
              <a:buChar char="§"/>
            </a:pPr>
            <a:r>
              <a:rPr lang="en-US" dirty="0" smtClean="0">
                <a:solidFill>
                  <a:srgbClr val="000000"/>
                </a:solidFill>
                <a:effectLst/>
                <a:latin typeface="Times New Roman" panose="02020603050405020304" pitchFamily="18" charset="0"/>
                <a:ea typeface="Times New Roman" panose="02020603050405020304" pitchFamily="18" charset="0"/>
              </a:rPr>
              <a:t>survival </a:t>
            </a:r>
            <a:r>
              <a:rPr lang="en-US" dirty="0" smtClean="0">
                <a:solidFill>
                  <a:srgbClr val="000000"/>
                </a:solidFill>
                <a:effectLst/>
                <a:latin typeface="Times New Roman" panose="02020603050405020304" pitchFamily="18" charset="0"/>
                <a:ea typeface="Times New Roman" panose="02020603050405020304" pitchFamily="18" charset="0"/>
              </a:rPr>
              <a:t>of close relatives (children, siblings and parents) </a:t>
            </a:r>
            <a:r>
              <a:rPr lang="en-US" dirty="0" smtClean="0">
                <a:solidFill>
                  <a:srgbClr val="000000"/>
                </a:solidFill>
                <a:effectLst/>
                <a:latin typeface="Times New Roman" panose="02020603050405020304" pitchFamily="18" charset="0"/>
                <a:ea typeface="Times New Roman" panose="02020603050405020304" pitchFamily="18" charset="0"/>
              </a:rPr>
              <a:t>and</a:t>
            </a:r>
          </a:p>
          <a:p>
            <a:pPr marL="1657350" lvl="3" indent="-285750">
              <a:buFont typeface="Wingdings" panose="05000000000000000000" pitchFamily="2" charset="2"/>
              <a:buChar char="§"/>
            </a:pPr>
            <a:r>
              <a:rPr lang="en-US" dirty="0" smtClean="0">
                <a:solidFill>
                  <a:srgbClr val="000000"/>
                </a:solidFill>
                <a:effectLst/>
                <a:latin typeface="Times New Roman" panose="02020603050405020304" pitchFamily="18" charset="0"/>
                <a:ea typeface="Times New Roman" panose="02020603050405020304" pitchFamily="18" charset="0"/>
              </a:rPr>
              <a:t>COVID-19 vaccination</a:t>
            </a:r>
            <a:endParaRPr lang="fr-BE" dirty="0"/>
          </a:p>
        </p:txBody>
      </p:sp>
      <p:pic>
        <p:nvPicPr>
          <p:cNvPr id="11" name="Image 10"/>
          <p:cNvPicPr>
            <a:picLocks noChangeAspect="1"/>
          </p:cNvPicPr>
          <p:nvPr/>
        </p:nvPicPr>
        <p:blipFill>
          <a:blip r:embed="rId2"/>
          <a:stretch>
            <a:fillRect/>
          </a:stretch>
        </p:blipFill>
        <p:spPr>
          <a:xfrm>
            <a:off x="0" y="490970"/>
            <a:ext cx="7201270" cy="6367030"/>
          </a:xfrm>
          <a:prstGeom prst="rect">
            <a:avLst/>
          </a:prstGeom>
        </p:spPr>
      </p:pic>
    </p:spTree>
    <p:extLst>
      <p:ext uri="{BB962C8B-B14F-4D97-AF65-F5344CB8AC3E}">
        <p14:creationId xmlns:p14="http://schemas.microsoft.com/office/powerpoint/2010/main" val="28634831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 y="806672"/>
            <a:ext cx="11932920" cy="36933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To measure under-five mortality, we used direct and indirect methods </a:t>
            </a:r>
            <a:endParaRPr lang="fr-BE" dirty="0"/>
          </a:p>
        </p:txBody>
      </p:sp>
      <p:sp>
        <p:nvSpPr>
          <p:cNvPr id="3" name="Rectangle 2"/>
          <p:cNvSpPr/>
          <p:nvPr/>
        </p:nvSpPr>
        <p:spPr>
          <a:xfrm>
            <a:off x="1082040" y="1328404"/>
            <a:ext cx="11109960" cy="923330"/>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Truncated birth histories involve asking questions only about recent births (defined according to a reference period prior to the survey) or latest births (based on birth order), rather than a complete history of all past births. Thus, this information allows the use of direct methods </a:t>
            </a:r>
            <a:endParaRPr lang="fr-BE" dirty="0"/>
          </a:p>
        </p:txBody>
      </p:sp>
      <p:sp>
        <p:nvSpPr>
          <p:cNvPr id="4" name="Rectangle 3"/>
          <p:cNvSpPr/>
          <p:nvPr/>
        </p:nvSpPr>
        <p:spPr>
          <a:xfrm>
            <a:off x="259080" y="3172075"/>
            <a:ext cx="10309459" cy="36933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To measure adult mortality, we used direct methods with </a:t>
            </a:r>
            <a:r>
              <a:rPr lang="en-US" i="1" dirty="0" smtClean="0">
                <a:effectLst/>
                <a:latin typeface="Times New Roman" panose="02020603050405020304" pitchFamily="18" charset="0"/>
                <a:ea typeface="Times New Roman" panose="02020603050405020304" pitchFamily="18" charset="0"/>
              </a:rPr>
              <a:t>Sibling survival histories </a:t>
            </a:r>
            <a:r>
              <a:rPr lang="en-US" dirty="0" smtClean="0">
                <a:effectLst/>
                <a:latin typeface="Times New Roman" panose="02020603050405020304" pitchFamily="18" charset="0"/>
                <a:ea typeface="Times New Roman" panose="02020603050405020304" pitchFamily="18" charset="0"/>
              </a:rPr>
              <a:t>(SSH) information. </a:t>
            </a:r>
            <a:endParaRPr lang="fr-BE" dirty="0"/>
          </a:p>
        </p:txBody>
      </p:sp>
      <p:sp>
        <p:nvSpPr>
          <p:cNvPr id="6" name="Rectangle 5"/>
          <p:cNvSpPr/>
          <p:nvPr/>
        </p:nvSpPr>
        <p:spPr>
          <a:xfrm>
            <a:off x="1082040" y="2318111"/>
            <a:ext cx="11109960"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Prior to this truncated history, we also collected the total number of children born alive and the total number of surviving children, by sex. These information's allows the use of indirect methods.</a:t>
            </a:r>
            <a:endParaRPr lang="fr-BE" dirty="0"/>
          </a:p>
        </p:txBody>
      </p:sp>
      <p:sp>
        <p:nvSpPr>
          <p:cNvPr id="7" name="Rectangle 6"/>
          <p:cNvSpPr/>
          <p:nvPr/>
        </p:nvSpPr>
        <p:spPr>
          <a:xfrm>
            <a:off x="1082040" y="3541407"/>
            <a:ext cx="11109960" cy="369332"/>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a shortened version of the sibling module used in Demographic and health Surveys was designed.</a:t>
            </a:r>
            <a:endParaRPr lang="fr-BE" dirty="0"/>
          </a:p>
        </p:txBody>
      </p:sp>
      <p:sp>
        <p:nvSpPr>
          <p:cNvPr id="8" name="Rectangle 7"/>
          <p:cNvSpPr/>
          <p:nvPr/>
        </p:nvSpPr>
        <p:spPr>
          <a:xfrm>
            <a:off x="1082040" y="3907750"/>
            <a:ext cx="11109960"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We limited the information collected to the total number of living siblings born to the respondent’s biological mother, the number of deceased siblings, and the number of siblings who had died since the beginning of 2019.</a:t>
            </a:r>
            <a:endParaRPr lang="fr-BE" dirty="0"/>
          </a:p>
        </p:txBody>
      </p:sp>
      <p:sp>
        <p:nvSpPr>
          <p:cNvPr id="9" name="Rectangle 8"/>
          <p:cNvSpPr/>
          <p:nvPr/>
        </p:nvSpPr>
        <p:spPr>
          <a:xfrm>
            <a:off x="1082040" y="4461748"/>
            <a:ext cx="11109960"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For siblings who had died since 2019, additional details about the date, place, and circumstances of death were collected.</a:t>
            </a:r>
            <a:endParaRPr lang="fr-BE" dirty="0"/>
          </a:p>
        </p:txBody>
      </p:sp>
      <p:sp>
        <p:nvSpPr>
          <p:cNvPr id="10" name="Rectangle 9"/>
          <p:cNvSpPr/>
          <p:nvPr/>
        </p:nvSpPr>
        <p:spPr>
          <a:xfrm>
            <a:off x="259080" y="5197423"/>
            <a:ext cx="11932920" cy="646331"/>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To measure mortality among older adults (50q30), we used direct and indirect methods with </a:t>
            </a:r>
            <a:r>
              <a:rPr lang="en-US" i="1" dirty="0" smtClean="0">
                <a:effectLst/>
                <a:latin typeface="Times New Roman" panose="02020603050405020304" pitchFamily="18" charset="0"/>
                <a:ea typeface="Times New Roman" panose="02020603050405020304" pitchFamily="18" charset="0"/>
              </a:rPr>
              <a:t>parental survival histories</a:t>
            </a:r>
            <a:r>
              <a:rPr lang="en-US" dirty="0" smtClean="0">
                <a:effectLst/>
                <a:latin typeface="Times New Roman" panose="02020603050405020304" pitchFamily="18" charset="0"/>
                <a:ea typeface="Times New Roman" panose="02020603050405020304" pitchFamily="18" charset="0"/>
              </a:rPr>
              <a:t> (PSH) information's. </a:t>
            </a:r>
            <a:endParaRPr lang="fr-BE" dirty="0"/>
          </a:p>
        </p:txBody>
      </p:sp>
      <p:sp>
        <p:nvSpPr>
          <p:cNvPr id="11" name="Rectangle 10"/>
          <p:cNvSpPr/>
          <p:nvPr/>
        </p:nvSpPr>
        <p:spPr>
          <a:xfrm>
            <a:off x="1082040" y="6002774"/>
            <a:ext cx="11109960"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Adults reported on the survival status of their mother and father, their current age or their age at death when deceased, and the number of years since their death. </a:t>
            </a:r>
            <a:endParaRPr lang="fr-BE" dirty="0"/>
          </a:p>
        </p:txBody>
      </p:sp>
      <p:sp>
        <p:nvSpPr>
          <p:cNvPr id="12" name="Rectangle 11"/>
          <p:cNvSpPr/>
          <p:nvPr/>
        </p:nvSpPr>
        <p:spPr>
          <a:xfrm>
            <a:off x="3698421" y="179650"/>
            <a:ext cx="2486578" cy="369332"/>
          </a:xfrm>
          <a:prstGeom prst="rect">
            <a:avLst/>
          </a:prstGeom>
        </p:spPr>
        <p:txBody>
          <a:bodyPr wrap="none">
            <a:spAutoFit/>
          </a:bodyPr>
          <a:lstStyle/>
          <a:p>
            <a:pPr lvl="0">
              <a:spcBef>
                <a:spcPts val="1200"/>
              </a:spcBef>
              <a:spcAft>
                <a:spcPts val="0"/>
              </a:spcAft>
            </a:pP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Data and </a:t>
            </a:r>
            <a:r>
              <a:rPr lang="fr-BE" b="1"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methods</a:t>
            </a:r>
            <a:r>
              <a:rPr lang="fr-BE" b="1"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(2/2)</a:t>
            </a:r>
            <a:endParaRPr lang="fr-BE"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695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92638" y="164193"/>
            <a:ext cx="1467068" cy="369332"/>
          </a:xfrm>
          <a:prstGeom prst="rect">
            <a:avLst/>
          </a:prstGeom>
        </p:spPr>
        <p:txBody>
          <a:bodyPr wrap="none">
            <a:spAutoFit/>
          </a:bodyPr>
          <a:lstStyle/>
          <a:p>
            <a:pPr>
              <a:spcBef>
                <a:spcPts val="1200"/>
              </a:spcBef>
            </a:pPr>
            <a:r>
              <a:rPr lang="fr-BE" b="1" kern="0" dirty="0" err="1"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Results</a:t>
            </a:r>
            <a:r>
              <a:rPr lang="fr-BE" b="1" kern="0" dirty="0"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 (1/4) </a:t>
            </a:r>
            <a:endParaRPr lang="fr-BE" b="1" kern="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470239" y="478426"/>
            <a:ext cx="10311865" cy="369332"/>
          </a:xfrm>
          <a:prstGeom prst="rect">
            <a:avLst/>
          </a:prstGeom>
        </p:spPr>
        <p:txBody>
          <a:bodyPr wrap="square">
            <a:spAutoFit/>
          </a:bodyPr>
          <a:lstStyle/>
          <a:p>
            <a:pPr marL="285750" indent="-285750">
              <a:buFont typeface="Wingdings" panose="05000000000000000000" pitchFamily="2" charset="2"/>
              <a:buChar char="v"/>
            </a:pPr>
            <a:r>
              <a:rPr lang="en-US" dirty="0" smtClean="0">
                <a:effectLst/>
                <a:latin typeface="Times New Roman" panose="02020603050405020304" pitchFamily="18" charset="0"/>
                <a:ea typeface="Times New Roman" panose="02020603050405020304" pitchFamily="18" charset="0"/>
              </a:rPr>
              <a:t>The composition of the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samples </a:t>
            </a:r>
            <a:r>
              <a:rPr lang="en-US" dirty="0" smtClean="0">
                <a:effectLst/>
                <a:latin typeface="Times New Roman" panose="02020603050405020304" pitchFamily="18" charset="0"/>
                <a:ea typeface="Times New Roman" panose="02020603050405020304" pitchFamily="18" charset="0"/>
              </a:rPr>
              <a:t>vs </a:t>
            </a:r>
            <a:r>
              <a:rPr lang="en-US" dirty="0" smtClean="0">
                <a:latin typeface="Times New Roman" panose="02020603050405020304" pitchFamily="18" charset="0"/>
                <a:ea typeface="Times New Roman" panose="02020603050405020304" pitchFamily="18" charset="0"/>
              </a:rPr>
              <a:t>2019-2020 census</a:t>
            </a:r>
            <a:endParaRPr lang="fr-BE" dirty="0">
              <a:latin typeface="Times New Roman" panose="02020603050405020304" pitchFamily="18" charset="0"/>
              <a:ea typeface="Times New Roman" panose="02020603050405020304" pitchFamily="18" charset="0"/>
            </a:endParaRPr>
          </a:p>
        </p:txBody>
      </p:sp>
      <p:sp>
        <p:nvSpPr>
          <p:cNvPr id="5" name="Rectangle 4"/>
          <p:cNvSpPr/>
          <p:nvPr/>
        </p:nvSpPr>
        <p:spPr>
          <a:xfrm>
            <a:off x="7547809" y="943122"/>
            <a:ext cx="4831882" cy="646331"/>
          </a:xfrm>
          <a:prstGeom prst="rect">
            <a:avLst/>
          </a:prstGeom>
        </p:spPr>
        <p:txBody>
          <a:bodyPr wrap="square">
            <a:spAutoFit/>
          </a:bodyPr>
          <a:lstStyle/>
          <a:p>
            <a:pPr marL="285750" indent="-285750">
              <a:buFont typeface="Wingdings" panose="05000000000000000000" pitchFamily="2" charset="2"/>
              <a:buChar char="ü"/>
            </a:pPr>
            <a:r>
              <a:rPr lang="en-US" dirty="0">
                <a:latin typeface="Times New Roman" panose="02020603050405020304" pitchFamily="18" charset="0"/>
                <a:ea typeface="Times New Roman" panose="02020603050405020304" pitchFamily="18" charset="0"/>
              </a:rPr>
              <a:t>R</a:t>
            </a:r>
            <a:r>
              <a:rPr lang="en-US" dirty="0" smtClean="0">
                <a:effectLst/>
                <a:latin typeface="Times New Roman" panose="02020603050405020304" pitchFamily="18" charset="0"/>
                <a:ea typeface="Times New Roman" panose="02020603050405020304" pitchFamily="18" charset="0"/>
              </a:rPr>
              <a:t>ural </a:t>
            </a:r>
            <a:r>
              <a:rPr lang="en-US" dirty="0" smtClean="0">
                <a:effectLst/>
                <a:latin typeface="Times New Roman" panose="02020603050405020304" pitchFamily="18" charset="0"/>
                <a:ea typeface="Times New Roman" panose="02020603050405020304" pitchFamily="18" charset="0"/>
              </a:rPr>
              <a:t>respondents </a:t>
            </a:r>
            <a:r>
              <a:rPr lang="en-US" dirty="0" smtClean="0">
                <a:effectLst/>
                <a:latin typeface="Times New Roman" panose="02020603050405020304" pitchFamily="18" charset="0"/>
                <a:ea typeface="Times New Roman" panose="02020603050405020304" pitchFamily="18" charset="0"/>
              </a:rPr>
              <a:t>in EHCVM </a:t>
            </a:r>
            <a:r>
              <a:rPr lang="en-US" dirty="0" smtClean="0">
                <a:effectLst/>
                <a:latin typeface="Times New Roman" panose="02020603050405020304" pitchFamily="18" charset="0"/>
                <a:ea typeface="Times New Roman" panose="02020603050405020304" pitchFamily="18" charset="0"/>
              </a:rPr>
              <a:t>and RDD samples, </a:t>
            </a:r>
            <a:r>
              <a:rPr lang="en-US" dirty="0" smtClean="0">
                <a:latin typeface="Times New Roman" panose="02020603050405020304" pitchFamily="18" charset="0"/>
                <a:ea typeface="Times New Roman" panose="02020603050405020304" pitchFamily="18" charset="0"/>
              </a:rPr>
              <a:t>&lt; </a:t>
            </a:r>
            <a:r>
              <a:rPr lang="en-US" dirty="0" smtClean="0">
                <a:effectLst/>
                <a:latin typeface="Times New Roman" panose="02020603050405020304" pitchFamily="18" charset="0"/>
                <a:ea typeface="Times New Roman" panose="02020603050405020304" pitchFamily="18" charset="0"/>
              </a:rPr>
              <a:t>Census </a:t>
            </a:r>
            <a:r>
              <a:rPr lang="en-US" dirty="0" smtClean="0">
                <a:effectLst/>
                <a:latin typeface="Times New Roman" panose="02020603050405020304" pitchFamily="18" charset="0"/>
                <a:ea typeface="Times New Roman" panose="02020603050405020304" pitchFamily="18" charset="0"/>
              </a:rPr>
              <a:t>represented 69 per </a:t>
            </a:r>
            <a:r>
              <a:rPr lang="en-US" dirty="0" smtClean="0">
                <a:effectLst/>
                <a:latin typeface="Times New Roman" panose="02020603050405020304" pitchFamily="18" charset="0"/>
                <a:ea typeface="Times New Roman" panose="02020603050405020304" pitchFamily="18" charset="0"/>
              </a:rPr>
              <a:t>cent</a:t>
            </a:r>
            <a:endParaRPr lang="fr-BE" dirty="0"/>
          </a:p>
        </p:txBody>
      </p:sp>
      <p:sp>
        <p:nvSpPr>
          <p:cNvPr id="6" name="Rectangle 5"/>
          <p:cNvSpPr/>
          <p:nvPr/>
        </p:nvSpPr>
        <p:spPr>
          <a:xfrm>
            <a:off x="7547809" y="1965894"/>
            <a:ext cx="4560772" cy="923330"/>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Population </a:t>
            </a:r>
            <a:r>
              <a:rPr lang="en-US" dirty="0" smtClean="0">
                <a:effectLst/>
                <a:latin typeface="Times New Roman" panose="02020603050405020304" pitchFamily="18" charset="0"/>
                <a:ea typeface="Times New Roman" panose="02020603050405020304" pitchFamily="18" charset="0"/>
              </a:rPr>
              <a:t>without any formal education was underrepresented by at least 20 percentage points in each study arm. </a:t>
            </a:r>
            <a:endParaRPr lang="fr-BE" dirty="0"/>
          </a:p>
        </p:txBody>
      </p:sp>
      <p:sp>
        <p:nvSpPr>
          <p:cNvPr id="7" name="Rectangle 6"/>
          <p:cNvSpPr/>
          <p:nvPr/>
        </p:nvSpPr>
        <p:spPr>
          <a:xfrm>
            <a:off x="7547809" y="3133247"/>
            <a:ext cx="4503020" cy="923330"/>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The </a:t>
            </a:r>
            <a:r>
              <a:rPr lang="en-US" dirty="0" smtClean="0">
                <a:effectLst/>
                <a:latin typeface="Times New Roman" panose="02020603050405020304" pitchFamily="18" charset="0"/>
                <a:ea typeface="Times New Roman" panose="02020603050405020304" pitchFamily="18" charset="0"/>
              </a:rPr>
              <a:t>proportion of the population residing in small households, counting less than 9 members, was lower in our sample</a:t>
            </a:r>
            <a:endParaRPr lang="fr-BE" dirty="0"/>
          </a:p>
        </p:txBody>
      </p:sp>
      <p:sp>
        <p:nvSpPr>
          <p:cNvPr id="8" name="Rectangle 7"/>
          <p:cNvSpPr/>
          <p:nvPr/>
        </p:nvSpPr>
        <p:spPr>
          <a:xfrm>
            <a:off x="7586312" y="4183831"/>
            <a:ext cx="4483769" cy="1477328"/>
          </a:xfrm>
          <a:prstGeom prst="rect">
            <a:avLst/>
          </a:prstGeom>
        </p:spPr>
        <p:txBody>
          <a:bodyPr wrap="square">
            <a:spAutoFit/>
          </a:bodyPr>
          <a:lstStyle/>
          <a:p>
            <a:pPr marL="285750" indent="-285750">
              <a:buFont typeface="Wingdings" panose="05000000000000000000" pitchFamily="2" charset="2"/>
              <a:buChar char="v"/>
            </a:pPr>
            <a:r>
              <a:rPr lang="en-US" dirty="0" smtClean="0">
                <a:effectLst/>
                <a:latin typeface="Times New Roman" panose="02020603050405020304" pitchFamily="18" charset="0"/>
                <a:ea typeface="Times New Roman" panose="02020603050405020304" pitchFamily="18" charset="0"/>
              </a:rPr>
              <a:t>Cell </a:t>
            </a:r>
            <a:r>
              <a:rPr lang="en-US" dirty="0" smtClean="0">
                <a:effectLst/>
                <a:latin typeface="Times New Roman" panose="02020603050405020304" pitchFamily="18" charset="0"/>
                <a:ea typeface="Times New Roman" panose="02020603050405020304" pitchFamily="18" charset="0"/>
              </a:rPr>
              <a:t>phone owners in the </a:t>
            </a:r>
            <a:r>
              <a:rPr lang="en-US" dirty="0" smtClean="0">
                <a:effectLst/>
                <a:latin typeface="Times New Roman" panose="02020603050405020304" pitchFamily="18" charset="0"/>
                <a:ea typeface="Times New Roman" panose="02020603050405020304" pitchFamily="18" charset="0"/>
              </a:rPr>
              <a:t>2021-2022 is </a:t>
            </a:r>
            <a:r>
              <a:rPr lang="en-US" dirty="0" smtClean="0">
                <a:effectLst/>
                <a:latin typeface="Times New Roman" panose="02020603050405020304" pitchFamily="18" charset="0"/>
                <a:ea typeface="Times New Roman" panose="02020603050405020304" pitchFamily="18" charset="0"/>
              </a:rPr>
              <a:t>found to be younger, better educated, more </a:t>
            </a:r>
            <a:r>
              <a:rPr lang="en-US" dirty="0" smtClean="0">
                <a:effectLst/>
                <a:latin typeface="Times New Roman" panose="02020603050405020304" pitchFamily="18" charset="0"/>
                <a:ea typeface="Times New Roman" panose="02020603050405020304" pitchFamily="18" charset="0"/>
              </a:rPr>
              <a:t>urban, </a:t>
            </a:r>
            <a:r>
              <a:rPr lang="en-US" dirty="0" smtClean="0">
                <a:effectLst/>
                <a:latin typeface="Times New Roman" panose="02020603050405020304" pitchFamily="18" charset="0"/>
                <a:ea typeface="Times New Roman" panose="02020603050405020304" pitchFamily="18" charset="0"/>
              </a:rPr>
              <a:t>and in households that are better equipped in terms of electricity, roof type, or water access.</a:t>
            </a:r>
            <a:endParaRPr lang="fr-BE" dirty="0"/>
          </a:p>
        </p:txBody>
      </p:sp>
      <p:sp>
        <p:nvSpPr>
          <p:cNvPr id="9" name="Rectangle 8"/>
          <p:cNvSpPr/>
          <p:nvPr/>
        </p:nvSpPr>
        <p:spPr>
          <a:xfrm>
            <a:off x="555055" y="5460843"/>
            <a:ext cx="11553526" cy="369332"/>
          </a:xfrm>
          <a:prstGeom prst="rect">
            <a:avLst/>
          </a:prstGeom>
        </p:spPr>
        <p:txBody>
          <a:bodyPr wrap="square">
            <a:spAutoFit/>
          </a:bodyPr>
          <a:lstStyle/>
          <a:p>
            <a:pPr marL="285750" indent="-285750">
              <a:buFont typeface="Wingdings" panose="05000000000000000000" pitchFamily="2" charset="2"/>
              <a:buChar char="v"/>
            </a:pPr>
            <a:r>
              <a:rPr lang="en-US" dirty="0" smtClean="0">
                <a:effectLst/>
                <a:latin typeface="Times New Roman" panose="02020603050405020304" pitchFamily="18" charset="0"/>
                <a:ea typeface="Times New Roman" panose="02020603050405020304" pitchFamily="18" charset="0"/>
              </a:rPr>
              <a:t>The phone call outcome rates by study arm, </a:t>
            </a:r>
            <a:r>
              <a:rPr lang="en-US" dirty="0" smtClean="0">
                <a:effectLst/>
                <a:latin typeface="Times New Roman" panose="02020603050405020304" pitchFamily="18" charset="0"/>
                <a:ea typeface="Times New Roman" panose="02020603050405020304" pitchFamily="18" charset="0"/>
              </a:rPr>
              <a:t>shows </a:t>
            </a:r>
            <a:r>
              <a:rPr lang="en-US" dirty="0" smtClean="0">
                <a:effectLst/>
                <a:latin typeface="Times New Roman" panose="02020603050405020304" pitchFamily="18" charset="0"/>
                <a:ea typeface="Times New Roman" panose="02020603050405020304" pitchFamily="18" charset="0"/>
              </a:rPr>
              <a:t>: </a:t>
            </a:r>
            <a:endParaRPr lang="fr-BE" dirty="0"/>
          </a:p>
        </p:txBody>
      </p:sp>
      <p:sp>
        <p:nvSpPr>
          <p:cNvPr id="10" name="Rectangle 9"/>
          <p:cNvSpPr/>
          <p:nvPr/>
        </p:nvSpPr>
        <p:spPr>
          <a:xfrm>
            <a:off x="1106700" y="5957429"/>
            <a:ext cx="11088304" cy="646331"/>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higher response rates, higher cooperation rates and higher contact rates in the EHCVM study arm, in which the respondents had previously been interviewed face-to-face, compared to the RDD approach</a:t>
            </a:r>
            <a:endParaRPr lang="fr-BE" dirty="0"/>
          </a:p>
        </p:txBody>
      </p:sp>
      <p:graphicFrame>
        <p:nvGraphicFramePr>
          <p:cNvPr id="11" name="Tableau 10"/>
          <p:cNvGraphicFramePr>
            <a:graphicFrameLocks noGrp="1"/>
          </p:cNvGraphicFramePr>
          <p:nvPr>
            <p:extLst>
              <p:ext uri="{D42A27DB-BD31-4B8C-83A1-F6EECF244321}">
                <p14:modId xmlns:p14="http://schemas.microsoft.com/office/powerpoint/2010/main" val="959359991"/>
              </p:ext>
            </p:extLst>
          </p:nvPr>
        </p:nvGraphicFramePr>
        <p:xfrm>
          <a:off x="2" y="946171"/>
          <a:ext cx="7547811" cy="4438549"/>
        </p:xfrm>
        <a:graphic>
          <a:graphicData uri="http://schemas.openxmlformats.org/drawingml/2006/table">
            <a:tbl>
              <a:tblPr firstRow="1" firstCol="1" bandRow="1"/>
              <a:tblGrid>
                <a:gridCol w="1222406"/>
                <a:gridCol w="574692"/>
                <a:gridCol w="718839"/>
                <a:gridCol w="718839"/>
                <a:gridCol w="1078259"/>
                <a:gridCol w="718839"/>
                <a:gridCol w="718839"/>
                <a:gridCol w="718839"/>
                <a:gridCol w="1078259"/>
              </a:tblGrid>
              <a:tr h="378242">
                <a:tc>
                  <a:txBody>
                    <a:bodyPr/>
                    <a:lstStyle/>
                    <a:p>
                      <a:pPr algn="l" fontAlgn="b"/>
                      <a:r>
                        <a:rPr lang="fr-BE" sz="11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US" sz="1000" b="1" i="0" u="none" strike="noStrike">
                          <a:solidFill>
                            <a:srgbClr val="000000"/>
                          </a:solidFill>
                          <a:effectLst/>
                          <a:latin typeface="Times New Roman" panose="02020603050405020304" pitchFamily="18" charset="0"/>
                        </a:rPr>
                        <a:t>EHCVM arm (heads of households)</a:t>
                      </a:r>
                      <a:endParaRPr lang="fr-BE" sz="1000" b="1" i="0" u="none" strike="noStrike">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fr-BE"/>
                    </a:p>
                  </a:txBody>
                  <a:tcPr/>
                </a:tc>
                <a:tc hMerge="1">
                  <a:txBody>
                    <a:bodyPr/>
                    <a:lstStyle/>
                    <a:p>
                      <a:endParaRPr lang="fr-BE"/>
                    </a:p>
                  </a:txBody>
                  <a:tcPr/>
                </a:tc>
                <a:tc rowSpan="2">
                  <a:txBody>
                    <a:bodyPr/>
                    <a:lstStyle/>
                    <a:p>
                      <a:pPr algn="ctr" fontAlgn="ctr"/>
                      <a:r>
                        <a:rPr lang="fr-BE" sz="1000" b="1" i="0" u="none" strike="noStrike">
                          <a:solidFill>
                            <a:srgbClr val="000000"/>
                          </a:solidFill>
                          <a:effectLst/>
                          <a:latin typeface="Times New Roman" panose="02020603050405020304" pitchFamily="18" charset="0"/>
                        </a:rPr>
                        <a:t>Census </a:t>
                      </a:r>
                    </a:p>
                  </a:txBody>
                  <a:tcPr marL="6350" marR="6350" marT="635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US" sz="1000" b="1" i="0" u="none" strike="noStrike">
                          <a:solidFill>
                            <a:srgbClr val="000000"/>
                          </a:solidFill>
                          <a:effectLst/>
                          <a:latin typeface="Times New Roman" panose="02020603050405020304" pitchFamily="18" charset="0"/>
                        </a:rPr>
                        <a:t>RDD arm (population aged 15-64 years olds)</a:t>
                      </a:r>
                      <a:endParaRPr lang="fr-BE" sz="1000" b="1" i="0" u="none" strike="noStrike">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fr-BE"/>
                    </a:p>
                  </a:txBody>
                  <a:tcPr/>
                </a:tc>
                <a:tc hMerge="1">
                  <a:txBody>
                    <a:bodyPr/>
                    <a:lstStyle/>
                    <a:p>
                      <a:endParaRPr lang="fr-BE"/>
                    </a:p>
                  </a:txBody>
                  <a:tcPr/>
                </a:tc>
                <a:tc rowSpan="2">
                  <a:txBody>
                    <a:bodyPr/>
                    <a:lstStyle/>
                    <a:p>
                      <a:pPr algn="ctr" fontAlgn="ctr"/>
                      <a:r>
                        <a:rPr lang="fr-BE" sz="1000" b="1" i="0" u="none" strike="noStrike">
                          <a:solidFill>
                            <a:srgbClr val="000000"/>
                          </a:solidFill>
                          <a:effectLst/>
                          <a:latin typeface="Times New Roman" panose="02020603050405020304" pitchFamily="18" charset="0"/>
                        </a:rPr>
                        <a:t>Census</a:t>
                      </a:r>
                    </a:p>
                  </a:txBody>
                  <a:tcPr marL="6350" marR="6350" marT="635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242">
                <a:tc rowSpan="2">
                  <a:txBody>
                    <a:bodyPr/>
                    <a:lstStyle/>
                    <a:p>
                      <a:pPr algn="ctr" fontAlgn="ctr"/>
                      <a:r>
                        <a:rPr lang="fr-BE" sz="1000" b="1" i="0" u="none" strike="noStrike">
                          <a:solidFill>
                            <a:srgbClr val="000000"/>
                          </a:solidFill>
                          <a:effectLst/>
                          <a:latin typeface="Times New Roman" panose="02020603050405020304" pitchFamily="18" charset="0"/>
                        </a:rPr>
                        <a:t>Respondents characteristics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Unweighted</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ctr" fontAlgn="ctr"/>
                      <a:r>
                        <a:rPr lang="fr-BE" sz="1000" b="1" i="0" u="none" strike="noStrike">
                          <a:solidFill>
                            <a:srgbClr val="000000"/>
                          </a:solidFill>
                          <a:effectLst/>
                          <a:latin typeface="Times New Roman" panose="02020603050405020304" pitchFamily="18" charset="0"/>
                        </a:rPr>
                        <a:t>Weighted</a:t>
                      </a:r>
                    </a:p>
                  </a:txBody>
                  <a:tcPr marL="6350" marR="6350" marT="6350" marB="0" anchor="ctr">
                    <a:lnL>
                      <a:noFill/>
                    </a:lnL>
                    <a:lnR>
                      <a:noFill/>
                    </a:lnR>
                    <a:lnT>
                      <a:noFill/>
                    </a:lnT>
                    <a:lnB>
                      <a:noFill/>
                    </a:lnB>
                  </a:tcPr>
                </a:tc>
                <a:tc hMerge="1">
                  <a:txBody>
                    <a:bodyPr/>
                    <a:lstStyle/>
                    <a:p>
                      <a:endParaRPr lang="fr-BE"/>
                    </a:p>
                  </a:txBody>
                  <a:tcPr/>
                </a:tc>
                <a:tc vMerge="1">
                  <a:txBody>
                    <a:bodyPr/>
                    <a:lstStyle/>
                    <a:p>
                      <a:endParaRPr lang="fr-BE"/>
                    </a:p>
                  </a:txBody>
                  <a:tcPr/>
                </a:tc>
                <a:tc>
                  <a:txBody>
                    <a:bodyPr/>
                    <a:lstStyle/>
                    <a:p>
                      <a:pPr algn="ctr" fontAlgn="ctr"/>
                      <a:r>
                        <a:rPr lang="fr-BE" sz="1000" b="1" i="0" u="none" strike="noStrike">
                          <a:solidFill>
                            <a:srgbClr val="000000"/>
                          </a:solidFill>
                          <a:effectLst/>
                          <a:latin typeface="Times New Roman" panose="02020603050405020304" pitchFamily="18" charset="0"/>
                        </a:rPr>
                        <a:t>Unweighted</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ctr" fontAlgn="ctr"/>
                      <a:r>
                        <a:rPr lang="fr-BE" sz="1000" b="1" i="0" u="none" strike="noStrike">
                          <a:solidFill>
                            <a:srgbClr val="000000"/>
                          </a:solidFill>
                          <a:effectLst/>
                          <a:latin typeface="Times New Roman" panose="02020603050405020304" pitchFamily="18" charset="0"/>
                        </a:rPr>
                        <a:t>Weighted</a:t>
                      </a:r>
                    </a:p>
                  </a:txBody>
                  <a:tcPr marL="6350" marR="6350" marT="6350" marB="0" anchor="ctr">
                    <a:lnL>
                      <a:noFill/>
                    </a:lnL>
                    <a:lnR>
                      <a:noFill/>
                    </a:lnR>
                    <a:lnT>
                      <a:noFill/>
                    </a:lnT>
                    <a:lnB>
                      <a:noFill/>
                    </a:lnB>
                  </a:tcPr>
                </a:tc>
                <a:tc hMerge="1">
                  <a:txBody>
                    <a:bodyPr/>
                    <a:lstStyle/>
                    <a:p>
                      <a:endParaRPr lang="fr-BE"/>
                    </a:p>
                  </a:txBody>
                  <a:tcPr/>
                </a:tc>
                <a:tc vMerge="1">
                  <a:txBody>
                    <a:bodyPr/>
                    <a:lstStyle/>
                    <a:p>
                      <a:endParaRPr lang="fr-BE"/>
                    </a:p>
                  </a:txBody>
                  <a:tcPr/>
                </a:tc>
              </a:tr>
              <a:tr h="231577">
                <a:tc vMerge="1">
                  <a:txBody>
                    <a:bodyPr/>
                    <a:lstStyle/>
                    <a:p>
                      <a:endParaRPr lang="fr-BE"/>
                    </a:p>
                  </a:txBody>
                  <a:tcPr/>
                </a:tc>
                <a:tc>
                  <a:txBody>
                    <a:bodyPr/>
                    <a:lstStyle/>
                    <a:p>
                      <a:pPr algn="ctr" fontAlgn="ctr"/>
                      <a:r>
                        <a:rPr lang="fr-BE" sz="1000" b="1" i="0" u="none" strike="noStrike">
                          <a:solidFill>
                            <a:srgbClr val="000000"/>
                          </a:solidFill>
                          <a:effectLst/>
                          <a:latin typeface="Times New Roman" panose="02020603050405020304" pitchFamily="18" charset="0"/>
                        </a:rPr>
                        <a:t>%</a:t>
                      </a: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95% CI</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a:t>
                      </a:r>
                    </a:p>
                  </a:txBody>
                  <a:tcPr marL="6350" marR="6350" marT="635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a:t>
                      </a: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95% CI</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1" i="0" u="none" strike="noStrike">
                          <a:solidFill>
                            <a:srgbClr val="000000"/>
                          </a:solidFill>
                          <a:effectLst/>
                          <a:latin typeface="Times New Roman" panose="02020603050405020304" pitchFamily="18" charset="0"/>
                        </a:rPr>
                        <a:t>%</a:t>
                      </a:r>
                    </a:p>
                  </a:txBody>
                  <a:tcPr marL="6350" marR="6350" marT="635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78242">
                <a:tc>
                  <a:txBody>
                    <a:bodyPr/>
                    <a:lstStyle/>
                    <a:p>
                      <a:pPr algn="l" fontAlgn="ctr"/>
                      <a:r>
                        <a:rPr lang="en-US" sz="1000" b="1" i="1" u="none" strike="noStrike" dirty="0">
                          <a:solidFill>
                            <a:srgbClr val="000000"/>
                          </a:solidFill>
                          <a:effectLst/>
                          <a:latin typeface="Times New Roman" panose="02020603050405020304" pitchFamily="18" charset="0"/>
                        </a:rPr>
                        <a:t>Type of place of residence</a:t>
                      </a:r>
                      <a:endParaRPr lang="fr-BE" sz="1000" b="1" i="1"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algn="ctr" fontAlgn="ctr"/>
                      <a:r>
                        <a:rPr lang="en-US" sz="1000" b="0" i="0" u="none" strike="noStrike">
                          <a:solidFill>
                            <a:srgbClr val="000000"/>
                          </a:solidFill>
                          <a:effectLst/>
                          <a:latin typeface="Times New Roman" panose="02020603050405020304" pitchFamily="18" charset="0"/>
                        </a:rPr>
                        <a:t> </a:t>
                      </a:r>
                      <a:endParaRPr lang="fr-BE" sz="1000" b="0" i="0" u="none" strike="noStrike">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c gridSpan="4">
                  <a:txBody>
                    <a:bodyPr/>
                    <a:lstStyle/>
                    <a:p>
                      <a:pPr algn="ctr" fontAlgn="ctr"/>
                      <a:r>
                        <a:rPr lang="en-US" sz="1000" b="0" i="0" u="none" strike="noStrike">
                          <a:solidFill>
                            <a:srgbClr val="000000"/>
                          </a:solidFill>
                          <a:effectLst/>
                          <a:latin typeface="Times New Roman" panose="02020603050405020304" pitchFamily="18" charset="0"/>
                        </a:rPr>
                        <a:t> </a:t>
                      </a:r>
                      <a:endParaRPr lang="fr-BE" sz="1000" b="0" i="0" u="none" strike="noStrike">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r>
              <a:tr h="223857">
                <a:tc>
                  <a:txBody>
                    <a:bodyPr/>
                    <a:lstStyle/>
                    <a:p>
                      <a:pPr algn="ctr" fontAlgn="ctr"/>
                      <a:r>
                        <a:rPr lang="fr-BE" sz="1000" b="0" i="0" u="none" strike="noStrike" dirty="0">
                          <a:solidFill>
                            <a:srgbClr val="000000"/>
                          </a:solidFill>
                          <a:effectLst/>
                          <a:latin typeface="Times New Roman" panose="02020603050405020304" pitchFamily="18" charset="0"/>
                        </a:rPr>
                        <a:t>Ouagadougou</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11.1</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13.0</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[11.4-14.8]</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14.4</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15.8</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11.5</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[10.6-12.4]</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14.5</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ctr" fontAlgn="ctr"/>
                      <a:r>
                        <a:rPr lang="fr-BE" sz="1000" b="0" i="0" u="none" strike="noStrike">
                          <a:solidFill>
                            <a:srgbClr val="000000"/>
                          </a:solidFill>
                          <a:effectLst/>
                          <a:latin typeface="Times New Roman" panose="02020603050405020304" pitchFamily="18" charset="0"/>
                        </a:rPr>
                        <a:t>Bobo-Dioulasso</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6.1</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3.4</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[2.6-4.4]</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5.0</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6.7</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3.8</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[3.3-4.4]</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5.2</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ctr" fontAlgn="ctr"/>
                      <a:r>
                        <a:rPr lang="fr-BE" sz="1000" b="0" i="0" u="none" strike="noStrike" dirty="0" err="1">
                          <a:solidFill>
                            <a:srgbClr val="000000"/>
                          </a:solidFill>
                          <a:effectLst/>
                          <a:latin typeface="Times New Roman" panose="02020603050405020304" pitchFamily="18" charset="0"/>
                        </a:rPr>
                        <a:t>Other</a:t>
                      </a:r>
                      <a:r>
                        <a:rPr lang="fr-BE" sz="1000" b="0" i="0" u="none" strike="noStrike" dirty="0">
                          <a:solidFill>
                            <a:srgbClr val="000000"/>
                          </a:solidFill>
                          <a:effectLst/>
                          <a:latin typeface="Times New Roman" panose="02020603050405020304" pitchFamily="18" charset="0"/>
                        </a:rPr>
                        <a:t> </a:t>
                      </a:r>
                      <a:r>
                        <a:rPr lang="fr-BE" sz="1000" b="0" i="0" u="none" strike="noStrike" dirty="0" err="1">
                          <a:solidFill>
                            <a:srgbClr val="000000"/>
                          </a:solidFill>
                          <a:effectLst/>
                          <a:latin typeface="Times New Roman" panose="02020603050405020304" pitchFamily="18" charset="0"/>
                        </a:rPr>
                        <a:t>towns</a:t>
                      </a:r>
                      <a:endParaRPr lang="fr-BE" sz="1000" b="0"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40.2</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13.5</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[12.0-15.3]</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11.9</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14.3</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9.3</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[8.5-10.2]</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11.4</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ctr" fontAlgn="ctr"/>
                      <a:r>
                        <a:rPr lang="fr-BE" sz="1000" b="0" i="0" u="none" strike="noStrike" dirty="0">
                          <a:solidFill>
                            <a:srgbClr val="000000"/>
                          </a:solidFill>
                          <a:effectLst/>
                          <a:latin typeface="Times New Roman" panose="02020603050405020304" pitchFamily="18" charset="0"/>
                        </a:rPr>
                        <a:t>Rural areas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1" i="0" u="none" strike="noStrike" dirty="0">
                          <a:solidFill>
                            <a:srgbClr val="FF0000"/>
                          </a:solidFill>
                          <a:effectLst/>
                          <a:latin typeface="Times New Roman" panose="02020603050405020304" pitchFamily="18" charset="0"/>
                        </a:rPr>
                        <a:t>42.6</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70.1</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[67.7-72.3]</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68.7</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1" i="0" u="none" strike="noStrike" dirty="0">
                          <a:solidFill>
                            <a:srgbClr val="FF0000"/>
                          </a:solidFill>
                          <a:effectLst/>
                          <a:latin typeface="Times New Roman" panose="02020603050405020304" pitchFamily="18" charset="0"/>
                        </a:rPr>
                        <a:t>63.2</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75.4</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[74.1-76.6]</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69.0</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l" fontAlgn="ctr"/>
                      <a:r>
                        <a:rPr lang="fr-BE" sz="1000" b="1" i="1" u="none" strike="noStrike" dirty="0">
                          <a:solidFill>
                            <a:srgbClr val="000000"/>
                          </a:solidFill>
                          <a:effectLst/>
                          <a:latin typeface="Times New Roman" panose="02020603050405020304" pitchFamily="18" charset="0"/>
                        </a:rPr>
                        <a:t>Education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fr-BE" sz="1000" b="0" i="0" u="none" strike="noStrike" dirty="0">
                          <a:solidFill>
                            <a:srgbClr val="000000"/>
                          </a:solidFill>
                          <a:effectLst/>
                          <a:latin typeface="Times New Roman" panose="02020603050405020304" pitchFamily="18"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c gridSpan="4">
                  <a:txBody>
                    <a:bodyPr/>
                    <a:lstStyle/>
                    <a:p>
                      <a:pPr algn="ctr" fontAlgn="ctr"/>
                      <a:r>
                        <a:rPr lang="fr-BE" sz="1000" b="0" i="0" u="none" strike="noStrike">
                          <a:solidFill>
                            <a:srgbClr val="000000"/>
                          </a:solidFill>
                          <a:effectLst/>
                          <a:latin typeface="Times New Roman" panose="02020603050405020304" pitchFamily="18"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r>
              <a:tr h="223857">
                <a:tc>
                  <a:txBody>
                    <a:bodyPr/>
                    <a:lstStyle/>
                    <a:p>
                      <a:pPr algn="ctr" fontAlgn="ctr"/>
                      <a:r>
                        <a:rPr lang="fr-BE" sz="1000" b="0" i="0" u="none" strike="noStrike" dirty="0">
                          <a:solidFill>
                            <a:srgbClr val="000000"/>
                          </a:solidFill>
                          <a:effectLst/>
                          <a:latin typeface="Times New Roman" panose="02020603050405020304" pitchFamily="18" charset="0"/>
                        </a:rPr>
                        <a:t>None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1" i="0" u="none" strike="noStrike" dirty="0">
                          <a:solidFill>
                            <a:srgbClr val="FF0000"/>
                          </a:solidFill>
                          <a:effectLst/>
                          <a:latin typeface="Times New Roman" panose="02020603050405020304" pitchFamily="18" charset="0"/>
                        </a:rPr>
                        <a:t>52.0</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69.5</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[67.1-71.8]</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72.2</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1" i="0" u="none" strike="noStrike" dirty="0">
                          <a:solidFill>
                            <a:srgbClr val="FF0000"/>
                          </a:solidFill>
                          <a:effectLst/>
                          <a:latin typeface="Times New Roman" panose="02020603050405020304" pitchFamily="18" charset="0"/>
                        </a:rPr>
                        <a:t>44.9</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67.6</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[66.1-69.0]</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69.8</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ctr" fontAlgn="ctr"/>
                      <a:r>
                        <a:rPr lang="fr-BE" sz="1000" b="0" i="0" u="none" strike="noStrike" dirty="0" err="1">
                          <a:solidFill>
                            <a:srgbClr val="000000"/>
                          </a:solidFill>
                          <a:effectLst/>
                          <a:latin typeface="Times New Roman" panose="02020603050405020304" pitchFamily="18" charset="0"/>
                        </a:rPr>
                        <a:t>Primary</a:t>
                      </a:r>
                      <a:endParaRPr lang="fr-BE" sz="1000" b="0"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20.2</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11.2</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[9.7-12.9]</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10.0</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16.5</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11.5</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[10.5-12.5]</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9.6</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ctr" fontAlgn="ctr"/>
                      <a:r>
                        <a:rPr lang="fr-BE" sz="1000" b="0" i="0" u="none" strike="noStrike" dirty="0" err="1">
                          <a:solidFill>
                            <a:srgbClr val="000000"/>
                          </a:solidFill>
                          <a:effectLst/>
                          <a:latin typeface="Times New Roman" panose="02020603050405020304" pitchFamily="18" charset="0"/>
                        </a:rPr>
                        <a:t>Secondary</a:t>
                      </a:r>
                      <a:endParaRPr lang="fr-BE" sz="1000" b="0"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21.4</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13.7</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[12.1-15.6]</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13.5</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29.5</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15.7</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[14.6-16.8]</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15.9</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378242">
                <a:tc>
                  <a:txBody>
                    <a:bodyPr/>
                    <a:lstStyle/>
                    <a:p>
                      <a:pPr algn="ctr" fontAlgn="ctr"/>
                      <a:r>
                        <a:rPr lang="fr-BE" sz="1000" b="0" i="0" u="none" strike="noStrike" dirty="0" smtClean="0">
                          <a:solidFill>
                            <a:srgbClr val="000000"/>
                          </a:solidFill>
                          <a:effectLst/>
                          <a:latin typeface="Times New Roman" panose="02020603050405020304" pitchFamily="18" charset="0"/>
                        </a:rPr>
                        <a:t>Superior </a:t>
                      </a:r>
                      <a:r>
                        <a:rPr lang="fr-BE" sz="1000" b="0" i="0" u="none" strike="noStrike" dirty="0">
                          <a:solidFill>
                            <a:srgbClr val="000000"/>
                          </a:solidFill>
                          <a:effectLst/>
                          <a:latin typeface="Times New Roman" panose="02020603050405020304" pitchFamily="18" charset="0"/>
                        </a:rPr>
                        <a:t>and </a:t>
                      </a:r>
                      <a:r>
                        <a:rPr lang="fr-BE" sz="1000" b="0" i="0" u="none" strike="noStrike" dirty="0" err="1">
                          <a:solidFill>
                            <a:srgbClr val="000000"/>
                          </a:solidFill>
                          <a:effectLst/>
                          <a:latin typeface="Times New Roman" panose="02020603050405020304" pitchFamily="18" charset="0"/>
                        </a:rPr>
                        <a:t>higher</a:t>
                      </a:r>
                      <a:endParaRPr lang="fr-BE" sz="1000" b="0"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6.4</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5.6</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[4.5-6.9]</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4.2</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9.0</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dirty="0">
                          <a:solidFill>
                            <a:srgbClr val="000000"/>
                          </a:solidFill>
                          <a:effectLst/>
                          <a:latin typeface="Times New Roman" panose="02020603050405020304" pitchFamily="18" charset="0"/>
                        </a:rPr>
                        <a:t>5.2</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[4.6-5.9]</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3.6</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l" fontAlgn="ctr"/>
                      <a:r>
                        <a:rPr lang="fr-BE" sz="1000" b="1" i="1" u="none" strike="noStrike" dirty="0" err="1">
                          <a:solidFill>
                            <a:srgbClr val="000000"/>
                          </a:solidFill>
                          <a:effectLst/>
                          <a:latin typeface="Times New Roman" panose="02020603050405020304" pitchFamily="18" charset="0"/>
                        </a:rPr>
                        <a:t>Household</a:t>
                      </a:r>
                      <a:r>
                        <a:rPr lang="fr-BE" sz="1000" b="1" i="1" u="none" strike="noStrike" dirty="0">
                          <a:solidFill>
                            <a:srgbClr val="000000"/>
                          </a:solidFill>
                          <a:effectLst/>
                          <a:latin typeface="Times New Roman" panose="02020603050405020304" pitchFamily="18" charset="0"/>
                        </a:rPr>
                        <a:t> size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fr-BE" sz="1000" b="0" i="0" u="none" strike="noStrike">
                          <a:solidFill>
                            <a:srgbClr val="000000"/>
                          </a:solidFill>
                          <a:effectLst/>
                          <a:latin typeface="Times New Roman" panose="02020603050405020304" pitchFamily="18"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c gridSpan="4">
                  <a:txBody>
                    <a:bodyPr/>
                    <a:lstStyle/>
                    <a:p>
                      <a:pPr algn="ctr" fontAlgn="ctr"/>
                      <a:r>
                        <a:rPr lang="fr-BE" sz="1000" b="0" i="0" u="none" strike="noStrike">
                          <a:solidFill>
                            <a:srgbClr val="000000"/>
                          </a:solidFill>
                          <a:effectLst/>
                          <a:latin typeface="Times New Roman" panose="02020603050405020304" pitchFamily="18" charset="0"/>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r>
              <a:tr h="223857">
                <a:tc>
                  <a:txBody>
                    <a:bodyPr/>
                    <a:lstStyle/>
                    <a:p>
                      <a:pPr algn="ctr" fontAlgn="ctr"/>
                      <a:r>
                        <a:rPr lang="fr-BE" sz="1000" b="0" i="0" u="none" strike="noStrike" dirty="0">
                          <a:solidFill>
                            <a:srgbClr val="000000"/>
                          </a:solidFill>
                          <a:effectLst/>
                          <a:latin typeface="Times New Roman" panose="02020603050405020304" pitchFamily="18" charset="0"/>
                        </a:rPr>
                        <a:t>1-4 </a:t>
                      </a:r>
                      <a:r>
                        <a:rPr lang="fr-BE" sz="1000" b="0" i="0" u="none" strike="noStrike" dirty="0" err="1">
                          <a:solidFill>
                            <a:srgbClr val="000000"/>
                          </a:solidFill>
                          <a:effectLst/>
                          <a:latin typeface="Times New Roman" panose="02020603050405020304" pitchFamily="18" charset="0"/>
                        </a:rPr>
                        <a:t>members</a:t>
                      </a:r>
                      <a:endParaRPr lang="fr-BE" sz="1000" b="0"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dirty="0">
                          <a:solidFill>
                            <a:srgbClr val="FF0000"/>
                          </a:solidFill>
                          <a:effectLst/>
                          <a:latin typeface="Times New Roman" panose="02020603050405020304" pitchFamily="18" charset="0"/>
                        </a:rPr>
                        <a:t>21.5</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32.9</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[30.5-35.3]</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49.4</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dirty="0">
                          <a:solidFill>
                            <a:srgbClr val="FF0000"/>
                          </a:solidFill>
                          <a:effectLst/>
                          <a:latin typeface="Times New Roman" panose="02020603050405020304" pitchFamily="18" charset="0"/>
                        </a:rPr>
                        <a:t>28.5</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39.2</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[37.6-40.7]</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49.4</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23857">
                <a:tc>
                  <a:txBody>
                    <a:bodyPr/>
                    <a:lstStyle/>
                    <a:p>
                      <a:pPr algn="ctr" fontAlgn="ctr"/>
                      <a:r>
                        <a:rPr lang="fr-BE" sz="1000" b="0" i="0" u="none" strike="noStrike" dirty="0">
                          <a:solidFill>
                            <a:srgbClr val="000000"/>
                          </a:solidFill>
                          <a:effectLst/>
                          <a:latin typeface="Times New Roman" panose="02020603050405020304" pitchFamily="18" charset="0"/>
                        </a:rPr>
                        <a:t>5-8 </a:t>
                      </a:r>
                      <a:r>
                        <a:rPr lang="fr-BE" sz="1000" b="0" i="0" u="none" strike="noStrike" dirty="0" err="1">
                          <a:solidFill>
                            <a:srgbClr val="000000"/>
                          </a:solidFill>
                          <a:effectLst/>
                          <a:latin typeface="Times New Roman" panose="02020603050405020304" pitchFamily="18" charset="0"/>
                        </a:rPr>
                        <a:t>members</a:t>
                      </a:r>
                      <a:endParaRPr lang="fr-BE" sz="1000" b="0"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dirty="0">
                          <a:solidFill>
                            <a:srgbClr val="FF0000"/>
                          </a:solidFill>
                          <a:effectLst/>
                          <a:latin typeface="Times New Roman" panose="02020603050405020304" pitchFamily="18" charset="0"/>
                        </a:rPr>
                        <a:t>43.0</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37.4</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[34.9-39.9]</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36.5</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BE" sz="1000" b="0" i="0" u="none" strike="noStrike" dirty="0">
                          <a:solidFill>
                            <a:srgbClr val="FF0000"/>
                          </a:solidFill>
                          <a:effectLst/>
                          <a:latin typeface="Times New Roman" panose="02020603050405020304" pitchFamily="18" charset="0"/>
                        </a:rPr>
                        <a:t>41.9</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33.7</a:t>
                      </a:r>
                    </a:p>
                  </a:txBody>
                  <a:tcPr marL="6350" marR="6350" marT="6350" marB="0" anchor="ctr">
                    <a:lnL>
                      <a:noFill/>
                    </a:lnL>
                    <a:lnR>
                      <a:noFill/>
                    </a:lnR>
                    <a:lnT>
                      <a:noFill/>
                    </a:lnT>
                    <a:lnB>
                      <a:noFill/>
                    </a:lnB>
                  </a:tcPr>
                </a:tc>
                <a:tc>
                  <a:txBody>
                    <a:bodyPr/>
                    <a:lstStyle/>
                    <a:p>
                      <a:pPr algn="ctr" fontAlgn="ctr"/>
                      <a:r>
                        <a:rPr lang="fr-BE" sz="1000" b="0" i="0" u="none" strike="noStrike">
                          <a:solidFill>
                            <a:srgbClr val="000000"/>
                          </a:solidFill>
                          <a:effectLst/>
                          <a:latin typeface="Times New Roman" panose="02020603050405020304" pitchFamily="18" charset="0"/>
                        </a:rPr>
                        <a:t>[32.3-35.3]</a:t>
                      </a:r>
                    </a:p>
                  </a:txBody>
                  <a:tcPr marL="6350" marR="6350" marT="6350" marB="0" anchor="ctr">
                    <a:lnL>
                      <a:noFill/>
                    </a:lnL>
                    <a:lnR>
                      <a:noFill/>
                    </a:lnR>
                    <a:lnT>
                      <a:noFill/>
                    </a:lnT>
                    <a:lnB>
                      <a:noFill/>
                    </a:lnB>
                  </a:tcPr>
                </a:tc>
                <a:tc>
                  <a:txBody>
                    <a:bodyPr/>
                    <a:lstStyle/>
                    <a:p>
                      <a:pPr algn="ctr" fontAlgn="ctr"/>
                      <a:r>
                        <a:rPr lang="fr-BE" sz="1000" b="1" i="0" u="none" strike="noStrike" dirty="0">
                          <a:solidFill>
                            <a:srgbClr val="0070C0"/>
                          </a:solidFill>
                          <a:effectLst/>
                          <a:latin typeface="Times New Roman" panose="02020603050405020304" pitchFamily="18" charset="0"/>
                        </a:rPr>
                        <a:t>36.5</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r>
              <a:tr h="231577">
                <a:tc>
                  <a:txBody>
                    <a:bodyPr/>
                    <a:lstStyle/>
                    <a:p>
                      <a:pPr algn="ctr" fontAlgn="ctr"/>
                      <a:r>
                        <a:rPr lang="fr-BE" sz="1000" b="0" i="0" u="none" strike="noStrike" dirty="0">
                          <a:solidFill>
                            <a:srgbClr val="000000"/>
                          </a:solidFill>
                          <a:effectLst/>
                          <a:latin typeface="Times New Roman" panose="02020603050405020304" pitchFamily="18" charset="0"/>
                        </a:rPr>
                        <a:t>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a:solidFill>
                            <a:srgbClr val="000000"/>
                          </a:solidFill>
                          <a:effectLst/>
                          <a:latin typeface="Times New Roman" panose="02020603050405020304" pitchFamily="18" charset="0"/>
                        </a:rPr>
                        <a:t>35.4</a:t>
                      </a: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dirty="0">
                          <a:solidFill>
                            <a:srgbClr val="000000"/>
                          </a:solidFill>
                          <a:effectLst/>
                          <a:latin typeface="Times New Roman" panose="02020603050405020304" pitchFamily="18" charset="0"/>
                        </a:rPr>
                        <a:t>29.7</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a:solidFill>
                            <a:srgbClr val="000000"/>
                          </a:solidFill>
                          <a:effectLst/>
                          <a:latin typeface="Times New Roman" panose="02020603050405020304" pitchFamily="18" charset="0"/>
                        </a:rPr>
                        <a:t>[27.4-32.1]</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a:solidFill>
                            <a:srgbClr val="000000"/>
                          </a:solidFill>
                          <a:effectLst/>
                          <a:latin typeface="Times New Roman" panose="02020603050405020304" pitchFamily="18" charset="0"/>
                        </a:rPr>
                        <a:t>14.1</a:t>
                      </a:r>
                    </a:p>
                  </a:txBody>
                  <a:tcPr marL="6350" marR="6350" marT="635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a:solidFill>
                            <a:srgbClr val="000000"/>
                          </a:solidFill>
                          <a:effectLst/>
                          <a:latin typeface="Times New Roman" panose="02020603050405020304" pitchFamily="18" charset="0"/>
                        </a:rPr>
                        <a:t>29.6</a:t>
                      </a: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a:solidFill>
                            <a:srgbClr val="000000"/>
                          </a:solidFill>
                          <a:effectLst/>
                          <a:latin typeface="Times New Roman" panose="02020603050405020304" pitchFamily="18" charset="0"/>
                        </a:rPr>
                        <a:t>27.1</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a:solidFill>
                            <a:srgbClr val="000000"/>
                          </a:solidFill>
                          <a:effectLst/>
                          <a:latin typeface="Times New Roman" panose="02020603050405020304" pitchFamily="18" charset="0"/>
                        </a:rPr>
                        <a:t>[25.7-28.6]</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fr-BE" sz="1000" b="0" i="0" u="none" strike="noStrike" dirty="0">
                          <a:solidFill>
                            <a:srgbClr val="000000"/>
                          </a:solidFill>
                          <a:effectLst/>
                          <a:latin typeface="Times New Roman" panose="02020603050405020304" pitchFamily="18" charset="0"/>
                        </a:rPr>
                        <a:t>14.1</a:t>
                      </a:r>
                    </a:p>
                  </a:txBody>
                  <a:tcPr marL="6350" marR="6350" marT="635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97251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tretch>
            <a:fillRect/>
          </a:stretch>
        </p:blipFill>
        <p:spPr>
          <a:xfrm>
            <a:off x="0" y="2864685"/>
            <a:ext cx="5760720" cy="4012565"/>
          </a:xfrm>
          <a:prstGeom prst="rect">
            <a:avLst/>
          </a:prstGeom>
        </p:spPr>
      </p:pic>
      <p:pic>
        <p:nvPicPr>
          <p:cNvPr id="3" name="Imag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157" y="519764"/>
            <a:ext cx="2691765" cy="2325671"/>
          </a:xfrm>
          <a:prstGeom prst="rect">
            <a:avLst/>
          </a:prstGeom>
          <a:noFill/>
          <a:ln>
            <a:noFill/>
          </a:ln>
        </p:spPr>
      </p:pic>
      <p:pic>
        <p:nvPicPr>
          <p:cNvPr id="4" name="Image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5922" y="519764"/>
            <a:ext cx="2621915" cy="2325671"/>
          </a:xfrm>
          <a:prstGeom prst="rect">
            <a:avLst/>
          </a:prstGeom>
          <a:noFill/>
          <a:ln>
            <a:noFill/>
          </a:ln>
        </p:spPr>
      </p:pic>
      <p:sp>
        <p:nvSpPr>
          <p:cNvPr id="5" name="Rectangle 4"/>
          <p:cNvSpPr/>
          <p:nvPr/>
        </p:nvSpPr>
        <p:spPr>
          <a:xfrm>
            <a:off x="5760720" y="519764"/>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All three data sources show the expected rise in parity with age, but at different levels.</a:t>
            </a:r>
            <a:endParaRPr lang="fr-BE" dirty="0"/>
          </a:p>
        </p:txBody>
      </p:sp>
      <p:sp>
        <p:nvSpPr>
          <p:cNvPr id="6" name="Rectangle 5"/>
          <p:cNvSpPr/>
          <p:nvPr/>
        </p:nvSpPr>
        <p:spPr>
          <a:xfrm>
            <a:off x="5760719" y="1082435"/>
            <a:ext cx="6368883" cy="923330"/>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Mean numbers of children ever born are lower in the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survey than in the 2010 DHS, as expected, since fertility has declined slightly since 2010.</a:t>
            </a:r>
            <a:endParaRPr lang="fr-BE" dirty="0"/>
          </a:p>
        </p:txBody>
      </p:sp>
      <p:sp>
        <p:nvSpPr>
          <p:cNvPr id="7" name="Rectangle 6"/>
          <p:cNvSpPr/>
          <p:nvPr/>
        </p:nvSpPr>
        <p:spPr>
          <a:xfrm>
            <a:off x="5760718" y="1922105"/>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By contrast, the estimates from the latest census are quite lower than those based on the surveys. </a:t>
            </a:r>
            <a:endParaRPr lang="fr-BE" dirty="0"/>
          </a:p>
        </p:txBody>
      </p:sp>
      <p:sp>
        <p:nvSpPr>
          <p:cNvPr id="8" name="Rectangle 7"/>
          <p:cNvSpPr/>
          <p:nvPr/>
        </p:nvSpPr>
        <p:spPr>
          <a:xfrm>
            <a:off x="5897160" y="2862781"/>
            <a:ext cx="6294840" cy="923330"/>
          </a:xfrm>
          <a:prstGeom prst="rect">
            <a:avLst/>
          </a:prstGeom>
        </p:spPr>
        <p:txBody>
          <a:bodyPr wrap="square">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The UN IGME estimates depict a downward trend in mortality over the entire period, and this is reflected in indirect estimates from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a:t>
            </a:r>
            <a:endParaRPr lang="fr-BE" dirty="0"/>
          </a:p>
        </p:txBody>
      </p:sp>
      <p:sp>
        <p:nvSpPr>
          <p:cNvPr id="9" name="Rectangle 8"/>
          <p:cNvSpPr/>
          <p:nvPr/>
        </p:nvSpPr>
        <p:spPr>
          <a:xfrm>
            <a:off x="5897160" y="3786111"/>
            <a:ext cx="6096000" cy="923330"/>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While there are differences between the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indirect and UN IGME estimates, these differences are not significant</a:t>
            </a:r>
            <a:endParaRPr lang="fr-BE" dirty="0"/>
          </a:p>
        </p:txBody>
      </p:sp>
      <p:sp>
        <p:nvSpPr>
          <p:cNvPr id="10" name="Rectangle 9"/>
          <p:cNvSpPr/>
          <p:nvPr/>
        </p:nvSpPr>
        <p:spPr>
          <a:xfrm>
            <a:off x="5897160" y="4851717"/>
            <a:ext cx="6096000" cy="1200329"/>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Direct estimates extracted from truncated birth histories collected in the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survey are quite lower </a:t>
            </a:r>
            <a:r>
              <a:rPr lang="en-US" dirty="0">
                <a:latin typeface="Times New Roman" panose="02020603050405020304" pitchFamily="18" charset="0"/>
                <a:ea typeface="Times New Roman" panose="02020603050405020304" pitchFamily="18" charset="0"/>
              </a:rPr>
              <a:t>than those from the UN IGME, but are in line with those of the DHS 2021</a:t>
            </a:r>
            <a:endParaRPr lang="fr-BE" dirty="0">
              <a:latin typeface="Times New Roman" panose="02020603050405020304" pitchFamily="18" charset="0"/>
              <a:ea typeface="Times New Roman" panose="02020603050405020304" pitchFamily="18" charset="0"/>
            </a:endParaRPr>
          </a:p>
        </p:txBody>
      </p:sp>
      <p:sp>
        <p:nvSpPr>
          <p:cNvPr id="11" name="Rectangle 10"/>
          <p:cNvSpPr/>
          <p:nvPr/>
        </p:nvSpPr>
        <p:spPr>
          <a:xfrm>
            <a:off x="4892638" y="164193"/>
            <a:ext cx="1467068" cy="369332"/>
          </a:xfrm>
          <a:prstGeom prst="rect">
            <a:avLst/>
          </a:prstGeom>
        </p:spPr>
        <p:txBody>
          <a:bodyPr wrap="none">
            <a:spAutoFit/>
          </a:bodyPr>
          <a:lstStyle/>
          <a:p>
            <a:pPr>
              <a:spcBef>
                <a:spcPts val="1200"/>
              </a:spcBef>
            </a:pPr>
            <a:r>
              <a:rPr lang="fr-BE" b="1" kern="0" dirty="0" err="1"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Results</a:t>
            </a:r>
            <a:r>
              <a:rPr lang="fr-BE" b="1" kern="0" dirty="0"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 (2/4) </a:t>
            </a:r>
            <a:endParaRPr lang="fr-BE" b="1" kern="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8549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740945347"/>
              </p:ext>
            </p:extLst>
          </p:nvPr>
        </p:nvGraphicFramePr>
        <p:xfrm>
          <a:off x="69298" y="481690"/>
          <a:ext cx="5956116" cy="2165256"/>
        </p:xfrm>
        <a:graphic>
          <a:graphicData uri="http://schemas.openxmlformats.org/drawingml/2006/table">
            <a:tbl>
              <a:tblPr firstRow="1" firstCol="1" bandRow="1">
                <a:tableStyleId>{073A0DAA-6AF3-43AB-8588-CEC1D06C72B9}</a:tableStyleId>
              </a:tblPr>
              <a:tblGrid>
                <a:gridCol w="1149515"/>
                <a:gridCol w="1149515"/>
                <a:gridCol w="1298037"/>
                <a:gridCol w="1585924"/>
                <a:gridCol w="773125"/>
              </a:tblGrid>
              <a:tr h="240584">
                <a:tc>
                  <a:txBody>
                    <a:bodyPr/>
                    <a:lstStyle/>
                    <a:p>
                      <a:pPr>
                        <a:lnSpc>
                          <a:spcPct val="107000"/>
                        </a:lnSpc>
                        <a:spcAft>
                          <a:spcPts val="0"/>
                        </a:spcAft>
                      </a:pPr>
                      <a:r>
                        <a:rPr lang="fr-BE" sz="1200" dirty="0">
                          <a:effectLst/>
                        </a:rPr>
                        <a:t>Age group</a:t>
                      </a:r>
                      <a:endParaRPr lang="fr-BE"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EHCVM</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RDD</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Both arms combined</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DHS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&lt;20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6.0</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5.8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5.9</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6.5</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20-24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5.8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5.8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5.8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6.7</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25-29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6.1</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6.1</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6.1</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6.9</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30-34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6.3</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6.4</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6.4</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35-39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dirty="0">
                          <a:effectLst/>
                        </a:rPr>
                        <a:t>6.7</a:t>
                      </a:r>
                      <a:endParaRPr lang="fr-BE"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6.5</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6.6</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40-44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7.0</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6.5</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6.8</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6.6</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45-49 yrs</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6.9</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6.6</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6.7</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6.4</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r h="240584">
                <a:tc>
                  <a:txBody>
                    <a:bodyPr/>
                    <a:lstStyle/>
                    <a:p>
                      <a:pPr algn="ctr">
                        <a:lnSpc>
                          <a:spcPct val="107000"/>
                        </a:lnSpc>
                        <a:spcAft>
                          <a:spcPts val="0"/>
                        </a:spcAft>
                      </a:pPr>
                      <a:r>
                        <a:rPr lang="fr-BE" sz="1200">
                          <a:effectLst/>
                        </a:rPr>
                        <a:t>Total </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dirty="0">
                          <a:effectLst/>
                        </a:rPr>
                        <a:t>6.4</a:t>
                      </a:r>
                      <a:endParaRPr lang="fr-BE"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6.2</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a:effectLst/>
                        </a:rPr>
                        <a:t>6.3</a:t>
                      </a:r>
                      <a:endParaRPr lang="fr-BE" sz="120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c>
                  <a:txBody>
                    <a:bodyPr/>
                    <a:lstStyle/>
                    <a:p>
                      <a:pPr algn="ctr">
                        <a:lnSpc>
                          <a:spcPct val="107000"/>
                        </a:lnSpc>
                        <a:spcAft>
                          <a:spcPts val="0"/>
                        </a:spcAft>
                      </a:pPr>
                      <a:r>
                        <a:rPr lang="fr-BE" sz="1200" dirty="0">
                          <a:effectLst/>
                        </a:rPr>
                        <a:t>6.7</a:t>
                      </a:r>
                      <a:endParaRPr lang="fr-BE"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nchor="b"/>
                </a:tc>
              </a:tr>
            </a:tbl>
          </a:graphicData>
        </a:graphic>
      </p:graphicFrame>
      <p:pic>
        <p:nvPicPr>
          <p:cNvPr id="3" name="Image 2"/>
          <p:cNvPicPr/>
          <p:nvPr/>
        </p:nvPicPr>
        <p:blipFill>
          <a:blip r:embed="rId3"/>
          <a:stretch>
            <a:fillRect/>
          </a:stretch>
        </p:blipFill>
        <p:spPr>
          <a:xfrm>
            <a:off x="-1" y="2902517"/>
            <a:ext cx="6333423" cy="3844791"/>
          </a:xfrm>
          <a:prstGeom prst="rect">
            <a:avLst/>
          </a:prstGeom>
        </p:spPr>
      </p:pic>
      <p:sp>
        <p:nvSpPr>
          <p:cNvPr id="4" name="Rectangle 3"/>
          <p:cNvSpPr/>
          <p:nvPr/>
        </p:nvSpPr>
        <p:spPr>
          <a:xfrm>
            <a:off x="6333422" y="410761"/>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We observe only small differences between the two study arms and the DHS survey.</a:t>
            </a:r>
            <a:endParaRPr lang="fr-BE" dirty="0"/>
          </a:p>
        </p:txBody>
      </p:sp>
      <p:sp>
        <p:nvSpPr>
          <p:cNvPr id="5" name="Rectangle 4"/>
          <p:cNvSpPr/>
          <p:nvPr/>
        </p:nvSpPr>
        <p:spPr>
          <a:xfrm>
            <a:off x="6333422" y="1102653"/>
            <a:ext cx="6096000" cy="923330"/>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Respondents in the DHS tended to report a slightly higher number of siblings up to the 35-39 age group, while the reverse is true for older respondents.</a:t>
            </a:r>
            <a:endParaRPr lang="fr-BE" dirty="0"/>
          </a:p>
        </p:txBody>
      </p:sp>
      <p:sp>
        <p:nvSpPr>
          <p:cNvPr id="6" name="Rectangle 5"/>
          <p:cNvSpPr/>
          <p:nvPr/>
        </p:nvSpPr>
        <p:spPr>
          <a:xfrm>
            <a:off x="6333422" y="1979187"/>
            <a:ext cx="6096000" cy="923330"/>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However, these differences are quite small (less than 0.5 siblings on average), which is remarkable considering the differences in the instruments used.</a:t>
            </a:r>
            <a:endParaRPr lang="fr-BE" dirty="0"/>
          </a:p>
        </p:txBody>
      </p:sp>
      <p:sp>
        <p:nvSpPr>
          <p:cNvPr id="7" name="Rectangle 6"/>
          <p:cNvSpPr/>
          <p:nvPr/>
        </p:nvSpPr>
        <p:spPr>
          <a:xfrm>
            <a:off x="6333422" y="3246467"/>
            <a:ext cx="6096000" cy="923330"/>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The WPP estimates have tended to be above the estimates derived from sibling survival data in DHS conducted in 1998-1999, 2003 and 2010</a:t>
            </a:r>
            <a:endParaRPr lang="fr-BE" dirty="0"/>
          </a:p>
        </p:txBody>
      </p:sp>
      <p:sp>
        <p:nvSpPr>
          <p:cNvPr id="8" name="Rectangle 7"/>
          <p:cNvSpPr/>
          <p:nvPr/>
        </p:nvSpPr>
        <p:spPr>
          <a:xfrm>
            <a:off x="6333422" y="4286277"/>
            <a:ext cx="6096000" cy="923330"/>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the direct estimates obtained with limited imputation, based on all available data in the </a:t>
            </a:r>
            <a:r>
              <a:rPr lang="en-US" dirty="0" err="1" smtClean="0">
                <a:effectLst/>
                <a:latin typeface="Times New Roman" panose="02020603050405020304" pitchFamily="18" charset="0"/>
                <a:ea typeface="Times New Roman" panose="02020603050405020304" pitchFamily="18" charset="0"/>
              </a:rPr>
              <a:t>RaMMPS</a:t>
            </a:r>
            <a:r>
              <a:rPr lang="en-US" dirty="0" smtClean="0">
                <a:effectLst/>
                <a:latin typeface="Times New Roman" panose="02020603050405020304" pitchFamily="18" charset="0"/>
                <a:ea typeface="Times New Roman" panose="02020603050405020304" pitchFamily="18" charset="0"/>
              </a:rPr>
              <a:t> survey are conspicuously and implausibly low</a:t>
            </a:r>
            <a:endParaRPr lang="fr-BE" dirty="0"/>
          </a:p>
        </p:txBody>
      </p:sp>
      <p:sp>
        <p:nvSpPr>
          <p:cNvPr id="9" name="Rectangle 8"/>
          <p:cNvSpPr/>
          <p:nvPr/>
        </p:nvSpPr>
        <p:spPr>
          <a:xfrm>
            <a:off x="6333422" y="5436133"/>
            <a:ext cx="6096000" cy="646331"/>
          </a:xfrm>
          <a:prstGeom prst="rect">
            <a:avLst/>
          </a:prstGeom>
        </p:spPr>
        <p:txBody>
          <a:bodyPr>
            <a:spAutoFit/>
          </a:bodyPr>
          <a:lstStyle/>
          <a:p>
            <a:pPr marL="285750" indent="-285750">
              <a:buFont typeface="Wingdings" panose="05000000000000000000" pitchFamily="2" charset="2"/>
              <a:buChar char="ü"/>
            </a:pPr>
            <a:r>
              <a:rPr lang="en-US" dirty="0" smtClean="0">
                <a:effectLst/>
                <a:latin typeface="Times New Roman" panose="02020603050405020304" pitchFamily="18" charset="0"/>
                <a:ea typeface="Times New Roman" panose="02020603050405020304" pitchFamily="18" charset="0"/>
              </a:rPr>
              <a:t>Estimates based on the imputed ages and dates are much higher and in line with previous DHS surveys</a:t>
            </a:r>
            <a:endParaRPr lang="fr-BE" dirty="0"/>
          </a:p>
        </p:txBody>
      </p:sp>
      <p:sp>
        <p:nvSpPr>
          <p:cNvPr id="10" name="Rectangle 9"/>
          <p:cNvSpPr/>
          <p:nvPr/>
        </p:nvSpPr>
        <p:spPr>
          <a:xfrm>
            <a:off x="4892638" y="164193"/>
            <a:ext cx="1467068" cy="369332"/>
          </a:xfrm>
          <a:prstGeom prst="rect">
            <a:avLst/>
          </a:prstGeom>
        </p:spPr>
        <p:txBody>
          <a:bodyPr wrap="none">
            <a:spAutoFit/>
          </a:bodyPr>
          <a:lstStyle/>
          <a:p>
            <a:pPr>
              <a:spcBef>
                <a:spcPts val="1200"/>
              </a:spcBef>
            </a:pPr>
            <a:r>
              <a:rPr lang="fr-BE" b="1" kern="0" dirty="0" err="1">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Results</a:t>
            </a:r>
            <a:r>
              <a:rPr lang="fr-BE" b="1" kern="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 </a:t>
            </a:r>
            <a:r>
              <a:rPr lang="fr-BE" b="1" kern="0" dirty="0" smtClean="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(3/4) </a:t>
            </a:r>
            <a:endParaRPr lang="fr-BE" b="1" kern="0"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3673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theme/theme1.xml><?xml version="1.0" encoding="utf-8"?>
<a:theme xmlns:a="http://schemas.openxmlformats.org/drawingml/2006/main" name="Facette">
  <a:themeElements>
    <a:clrScheme name="Personnalisé 1">
      <a:dk1>
        <a:sysClr val="windowText" lastClr="000000"/>
      </a:dk1>
      <a:lt1>
        <a:sysClr val="window" lastClr="FFFFFF"/>
      </a:lt1>
      <a:dk2>
        <a:srgbClr val="2C3C43"/>
      </a:dk2>
      <a:lt2>
        <a:srgbClr val="EBEBEB"/>
      </a:lt2>
      <a:accent1>
        <a:srgbClr val="FFFFFF"/>
      </a:accent1>
      <a:accent2>
        <a:srgbClr val="F2F2F2"/>
      </a:accent2>
      <a:accent3>
        <a:srgbClr val="F2F2F2"/>
      </a:accent3>
      <a:accent4>
        <a:srgbClr val="F2F2F2"/>
      </a:accent4>
      <a:accent5>
        <a:srgbClr val="F2F2F2"/>
      </a:accent5>
      <a:accent6>
        <a:srgbClr val="F2F2F2"/>
      </a:accent6>
      <a:hlink>
        <a:srgbClr val="F2F2F2"/>
      </a:hlink>
      <a:folHlink>
        <a:srgbClr val="FFFFF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3146</TotalTime>
  <Words>2011</Words>
  <Application>Microsoft Office PowerPoint</Application>
  <PresentationFormat>Grand écran</PresentationFormat>
  <Paragraphs>305</Paragraphs>
  <Slides>13</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Calibri Light</vt:lpstr>
      <vt:lpstr>Times New Roman</vt:lpstr>
      <vt:lpstr>Trebuchet MS</vt:lpstr>
      <vt:lpstr>Wingdings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Dianou</dc:creator>
  <cp:lastModifiedBy>Dianou</cp:lastModifiedBy>
  <cp:revision>77</cp:revision>
  <dcterms:created xsi:type="dcterms:W3CDTF">2023-01-23T14:10:52Z</dcterms:created>
  <dcterms:modified xsi:type="dcterms:W3CDTF">2023-09-20T10:22:28Z</dcterms:modified>
</cp:coreProperties>
</file>