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858000" cy="9144000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ED6"/>
    <a:srgbClr val="EE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2328" y="-19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463F1-12DF-433A-84A0-D9E4ECA322FC}" type="datetimeFigureOut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171A65-C9DE-40FB-82C2-DB7236878D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91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5B486-A138-4646-8CA7-7B0250588020}" type="datetimeFigureOut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225FB5-CF7E-4407-9EB3-2D9EA5B6CF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12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563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12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838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6D2E-965F-4EDE-8B27-CC510DA1C584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6B4D-F437-432A-BD57-FA89B856D7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16E8-8021-4735-B130-ADDAFB4AC6A5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F61E-DF05-4BCD-B70C-B3113A445E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83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7F0E-B027-4EC3-9A10-D6961DC28B48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E3BD-B2E9-48D5-A199-4E2ED95BDD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9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6EB0-60A4-42A5-8710-3571B72421FF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88A6-DB09-424C-9370-B1F709125B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47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0B4F-A85A-4798-86A3-920B44A9C64F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E495-A9AB-4FAB-B3FD-1401F43F84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8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D9D9-2659-4351-9505-65B146929BAA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BBF3-D1D6-4901-A150-FAD85F104C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25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0D3F-E768-48DF-80AD-C6F5D2AFB276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731F-A885-4D3C-997F-989921EB3B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4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F2B9-A939-450E-AACB-FFCB2924C726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B0A3-C899-46F5-BEC6-AC1D64A413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8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FC7A-98B7-4583-AE0A-22B69F4D3086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56347-3640-4302-9B66-10A70D6768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79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4CEE-263B-4560-8F2F-494F4B17E789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57A7-D926-4FB4-9557-5871018048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07B1-D03B-44A4-9C1A-6987CA754559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E938-04CA-4F75-BB8C-4EA4A108DA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6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084EC-D53E-4455-838E-3ED3DB13EA3C}" type="datetime1">
              <a:rPr lang="de-DE"/>
              <a:pPr>
                <a:defRPr/>
              </a:pPr>
              <a:t>18.09.2023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6DC427-B52C-4B23-AF9D-FF21D4491C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20">
            <a:extLst>
              <a:ext uri="{FF2B5EF4-FFF2-40B4-BE49-F238E27FC236}">
                <a16:creationId xmlns:a16="http://schemas.microsoft.com/office/drawing/2014/main" id="{829DD7EF-50B8-44AC-90AB-1E4596F9356D}"/>
              </a:ext>
            </a:extLst>
          </p:cNvPr>
          <p:cNvSpPr/>
          <p:nvPr/>
        </p:nvSpPr>
        <p:spPr bwMode="auto">
          <a:xfrm>
            <a:off x="15772684" y="33746958"/>
            <a:ext cx="12735443" cy="79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j-lt"/>
            </a:endParaRPr>
          </a:p>
        </p:txBody>
      </p:sp>
      <p:grpSp>
        <p:nvGrpSpPr>
          <p:cNvPr id="2050" name="Gruppieren 12"/>
          <p:cNvGrpSpPr>
            <a:grpSpLocks/>
          </p:cNvGrpSpPr>
          <p:nvPr/>
        </p:nvGrpSpPr>
        <p:grpSpPr bwMode="auto">
          <a:xfrm>
            <a:off x="0" y="0"/>
            <a:ext cx="30279975" cy="7500421"/>
            <a:chOff x="-1" y="0"/>
            <a:chExt cx="30279975" cy="7500413"/>
          </a:xfrm>
        </p:grpSpPr>
        <p:sp>
          <p:nvSpPr>
            <p:cNvPr id="5" name="Rechteck 4"/>
            <p:cNvSpPr/>
            <p:nvPr/>
          </p:nvSpPr>
          <p:spPr bwMode="auto">
            <a:xfrm>
              <a:off x="-1" y="0"/>
              <a:ext cx="30279975" cy="4248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764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j-lt"/>
              </a:endParaRPr>
            </a:p>
          </p:txBody>
        </p:sp>
        <p:sp>
          <p:nvSpPr>
            <p:cNvPr id="2065" name="Textfeld 8"/>
            <p:cNvSpPr txBox="1">
              <a:spLocks noChangeArrowheads="1"/>
            </p:cNvSpPr>
            <p:nvPr/>
          </p:nvSpPr>
          <p:spPr bwMode="auto">
            <a:xfrm>
              <a:off x="-1" y="4145651"/>
              <a:ext cx="30279975" cy="335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0" rIns="1800000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b="1" dirty="0">
                  <a:latin typeface="+mj-lt"/>
                </a:rPr>
                <a:t>Are </a:t>
              </a:r>
              <a:r>
                <a:rPr lang="de-DE" b="1" dirty="0" err="1">
                  <a:latin typeface="+mj-lt"/>
                </a:rPr>
                <a:t>the</a:t>
              </a:r>
              <a:r>
                <a:rPr lang="de-DE" b="1" dirty="0">
                  <a:latin typeface="+mj-lt"/>
                </a:rPr>
                <a:t> Grandparents Alright? Health consequences of grandparental childcare provision</a:t>
              </a:r>
            </a:p>
            <a:p>
              <a:pPr eaLnBrk="1" hangingPunct="1"/>
              <a:r>
                <a:rPr lang="de-DE" sz="4800" dirty="0">
                  <a:latin typeface="+mj-lt"/>
                </a:rPr>
                <a:t>Peter Eibich, PSL </a:t>
              </a:r>
              <a:r>
                <a:rPr lang="de-DE" sz="4800" dirty="0" err="1">
                  <a:latin typeface="+mj-lt"/>
                </a:rPr>
                <a:t>Université</a:t>
              </a:r>
              <a:r>
                <a:rPr lang="de-DE" sz="4800" dirty="0">
                  <a:latin typeface="+mj-lt"/>
                </a:rPr>
                <a:t> Paris Dauphine and Xianhua Zai, MPIDR          @</a:t>
              </a:r>
              <a:r>
                <a:rPr lang="de-DE" sz="4800" dirty="0" err="1">
                  <a:latin typeface="+mj-lt"/>
                </a:rPr>
                <a:t>EmmaXianhua_Zai</a:t>
              </a:r>
              <a:endParaRPr lang="de-DE" sz="4800" dirty="0">
                <a:latin typeface="+mj-lt"/>
              </a:endParaRPr>
            </a:p>
          </p:txBody>
        </p:sp>
      </p:grpSp>
      <p:sp>
        <p:nvSpPr>
          <p:cNvPr id="11" name="Rechteck 10"/>
          <p:cNvSpPr/>
          <p:nvPr/>
        </p:nvSpPr>
        <p:spPr bwMode="auto">
          <a:xfrm>
            <a:off x="1767143" y="7297956"/>
            <a:ext cx="12896574" cy="526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p:sp>
        <p:nvSpPr>
          <p:cNvPr id="2052" name="Textfeld 9"/>
          <p:cNvSpPr txBox="1">
            <a:spLocks noChangeArrowheads="1"/>
          </p:cNvSpPr>
          <p:nvPr/>
        </p:nvSpPr>
        <p:spPr bwMode="auto">
          <a:xfrm>
            <a:off x="1767143" y="8489504"/>
            <a:ext cx="119326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rIns="180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Grandparents matter!</a:t>
            </a:r>
          </a:p>
          <a:p>
            <a:pPr marL="8763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4.8 million children &lt;5 received care from their grandparents in the US in 2011</a:t>
            </a:r>
          </a:p>
          <a:p>
            <a:pPr marL="8763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40% of the grandparents in the UK look after their grandchildren regularly</a:t>
            </a:r>
          </a:p>
          <a:p>
            <a:pPr marL="8763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21% of EU children &lt;3 received care from “other” sources in 2020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Grandparenting is beneficial for mothers’ labor force participation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How does childcare provision affect grandparents themselves?</a:t>
            </a:r>
          </a:p>
          <a:p>
            <a:pPr marL="9144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Active ageing</a:t>
            </a:r>
          </a:p>
          <a:p>
            <a:pPr marL="9144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Burden of caregiving</a:t>
            </a:r>
          </a:p>
        </p:txBody>
      </p:sp>
      <p:sp>
        <p:nvSpPr>
          <p:cNvPr id="2053" name="Textfeld 11"/>
          <p:cNvSpPr txBox="1">
            <a:spLocks noChangeArrowheads="1"/>
          </p:cNvSpPr>
          <p:nvPr/>
        </p:nvSpPr>
        <p:spPr bwMode="auto">
          <a:xfrm>
            <a:off x="1800225" y="7616825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Motivation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1800225" y="19272633"/>
            <a:ext cx="12779375" cy="2250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p:sp>
        <p:nvSpPr>
          <p:cNvPr id="2055" name="Textfeld 16"/>
          <p:cNvSpPr txBox="1">
            <a:spLocks noChangeArrowheads="1"/>
          </p:cNvSpPr>
          <p:nvPr/>
        </p:nvSpPr>
        <p:spPr bwMode="auto">
          <a:xfrm>
            <a:off x="1884342" y="20654360"/>
            <a:ext cx="127793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 dirty="0"/>
              <a:t>#1 Women tend to give birth earlier than men </a:t>
            </a:r>
            <a:r>
              <a:rPr lang="en-GB" sz="1800" i="1" dirty="0"/>
              <a:t>(Margolis and </a:t>
            </a:r>
            <a:r>
              <a:rPr lang="en-GB" sz="1800" i="1" dirty="0" err="1"/>
              <a:t>Vedery</a:t>
            </a:r>
            <a:r>
              <a:rPr lang="en-GB" sz="1800" i="1" dirty="0"/>
              <a:t>, 2019)</a:t>
            </a:r>
            <a:endParaRPr lang="en-GB" sz="2800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sz="2800" dirty="0"/>
              <a:t>Parents of daughters transition to grandparenthood earlier</a:t>
            </a:r>
          </a:p>
          <a:p>
            <a:pPr marL="0" indent="0">
              <a:buNone/>
            </a:pPr>
            <a:r>
              <a:rPr lang="en-GB" sz="2800" dirty="0">
                <a:sym typeface="Wingdings" panose="05000000000000000000" pitchFamily="2" charset="2"/>
              </a:rPr>
              <a:t> Gender of the first-born child as an instrument for grandparenthood </a:t>
            </a:r>
            <a:r>
              <a:rPr lang="en-GB" sz="1800" i="1" dirty="0">
                <a:sym typeface="Wingdings" panose="05000000000000000000" pitchFamily="2" charset="2"/>
              </a:rPr>
              <a:t>(Rupert and </a:t>
            </a:r>
            <a:r>
              <a:rPr lang="en-GB" sz="1800" i="1" dirty="0" err="1">
                <a:sym typeface="Wingdings" panose="05000000000000000000" pitchFamily="2" charset="2"/>
              </a:rPr>
              <a:t>Zanella</a:t>
            </a:r>
            <a:r>
              <a:rPr lang="en-GB" sz="1800" i="1" dirty="0">
                <a:sym typeface="Wingdings" panose="05000000000000000000" pitchFamily="2" charset="2"/>
              </a:rPr>
              <a:t>, 2018)</a:t>
            </a:r>
            <a:endParaRPr lang="en-GB" sz="1800" i="1" dirty="0"/>
          </a:p>
          <a:p>
            <a:pPr eaLnBrk="1" hangingPunct="1"/>
            <a:endParaRPr lang="de-DE" sz="2800" dirty="0">
              <a:latin typeface="+mn-lt"/>
            </a:endParaRPr>
          </a:p>
        </p:txBody>
      </p:sp>
      <p:sp>
        <p:nvSpPr>
          <p:cNvPr id="2056" name="Textfeld 17"/>
          <p:cNvSpPr txBox="1">
            <a:spLocks noChangeArrowheads="1"/>
          </p:cNvSpPr>
          <p:nvPr/>
        </p:nvSpPr>
        <p:spPr bwMode="auto">
          <a:xfrm>
            <a:off x="1821135" y="19569901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Stylized facts about grandparenthood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15660689" y="7616826"/>
            <a:ext cx="12701864" cy="352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Textfeld 20"/>
              <p:cNvSpPr txBox="1">
                <a:spLocks noChangeArrowheads="1"/>
              </p:cNvSpPr>
              <p:nvPr/>
            </p:nvSpPr>
            <p:spPr bwMode="auto">
              <a:xfrm>
                <a:off x="15660688" y="8545513"/>
                <a:ext cx="12779375" cy="2489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 rIns="180000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Instrument: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𝑠𝑒𝑥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𝑑𝑎𝑢𝑔h𝑡𝑒𝑟𝑠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𝑐h𝑖𝑙𝑑𝑟𝑒𝑛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Exploits variation in grandparenting due to gender composition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Uses more variation than the first-born instrument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800" dirty="0"/>
                  <a:t>Avoids endogeneity of family size</a:t>
                </a:r>
              </a:p>
            </p:txBody>
          </p:sp>
        </mc:Choice>
        <mc:Fallback xmlns="">
          <p:sp>
            <p:nvSpPr>
              <p:cNvPr id="2058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60688" y="8545513"/>
                <a:ext cx="12779375" cy="2489271"/>
              </a:xfrm>
              <a:prstGeom prst="rect">
                <a:avLst/>
              </a:prstGeom>
              <a:blipFill>
                <a:blip r:embed="rId3"/>
                <a:stretch>
                  <a:fillRect l="-143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9" name="Textfeld 21"/>
          <p:cNvSpPr txBox="1">
            <a:spLocks noChangeArrowheads="1"/>
          </p:cNvSpPr>
          <p:nvPr/>
        </p:nvSpPr>
        <p:spPr bwMode="auto">
          <a:xfrm>
            <a:off x="15660688" y="7616825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Empirical strategy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5656247" y="22050100"/>
            <a:ext cx="12779375" cy="5158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p:sp>
        <p:nvSpPr>
          <p:cNvPr id="2063" name="Textfeld 11"/>
          <p:cNvSpPr txBox="1">
            <a:spLocks noChangeArrowheads="1"/>
          </p:cNvSpPr>
          <p:nvPr/>
        </p:nvSpPr>
        <p:spPr bwMode="auto">
          <a:xfrm>
            <a:off x="15658605" y="22235758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defPPr>
              <a:defRPr lang="de-DE"/>
            </a:defPPr>
            <a:lvl1pPr eaLnBrk="1" hangingPunct="1">
              <a:defRPr sz="32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dirty="0"/>
              <a:t>OLS estimates</a:t>
            </a:r>
          </a:p>
        </p:txBody>
      </p:sp>
      <p:sp>
        <p:nvSpPr>
          <p:cNvPr id="25" name="Rechteck 20">
            <a:extLst>
              <a:ext uri="{FF2B5EF4-FFF2-40B4-BE49-F238E27FC236}">
                <a16:creationId xmlns:a16="http://schemas.microsoft.com/office/drawing/2014/main" id="{BDBAE25E-4767-4DBC-93F5-ECE250282AB5}"/>
              </a:ext>
            </a:extLst>
          </p:cNvPr>
          <p:cNvSpPr/>
          <p:nvPr/>
        </p:nvSpPr>
        <p:spPr bwMode="auto">
          <a:xfrm>
            <a:off x="1821135" y="12727880"/>
            <a:ext cx="12810951" cy="646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j-lt"/>
            </a:endParaRPr>
          </a:p>
        </p:txBody>
      </p:sp>
      <p:sp>
        <p:nvSpPr>
          <p:cNvPr id="26" name="Textfeld 11">
            <a:extLst>
              <a:ext uri="{FF2B5EF4-FFF2-40B4-BE49-F238E27FC236}">
                <a16:creationId xmlns:a16="http://schemas.microsoft.com/office/drawing/2014/main" id="{59BA0DC2-9FE1-4DA6-94E1-79F19506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594" y="12804519"/>
            <a:ext cx="12758464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180000" tIns="108000" bIns="108000">
            <a:spAutoFit/>
          </a:bodyPr>
          <a:lstStyle>
            <a:defPPr>
              <a:defRPr lang="de-DE"/>
            </a:defPPr>
            <a:lvl1pPr eaLnBrk="1" hangingPunct="1">
              <a:defRPr sz="32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dirty="0"/>
              <a:t>In a nutshell</a:t>
            </a:r>
          </a:p>
        </p:txBody>
      </p:sp>
      <p:sp>
        <p:nvSpPr>
          <p:cNvPr id="27" name="Textfeld 9">
            <a:extLst>
              <a:ext uri="{FF2B5EF4-FFF2-40B4-BE49-F238E27FC236}">
                <a16:creationId xmlns:a16="http://schemas.microsoft.com/office/drawing/2014/main" id="{F9F95CF8-025D-48CB-9B32-5C3199EE3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27" y="13760067"/>
            <a:ext cx="1236397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rIns="180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GB" sz="2800" b="1" u="sng" dirty="0"/>
              <a:t>Research question:</a:t>
            </a:r>
            <a:r>
              <a:rPr lang="en-GB" sz="2800" dirty="0"/>
              <a:t> How does caring for grandchildren affect grandparents’ health?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u="sng" dirty="0"/>
              <a:t>Data:</a:t>
            </a:r>
            <a:r>
              <a:rPr lang="en-GB" sz="2800" dirty="0"/>
              <a:t> Health and Retirement Study (HRS), 1996-2014; Aged 50-80 with at least one child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u="sng" dirty="0"/>
              <a:t>Methods:</a:t>
            </a:r>
            <a:r>
              <a:rPr lang="en-GB" sz="2800" dirty="0"/>
              <a:t> IV using children’s sex ratio as an instrument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u="sng" dirty="0"/>
              <a:t>Outcomes: </a:t>
            </a:r>
            <a:r>
              <a:rPr lang="en-GB" sz="2800" dirty="0"/>
              <a:t>ADL, IADL, self reported health, and depression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u="sng" dirty="0"/>
              <a:t>Results:</a:t>
            </a:r>
            <a:r>
              <a:rPr lang="en-GB" sz="2800" dirty="0"/>
              <a:t> Grandparenting does not improve grandparents’ health. Evidence for some negative effects</a:t>
            </a:r>
            <a:endParaRPr lang="en-GB" sz="2800" b="1" u="sng" dirty="0"/>
          </a:p>
          <a:p>
            <a:pPr marL="0" indent="0">
              <a:buNone/>
            </a:pPr>
            <a:endParaRPr lang="en-GB" sz="28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8A93-BC7A-4FFA-A764-21B584EB3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57" y="22466244"/>
            <a:ext cx="10430854" cy="5163365"/>
          </a:xfrm>
          <a:prstGeom prst="rect">
            <a:avLst/>
          </a:prstGeom>
        </p:spPr>
      </p:pic>
      <p:sp>
        <p:nvSpPr>
          <p:cNvPr id="28" name="Textfeld 16">
            <a:extLst>
              <a:ext uri="{FF2B5EF4-FFF2-40B4-BE49-F238E27FC236}">
                <a16:creationId xmlns:a16="http://schemas.microsoft.com/office/drawing/2014/main" id="{82B905B5-C675-4315-9F42-90601574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742" y="28021319"/>
            <a:ext cx="12779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#2 Parents with larger families are more likely to become grandparents</a:t>
            </a:r>
          </a:p>
          <a:p>
            <a:pPr eaLnBrk="1" hangingPunct="1"/>
            <a:endParaRPr lang="de-DE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B3AA4-97D8-4224-8A64-96DAC7E2CC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39" y="28925308"/>
            <a:ext cx="10729192" cy="5609651"/>
          </a:xfrm>
          <a:prstGeom prst="rect">
            <a:avLst/>
          </a:prstGeom>
        </p:spPr>
      </p:pic>
      <p:sp>
        <p:nvSpPr>
          <p:cNvPr id="30" name="Textfeld 16">
            <a:extLst>
              <a:ext uri="{FF2B5EF4-FFF2-40B4-BE49-F238E27FC236}">
                <a16:creationId xmlns:a16="http://schemas.microsoft.com/office/drawing/2014/main" id="{19137393-316F-4E0F-A16B-0AA17699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985" y="34732988"/>
            <a:ext cx="12779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#3 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n-GB" sz="2800" b="1" dirty="0">
                <a:sym typeface="Wingdings" panose="05000000000000000000" pitchFamily="2" charset="2"/>
              </a:rPr>
              <a:t>Parents of daughters transition to grandparenthood/grandparenting earlier, regardless of birth order</a:t>
            </a:r>
            <a:endParaRPr lang="en-GB" sz="2800" b="1" dirty="0"/>
          </a:p>
          <a:p>
            <a:pPr eaLnBrk="1" hangingPunct="1"/>
            <a:endParaRPr lang="de-DE" sz="28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A1879-D9ED-4656-ABFC-8A7F8B74A8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4" y="35804698"/>
            <a:ext cx="11183159" cy="5901835"/>
          </a:xfrm>
          <a:prstGeom prst="rect">
            <a:avLst/>
          </a:prstGeom>
        </p:spPr>
      </p:pic>
      <p:sp>
        <p:nvSpPr>
          <p:cNvPr id="34" name="Rechteck 20">
            <a:extLst>
              <a:ext uri="{FF2B5EF4-FFF2-40B4-BE49-F238E27FC236}">
                <a16:creationId xmlns:a16="http://schemas.microsoft.com/office/drawing/2014/main" id="{8BFE9AE8-DDA2-4C23-A12A-9C93D40F5AD4}"/>
              </a:ext>
            </a:extLst>
          </p:cNvPr>
          <p:cNvSpPr/>
          <p:nvPr/>
        </p:nvSpPr>
        <p:spPr bwMode="auto">
          <a:xfrm>
            <a:off x="15614477" y="11433666"/>
            <a:ext cx="12748075" cy="526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p:sp>
        <p:nvSpPr>
          <p:cNvPr id="35" name="Textfeld 11">
            <a:extLst>
              <a:ext uri="{FF2B5EF4-FFF2-40B4-BE49-F238E27FC236}">
                <a16:creationId xmlns:a16="http://schemas.microsoft.com/office/drawing/2014/main" id="{96F48B6B-5014-49C8-83F3-0848BA9A9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6247" y="11324835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defPPr>
              <a:defRPr lang="de-DE"/>
            </a:defPPr>
            <a:lvl1pPr eaLnBrk="1" hangingPunct="1">
              <a:defRPr sz="32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Relevance of the instrument</a:t>
            </a:r>
            <a:endParaRPr lang="de-DE" dirty="0"/>
          </a:p>
        </p:txBody>
      </p:sp>
      <p:sp>
        <p:nvSpPr>
          <p:cNvPr id="39" name="Rechteck 20">
            <a:extLst>
              <a:ext uri="{FF2B5EF4-FFF2-40B4-BE49-F238E27FC236}">
                <a16:creationId xmlns:a16="http://schemas.microsoft.com/office/drawing/2014/main" id="{6D75974A-0548-467D-8F5A-92A48ACFE766}"/>
              </a:ext>
            </a:extLst>
          </p:cNvPr>
          <p:cNvSpPr/>
          <p:nvPr/>
        </p:nvSpPr>
        <p:spPr bwMode="auto">
          <a:xfrm>
            <a:off x="15658605" y="17107948"/>
            <a:ext cx="12703947" cy="468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p:sp>
        <p:nvSpPr>
          <p:cNvPr id="40" name="Textfeld 11">
            <a:extLst>
              <a:ext uri="{FF2B5EF4-FFF2-40B4-BE49-F238E27FC236}">
                <a16:creationId xmlns:a16="http://schemas.microsoft.com/office/drawing/2014/main" id="{28AD349B-57BE-479C-9E96-465ED49E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75" y="16999116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defPPr>
              <a:defRPr lang="de-DE"/>
            </a:defPPr>
            <a:lvl1pPr eaLnBrk="1" hangingPunct="1">
              <a:defRPr sz="32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Validity of the instrument</a:t>
            </a:r>
            <a:endParaRPr lang="de-DE" dirty="0"/>
          </a:p>
        </p:txBody>
      </p:sp>
      <p:sp>
        <p:nvSpPr>
          <p:cNvPr id="44" name="Rechteck 20">
            <a:extLst>
              <a:ext uri="{FF2B5EF4-FFF2-40B4-BE49-F238E27FC236}">
                <a16:creationId xmlns:a16="http://schemas.microsoft.com/office/drawing/2014/main" id="{3AFD6B21-3541-4F94-B22E-D189B29EAC6F}"/>
              </a:ext>
            </a:extLst>
          </p:cNvPr>
          <p:cNvSpPr/>
          <p:nvPr/>
        </p:nvSpPr>
        <p:spPr bwMode="auto">
          <a:xfrm>
            <a:off x="15772684" y="27443950"/>
            <a:ext cx="12681549" cy="614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j-lt"/>
            </a:endParaRPr>
          </a:p>
        </p:txBody>
      </p:sp>
      <p:sp>
        <p:nvSpPr>
          <p:cNvPr id="45" name="Textfeld 11">
            <a:extLst>
              <a:ext uri="{FF2B5EF4-FFF2-40B4-BE49-F238E27FC236}">
                <a16:creationId xmlns:a16="http://schemas.microsoft.com/office/drawing/2014/main" id="{AB563798-C6D9-457C-99C8-674A6323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752" y="27629609"/>
            <a:ext cx="12779375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80000" tIns="108000" bIns="108000">
            <a:spAutoFit/>
          </a:bodyPr>
          <a:lstStyle>
            <a:defPPr>
              <a:defRPr lang="de-DE"/>
            </a:defPPr>
            <a:lvl1pPr eaLnBrk="1" hangingPunct="1">
              <a:defRPr sz="32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dirty="0"/>
              <a:t>IV estimates</a:t>
            </a:r>
          </a:p>
        </p:txBody>
      </p:sp>
      <p:sp>
        <p:nvSpPr>
          <p:cNvPr id="48" name="Textfeld 11">
            <a:extLst>
              <a:ext uri="{FF2B5EF4-FFF2-40B4-BE49-F238E27FC236}">
                <a16:creationId xmlns:a16="http://schemas.microsoft.com/office/drawing/2014/main" id="{66B79AB6-D4A8-4C5C-B2E0-EA5ECDC3E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5171" y="33907736"/>
            <a:ext cx="12758464" cy="710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180000" tIns="108000" bIns="108000">
            <a:spAutoFit/>
          </a:bodyPr>
          <a:lstStyle>
            <a:defPPr>
              <a:defRPr lang="de-DE"/>
            </a:defPPr>
            <a:lvl1pPr eaLnBrk="1" hangingPunct="1">
              <a:defRPr sz="3200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Conclusions</a:t>
            </a:r>
            <a:endParaRPr lang="de-DE" dirty="0"/>
          </a:p>
        </p:txBody>
      </p:sp>
      <p:sp>
        <p:nvSpPr>
          <p:cNvPr id="49" name="Textfeld 9">
            <a:extLst>
              <a:ext uri="{FF2B5EF4-FFF2-40B4-BE49-F238E27FC236}">
                <a16:creationId xmlns:a16="http://schemas.microsoft.com/office/drawing/2014/main" id="{0BDE3F1B-B738-452E-99DF-64F0943B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9930" y="35080713"/>
            <a:ext cx="12205159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rIns="180000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OLS estimates are upward biased:</a:t>
            </a:r>
          </a:p>
          <a:p>
            <a:pPr marL="533400" lvl="1">
              <a:buFont typeface="Wingdings" panose="05000000000000000000" pitchFamily="2" charset="2"/>
              <a:buChar char="Ø"/>
            </a:pPr>
            <a:r>
              <a:rPr lang="en-GB" sz="2800" dirty="0"/>
              <a:t> Healthier older adults are more likely to become grandparents</a:t>
            </a:r>
          </a:p>
          <a:p>
            <a:pPr marL="533400" lvl="1">
              <a:buFont typeface="Wingdings" panose="05000000000000000000" pitchFamily="2" charset="2"/>
              <a:buChar char="Ø"/>
            </a:pPr>
            <a:r>
              <a:rPr lang="en-GB" sz="2800" dirty="0"/>
              <a:t> Health is an important precondition for childcare provision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Sex ratio as a novel instrumental variable: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/>
              <a:t> Gender composition of children is as good as random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/>
              <a:t> Parents of daughters become grandparents earlier and invest more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IV estimates show negative effects on ADLs/IADLs and self-reported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Grandparenting is not beneficial and might even be detrimental for grandparents’ health!</a:t>
            </a:r>
            <a:endParaRPr lang="en-GB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2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A75E0-53C6-42E4-A4BA-F59309633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910" y="391303"/>
            <a:ext cx="9806230" cy="3781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228A1-C567-4800-841B-A991E8334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25171" y="23200183"/>
            <a:ext cx="12521322" cy="4239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5ABD50-8E9B-427D-BC4A-02ACAE8E4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3450" y="28460700"/>
            <a:ext cx="12001639" cy="53551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980263-33E7-4F19-A5A6-86E41C6E7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29358" y="17726825"/>
            <a:ext cx="12243464" cy="4555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11D177-99D8-409B-9017-36E1F30937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00374" y="12270972"/>
            <a:ext cx="12131675" cy="4368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D93260-2B9C-422C-8268-7D7D697FC6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613" y="763897"/>
            <a:ext cx="3343275" cy="321945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F99CCFC5-A4DA-BD4E-9A23-949453EF5B04}"/>
              </a:ext>
            </a:extLst>
          </p:cNvPr>
          <p:cNvSpPr/>
          <p:nvPr/>
        </p:nvSpPr>
        <p:spPr>
          <a:xfrm>
            <a:off x="18680910" y="6564644"/>
            <a:ext cx="956980" cy="956980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215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8431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2644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6861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1076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5291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59505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3720" algn="l" defTabSz="4388431" rtl="0" eaLnBrk="1" latinLnBrk="0" hangingPunct="1">
              <a:defRPr sz="859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3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363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Wingdings</vt:lpstr>
      <vt:lpstr>Larissa-Design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Schäfer</dc:creator>
  <cp:lastModifiedBy>Zai, Emma</cp:lastModifiedBy>
  <cp:revision>34</cp:revision>
  <dcterms:created xsi:type="dcterms:W3CDTF">2010-03-26T10:55:55Z</dcterms:created>
  <dcterms:modified xsi:type="dcterms:W3CDTF">2023-09-18T14:39:30Z</dcterms:modified>
</cp:coreProperties>
</file>