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7315200" cy="9601200"/>
  <p:defaultTextStyle>
    <a:defPPr>
      <a:defRPr lang="en-US"/>
    </a:defPPr>
    <a:lvl1pPr marL="0" algn="l" defTabSz="4388431" rtl="0" eaLnBrk="1" latinLnBrk="0" hangingPunct="1">
      <a:defRPr sz="8598" kern="1200">
        <a:solidFill>
          <a:schemeClr val="tx1"/>
        </a:solidFill>
        <a:latin typeface="+mn-lt"/>
        <a:ea typeface="+mn-ea"/>
        <a:cs typeface="+mn-cs"/>
      </a:defRPr>
    </a:lvl1pPr>
    <a:lvl2pPr marL="2194215" algn="l" defTabSz="4388431" rtl="0" eaLnBrk="1" latinLnBrk="0" hangingPunct="1">
      <a:defRPr sz="8598" kern="1200">
        <a:solidFill>
          <a:schemeClr val="tx1"/>
        </a:solidFill>
        <a:latin typeface="+mn-lt"/>
        <a:ea typeface="+mn-ea"/>
        <a:cs typeface="+mn-cs"/>
      </a:defRPr>
    </a:lvl2pPr>
    <a:lvl3pPr marL="4388431" algn="l" defTabSz="4388431" rtl="0" eaLnBrk="1" latinLnBrk="0" hangingPunct="1">
      <a:defRPr sz="8598" kern="1200">
        <a:solidFill>
          <a:schemeClr val="tx1"/>
        </a:solidFill>
        <a:latin typeface="+mn-lt"/>
        <a:ea typeface="+mn-ea"/>
        <a:cs typeface="+mn-cs"/>
      </a:defRPr>
    </a:lvl3pPr>
    <a:lvl4pPr marL="6582644" algn="l" defTabSz="4388431" rtl="0" eaLnBrk="1" latinLnBrk="0" hangingPunct="1">
      <a:defRPr sz="8598" kern="1200">
        <a:solidFill>
          <a:schemeClr val="tx1"/>
        </a:solidFill>
        <a:latin typeface="+mn-lt"/>
        <a:ea typeface="+mn-ea"/>
        <a:cs typeface="+mn-cs"/>
      </a:defRPr>
    </a:lvl4pPr>
    <a:lvl5pPr marL="8776861" algn="l" defTabSz="4388431" rtl="0" eaLnBrk="1" latinLnBrk="0" hangingPunct="1">
      <a:defRPr sz="8598" kern="1200">
        <a:solidFill>
          <a:schemeClr val="tx1"/>
        </a:solidFill>
        <a:latin typeface="+mn-lt"/>
        <a:ea typeface="+mn-ea"/>
        <a:cs typeface="+mn-cs"/>
      </a:defRPr>
    </a:lvl5pPr>
    <a:lvl6pPr marL="10971076" algn="l" defTabSz="4388431" rtl="0" eaLnBrk="1" latinLnBrk="0" hangingPunct="1">
      <a:defRPr sz="8598" kern="1200">
        <a:solidFill>
          <a:schemeClr val="tx1"/>
        </a:solidFill>
        <a:latin typeface="+mn-lt"/>
        <a:ea typeface="+mn-ea"/>
        <a:cs typeface="+mn-cs"/>
      </a:defRPr>
    </a:lvl6pPr>
    <a:lvl7pPr marL="13165291" algn="l" defTabSz="4388431" rtl="0" eaLnBrk="1" latinLnBrk="0" hangingPunct="1">
      <a:defRPr sz="8598" kern="1200">
        <a:solidFill>
          <a:schemeClr val="tx1"/>
        </a:solidFill>
        <a:latin typeface="+mn-lt"/>
        <a:ea typeface="+mn-ea"/>
        <a:cs typeface="+mn-cs"/>
      </a:defRPr>
    </a:lvl7pPr>
    <a:lvl8pPr marL="15359505" algn="l" defTabSz="4388431" rtl="0" eaLnBrk="1" latinLnBrk="0" hangingPunct="1">
      <a:defRPr sz="8598" kern="1200">
        <a:solidFill>
          <a:schemeClr val="tx1"/>
        </a:solidFill>
        <a:latin typeface="+mn-lt"/>
        <a:ea typeface="+mn-ea"/>
        <a:cs typeface="+mn-cs"/>
      </a:defRPr>
    </a:lvl8pPr>
    <a:lvl9pPr marL="17553720" algn="l" defTabSz="4388431" rtl="0" eaLnBrk="1" latinLnBrk="0" hangingPunct="1">
      <a:defRPr sz="859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9" userDrawn="1">
          <p15:clr>
            <a:srgbClr val="A4A3A4"/>
          </p15:clr>
        </p15:guide>
        <p15:guide id="2" pos="138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A21F"/>
    <a:srgbClr val="E99918"/>
    <a:srgbClr val="E2F3F7"/>
    <a:srgbClr val="002549"/>
    <a:srgbClr val="00A3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2" autoAdjust="0"/>
    <p:restoredTop sz="95442" autoAdjust="0"/>
  </p:normalViewPr>
  <p:slideViewPr>
    <p:cSldViewPr>
      <p:cViewPr>
        <p:scale>
          <a:sx n="30" d="100"/>
          <a:sy n="30" d="100"/>
        </p:scale>
        <p:origin x="1384" y="-440"/>
      </p:cViewPr>
      <p:guideLst>
        <p:guide orient="horz" pos="10369"/>
        <p:guide pos="13825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3DB42-3055-294F-B416-176B241D1BF1}" type="datetimeFigureOut">
              <a:rPr lang="en-US" smtClean="0"/>
              <a:t>7/26/23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5C314-222A-E84A-961E-0FEF2E365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70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2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28" algn="l" defTabSz="45712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56" algn="l" defTabSz="45712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84" algn="l" defTabSz="45712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12" algn="l" defTabSz="45712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40" algn="l" defTabSz="45712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68" algn="l" defTabSz="45712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98" algn="l" defTabSz="45712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26" algn="l" defTabSz="45712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Important info:</a:t>
            </a:r>
          </a:p>
          <a:p>
            <a:endParaRPr lang="en-US" sz="1800" b="1" dirty="0"/>
          </a:p>
          <a:p>
            <a:pPr marL="171450" indent="-171450">
              <a:buFontTx/>
              <a:buChar char="-"/>
            </a:pPr>
            <a:r>
              <a:rPr lang="en-US" sz="1800" b="0" dirty="0"/>
              <a:t>There are no exact size requirements for posters at PAA although they have to fit on the poster boards that are 8 feet wide by 4 feet high. Please read: https://www.populationassociation.org/paa2023/presenter-information/guidelines-for-poster-presenters </a:t>
            </a:r>
          </a:p>
          <a:p>
            <a:pPr marL="171450" indent="-171450">
              <a:buFontTx/>
              <a:buChar char="-"/>
            </a:pPr>
            <a:endParaRPr lang="en-US" sz="1800" b="0" dirty="0"/>
          </a:p>
          <a:p>
            <a:pPr marL="171450" indent="-171450">
              <a:buFontTx/>
              <a:buChar char="-"/>
            </a:pPr>
            <a:r>
              <a:rPr lang="en-US" sz="1800" b="0" dirty="0"/>
              <a:t>This poster is A0 landscape (118.9 x 84.1 cm) and we recommend using these dimensions as this is a standard printing size</a:t>
            </a:r>
          </a:p>
          <a:p>
            <a:pPr marL="171450" indent="-171450">
              <a:buFontTx/>
              <a:buChar char="-"/>
            </a:pPr>
            <a:endParaRPr lang="en-US" sz="1800" b="0" dirty="0"/>
          </a:p>
          <a:p>
            <a:pPr marL="171450" indent="-171450">
              <a:buFontTx/>
              <a:buChar char="-"/>
            </a:pPr>
            <a:r>
              <a:rPr lang="en-US" sz="1800" b="0" dirty="0"/>
              <a:t>You are responsible for creating, ordering, and transporting your posters. Suggested printers are 1) University Print Studio https://estates.admin.ox.ac.uk/place-your-order-online 2) University of Oxford Department of Physics printing https://www.physics.ox.ac.uk/about-us/our-facilities-and-services/media-services 3)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FedEx Sans"/>
              </a:rPr>
              <a:t>FedEx Office Print &amp; Ship Center at PAA conference hotel https://local.fedex.com/en-us/la/new-orleans/office-5008</a:t>
            </a: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Notes:</a:t>
            </a:r>
          </a:p>
          <a:p>
            <a:endParaRPr lang="en-US" b="1" dirty="0"/>
          </a:p>
          <a:p>
            <a:r>
              <a:rPr lang="en-US" b="1" dirty="0"/>
              <a:t>- Bold</a:t>
            </a:r>
            <a:r>
              <a:rPr lang="en-US" b="1" baseline="0" dirty="0"/>
              <a:t> Headline and sub </a:t>
            </a:r>
            <a:r>
              <a:rPr lang="en-US" b="1" baseline="0" dirty="0" err="1"/>
              <a:t>headfis</a:t>
            </a:r>
            <a:r>
              <a:rPr lang="en-US" b="1" baseline="0" dirty="0"/>
              <a:t> Helvetica </a:t>
            </a:r>
            <a:r>
              <a:rPr lang="en-US" b="1" baseline="0" dirty="0" err="1"/>
              <a:t>Neue</a:t>
            </a:r>
            <a:r>
              <a:rPr lang="en-US" b="1" baseline="0" dirty="0"/>
              <a:t> Bold Extra Black Condensed. </a:t>
            </a:r>
            <a:r>
              <a:rPr lang="en-US" baseline="0" dirty="0"/>
              <a:t>If this Font is NOT available, Helvetica Bold Condensed or a similar Arial may be substituted. </a:t>
            </a:r>
          </a:p>
          <a:p>
            <a:endParaRPr lang="en-US" baseline="0" dirty="0"/>
          </a:p>
          <a:p>
            <a:r>
              <a:rPr lang="en-US" baseline="0" dirty="0"/>
              <a:t>- When designing, try to allow consistent/equal spacing between items. (an easy, cheat way it to make a text box and use it as a tool to create accurate spacing top to bottom between items, as well as for alignment).</a:t>
            </a:r>
          </a:p>
          <a:p>
            <a:endParaRPr lang="en-US" baseline="0" dirty="0"/>
          </a:p>
          <a:p>
            <a:r>
              <a:rPr lang="en-US" baseline="0" dirty="0"/>
              <a:t>- Left align all items in columns.</a:t>
            </a:r>
          </a:p>
          <a:p>
            <a:endParaRPr lang="en-US" baseline="0" dirty="0"/>
          </a:p>
          <a:p>
            <a:r>
              <a:rPr lang="en-US" baseline="0" dirty="0"/>
              <a:t>- Head, subhead, body text, bulleted list styles are all provided. </a:t>
            </a:r>
          </a:p>
          <a:p>
            <a:endParaRPr lang="en-US" baseline="0" dirty="0"/>
          </a:p>
          <a:p>
            <a:pPr marL="0" indent="0">
              <a:buFontTx/>
              <a:buNone/>
            </a:pPr>
            <a:r>
              <a:rPr lang="en-US" baseline="0" dirty="0"/>
              <a:t>- If heading needs to take 2 lines, reduce the point size and then decrease the space between lines until it is tight and fits correctly. </a:t>
            </a:r>
          </a:p>
          <a:p>
            <a:pPr marL="171450" indent="-171450">
              <a:buFontTx/>
              <a:buChar char="-"/>
            </a:pPr>
            <a:endParaRPr lang="en-US" baseline="0" dirty="0"/>
          </a:p>
          <a:p>
            <a:pPr marL="0" indent="0">
              <a:buFontTx/>
              <a:buNone/>
            </a:pPr>
            <a:r>
              <a:rPr lang="en-US" baseline="0" dirty="0"/>
              <a:t>- Image boxes should align as seen left and right with text and not extend the column with if possible. 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5C314-222A-E84A-961E-0FEF2E365E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521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2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1" y="18653762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50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00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750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001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251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501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751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002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DE3B-2240-4176-9C77-A4E8D978F288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E78F-5A82-4446-A39A-5B93290AC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42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DE3B-2240-4176-9C77-A4E8D978F288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E78F-5A82-4446-A39A-5B93290AC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817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7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7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DE3B-2240-4176-9C77-A4E8D978F288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E78F-5A82-4446-A39A-5B93290AC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58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DE3B-2240-4176-9C77-A4E8D978F288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E78F-5A82-4446-A39A-5B93290AC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80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4" y="21153122"/>
            <a:ext cx="37307520" cy="6537960"/>
          </a:xfrm>
        </p:spPr>
        <p:txBody>
          <a:bodyPr anchor="t"/>
          <a:lstStyle>
            <a:lvl1pPr algn="l">
              <a:defRPr sz="19688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4" y="13952226"/>
            <a:ext cx="37307520" cy="7200898"/>
          </a:xfrm>
        </p:spPr>
        <p:txBody>
          <a:bodyPr anchor="b"/>
          <a:lstStyle>
            <a:lvl1pPr marL="0" indent="0">
              <a:buNone/>
              <a:defRPr sz="9844">
                <a:solidFill>
                  <a:schemeClr val="tx1">
                    <a:tint val="75000"/>
                  </a:schemeClr>
                </a:solidFill>
              </a:defRPr>
            </a:lvl1pPr>
            <a:lvl2pPr marL="2250279" indent="0">
              <a:buNone/>
              <a:defRPr sz="8817">
                <a:solidFill>
                  <a:schemeClr val="tx1">
                    <a:tint val="75000"/>
                  </a:schemeClr>
                </a:solidFill>
              </a:defRPr>
            </a:lvl2pPr>
            <a:lvl3pPr marL="4500559" indent="0">
              <a:buNone/>
              <a:defRPr sz="7896">
                <a:solidFill>
                  <a:schemeClr val="tx1">
                    <a:tint val="75000"/>
                  </a:schemeClr>
                </a:solidFill>
              </a:defRPr>
            </a:lvl3pPr>
            <a:lvl4pPr marL="6750836" indent="0">
              <a:buNone/>
              <a:defRPr sz="6870">
                <a:solidFill>
                  <a:schemeClr val="tx1">
                    <a:tint val="75000"/>
                  </a:schemeClr>
                </a:solidFill>
              </a:defRPr>
            </a:lvl4pPr>
            <a:lvl5pPr marL="9001115" indent="0">
              <a:buNone/>
              <a:defRPr sz="6870">
                <a:solidFill>
                  <a:schemeClr val="tx1">
                    <a:tint val="75000"/>
                  </a:schemeClr>
                </a:solidFill>
              </a:defRPr>
            </a:lvl5pPr>
            <a:lvl6pPr marL="11251394" indent="0">
              <a:buNone/>
              <a:defRPr sz="6870">
                <a:solidFill>
                  <a:schemeClr val="tx1">
                    <a:tint val="75000"/>
                  </a:schemeClr>
                </a:solidFill>
              </a:defRPr>
            </a:lvl6pPr>
            <a:lvl7pPr marL="13501674" indent="0">
              <a:buNone/>
              <a:defRPr sz="6870">
                <a:solidFill>
                  <a:schemeClr val="tx1">
                    <a:tint val="75000"/>
                  </a:schemeClr>
                </a:solidFill>
              </a:defRPr>
            </a:lvl7pPr>
            <a:lvl8pPr marL="15751953" indent="0">
              <a:buNone/>
              <a:defRPr sz="6870">
                <a:solidFill>
                  <a:schemeClr val="tx1">
                    <a:tint val="75000"/>
                  </a:schemeClr>
                </a:solidFill>
              </a:defRPr>
            </a:lvl8pPr>
            <a:lvl9pPr marL="18002231" indent="0">
              <a:buNone/>
              <a:defRPr sz="68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DE3B-2240-4176-9C77-A4E8D978F288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E78F-5A82-4446-A39A-5B93290AC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88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6"/>
            <a:ext cx="19385280" cy="21724622"/>
          </a:xfrm>
        </p:spPr>
        <p:txBody>
          <a:bodyPr/>
          <a:lstStyle>
            <a:lvl1pPr>
              <a:defRPr sz="13740"/>
            </a:lvl1pPr>
            <a:lvl2pPr>
              <a:defRPr sz="11792"/>
            </a:lvl2pPr>
            <a:lvl3pPr>
              <a:defRPr sz="9844"/>
            </a:lvl3pPr>
            <a:lvl4pPr>
              <a:defRPr sz="8817"/>
            </a:lvl4pPr>
            <a:lvl5pPr>
              <a:defRPr sz="8817"/>
            </a:lvl5pPr>
            <a:lvl6pPr>
              <a:defRPr sz="8817"/>
            </a:lvl6pPr>
            <a:lvl7pPr>
              <a:defRPr sz="8817"/>
            </a:lvl7pPr>
            <a:lvl8pPr>
              <a:defRPr sz="8817"/>
            </a:lvl8pPr>
            <a:lvl9pPr>
              <a:defRPr sz="881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2" y="7680966"/>
            <a:ext cx="19385280" cy="21724622"/>
          </a:xfrm>
        </p:spPr>
        <p:txBody>
          <a:bodyPr/>
          <a:lstStyle>
            <a:lvl1pPr>
              <a:defRPr sz="13740"/>
            </a:lvl1pPr>
            <a:lvl2pPr>
              <a:defRPr sz="11792"/>
            </a:lvl2pPr>
            <a:lvl3pPr>
              <a:defRPr sz="9844"/>
            </a:lvl3pPr>
            <a:lvl4pPr>
              <a:defRPr sz="8817"/>
            </a:lvl4pPr>
            <a:lvl5pPr>
              <a:defRPr sz="8817"/>
            </a:lvl5pPr>
            <a:lvl6pPr>
              <a:defRPr sz="8817"/>
            </a:lvl6pPr>
            <a:lvl7pPr>
              <a:defRPr sz="8817"/>
            </a:lvl7pPr>
            <a:lvl8pPr>
              <a:defRPr sz="8817"/>
            </a:lvl8pPr>
            <a:lvl9pPr>
              <a:defRPr sz="881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DE3B-2240-4176-9C77-A4E8D978F288}" type="datetimeFigureOut">
              <a:rPr lang="en-US" smtClean="0"/>
              <a:t>7/26/23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E78F-5A82-4446-A39A-5B93290AC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73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1" y="7368545"/>
            <a:ext cx="19392902" cy="3070858"/>
          </a:xfrm>
        </p:spPr>
        <p:txBody>
          <a:bodyPr anchor="b"/>
          <a:lstStyle>
            <a:lvl1pPr marL="0" indent="0">
              <a:buNone/>
              <a:defRPr sz="11792" b="1"/>
            </a:lvl1pPr>
            <a:lvl2pPr marL="2250279" indent="0">
              <a:buNone/>
              <a:defRPr sz="9844" b="1"/>
            </a:lvl2pPr>
            <a:lvl3pPr marL="4500559" indent="0">
              <a:buNone/>
              <a:defRPr sz="8817" b="1"/>
            </a:lvl3pPr>
            <a:lvl4pPr marL="6750836" indent="0">
              <a:buNone/>
              <a:defRPr sz="7896" b="1"/>
            </a:lvl4pPr>
            <a:lvl5pPr marL="9001115" indent="0">
              <a:buNone/>
              <a:defRPr sz="7896" b="1"/>
            </a:lvl5pPr>
            <a:lvl6pPr marL="11251394" indent="0">
              <a:buNone/>
              <a:defRPr sz="7896" b="1"/>
            </a:lvl6pPr>
            <a:lvl7pPr marL="13501674" indent="0">
              <a:buNone/>
              <a:defRPr sz="7896" b="1"/>
            </a:lvl7pPr>
            <a:lvl8pPr marL="15751953" indent="0">
              <a:buNone/>
              <a:defRPr sz="7896" b="1"/>
            </a:lvl8pPr>
            <a:lvl9pPr marL="18002231" indent="0">
              <a:buNone/>
              <a:defRPr sz="78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1" y="10439401"/>
            <a:ext cx="19392902" cy="18966182"/>
          </a:xfrm>
        </p:spPr>
        <p:txBody>
          <a:bodyPr/>
          <a:lstStyle>
            <a:lvl1pPr>
              <a:defRPr sz="11792"/>
            </a:lvl1pPr>
            <a:lvl2pPr>
              <a:defRPr sz="9844"/>
            </a:lvl2pPr>
            <a:lvl3pPr>
              <a:defRPr sz="8817"/>
            </a:lvl3pPr>
            <a:lvl4pPr>
              <a:defRPr sz="7896"/>
            </a:lvl4pPr>
            <a:lvl5pPr>
              <a:defRPr sz="7896"/>
            </a:lvl5pPr>
            <a:lvl6pPr>
              <a:defRPr sz="7896"/>
            </a:lvl6pPr>
            <a:lvl7pPr>
              <a:defRPr sz="7896"/>
            </a:lvl7pPr>
            <a:lvl8pPr>
              <a:defRPr sz="7896"/>
            </a:lvl8pPr>
            <a:lvl9pPr>
              <a:defRPr sz="78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5"/>
            <a:ext cx="19400520" cy="3070858"/>
          </a:xfrm>
        </p:spPr>
        <p:txBody>
          <a:bodyPr anchor="b"/>
          <a:lstStyle>
            <a:lvl1pPr marL="0" indent="0">
              <a:buNone/>
              <a:defRPr sz="11792" b="1"/>
            </a:lvl1pPr>
            <a:lvl2pPr marL="2250279" indent="0">
              <a:buNone/>
              <a:defRPr sz="9844" b="1"/>
            </a:lvl2pPr>
            <a:lvl3pPr marL="4500559" indent="0">
              <a:buNone/>
              <a:defRPr sz="8817" b="1"/>
            </a:lvl3pPr>
            <a:lvl4pPr marL="6750836" indent="0">
              <a:buNone/>
              <a:defRPr sz="7896" b="1"/>
            </a:lvl4pPr>
            <a:lvl5pPr marL="9001115" indent="0">
              <a:buNone/>
              <a:defRPr sz="7896" b="1"/>
            </a:lvl5pPr>
            <a:lvl6pPr marL="11251394" indent="0">
              <a:buNone/>
              <a:defRPr sz="7896" b="1"/>
            </a:lvl6pPr>
            <a:lvl7pPr marL="13501674" indent="0">
              <a:buNone/>
              <a:defRPr sz="7896" b="1"/>
            </a:lvl7pPr>
            <a:lvl8pPr marL="15751953" indent="0">
              <a:buNone/>
              <a:defRPr sz="7896" b="1"/>
            </a:lvl8pPr>
            <a:lvl9pPr marL="18002231" indent="0">
              <a:buNone/>
              <a:defRPr sz="78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1"/>
            <a:ext cx="19400520" cy="18966182"/>
          </a:xfrm>
        </p:spPr>
        <p:txBody>
          <a:bodyPr/>
          <a:lstStyle>
            <a:lvl1pPr>
              <a:defRPr sz="11792"/>
            </a:lvl1pPr>
            <a:lvl2pPr>
              <a:defRPr sz="9844"/>
            </a:lvl2pPr>
            <a:lvl3pPr>
              <a:defRPr sz="8817"/>
            </a:lvl3pPr>
            <a:lvl4pPr>
              <a:defRPr sz="7896"/>
            </a:lvl4pPr>
            <a:lvl5pPr>
              <a:defRPr sz="7896"/>
            </a:lvl5pPr>
            <a:lvl6pPr>
              <a:defRPr sz="7896"/>
            </a:lvl6pPr>
            <a:lvl7pPr>
              <a:defRPr sz="7896"/>
            </a:lvl7pPr>
            <a:lvl8pPr>
              <a:defRPr sz="7896"/>
            </a:lvl8pPr>
            <a:lvl9pPr>
              <a:defRPr sz="78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DE3B-2240-4176-9C77-A4E8D978F288}" type="datetimeFigureOut">
              <a:rPr lang="en-US" smtClean="0"/>
              <a:t>7/26/23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E78F-5A82-4446-A39A-5B93290AC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1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DE3B-2240-4176-9C77-A4E8D978F288}" type="datetimeFigureOut">
              <a:rPr lang="en-US" smtClean="0"/>
              <a:t>7/26/23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E78F-5A82-4446-A39A-5B93290AC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42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DE3B-2240-4176-9C77-A4E8D978F288}" type="datetimeFigureOut">
              <a:rPr lang="en-US" smtClean="0"/>
              <a:t>7/26/23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E78F-5A82-4446-A39A-5B93290AC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59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5" y="1310642"/>
            <a:ext cx="14439902" cy="5577840"/>
          </a:xfrm>
        </p:spPr>
        <p:txBody>
          <a:bodyPr anchor="b"/>
          <a:lstStyle>
            <a:lvl1pPr algn="l">
              <a:defRPr sz="984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1" y="1310646"/>
            <a:ext cx="24536401" cy="28094942"/>
          </a:xfrm>
        </p:spPr>
        <p:txBody>
          <a:bodyPr/>
          <a:lstStyle>
            <a:lvl1pPr>
              <a:defRPr sz="15790"/>
            </a:lvl1pPr>
            <a:lvl2pPr>
              <a:defRPr sz="13740"/>
            </a:lvl2pPr>
            <a:lvl3pPr>
              <a:defRPr sz="11792"/>
            </a:lvl3pPr>
            <a:lvl4pPr>
              <a:defRPr sz="9844"/>
            </a:lvl4pPr>
            <a:lvl5pPr>
              <a:defRPr sz="9844"/>
            </a:lvl5pPr>
            <a:lvl6pPr>
              <a:defRPr sz="9844"/>
            </a:lvl6pPr>
            <a:lvl7pPr>
              <a:defRPr sz="9844"/>
            </a:lvl7pPr>
            <a:lvl8pPr>
              <a:defRPr sz="9844"/>
            </a:lvl8pPr>
            <a:lvl9pPr>
              <a:defRPr sz="98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5" y="6888485"/>
            <a:ext cx="14439902" cy="22517103"/>
          </a:xfrm>
        </p:spPr>
        <p:txBody>
          <a:bodyPr/>
          <a:lstStyle>
            <a:lvl1pPr marL="0" indent="0">
              <a:buNone/>
              <a:defRPr sz="6870"/>
            </a:lvl1pPr>
            <a:lvl2pPr marL="2250279" indent="0">
              <a:buNone/>
              <a:defRPr sz="5947"/>
            </a:lvl2pPr>
            <a:lvl3pPr marL="4500559" indent="0">
              <a:buNone/>
              <a:defRPr sz="4922"/>
            </a:lvl3pPr>
            <a:lvl4pPr marL="6750836" indent="0">
              <a:buNone/>
              <a:defRPr sz="4409"/>
            </a:lvl4pPr>
            <a:lvl5pPr marL="9001115" indent="0">
              <a:buNone/>
              <a:defRPr sz="4409"/>
            </a:lvl5pPr>
            <a:lvl6pPr marL="11251394" indent="0">
              <a:buNone/>
              <a:defRPr sz="4409"/>
            </a:lvl6pPr>
            <a:lvl7pPr marL="13501674" indent="0">
              <a:buNone/>
              <a:defRPr sz="4409"/>
            </a:lvl7pPr>
            <a:lvl8pPr marL="15751953" indent="0">
              <a:buNone/>
              <a:defRPr sz="4409"/>
            </a:lvl8pPr>
            <a:lvl9pPr marL="18002231" indent="0">
              <a:buNone/>
              <a:defRPr sz="440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DE3B-2240-4176-9C77-A4E8D978F288}" type="datetimeFigureOut">
              <a:rPr lang="en-US" smtClean="0"/>
              <a:t>7/26/23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E78F-5A82-4446-A39A-5B93290AC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350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1"/>
            <a:ext cx="26334720" cy="2720342"/>
          </a:xfrm>
        </p:spPr>
        <p:txBody>
          <a:bodyPr anchor="b"/>
          <a:lstStyle>
            <a:lvl1pPr algn="l">
              <a:defRPr sz="984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790"/>
            </a:lvl1pPr>
            <a:lvl2pPr marL="2250279" indent="0">
              <a:buNone/>
              <a:defRPr sz="13740"/>
            </a:lvl2pPr>
            <a:lvl3pPr marL="4500559" indent="0">
              <a:buNone/>
              <a:defRPr sz="11792"/>
            </a:lvl3pPr>
            <a:lvl4pPr marL="6750836" indent="0">
              <a:buNone/>
              <a:defRPr sz="9844"/>
            </a:lvl4pPr>
            <a:lvl5pPr marL="9001115" indent="0">
              <a:buNone/>
              <a:defRPr sz="9844"/>
            </a:lvl5pPr>
            <a:lvl6pPr marL="11251394" indent="0">
              <a:buNone/>
              <a:defRPr sz="9844"/>
            </a:lvl6pPr>
            <a:lvl7pPr marL="13501674" indent="0">
              <a:buNone/>
              <a:defRPr sz="9844"/>
            </a:lvl7pPr>
            <a:lvl8pPr marL="15751953" indent="0">
              <a:buNone/>
              <a:defRPr sz="9844"/>
            </a:lvl8pPr>
            <a:lvl9pPr marL="18002231" indent="0">
              <a:buNone/>
              <a:defRPr sz="9844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5"/>
            <a:ext cx="26334720" cy="3863338"/>
          </a:xfrm>
        </p:spPr>
        <p:txBody>
          <a:bodyPr/>
          <a:lstStyle>
            <a:lvl1pPr marL="0" indent="0">
              <a:buNone/>
              <a:defRPr sz="6870"/>
            </a:lvl1pPr>
            <a:lvl2pPr marL="2250279" indent="0">
              <a:buNone/>
              <a:defRPr sz="5947"/>
            </a:lvl2pPr>
            <a:lvl3pPr marL="4500559" indent="0">
              <a:buNone/>
              <a:defRPr sz="4922"/>
            </a:lvl3pPr>
            <a:lvl4pPr marL="6750836" indent="0">
              <a:buNone/>
              <a:defRPr sz="4409"/>
            </a:lvl4pPr>
            <a:lvl5pPr marL="9001115" indent="0">
              <a:buNone/>
              <a:defRPr sz="4409"/>
            </a:lvl5pPr>
            <a:lvl6pPr marL="11251394" indent="0">
              <a:buNone/>
              <a:defRPr sz="4409"/>
            </a:lvl6pPr>
            <a:lvl7pPr marL="13501674" indent="0">
              <a:buNone/>
              <a:defRPr sz="4409"/>
            </a:lvl7pPr>
            <a:lvl8pPr marL="15751953" indent="0">
              <a:buNone/>
              <a:defRPr sz="4409"/>
            </a:lvl8pPr>
            <a:lvl9pPr marL="18002231" indent="0">
              <a:buNone/>
              <a:defRPr sz="440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DE3B-2240-4176-9C77-A4E8D978F288}" type="datetimeFigureOut">
              <a:rPr lang="en-US" smtClean="0"/>
              <a:t>7/26/23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E78F-5A82-4446-A39A-5B93290AC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3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2" y="1318264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2" y="7680966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2" y="30510484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9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9DE3B-2240-4176-9C77-A4E8D978F288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2" y="30510484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9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2" y="30510484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9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2E78F-5A82-4446-A39A-5B93290AC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03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00559" rtl="0" eaLnBrk="1" latinLnBrk="0" hangingPunct="1">
        <a:spcBef>
          <a:spcPct val="0"/>
        </a:spcBef>
        <a:buNone/>
        <a:defRPr sz="216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7710" indent="-1687710" algn="l" defTabSz="4500559" rtl="0" eaLnBrk="1" latinLnBrk="0" hangingPunct="1">
        <a:spcBef>
          <a:spcPct val="20000"/>
        </a:spcBef>
        <a:buFont typeface="Arial" panose="020B0604020202020204" pitchFamily="34" charset="0"/>
        <a:buChar char="•"/>
        <a:defRPr sz="15790" kern="1200">
          <a:solidFill>
            <a:schemeClr val="tx1"/>
          </a:solidFill>
          <a:latin typeface="+mn-lt"/>
          <a:ea typeface="+mn-ea"/>
          <a:cs typeface="+mn-cs"/>
        </a:defRPr>
      </a:lvl1pPr>
      <a:lvl2pPr marL="3656703" indent="-1406425" algn="l" defTabSz="4500559" rtl="0" eaLnBrk="1" latinLnBrk="0" hangingPunct="1">
        <a:spcBef>
          <a:spcPct val="20000"/>
        </a:spcBef>
        <a:buFont typeface="Arial" panose="020B0604020202020204" pitchFamily="34" charset="0"/>
        <a:buChar char="–"/>
        <a:defRPr sz="13740" kern="1200">
          <a:solidFill>
            <a:schemeClr val="tx1"/>
          </a:solidFill>
          <a:latin typeface="+mn-lt"/>
          <a:ea typeface="+mn-ea"/>
          <a:cs typeface="+mn-cs"/>
        </a:defRPr>
      </a:lvl2pPr>
      <a:lvl3pPr marL="5625697" indent="-1125139" algn="l" defTabSz="4500559" rtl="0" eaLnBrk="1" latinLnBrk="0" hangingPunct="1">
        <a:spcBef>
          <a:spcPct val="20000"/>
        </a:spcBef>
        <a:buFont typeface="Arial" panose="020B0604020202020204" pitchFamily="34" charset="0"/>
        <a:buChar char="•"/>
        <a:defRPr sz="11792" kern="1200">
          <a:solidFill>
            <a:schemeClr val="tx1"/>
          </a:solidFill>
          <a:latin typeface="+mn-lt"/>
          <a:ea typeface="+mn-ea"/>
          <a:cs typeface="+mn-cs"/>
        </a:defRPr>
      </a:lvl3pPr>
      <a:lvl4pPr marL="7875976" indent="-1125139" algn="l" defTabSz="4500559" rtl="0" eaLnBrk="1" latinLnBrk="0" hangingPunct="1">
        <a:spcBef>
          <a:spcPct val="20000"/>
        </a:spcBef>
        <a:buFont typeface="Arial" panose="020B0604020202020204" pitchFamily="34" charset="0"/>
        <a:buChar char="–"/>
        <a:defRPr sz="9844" kern="1200">
          <a:solidFill>
            <a:schemeClr val="tx1"/>
          </a:solidFill>
          <a:latin typeface="+mn-lt"/>
          <a:ea typeface="+mn-ea"/>
          <a:cs typeface="+mn-cs"/>
        </a:defRPr>
      </a:lvl4pPr>
      <a:lvl5pPr marL="10126256" indent="-1125139" algn="l" defTabSz="4500559" rtl="0" eaLnBrk="1" latinLnBrk="0" hangingPunct="1">
        <a:spcBef>
          <a:spcPct val="20000"/>
        </a:spcBef>
        <a:buFont typeface="Arial" panose="020B0604020202020204" pitchFamily="34" charset="0"/>
        <a:buChar char="»"/>
        <a:defRPr sz="9844" kern="1200">
          <a:solidFill>
            <a:schemeClr val="tx1"/>
          </a:solidFill>
          <a:latin typeface="+mn-lt"/>
          <a:ea typeface="+mn-ea"/>
          <a:cs typeface="+mn-cs"/>
        </a:defRPr>
      </a:lvl5pPr>
      <a:lvl6pPr marL="12376534" indent="-1125139" algn="l" defTabSz="4500559" rtl="0" eaLnBrk="1" latinLnBrk="0" hangingPunct="1">
        <a:spcBef>
          <a:spcPct val="20000"/>
        </a:spcBef>
        <a:buFont typeface="Arial" panose="020B0604020202020204" pitchFamily="34" charset="0"/>
        <a:buChar char="•"/>
        <a:defRPr sz="9844" kern="1200">
          <a:solidFill>
            <a:schemeClr val="tx1"/>
          </a:solidFill>
          <a:latin typeface="+mn-lt"/>
          <a:ea typeface="+mn-ea"/>
          <a:cs typeface="+mn-cs"/>
        </a:defRPr>
      </a:lvl6pPr>
      <a:lvl7pPr marL="14626812" indent="-1125139" algn="l" defTabSz="4500559" rtl="0" eaLnBrk="1" latinLnBrk="0" hangingPunct="1">
        <a:spcBef>
          <a:spcPct val="20000"/>
        </a:spcBef>
        <a:buFont typeface="Arial" panose="020B0604020202020204" pitchFamily="34" charset="0"/>
        <a:buChar char="•"/>
        <a:defRPr sz="9844" kern="1200">
          <a:solidFill>
            <a:schemeClr val="tx1"/>
          </a:solidFill>
          <a:latin typeface="+mn-lt"/>
          <a:ea typeface="+mn-ea"/>
          <a:cs typeface="+mn-cs"/>
        </a:defRPr>
      </a:lvl7pPr>
      <a:lvl8pPr marL="16877091" indent="-1125139" algn="l" defTabSz="4500559" rtl="0" eaLnBrk="1" latinLnBrk="0" hangingPunct="1">
        <a:spcBef>
          <a:spcPct val="20000"/>
        </a:spcBef>
        <a:buFont typeface="Arial" panose="020B0604020202020204" pitchFamily="34" charset="0"/>
        <a:buChar char="•"/>
        <a:defRPr sz="9844" kern="1200">
          <a:solidFill>
            <a:schemeClr val="tx1"/>
          </a:solidFill>
          <a:latin typeface="+mn-lt"/>
          <a:ea typeface="+mn-ea"/>
          <a:cs typeface="+mn-cs"/>
        </a:defRPr>
      </a:lvl8pPr>
      <a:lvl9pPr marL="19127371" indent="-1125139" algn="l" defTabSz="4500559" rtl="0" eaLnBrk="1" latinLnBrk="0" hangingPunct="1">
        <a:spcBef>
          <a:spcPct val="20000"/>
        </a:spcBef>
        <a:buFont typeface="Arial" panose="020B0604020202020204" pitchFamily="34" charset="0"/>
        <a:buChar char="•"/>
        <a:defRPr sz="98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00559" rtl="0" eaLnBrk="1" latinLnBrk="0" hangingPunct="1">
        <a:defRPr sz="8817" kern="1200">
          <a:solidFill>
            <a:schemeClr val="tx1"/>
          </a:solidFill>
          <a:latin typeface="+mn-lt"/>
          <a:ea typeface="+mn-ea"/>
          <a:cs typeface="+mn-cs"/>
        </a:defRPr>
      </a:lvl1pPr>
      <a:lvl2pPr marL="2250279" algn="l" defTabSz="4500559" rtl="0" eaLnBrk="1" latinLnBrk="0" hangingPunct="1">
        <a:defRPr sz="8817" kern="1200">
          <a:solidFill>
            <a:schemeClr val="tx1"/>
          </a:solidFill>
          <a:latin typeface="+mn-lt"/>
          <a:ea typeface="+mn-ea"/>
          <a:cs typeface="+mn-cs"/>
        </a:defRPr>
      </a:lvl2pPr>
      <a:lvl3pPr marL="4500559" algn="l" defTabSz="4500559" rtl="0" eaLnBrk="1" latinLnBrk="0" hangingPunct="1">
        <a:defRPr sz="8817" kern="1200">
          <a:solidFill>
            <a:schemeClr val="tx1"/>
          </a:solidFill>
          <a:latin typeface="+mn-lt"/>
          <a:ea typeface="+mn-ea"/>
          <a:cs typeface="+mn-cs"/>
        </a:defRPr>
      </a:lvl3pPr>
      <a:lvl4pPr marL="6750836" algn="l" defTabSz="4500559" rtl="0" eaLnBrk="1" latinLnBrk="0" hangingPunct="1">
        <a:defRPr sz="8817" kern="1200">
          <a:solidFill>
            <a:schemeClr val="tx1"/>
          </a:solidFill>
          <a:latin typeface="+mn-lt"/>
          <a:ea typeface="+mn-ea"/>
          <a:cs typeface="+mn-cs"/>
        </a:defRPr>
      </a:lvl4pPr>
      <a:lvl5pPr marL="9001115" algn="l" defTabSz="4500559" rtl="0" eaLnBrk="1" latinLnBrk="0" hangingPunct="1">
        <a:defRPr sz="8817" kern="1200">
          <a:solidFill>
            <a:schemeClr val="tx1"/>
          </a:solidFill>
          <a:latin typeface="+mn-lt"/>
          <a:ea typeface="+mn-ea"/>
          <a:cs typeface="+mn-cs"/>
        </a:defRPr>
      </a:lvl5pPr>
      <a:lvl6pPr marL="11251394" algn="l" defTabSz="4500559" rtl="0" eaLnBrk="1" latinLnBrk="0" hangingPunct="1">
        <a:defRPr sz="8817" kern="1200">
          <a:solidFill>
            <a:schemeClr val="tx1"/>
          </a:solidFill>
          <a:latin typeface="+mn-lt"/>
          <a:ea typeface="+mn-ea"/>
          <a:cs typeface="+mn-cs"/>
        </a:defRPr>
      </a:lvl6pPr>
      <a:lvl7pPr marL="13501674" algn="l" defTabSz="4500559" rtl="0" eaLnBrk="1" latinLnBrk="0" hangingPunct="1">
        <a:defRPr sz="8817" kern="1200">
          <a:solidFill>
            <a:schemeClr val="tx1"/>
          </a:solidFill>
          <a:latin typeface="+mn-lt"/>
          <a:ea typeface="+mn-ea"/>
          <a:cs typeface="+mn-cs"/>
        </a:defRPr>
      </a:lvl7pPr>
      <a:lvl8pPr marL="15751953" algn="l" defTabSz="4500559" rtl="0" eaLnBrk="1" latinLnBrk="0" hangingPunct="1">
        <a:defRPr sz="8817" kern="1200">
          <a:solidFill>
            <a:schemeClr val="tx1"/>
          </a:solidFill>
          <a:latin typeface="+mn-lt"/>
          <a:ea typeface="+mn-ea"/>
          <a:cs typeface="+mn-cs"/>
        </a:defRPr>
      </a:lvl8pPr>
      <a:lvl9pPr marL="18002231" algn="l" defTabSz="4500559" rtl="0" eaLnBrk="1" latinLnBrk="0" hangingPunct="1">
        <a:defRPr sz="88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png"/><Relationship Id="rId7" Type="http://schemas.openxmlformats.org/officeDocument/2006/relationships/hyperlink" Target="https://www.medrxiv.org/content/10.1101/2022.03.25.22272822v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53574" y="662761"/>
            <a:ext cx="42559498" cy="5638775"/>
          </a:xfrm>
          <a:prstGeom prst="rect">
            <a:avLst/>
          </a:prstGeom>
          <a:solidFill>
            <a:srgbClr val="E99918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390"/>
          </a:p>
        </p:txBody>
      </p:sp>
      <p:sp>
        <p:nvSpPr>
          <p:cNvPr id="41" name="Rectangle 40"/>
          <p:cNvSpPr/>
          <p:nvPr/>
        </p:nvSpPr>
        <p:spPr>
          <a:xfrm>
            <a:off x="653574" y="6557765"/>
            <a:ext cx="42709567" cy="2508161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390" dirty="0"/>
          </a:p>
        </p:txBody>
      </p:sp>
      <p:sp>
        <p:nvSpPr>
          <p:cNvPr id="3" name="Rectangle 2"/>
          <p:cNvSpPr/>
          <p:nvPr/>
        </p:nvSpPr>
        <p:spPr>
          <a:xfrm>
            <a:off x="977451" y="1177770"/>
            <a:ext cx="3150861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b="1" dirty="0">
                <a:solidFill>
                  <a:schemeClr val="bg1"/>
                </a:solidFill>
                <a:latin typeface="HelveticaNeue ExtBlackCond"/>
                <a:ea typeface="Helvetica Neue" charset="0"/>
                <a:cs typeface="HelveticaNeue ExtBlackCond"/>
              </a:rPr>
              <a:t>The relationship of major diseases with childlessness:</a:t>
            </a:r>
          </a:p>
          <a:p>
            <a:r>
              <a:rPr lang="en-US" sz="6600" dirty="0">
                <a:solidFill>
                  <a:schemeClr val="bg1"/>
                </a:solidFill>
                <a:latin typeface="HelveticaNeue ExtBlackCond"/>
                <a:ea typeface="Helvetica Neue" charset="0"/>
                <a:cs typeface="HelveticaNeue ExtBlackCond"/>
              </a:rPr>
              <a:t>A sibling matched case-control and population register study in Finland and Sweden</a:t>
            </a:r>
          </a:p>
        </p:txBody>
      </p:sp>
      <p:sp>
        <p:nvSpPr>
          <p:cNvPr id="5" name="Rectangle 4"/>
          <p:cNvSpPr/>
          <p:nvPr/>
        </p:nvSpPr>
        <p:spPr>
          <a:xfrm>
            <a:off x="977451" y="4019135"/>
            <a:ext cx="3193532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HelveticaNeue ExtBlackCond"/>
                <a:ea typeface="Helvetica Neue" charset="0"/>
                <a:cs typeface="HelveticaNeue ExtBlackCond"/>
              </a:rPr>
              <a:t>Aoxing Liu, Evelina </a:t>
            </a:r>
            <a:r>
              <a:rPr lang="en-US" sz="4800" dirty="0" err="1">
                <a:solidFill>
                  <a:schemeClr val="bg1"/>
                </a:solidFill>
                <a:latin typeface="HelveticaNeue ExtBlackCond"/>
                <a:ea typeface="Helvetica Neue" charset="0"/>
                <a:cs typeface="HelveticaNeue ExtBlackCond"/>
              </a:rPr>
              <a:t>Akimova</a:t>
            </a:r>
            <a:r>
              <a:rPr lang="en-US" sz="4800" dirty="0">
                <a:solidFill>
                  <a:schemeClr val="bg1"/>
                </a:solidFill>
                <a:latin typeface="HelveticaNeue ExtBlackCond"/>
                <a:ea typeface="Helvetica Neue" charset="0"/>
                <a:cs typeface="HelveticaNeue ExtBlackCond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HelveticaNeue ExtBlackCond"/>
                <a:ea typeface="Helvetica Neue" charset="0"/>
                <a:cs typeface="HelveticaNeue ExtBlackCond"/>
              </a:rPr>
              <a:t>Xuejie</a:t>
            </a:r>
            <a:r>
              <a:rPr lang="en-US" sz="4800" dirty="0">
                <a:solidFill>
                  <a:schemeClr val="bg1"/>
                </a:solidFill>
                <a:latin typeface="HelveticaNeue ExtBlackCond"/>
                <a:ea typeface="Helvetica Neue" charset="0"/>
                <a:cs typeface="HelveticaNeue ExtBlackCond"/>
              </a:rPr>
              <a:t> Ding, </a:t>
            </a:r>
            <a:r>
              <a:rPr lang="en-US" sz="4800" dirty="0" err="1">
                <a:solidFill>
                  <a:schemeClr val="bg1"/>
                </a:solidFill>
                <a:latin typeface="HelveticaNeue ExtBlackCond"/>
                <a:ea typeface="Helvetica Neue" charset="0"/>
                <a:cs typeface="HelveticaNeue ExtBlackCond"/>
              </a:rPr>
              <a:t>Sakari</a:t>
            </a:r>
            <a:r>
              <a:rPr lang="en-US" sz="4800" dirty="0">
                <a:solidFill>
                  <a:schemeClr val="bg1"/>
                </a:solidFill>
                <a:latin typeface="HelveticaNeue ExtBlackCond"/>
                <a:ea typeface="Helvetica Neue" charset="0"/>
                <a:cs typeface="HelveticaNeue ExtBlackCond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HelveticaNeue ExtBlackCond"/>
                <a:ea typeface="Helvetica Neue" charset="0"/>
                <a:cs typeface="HelveticaNeue ExtBlackCond"/>
              </a:rPr>
              <a:t>Jukarainen</a:t>
            </a:r>
            <a:r>
              <a:rPr lang="en-US" sz="4800" dirty="0">
                <a:solidFill>
                  <a:schemeClr val="bg1"/>
                </a:solidFill>
                <a:latin typeface="HelveticaNeue ExtBlackCond"/>
                <a:ea typeface="Helvetica Neue" charset="0"/>
                <a:cs typeface="HelveticaNeue ExtBlackCond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HelveticaNeue ExtBlackCond"/>
                <a:ea typeface="Helvetica Neue" charset="0"/>
                <a:cs typeface="HelveticaNeue ExtBlackCond"/>
              </a:rPr>
              <a:t>Pekka</a:t>
            </a:r>
            <a:r>
              <a:rPr lang="en-US" sz="4800" dirty="0">
                <a:solidFill>
                  <a:schemeClr val="bg1"/>
                </a:solidFill>
                <a:latin typeface="HelveticaNeue ExtBlackCond"/>
                <a:ea typeface="Helvetica Neue" charset="0"/>
                <a:cs typeface="HelveticaNeue ExtBlackCond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HelveticaNeue ExtBlackCond"/>
                <a:ea typeface="Helvetica Neue" charset="0"/>
                <a:cs typeface="HelveticaNeue ExtBlackCond"/>
              </a:rPr>
              <a:t>Vartiainen</a:t>
            </a:r>
            <a:r>
              <a:rPr lang="en-US" sz="4800" dirty="0">
                <a:solidFill>
                  <a:schemeClr val="bg1"/>
                </a:solidFill>
                <a:latin typeface="HelveticaNeue ExtBlackCond"/>
                <a:ea typeface="Helvetica Neue" charset="0"/>
                <a:cs typeface="HelveticaNeue ExtBlackCond"/>
              </a:rPr>
              <a:t>, Tuomo </a:t>
            </a:r>
            <a:r>
              <a:rPr lang="en-US" sz="4800" dirty="0" err="1">
                <a:solidFill>
                  <a:schemeClr val="bg1"/>
                </a:solidFill>
                <a:latin typeface="HelveticaNeue ExtBlackCond"/>
                <a:ea typeface="Helvetica Neue" charset="0"/>
                <a:cs typeface="HelveticaNeue ExtBlackCond"/>
              </a:rPr>
              <a:t>Kiiskinen</a:t>
            </a:r>
            <a:r>
              <a:rPr lang="en-US" sz="4800" dirty="0">
                <a:solidFill>
                  <a:schemeClr val="bg1"/>
                </a:solidFill>
                <a:latin typeface="HelveticaNeue ExtBlackCond"/>
                <a:ea typeface="Helvetica Neue" charset="0"/>
                <a:cs typeface="HelveticaNeue ExtBlackCond"/>
              </a:rPr>
              <a:t>, Sara Kuitunen, </a:t>
            </a:r>
          </a:p>
          <a:p>
            <a:r>
              <a:rPr lang="en-US" sz="4800" dirty="0">
                <a:solidFill>
                  <a:schemeClr val="bg1"/>
                </a:solidFill>
                <a:latin typeface="HelveticaNeue ExtBlackCond"/>
                <a:ea typeface="Helvetica Neue" charset="0"/>
                <a:cs typeface="HelveticaNeue ExtBlackCond"/>
              </a:rPr>
              <a:t>Aki S </a:t>
            </a:r>
            <a:r>
              <a:rPr lang="en-US" sz="4800" dirty="0" err="1">
                <a:solidFill>
                  <a:schemeClr val="bg1"/>
                </a:solidFill>
                <a:latin typeface="HelveticaNeue ExtBlackCond"/>
                <a:ea typeface="Helvetica Neue" charset="0"/>
                <a:cs typeface="HelveticaNeue ExtBlackCond"/>
              </a:rPr>
              <a:t>Havulinna</a:t>
            </a:r>
            <a:r>
              <a:rPr lang="en-US" sz="4800" dirty="0">
                <a:solidFill>
                  <a:schemeClr val="bg1"/>
                </a:solidFill>
                <a:latin typeface="HelveticaNeue ExtBlackCond"/>
                <a:ea typeface="Helvetica Neue" charset="0"/>
                <a:cs typeface="HelveticaNeue ExtBlackCond"/>
              </a:rPr>
              <a:t>, Mika </a:t>
            </a:r>
            <a:r>
              <a:rPr lang="en-US" sz="4800" dirty="0" err="1">
                <a:solidFill>
                  <a:schemeClr val="bg1"/>
                </a:solidFill>
                <a:latin typeface="HelveticaNeue ExtBlackCond"/>
                <a:ea typeface="Helvetica Neue" charset="0"/>
                <a:cs typeface="HelveticaNeue ExtBlackCond"/>
              </a:rPr>
              <a:t>Gissler</a:t>
            </a:r>
            <a:r>
              <a:rPr lang="en-US" sz="4800" dirty="0">
                <a:solidFill>
                  <a:schemeClr val="bg1"/>
                </a:solidFill>
                <a:latin typeface="HelveticaNeue ExtBlackCond"/>
                <a:ea typeface="Helvetica Neue" charset="0"/>
                <a:cs typeface="HelveticaNeue ExtBlackCond"/>
              </a:rPr>
              <a:t>, Stefano Lombardi, </a:t>
            </a:r>
            <a:r>
              <a:rPr lang="en-US" sz="4800" dirty="0" err="1">
                <a:solidFill>
                  <a:schemeClr val="bg1"/>
                </a:solidFill>
                <a:latin typeface="HelveticaNeue ExtBlackCond"/>
                <a:ea typeface="Helvetica Neue" charset="0"/>
                <a:cs typeface="HelveticaNeue ExtBlackCond"/>
              </a:rPr>
              <a:t>Tove</a:t>
            </a:r>
            <a:r>
              <a:rPr lang="en-US" sz="4800" dirty="0">
                <a:solidFill>
                  <a:schemeClr val="bg1"/>
                </a:solidFill>
                <a:latin typeface="HelveticaNeue ExtBlackCond"/>
                <a:ea typeface="Helvetica Neue" charset="0"/>
                <a:cs typeface="HelveticaNeue ExtBlackCond"/>
              </a:rPr>
              <a:t> Fall, Melinda C Mills, Andrea </a:t>
            </a:r>
            <a:r>
              <a:rPr lang="en-US" sz="4800" dirty="0" err="1">
                <a:solidFill>
                  <a:schemeClr val="bg1"/>
                </a:solidFill>
                <a:latin typeface="HelveticaNeue ExtBlackCond"/>
                <a:ea typeface="Helvetica Neue" charset="0"/>
                <a:cs typeface="HelveticaNeue ExtBlackCond"/>
              </a:rPr>
              <a:t>Ganna</a:t>
            </a:r>
            <a:endParaRPr lang="en-US" sz="4800" dirty="0">
              <a:solidFill>
                <a:schemeClr val="bg1"/>
              </a:solidFill>
              <a:latin typeface="HelveticaNeue ExtBlackCond"/>
              <a:ea typeface="Helvetica Neue" charset="0"/>
              <a:cs typeface="HelveticaNeue ExtBlackCond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00792" y="6987618"/>
            <a:ext cx="6618377" cy="7192162"/>
          </a:xfrm>
          <a:prstGeom prst="rect">
            <a:avLst/>
          </a:prstGeom>
          <a:noFill/>
          <a:ln w="28575" cmpd="sng">
            <a:noFill/>
          </a:ln>
        </p:spPr>
        <p:txBody>
          <a:bodyPr wrap="square">
            <a:spAutoFit/>
          </a:bodyPr>
          <a:lstStyle/>
          <a:p>
            <a:r>
              <a:rPr lang="en-US" sz="5537" b="1" dirty="0">
                <a:latin typeface="HelveticaNeue ExtBlackCond"/>
                <a:ea typeface="Helvetica Neue" charset="0"/>
                <a:cs typeface="HelveticaNeue ExtBlackCond"/>
              </a:rPr>
              <a:t>Objectives</a:t>
            </a:r>
            <a:endParaRPr lang="en-US" sz="3691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91" dirty="0">
                <a:latin typeface="Arial" panose="020B0604020202020204" pitchFamily="34" charset="0"/>
                <a:cs typeface="Arial" panose="020B0604020202020204" pitchFamily="34" charset="0"/>
              </a:rPr>
              <a:t>Approximately 20% of men and 15% of women remain childless at the end of their reproductive lifespan, with childlessness increasing over time, yet we lack a comprehensive understanding of the role and relative importance of diseases associated with childlessness, particularly among men.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6165856" y="22403851"/>
            <a:ext cx="6679297" cy="2175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91" dirty="0">
                <a:latin typeface="HelveticaNeue ExtBlackCond"/>
                <a:ea typeface="Helvetica Neue" charset="0"/>
                <a:cs typeface="HelveticaNeue ExtBlackCond"/>
              </a:rPr>
              <a:t>Acknowledgements</a:t>
            </a:r>
          </a:p>
          <a:p>
            <a:r>
              <a:rPr lang="en-US" sz="2461" dirty="0">
                <a:latin typeface="Helvetica Neue" charset="0"/>
                <a:ea typeface="Helvetica Neue" charset="0"/>
                <a:cs typeface="Helvetica Neue" charset="0"/>
              </a:rPr>
              <a:t>This research has benefited from funding from the Leverhulme Trust Large Centre Grant, the European Research Council Advanced Grants 835079 and 945733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6094335" y="7239168"/>
            <a:ext cx="189424" cy="9684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5537" b="1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cxnSp>
        <p:nvCxnSpPr>
          <p:cNvPr id="4" name="Straight Connector 3"/>
          <p:cNvCxnSpPr>
            <a:cxnSpLocks/>
          </p:cNvCxnSpPr>
          <p:nvPr/>
        </p:nvCxnSpPr>
        <p:spPr>
          <a:xfrm>
            <a:off x="8173666" y="6916641"/>
            <a:ext cx="0" cy="24700919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5726528" y="6760369"/>
            <a:ext cx="0" cy="24857191"/>
          </a:xfrm>
          <a:prstGeom prst="line">
            <a:avLst/>
          </a:prstGeom>
          <a:ln w="952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6220491" y="25874312"/>
            <a:ext cx="6992581" cy="534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71" b="1" dirty="0" err="1">
                <a:latin typeface="Helvetica Neue"/>
                <a:cs typeface="Helvetica Neue"/>
              </a:rPr>
              <a:t>evelina.akimova@demography.ox.ac.uk</a:t>
            </a:r>
            <a:endParaRPr lang="en-US" sz="2871" b="1" dirty="0">
              <a:latin typeface="Helvetica Neue"/>
              <a:cs typeface="Helvetica Neue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77451" y="14517189"/>
            <a:ext cx="6659709" cy="944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537" b="1" dirty="0">
                <a:latin typeface="HelveticaNeue ExtBlackCond"/>
                <a:ea typeface="Helvetica Neue" charset="0"/>
                <a:cs typeface="HelveticaNeue ExtBlackCond"/>
              </a:rPr>
              <a:t>Background</a:t>
            </a:r>
          </a:p>
        </p:txBody>
      </p:sp>
      <p:sp>
        <p:nvSpPr>
          <p:cNvPr id="71" name="Rectangle 70"/>
          <p:cNvSpPr/>
          <p:nvPr/>
        </p:nvSpPr>
        <p:spPr>
          <a:xfrm>
            <a:off x="36190020" y="7066195"/>
            <a:ext cx="7023052" cy="8712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537" b="1" dirty="0">
                <a:latin typeface="HelveticaNeue ExtBlackCond"/>
                <a:ea typeface="Helvetica Neue" charset="0"/>
                <a:cs typeface="HelveticaNeue ExtBlackCond"/>
              </a:rPr>
              <a:t>Findings</a:t>
            </a:r>
          </a:p>
          <a:p>
            <a:pPr marL="387350" indent="-3873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91" dirty="0">
                <a:latin typeface="Arial" panose="020B0604020202020204" pitchFamily="34" charset="0"/>
                <a:cs typeface="Arial" panose="020B0604020202020204" pitchFamily="34" charset="0"/>
              </a:rPr>
              <a:t>Mental-behavioral, congenital anomalies, and endocrine-nutritional-metabolic disorders had the strongest associations with childlessness.</a:t>
            </a:r>
            <a:endParaRPr lang="en-US" sz="1436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7350" indent="-3873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91" dirty="0">
                <a:latin typeface="Arial" panose="020B0604020202020204" pitchFamily="34" charset="0"/>
                <a:cs typeface="Arial" panose="020B0604020202020204" pitchFamily="34" charset="0"/>
              </a:rPr>
              <a:t>Novel associations were discovered with inflammatory (</a:t>
            </a:r>
            <a:r>
              <a:rPr lang="en-US" sz="3691" dirty="0" err="1">
                <a:latin typeface="Arial" panose="020B0604020202020204" pitchFamily="34" charset="0"/>
                <a:cs typeface="Arial" panose="020B0604020202020204" pitchFamily="34" charset="0"/>
              </a:rPr>
              <a:t>eg.</a:t>
            </a:r>
            <a:r>
              <a:rPr lang="en-US" sz="3691" dirty="0">
                <a:latin typeface="Arial" panose="020B0604020202020204" pitchFamily="34" charset="0"/>
                <a:cs typeface="Arial" panose="020B0604020202020204" pitchFamily="34" charset="0"/>
              </a:rPr>
              <a:t> myocarditis) and autoimmune diseases (</a:t>
            </a:r>
            <a:r>
              <a:rPr lang="en-US" sz="3691" dirty="0" err="1">
                <a:latin typeface="Arial" panose="020B0604020202020204" pitchFamily="34" charset="0"/>
                <a:cs typeface="Arial" panose="020B0604020202020204" pitchFamily="34" charset="0"/>
              </a:rPr>
              <a:t>eg.</a:t>
            </a:r>
            <a:r>
              <a:rPr lang="en-US" sz="3691" dirty="0">
                <a:latin typeface="Arial" panose="020B0604020202020204" pitchFamily="34" charset="0"/>
                <a:cs typeface="Arial" panose="020B0604020202020204" pitchFamily="34" charset="0"/>
              </a:rPr>
              <a:t> juvenile idiopathic arthritis). </a:t>
            </a:r>
            <a:endParaRPr lang="en-US" sz="1436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7350" indent="-3873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91" dirty="0">
                <a:latin typeface="Arial" panose="020B0604020202020204" pitchFamily="34" charset="0"/>
                <a:cs typeface="Arial" panose="020B0604020202020204" pitchFamily="34" charset="0"/>
              </a:rPr>
              <a:t>For most diseases, the associations were mediated by singlehood, especially in men.</a:t>
            </a:r>
            <a:endParaRPr lang="en-US" sz="3691" dirty="0">
              <a:latin typeface="Arial" panose="020B0604020202020204" pitchFamily="34" charset="0"/>
              <a:ea typeface="Helvetica Neue" charset="0"/>
              <a:cs typeface="Arial" panose="020B0604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AD9858F-53E0-9D46-B68B-648D1BA5908A}"/>
              </a:ext>
            </a:extLst>
          </p:cNvPr>
          <p:cNvSpPr txBox="1"/>
          <p:nvPr/>
        </p:nvSpPr>
        <p:spPr>
          <a:xfrm>
            <a:off x="37350468" y="24892212"/>
            <a:ext cx="5156968" cy="741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02" dirty="0">
                <a:latin typeface="Helvetica Light" panose="020B0403020202020204" pitchFamily="34" charset="0"/>
              </a:rPr>
              <a:t>@</a:t>
            </a:r>
            <a:r>
              <a:rPr lang="en-US" sz="4102" dirty="0" err="1">
                <a:latin typeface="Helvetica Light" panose="020B0403020202020204" pitchFamily="34" charset="0"/>
              </a:rPr>
              <a:t>akimova_eva</a:t>
            </a:r>
            <a:endParaRPr lang="en-US" sz="4102" dirty="0">
              <a:latin typeface="Helvetica Light" panose="020B0403020202020204" pitchFamily="34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F99CCFC5-A4DA-BD4E-9A23-949453EF5B04}"/>
              </a:ext>
            </a:extLst>
          </p:cNvPr>
          <p:cNvSpPr/>
          <p:nvPr/>
        </p:nvSpPr>
        <p:spPr>
          <a:xfrm>
            <a:off x="36355463" y="24834382"/>
            <a:ext cx="956980" cy="956980"/>
          </a:xfrm>
          <a:prstGeom prst="ellips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39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CFEE4E6-EF10-AF4C-B603-5B6229DE1E87}"/>
              </a:ext>
            </a:extLst>
          </p:cNvPr>
          <p:cNvSpPr txBox="1"/>
          <p:nvPr/>
        </p:nvSpPr>
        <p:spPr>
          <a:xfrm>
            <a:off x="36226655" y="16037143"/>
            <a:ext cx="6814248" cy="6210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5537" b="1" dirty="0">
                <a:solidFill>
                  <a:prstClr val="black"/>
                </a:solidFill>
                <a:latin typeface="HelveticaNeue ExtBlackCond"/>
                <a:ea typeface="Helvetica Neue" charset="0"/>
                <a:cs typeface="HelveticaNeue ExtBlackCond"/>
              </a:rPr>
              <a:t>Conclusion</a:t>
            </a:r>
          </a:p>
          <a:p>
            <a:r>
              <a:rPr lang="en-US" sz="3691" dirty="0">
                <a:latin typeface="Arial" panose="020B0604020202020204" pitchFamily="34" charset="0"/>
                <a:cs typeface="Arial" panose="020B0604020202020204" pitchFamily="34" charset="0"/>
              </a:rPr>
              <a:t>We provide evidence that disease burden across multiple domains is associated with childlessness, identifying modifiable mental-behavioral disorders and novel autoimmune and inflammatory diseases. </a:t>
            </a:r>
            <a:endParaRPr lang="en-US" sz="3691" b="1" dirty="0">
              <a:solidFill>
                <a:prstClr val="black"/>
              </a:solidFill>
              <a:latin typeface="Arial" panose="020B0604020202020204" pitchFamily="34" charset="0"/>
              <a:ea typeface="Helvetica Neue" charset="0"/>
              <a:cs typeface="Arial" panose="020B0604020202020204" pitchFamily="34" charset="0"/>
            </a:endParaRPr>
          </a:p>
          <a:p>
            <a:endParaRPr lang="en-US" sz="3691" b="1" dirty="0">
              <a:solidFill>
                <a:prstClr val="black"/>
              </a:solidFill>
              <a:latin typeface="Arial" panose="020B0604020202020204" pitchFamily="34" charset="0"/>
              <a:ea typeface="Helvetica Neue" charset="0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1897C89-D925-1997-9105-232F82728C66}"/>
              </a:ext>
            </a:extLst>
          </p:cNvPr>
          <p:cNvSpPr/>
          <p:nvPr/>
        </p:nvSpPr>
        <p:spPr>
          <a:xfrm>
            <a:off x="8940853" y="21105320"/>
            <a:ext cx="26104198" cy="1796517"/>
          </a:xfrm>
          <a:prstGeom prst="rect">
            <a:avLst/>
          </a:prstGeom>
          <a:solidFill>
            <a:srgbClr val="F6A21F"/>
          </a:solidFill>
        </p:spPr>
        <p:txBody>
          <a:bodyPr wrap="square">
            <a:spAutoFit/>
          </a:bodyPr>
          <a:lstStyle/>
          <a:p>
            <a:r>
              <a:rPr lang="en-US" sz="5537" b="1" dirty="0">
                <a:solidFill>
                  <a:schemeClr val="bg1"/>
                </a:solidFill>
                <a:latin typeface="HelveticaNeue ExtBlackCond"/>
                <a:ea typeface="Helvetica Neue" charset="0"/>
                <a:cs typeface="HelveticaNeue ExtBlackCond"/>
              </a:rPr>
              <a:t>Figure 1. </a:t>
            </a:r>
            <a:r>
              <a:rPr lang="en-US" sz="5537" dirty="0">
                <a:solidFill>
                  <a:schemeClr val="bg1"/>
                </a:solidFill>
                <a:latin typeface="HelveticaNeue ExtBlackCond"/>
                <a:ea typeface="Helvetica Neue" charset="0"/>
                <a:cs typeface="HelveticaNeue ExtBlackCond"/>
              </a:rPr>
              <a:t>Relationship of 403 disease diagnoses with childlessness by age 45 (women) and age 50 (men) in 71,524 full-sister and 77,622 full-brother pairs</a:t>
            </a:r>
            <a:endParaRPr lang="en-US" sz="328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Picture 33" descr="Graphical user interface&#10;&#10;Description automatically generated">
            <a:extLst>
              <a:ext uri="{FF2B5EF4-FFF2-40B4-BE49-F238E27FC236}">
                <a16:creationId xmlns:a16="http://schemas.microsoft.com/office/drawing/2014/main" id="{0D70C4D5-2F07-26BC-BA49-F45C018301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0849" y="1489679"/>
            <a:ext cx="9830725" cy="415915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49" name="Picture 148">
            <a:extLst>
              <a:ext uri="{FF2B5EF4-FFF2-40B4-BE49-F238E27FC236}">
                <a16:creationId xmlns:a16="http://schemas.microsoft.com/office/drawing/2014/main" id="{0DC6A507-37B7-CBB2-E10A-8FC3369F28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42138" y="7087531"/>
            <a:ext cx="26155456" cy="13208317"/>
          </a:xfrm>
          <a:prstGeom prst="rect">
            <a:avLst/>
          </a:prstGeom>
        </p:spPr>
      </p:pic>
      <p:pic>
        <p:nvPicPr>
          <p:cNvPr id="151" name="Picture 150" descr="Qr code&#10;&#10;Description automatically generated">
            <a:extLst>
              <a:ext uri="{FF2B5EF4-FFF2-40B4-BE49-F238E27FC236}">
                <a16:creationId xmlns:a16="http://schemas.microsoft.com/office/drawing/2014/main" id="{4478C1BC-78E7-461C-B9FD-ACBF723E30C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6697" y="27034988"/>
            <a:ext cx="3118137" cy="4490117"/>
          </a:xfrm>
          <a:prstGeom prst="rect">
            <a:avLst/>
          </a:prstGeom>
        </p:spPr>
      </p:pic>
      <p:sp>
        <p:nvSpPr>
          <p:cNvPr id="152" name="Rectangle 151">
            <a:extLst>
              <a:ext uri="{FF2B5EF4-FFF2-40B4-BE49-F238E27FC236}">
                <a16:creationId xmlns:a16="http://schemas.microsoft.com/office/drawing/2014/main" id="{8DD8D0AC-5ADB-4D8F-8CCA-C1849939C199}"/>
              </a:ext>
            </a:extLst>
          </p:cNvPr>
          <p:cNvSpPr/>
          <p:nvPr/>
        </p:nvSpPr>
        <p:spPr>
          <a:xfrm>
            <a:off x="39798741" y="28047999"/>
            <a:ext cx="3652706" cy="274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71" b="1" dirty="0">
                <a:latin typeface="Helvetica Neue"/>
                <a:cs typeface="Helvetica Neue"/>
              </a:rPr>
              <a:t>Preprint available here: </a:t>
            </a:r>
            <a:r>
              <a:rPr lang="en-US" sz="2871" b="1" dirty="0">
                <a:latin typeface="Helvetica Neue"/>
                <a:cs typeface="Helvetica Neue"/>
                <a:hlinkClick r:id="rId7"/>
              </a:rPr>
              <a:t>https://www.medrxiv.org/content/10.1101/2022.03.25.22272822v2</a:t>
            </a:r>
            <a:r>
              <a:rPr lang="en-US" sz="2871" b="1" dirty="0">
                <a:latin typeface="Helvetica Neue"/>
                <a:cs typeface="Helvetica Neue"/>
              </a:rPr>
              <a:t> </a:t>
            </a:r>
          </a:p>
        </p:txBody>
      </p:sp>
      <p:pic>
        <p:nvPicPr>
          <p:cNvPr id="155" name="Picture 154">
            <a:extLst>
              <a:ext uri="{FF2B5EF4-FFF2-40B4-BE49-F238E27FC236}">
                <a16:creationId xmlns:a16="http://schemas.microsoft.com/office/drawing/2014/main" id="{CACB2133-D91B-0D7D-E0C7-B2EEE74740C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0297" y="15983912"/>
            <a:ext cx="7144229" cy="6132656"/>
          </a:xfrm>
          <a:prstGeom prst="rect">
            <a:avLst/>
          </a:prstGeom>
        </p:spPr>
      </p:pic>
      <p:pic>
        <p:nvPicPr>
          <p:cNvPr id="1026" name="Picture 2" descr="page7image14140848">
            <a:extLst>
              <a:ext uri="{FF2B5EF4-FFF2-40B4-BE49-F238E27FC236}">
                <a16:creationId xmlns:a16="http://schemas.microsoft.com/office/drawing/2014/main" id="{DA7A06B2-3050-1DA0-08AC-DB692C3507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57"/>
          <a:stretch/>
        </p:blipFill>
        <p:spPr bwMode="auto">
          <a:xfrm>
            <a:off x="21764996" y="23476519"/>
            <a:ext cx="13338694" cy="8737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" name="Picture 2" descr="page7image14140848">
            <a:extLst>
              <a:ext uri="{FF2B5EF4-FFF2-40B4-BE49-F238E27FC236}">
                <a16:creationId xmlns:a16="http://schemas.microsoft.com/office/drawing/2014/main" id="{F95B4D21-178D-D1D8-AA53-4979D8FC39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279"/>
          <a:stretch/>
        </p:blipFill>
        <p:spPr bwMode="auto">
          <a:xfrm>
            <a:off x="8794044" y="23434942"/>
            <a:ext cx="13338694" cy="8820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0" name="Rectangle 159">
            <a:extLst>
              <a:ext uri="{FF2B5EF4-FFF2-40B4-BE49-F238E27FC236}">
                <a16:creationId xmlns:a16="http://schemas.microsoft.com/office/drawing/2014/main" id="{F01C0BE6-24E0-8A84-CA96-19397117D9E8}"/>
              </a:ext>
            </a:extLst>
          </p:cNvPr>
          <p:cNvSpPr/>
          <p:nvPr/>
        </p:nvSpPr>
        <p:spPr>
          <a:xfrm>
            <a:off x="977451" y="22545291"/>
            <a:ext cx="6618377" cy="9464066"/>
          </a:xfrm>
          <a:prstGeom prst="rect">
            <a:avLst/>
          </a:prstGeom>
          <a:noFill/>
          <a:ln w="28575" cmpd="sng">
            <a:noFill/>
          </a:ln>
        </p:spPr>
        <p:txBody>
          <a:bodyPr wrap="square">
            <a:spAutoFit/>
          </a:bodyPr>
          <a:lstStyle/>
          <a:p>
            <a:r>
              <a:rPr lang="en-US" sz="5537" b="1" dirty="0">
                <a:latin typeface="HelveticaNeue ExtBlackCond"/>
                <a:ea typeface="Helvetica Neue" charset="0"/>
                <a:cs typeface="Arial" panose="020B0604020202020204" pitchFamily="34" charset="0"/>
              </a:rPr>
              <a:t>Data and Methods</a:t>
            </a:r>
          </a:p>
          <a:p>
            <a:r>
              <a:rPr lang="en-US" sz="3691" dirty="0">
                <a:latin typeface="Arial" panose="020B0604020202020204" pitchFamily="34" charset="0"/>
                <a:cs typeface="Arial" panose="020B0604020202020204" pitchFamily="34" charset="0"/>
              </a:rPr>
              <a:t>We examined all individuals born in Finland (n=1,035,928) and Sweden (n=1,509,092) between 1956 and 1968 (men) or 1956 and 1973 (women) and followed them up until the end of 2018. Socio-demographic, health, and reproductive information was obtained from nationwide registers. We used a matched pair case-control design based on full-sisters and full-brothers who were discordant for childlessness.</a:t>
            </a:r>
          </a:p>
        </p:txBody>
      </p:sp>
    </p:spTree>
    <p:extLst>
      <p:ext uri="{BB962C8B-B14F-4D97-AF65-F5344CB8AC3E}">
        <p14:creationId xmlns:p14="http://schemas.microsoft.com/office/powerpoint/2010/main" val="454822422"/>
      </p:ext>
    </p:extLst>
  </p:cSld>
  <p:clrMapOvr>
    <a:masterClrMapping/>
  </p:clrMapOvr>
</p:sld>
</file>

<file path=ppt/theme/theme1.xml><?xml version="1.0" encoding="utf-8"?>
<a:theme xmlns:a="http://schemas.openxmlformats.org/drawingml/2006/main" name="CUPC Po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UPC Poster Template" id="{99A34047-60F1-4571-9EE2-61DEDF5E76C2}" vid="{8F455714-1337-415F-872E-512CC0704B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CUPC Poster Template.potx</Template>
  <TotalTime>56</TotalTime>
  <Words>661</Words>
  <Application>Microsoft Macintosh PowerPoint</Application>
  <PresentationFormat>Custom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FedEx Sans</vt:lpstr>
      <vt:lpstr>Helvetica Light</vt:lpstr>
      <vt:lpstr>Helvetica Neue</vt:lpstr>
      <vt:lpstr>HelveticaNeue ExtBlackCond</vt:lpstr>
      <vt:lpstr>CUPC Poster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</dc:creator>
  <cp:lastModifiedBy>Evelina Akimova</cp:lastModifiedBy>
  <cp:revision>186</cp:revision>
  <cp:lastPrinted>2017-04-24T17:44:01Z</cp:lastPrinted>
  <dcterms:created xsi:type="dcterms:W3CDTF">2015-02-17T18:24:50Z</dcterms:created>
  <dcterms:modified xsi:type="dcterms:W3CDTF">2023-07-26T15:13:05Z</dcterms:modified>
</cp:coreProperties>
</file>