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3" r:id="rId2"/>
    <p:sldId id="257" r:id="rId3"/>
    <p:sldId id="261" r:id="rId4"/>
    <p:sldId id="263" r:id="rId5"/>
    <p:sldId id="264" r:id="rId6"/>
    <p:sldId id="265" r:id="rId7"/>
    <p:sldId id="269" r:id="rId8"/>
    <p:sldId id="272" r:id="rId9"/>
    <p:sldId id="266" r:id="rId10"/>
    <p:sldId id="267" r:id="rId11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DB053EE-4483-4902-A5DC-5CA4005B7498}">
          <p14:sldIdLst>
            <p14:sldId id="273"/>
            <p14:sldId id="257"/>
          </p14:sldIdLst>
        </p14:section>
        <p14:section name="Sección sin título" id="{EAE5C21C-917C-4E44-B0F3-AE2F2633D85B}">
          <p14:sldIdLst>
            <p14:sldId id="261"/>
            <p14:sldId id="263"/>
            <p14:sldId id="264"/>
            <p14:sldId id="265"/>
            <p14:sldId id="269"/>
            <p14:sldId id="272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72" autoAdjust="0"/>
    <p:restoredTop sz="80408" autoAdjust="0"/>
  </p:normalViewPr>
  <p:slideViewPr>
    <p:cSldViewPr snapToGrid="0" snapToObjects="1">
      <p:cViewPr varScale="1">
        <p:scale>
          <a:sx n="86" d="100"/>
          <a:sy n="86" d="100"/>
        </p:scale>
        <p:origin x="1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0C8912-29E3-48C7-9BBA-8E7C197051A0}" type="datetimeFigureOut">
              <a:rPr lang="es-ES" smtClean="0"/>
              <a:t>27/9/24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6B68C0-37F1-4063-8E83-50C464CB6316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6933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68C0-37F1-4063-8E83-50C464CB6316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5252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pPr lvl="1"/>
            <a:r>
              <a:rPr lang="en-GB" dirty="0"/>
              <a:t>Gendered division of house-work more accentuated after parenthood </a:t>
            </a:r>
          </a:p>
          <a:p>
            <a:pPr lvl="1"/>
            <a:r>
              <a:rPr lang="en-GB" dirty="0"/>
              <a:t>Expectations from motherhood increased with spread of intensive parenting ideology </a:t>
            </a:r>
          </a:p>
          <a:p>
            <a:endParaRPr lang="es-ES" dirty="0"/>
          </a:p>
          <a:p>
            <a:r>
              <a:rPr lang="es-ES" dirty="0" err="1"/>
              <a:t>Variations</a:t>
            </a:r>
            <a:r>
              <a:rPr lang="es-ES" dirty="0"/>
              <a:t> in </a:t>
            </a:r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parenthood</a:t>
            </a:r>
            <a:r>
              <a:rPr lang="es-ES" baseline="0" dirty="0"/>
              <a:t> are </a:t>
            </a:r>
            <a:r>
              <a:rPr lang="es-ES" baseline="0" dirty="0" err="1"/>
              <a:t>mediated</a:t>
            </a:r>
            <a:r>
              <a:rPr lang="es-ES" baseline="0" dirty="0"/>
              <a:t> </a:t>
            </a:r>
            <a:r>
              <a:rPr lang="es-ES" baseline="0" dirty="0" err="1"/>
              <a:t>by</a:t>
            </a:r>
            <a:r>
              <a:rPr lang="es-ES" baseline="0" dirty="0"/>
              <a:t> </a:t>
            </a:r>
            <a:r>
              <a:rPr lang="es-ES" baseline="0" dirty="0" err="1"/>
              <a:t>children</a:t>
            </a:r>
            <a:r>
              <a:rPr lang="es-ES" baseline="0" dirty="0"/>
              <a:t> and </a:t>
            </a:r>
            <a:r>
              <a:rPr lang="es-ES" baseline="0" dirty="0" err="1"/>
              <a:t>parents</a:t>
            </a:r>
            <a:r>
              <a:rPr lang="es-ES" baseline="0" dirty="0"/>
              <a:t>’ </a:t>
            </a:r>
            <a:r>
              <a:rPr lang="es-ES" baseline="0" dirty="0" err="1"/>
              <a:t>characteristics</a:t>
            </a:r>
            <a:r>
              <a:rPr lang="es-ES" baseline="0" dirty="0"/>
              <a:t> as </a:t>
            </a:r>
            <a:r>
              <a:rPr lang="es-ES" baseline="0" dirty="0" err="1"/>
              <a:t>well</a:t>
            </a:r>
            <a:r>
              <a:rPr lang="es-ES" baseline="0" dirty="0"/>
              <a:t> as </a:t>
            </a:r>
            <a:r>
              <a:rPr lang="es-ES" baseline="0" dirty="0" err="1"/>
              <a:t>the</a:t>
            </a:r>
            <a:r>
              <a:rPr lang="es-ES" baseline="0" dirty="0"/>
              <a:t> </a:t>
            </a:r>
            <a:r>
              <a:rPr lang="es-ES" baseline="0" dirty="0" err="1"/>
              <a:t>context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68C0-37F1-4063-8E83-50C464CB6316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031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studies</a:t>
            </a:r>
            <a:r>
              <a:rPr lang="es-ES" baseline="0" dirty="0"/>
              <a:t> </a:t>
            </a:r>
            <a:r>
              <a:rPr lang="es-ES" baseline="0" dirty="0" err="1"/>
              <a:t>have</a:t>
            </a:r>
            <a:r>
              <a:rPr lang="es-ES" baseline="0" dirty="0"/>
              <a:t> </a:t>
            </a:r>
            <a:r>
              <a:rPr lang="es-ES" baseline="0" dirty="0" err="1"/>
              <a:t>considered</a:t>
            </a:r>
            <a:r>
              <a:rPr lang="es-ES" baseline="0" dirty="0"/>
              <a:t> </a:t>
            </a:r>
            <a:r>
              <a:rPr lang="es-ES" baseline="0" dirty="0" err="1"/>
              <a:t>only</a:t>
            </a:r>
            <a:r>
              <a:rPr lang="es-ES" baseline="0" dirty="0"/>
              <a:t> </a:t>
            </a:r>
            <a:r>
              <a:rPr lang="es-ES" baseline="0" dirty="0" err="1"/>
              <a:t>one</a:t>
            </a:r>
            <a:r>
              <a:rPr lang="es-ES" baseline="0" dirty="0"/>
              <a:t> </a:t>
            </a:r>
            <a:r>
              <a:rPr lang="es-ES" baseline="0" dirty="0" err="1"/>
              <a:t>dimension</a:t>
            </a:r>
            <a:r>
              <a:rPr lang="es-ES" baseline="0" dirty="0"/>
              <a:t> of </a:t>
            </a:r>
            <a:r>
              <a:rPr lang="es-ES" baseline="0" dirty="0" err="1"/>
              <a:t>health</a:t>
            </a:r>
            <a:r>
              <a:rPr lang="es-ES" baseline="0" dirty="0"/>
              <a:t>, </a:t>
            </a:r>
            <a:r>
              <a:rPr lang="es-ES" baseline="0" dirty="0" err="1"/>
              <a:t>or</a:t>
            </a:r>
            <a:r>
              <a:rPr lang="es-ES" baseline="0" dirty="0"/>
              <a:t> </a:t>
            </a:r>
            <a:r>
              <a:rPr lang="es-ES" baseline="0" dirty="0" err="1"/>
              <a:t>only</a:t>
            </a:r>
            <a:r>
              <a:rPr lang="es-ES" baseline="0" dirty="0"/>
              <a:t> </a:t>
            </a:r>
            <a:r>
              <a:rPr lang="es-ES" baseline="0" dirty="0" err="1"/>
              <a:t>compared</a:t>
            </a:r>
            <a:r>
              <a:rPr lang="es-ES" baseline="0" dirty="0"/>
              <a:t> </a:t>
            </a:r>
            <a:r>
              <a:rPr lang="es-ES" baseline="0" dirty="0" err="1"/>
              <a:t>parents</a:t>
            </a:r>
            <a:r>
              <a:rPr lang="es-ES" baseline="0" dirty="0"/>
              <a:t> vs </a:t>
            </a:r>
            <a:r>
              <a:rPr lang="es-ES" baseline="0" dirty="0" err="1"/>
              <a:t>childless</a:t>
            </a:r>
            <a:r>
              <a:rPr lang="es-ES" baseline="0" dirty="0"/>
              <a:t> </a:t>
            </a:r>
            <a:r>
              <a:rPr lang="es-ES" baseline="0" dirty="0" err="1"/>
              <a:t>individuals</a:t>
            </a:r>
            <a:r>
              <a:rPr lang="es-ES" baseline="0" dirty="0"/>
              <a:t>; </a:t>
            </a:r>
            <a:r>
              <a:rPr lang="es-ES" baseline="0" dirty="0" err="1"/>
              <a:t>lack</a:t>
            </a:r>
            <a:r>
              <a:rPr lang="es-ES" baseline="0" dirty="0"/>
              <a:t> of </a:t>
            </a:r>
            <a:r>
              <a:rPr lang="es-ES" baseline="0" dirty="0" err="1"/>
              <a:t>studies</a:t>
            </a:r>
            <a:r>
              <a:rPr lang="es-ES" baseline="0" dirty="0"/>
              <a:t> </a:t>
            </a:r>
            <a:r>
              <a:rPr lang="es-ES" baseline="0" dirty="0" err="1"/>
              <a:t>that</a:t>
            </a:r>
            <a:r>
              <a:rPr lang="es-ES" baseline="0" dirty="0"/>
              <a:t> </a:t>
            </a:r>
            <a:r>
              <a:rPr lang="es-ES" baseline="0" dirty="0" err="1"/>
              <a:t>considered</a:t>
            </a:r>
            <a:r>
              <a:rPr lang="es-ES" baseline="0" dirty="0"/>
              <a:t> a </a:t>
            </a:r>
            <a:r>
              <a:rPr lang="es-ES" baseline="0" dirty="0" err="1"/>
              <a:t>number</a:t>
            </a:r>
            <a:r>
              <a:rPr lang="es-ES" baseline="0" dirty="0"/>
              <a:t> of </a:t>
            </a:r>
            <a:r>
              <a:rPr lang="es-ES" baseline="0" dirty="0" err="1"/>
              <a:t>health</a:t>
            </a:r>
            <a:r>
              <a:rPr lang="es-ES" baseline="0" dirty="0"/>
              <a:t> </a:t>
            </a:r>
            <a:r>
              <a:rPr lang="es-ES" baseline="0" dirty="0" err="1"/>
              <a:t>dimensions</a:t>
            </a:r>
            <a:r>
              <a:rPr lang="es-ES" baseline="0" dirty="0"/>
              <a:t>, </a:t>
            </a:r>
            <a:r>
              <a:rPr lang="es-ES" baseline="0" dirty="0" err="1"/>
              <a:t>comparing</a:t>
            </a:r>
            <a:r>
              <a:rPr lang="es-ES" baseline="0" dirty="0"/>
              <a:t> </a:t>
            </a:r>
            <a:r>
              <a:rPr lang="es-ES" baseline="0" dirty="0" err="1"/>
              <a:t>parents</a:t>
            </a:r>
            <a:r>
              <a:rPr lang="es-ES" baseline="0" dirty="0"/>
              <a:t> and </a:t>
            </a:r>
            <a:r>
              <a:rPr lang="es-ES" baseline="0" dirty="0" err="1"/>
              <a:t>childless</a:t>
            </a:r>
            <a:r>
              <a:rPr lang="es-ES" baseline="0" dirty="0"/>
              <a:t> </a:t>
            </a:r>
            <a:r>
              <a:rPr lang="es-ES" baseline="0" dirty="0" err="1"/>
              <a:t>but</a:t>
            </a:r>
            <a:r>
              <a:rPr lang="es-ES" baseline="0" dirty="0"/>
              <a:t> </a:t>
            </a:r>
            <a:r>
              <a:rPr lang="es-ES" baseline="0" dirty="0" err="1"/>
              <a:t>also</a:t>
            </a:r>
            <a:r>
              <a:rPr lang="es-ES" baseline="0" dirty="0"/>
              <a:t> </a:t>
            </a:r>
            <a:r>
              <a:rPr lang="es-ES" baseline="0" dirty="0" err="1"/>
              <a:t>considering</a:t>
            </a:r>
            <a:r>
              <a:rPr lang="es-ES" baseline="0" dirty="0"/>
              <a:t> </a:t>
            </a:r>
            <a:r>
              <a:rPr lang="es-ES" baseline="0" dirty="0" err="1"/>
              <a:t>parents</a:t>
            </a:r>
            <a:r>
              <a:rPr lang="es-ES" baseline="0" dirty="0"/>
              <a:t> of </a:t>
            </a:r>
            <a:r>
              <a:rPr lang="es-ES" baseline="0" dirty="0" err="1"/>
              <a:t>children</a:t>
            </a:r>
            <a:r>
              <a:rPr lang="es-ES" baseline="0" dirty="0"/>
              <a:t> at </a:t>
            </a:r>
            <a:r>
              <a:rPr lang="es-ES" baseline="0" dirty="0" err="1"/>
              <a:t>different</a:t>
            </a:r>
            <a:r>
              <a:rPr lang="es-ES" baseline="0" dirty="0"/>
              <a:t> </a:t>
            </a:r>
            <a:r>
              <a:rPr lang="es-ES" baseline="0" dirty="0" err="1"/>
              <a:t>ages</a:t>
            </a:r>
            <a:r>
              <a:rPr lang="es-ES" baseline="0" dirty="0"/>
              <a:t>, and </a:t>
            </a:r>
            <a:r>
              <a:rPr lang="es-ES" baseline="0" dirty="0" err="1"/>
              <a:t>looked</a:t>
            </a:r>
            <a:r>
              <a:rPr lang="es-ES" baseline="0" dirty="0"/>
              <a:t> at </a:t>
            </a:r>
            <a:r>
              <a:rPr lang="es-ES" baseline="0" dirty="0" err="1"/>
              <a:t>gender</a:t>
            </a:r>
            <a:r>
              <a:rPr lang="es-ES" baseline="0" dirty="0"/>
              <a:t> </a:t>
            </a:r>
            <a:r>
              <a:rPr lang="es-ES" baseline="0" dirty="0" err="1"/>
              <a:t>differences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68C0-37F1-4063-8E83-50C464CB6316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46915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Chiedi</a:t>
            </a:r>
            <a:r>
              <a:rPr lang="es-ES" baseline="0" dirty="0"/>
              <a:t> a Roberta come interpretare cambio con </a:t>
            </a:r>
            <a:r>
              <a:rPr lang="es-ES" baseline="0" dirty="0" err="1"/>
              <a:t>standardised</a:t>
            </a:r>
            <a:r>
              <a:rPr lang="es-ES" baseline="0" dirty="0"/>
              <a:t> </a:t>
            </a:r>
            <a:r>
              <a:rPr lang="es-ES" baseline="0" dirty="0" err="1"/>
              <a:t>measure</a:t>
            </a:r>
            <a:r>
              <a:rPr lang="es-ES" baseline="0" dirty="0"/>
              <a:t>?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68C0-37F1-4063-8E83-50C464CB631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059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Substantial</a:t>
            </a:r>
            <a:r>
              <a:rPr lang="es-ES" dirty="0"/>
              <a:t> </a:t>
            </a:r>
            <a:r>
              <a:rPr lang="es-ES" dirty="0" err="1"/>
              <a:t>inequalities</a:t>
            </a:r>
            <a:r>
              <a:rPr lang="es-ES" dirty="0"/>
              <a:t> in </a:t>
            </a:r>
            <a:r>
              <a:rPr lang="es-ES" dirty="0" err="1"/>
              <a:t>association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children</a:t>
            </a:r>
            <a:r>
              <a:rPr lang="es-ES" dirty="0"/>
              <a:t> and </a:t>
            </a:r>
            <a:r>
              <a:rPr lang="es-ES" dirty="0" err="1"/>
              <a:t>doing</a:t>
            </a:r>
            <a:r>
              <a:rPr lang="es-ES" dirty="0"/>
              <a:t> </a:t>
            </a:r>
            <a:r>
              <a:rPr lang="es-ES" dirty="0" err="1"/>
              <a:t>physical</a:t>
            </a:r>
            <a:r>
              <a:rPr lang="es-ES" dirty="0"/>
              <a:t> </a:t>
            </a:r>
            <a:r>
              <a:rPr lang="es-ES" dirty="0" err="1"/>
              <a:t>activities</a:t>
            </a:r>
            <a:r>
              <a:rPr lang="es-ES" dirty="0"/>
              <a:t> </a:t>
            </a:r>
            <a:r>
              <a:rPr lang="es-ES" dirty="0" err="1"/>
              <a:t>suggest</a:t>
            </a:r>
            <a:r>
              <a:rPr lang="es-ES" dirty="0"/>
              <a:t> </a:t>
            </a:r>
            <a:r>
              <a:rPr lang="es-ES" dirty="0" err="1"/>
              <a:t>women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of </a:t>
            </a:r>
            <a:r>
              <a:rPr lang="es-ES" dirty="0" err="1"/>
              <a:t>parenting</a:t>
            </a:r>
            <a:r>
              <a:rPr lang="es-ES" dirty="0"/>
              <a:t> time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6B68C0-37F1-4063-8E83-50C464CB631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5078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5A26E-F343-774F-8B86-4455BF59F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05CE20-8D1B-E142-B931-571E4CB8DC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81820-AE4D-0749-B2CF-BE17435B3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4C03-63A7-4A55-9BF0-7249C742D173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640050-3526-284B-82D2-BCBE0D9F6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32567-A490-8A42-B265-8D7BAFCD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857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2AE96-0009-DD41-A5FD-C2038B043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E10A7-F27E-824E-A8C1-8F9CE3B946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EEEA1-8FAD-9845-BCEB-B81CC4FA8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BD980-95DC-4664-BCAF-33B42D4F124E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2170F2-A783-0941-B538-ABF7CEA41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B4F70-72A6-B44F-8AAE-2D09F901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281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76B9DB-80C2-A546-ACFB-6F1ABF01EA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CA6E82-9170-0947-BAB5-37E5B70E8B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9FE72B-E5C7-DB47-B281-636EDFA24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03AE-396E-4222-AC63-2C0D600576E5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12886C-ABA9-5D4F-B3AD-0773264FC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30903-3BF9-7A48-AAD9-6D2ED44111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0271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0632-39CE-3F49-8300-0ACF28AF8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6F7E15-CEE0-474C-86E7-BB527D6BE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44816-1447-3842-8F72-0EAA1A9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21F6D-65AA-42C4-A596-6EEDD964E098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10850D-F653-3C4F-BEC8-AA407EF82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C8A2B-5F53-0949-8C60-AAE8D2C63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0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67A95-A506-A04A-A77E-C84615A12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234A1-D588-CC46-A12C-49C2C42270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126AF-963A-1949-99DF-6F5E5CB8D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BDD08-D480-452F-8EFB-FAD5910B7CF0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9F246-88CC-6842-851D-CB68CD0C2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B62C48-D5B8-4F4F-A835-C383642F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744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25A8-41EE-8142-BE8E-1F6CB6A90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9986C-F122-7940-98F4-7509C1B9C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2EBDF7-C096-0C40-8F92-7703D56566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EC9F4C-D305-4440-B7C7-AD95C8BBC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7851B-DA95-4ABA-893B-9821E2143426}" type="datetime1">
              <a:rPr lang="en-GB" smtClean="0"/>
              <a:t>27/09/2024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1204EB-01BF-3247-9D4D-2A3DBF26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735C1F-DD9F-CA46-B873-9FFB05C4A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541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EDE41-DE78-B446-9DCE-56AF69AC7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B3DC99-82D6-E540-900A-51327C773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6A815A-D8DB-2D4D-AA8F-02651AB7B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7C08FD-9544-D84A-8480-83344200A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4DDB0B-548B-6348-941E-5FE660454A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4EEBF-7F96-9048-BEAD-958BDB83D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EF0D5-CEFD-438E-891A-75072803C8A4}" type="datetime1">
              <a:rPr lang="en-GB" smtClean="0"/>
              <a:t>27/09/2024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120AF4-1876-A748-ABA8-21305573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E367463-53F7-144C-82E4-05DABF5A2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863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5629C-7984-E544-8D67-8E80681F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AF3359-47D6-9740-8637-7B5DA2A90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35D4A-9A24-4C1E-A3DA-D66CED903964}" type="datetime1">
              <a:rPr lang="en-GB" smtClean="0"/>
              <a:t>27/09/2024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F95107-2383-3944-A730-585FF763D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17AA3-B526-9143-B8F7-3F41FD70A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3482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A1C28E-730D-B941-832A-8622DB6ED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97AF2-3C22-4FF6-A2D5-E7DED3E4EA13}" type="datetime1">
              <a:rPr lang="en-GB" smtClean="0"/>
              <a:t>27/09/2024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291196-048B-4541-AB2B-459CB3A51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B75DD-1226-8C4C-A192-F7DE59808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8219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9C369-9216-5145-B5B5-BE53A050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FFA7-7921-6942-BD01-8DC34DDBD0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85DE6D-78C1-4145-9BB3-03E9BFC73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851D1E-6162-174B-94F8-D8A223D80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E1EC4-6571-4460-8843-5B5367737E90}" type="datetime1">
              <a:rPr lang="en-GB" smtClean="0"/>
              <a:t>27/09/2024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C2F3BB-6A21-2C4A-BDA6-3360D9DDA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806184-7A79-604E-B7F6-57C65CEF1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631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F2608-E0EB-304E-A22A-AEF805F3EF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C51BF2-1CB6-7843-9715-566A48D88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BF74EF-8B98-D14A-BA8F-54C40CB13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308D8A-788A-2C40-8AC6-103EC77DB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57437-0B9D-4F02-9753-15E4FBD22252}" type="datetime1">
              <a:rPr lang="en-GB" smtClean="0"/>
              <a:t>27/09/2024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92098-FE35-314D-9F14-1AFFD6181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839AA-6208-954E-889C-3BF3F827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0710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BA55152-A845-CC45-A854-27A87CC7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4CEF07-70E3-A04D-AD00-D2B9086AB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21C75F-A085-A348-BE0A-FD11B914D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A09A7-498B-4DAE-8C01-CFC02C6A8179}" type="datetime1">
              <a:rPr lang="en-GB" smtClean="0"/>
              <a:t>27/09/2024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5F0DFC-8500-2A4E-88B8-DEC1B20842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C31DD-9E03-F444-9201-865CEB6B14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49DA2-1920-7547-B4AA-EA6BFD9260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1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anna.barbuscia@ehu.eus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3B6DF-3571-FD48-B693-D15DFFC46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750" y="297903"/>
            <a:ext cx="11422505" cy="2387600"/>
          </a:xfrm>
        </p:spPr>
        <p:txBody>
          <a:bodyPr>
            <a:normAutofit/>
          </a:bodyPr>
          <a:lstStyle/>
          <a:p>
            <a:r>
              <a:rPr lang="en-GB" dirty="0"/>
              <a:t>Gender inequalities in the association between parenthood and health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01D9A8-3A4E-E449-A941-40B3A34CF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045023"/>
            <a:ext cx="9144000" cy="1813259"/>
          </a:xfrm>
        </p:spPr>
        <p:txBody>
          <a:bodyPr>
            <a:normAutofit/>
          </a:bodyPr>
          <a:lstStyle/>
          <a:p>
            <a:r>
              <a:rPr lang="en-GB" dirty="0"/>
              <a:t>Anna </a:t>
            </a:r>
            <a:r>
              <a:rPr lang="en-GB" dirty="0" err="1"/>
              <a:t>Barbuscia</a:t>
            </a:r>
            <a:r>
              <a:rPr lang="en-GB" dirty="0"/>
              <a:t>, </a:t>
            </a:r>
            <a:r>
              <a:rPr lang="en-GB" dirty="0" err="1"/>
              <a:t>Amaia</a:t>
            </a:r>
            <a:r>
              <a:rPr lang="en-GB" dirty="0"/>
              <a:t> </a:t>
            </a:r>
            <a:r>
              <a:rPr lang="en-GB" dirty="0" err="1"/>
              <a:t>Bacigalupe</a:t>
            </a:r>
            <a:r>
              <a:rPr lang="en-GB" dirty="0"/>
              <a:t>, </a:t>
            </a:r>
            <a:r>
              <a:rPr lang="en-GB" dirty="0" err="1"/>
              <a:t>Unai</a:t>
            </a:r>
            <a:r>
              <a:rPr lang="en-GB" dirty="0"/>
              <a:t> Martín y</a:t>
            </a:r>
          </a:p>
          <a:p>
            <a:r>
              <a:rPr lang="en-GB" b="1" dirty="0"/>
              <a:t>Roberta </a:t>
            </a:r>
            <a:r>
              <a:rPr lang="en-GB" b="1" dirty="0" err="1"/>
              <a:t>Rutigliano</a:t>
            </a:r>
            <a:endParaRPr lang="en-GB" b="1" i="1" dirty="0"/>
          </a:p>
          <a:p>
            <a:endParaRPr lang="en-GB" i="1" dirty="0"/>
          </a:p>
          <a:p>
            <a:r>
              <a:rPr lang="en-GB" i="1" dirty="0"/>
              <a:t>OPIK group, Universidad del País Vasco; </a:t>
            </a:r>
            <a:r>
              <a:rPr lang="en-GB" i="1" dirty="0" err="1"/>
              <a:t>Ikerbasque</a:t>
            </a:r>
            <a:r>
              <a:rPr lang="en-GB" i="1" dirty="0"/>
              <a:t>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707" y="4964567"/>
            <a:ext cx="1756908" cy="17569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6746" y="5367805"/>
            <a:ext cx="2895600" cy="950431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6954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1631-391C-7D4F-B3FE-61216FC46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Results: Alcohol consumption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95" y="1154295"/>
            <a:ext cx="5982412" cy="4351339"/>
          </a:xfrm>
        </p:spPr>
      </p:pic>
      <p:sp>
        <p:nvSpPr>
          <p:cNvPr id="5" name="Rectángulo 4"/>
          <p:cNvSpPr/>
          <p:nvPr/>
        </p:nvSpPr>
        <p:spPr>
          <a:xfrm>
            <a:off x="1344388" y="5587075"/>
            <a:ext cx="9699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Notes: Predicted probability of drinking alcohol.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Results from logistic models including gender interactions. All models control for age, educational level and partnership status. (N=18,995).</a:t>
            </a:r>
            <a:endParaRPr lang="es-ES" sz="1600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10</a:t>
            </a:fld>
            <a:endParaRPr lang="en-GB"/>
          </a:p>
        </p:txBody>
      </p:sp>
      <p:sp>
        <p:nvSpPr>
          <p:cNvPr id="8" name="CuadroTexto 7"/>
          <p:cNvSpPr txBox="1"/>
          <p:nvPr/>
        </p:nvSpPr>
        <p:spPr>
          <a:xfrm>
            <a:off x="9268695" y="1925783"/>
            <a:ext cx="2673927" cy="230832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Slight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decrease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in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probability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of smoking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women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men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with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three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or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more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children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;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lowest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probability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among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women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men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with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a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toddler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, complete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recover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when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children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are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older</a:t>
            </a:r>
            <a:endParaRPr lang="es-E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854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6D7A0-6D09-5046-B61B-C51C0DDAE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26825-318C-694C-A26A-8D0AD9411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967" y="1721449"/>
            <a:ext cx="11130023" cy="4714323"/>
          </a:xfrm>
        </p:spPr>
        <p:txBody>
          <a:bodyPr>
            <a:normAutofit/>
          </a:bodyPr>
          <a:lstStyle/>
          <a:p>
            <a:r>
              <a:rPr lang="en-GB" dirty="0"/>
              <a:t>Having children: life-changing experience that entails </a:t>
            </a:r>
            <a:r>
              <a:rPr lang="en-GB" b="1" dirty="0"/>
              <a:t>physiological, psychological and social changes</a:t>
            </a:r>
            <a:r>
              <a:rPr lang="en-GB" dirty="0"/>
              <a:t>- affects health in different ways</a:t>
            </a:r>
          </a:p>
          <a:p>
            <a:r>
              <a:rPr lang="en-GB" dirty="0"/>
              <a:t>Health </a:t>
            </a:r>
            <a:r>
              <a:rPr lang="es-ES" dirty="0" err="1"/>
              <a:t>consequences</a:t>
            </a:r>
            <a:r>
              <a:rPr lang="es-ES" dirty="0"/>
              <a:t> </a:t>
            </a:r>
            <a:r>
              <a:rPr lang="es-ES" dirty="0" err="1"/>
              <a:t>depend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dimension</a:t>
            </a:r>
            <a:r>
              <a:rPr lang="es-ES" dirty="0"/>
              <a:t> and </a:t>
            </a:r>
            <a:r>
              <a:rPr lang="es-ES" dirty="0" err="1"/>
              <a:t>children</a:t>
            </a:r>
            <a:r>
              <a:rPr lang="es-ES" dirty="0"/>
              <a:t> and </a:t>
            </a:r>
            <a:r>
              <a:rPr lang="es-ES" dirty="0" err="1"/>
              <a:t>parents</a:t>
            </a:r>
            <a:r>
              <a:rPr lang="es-ES" dirty="0"/>
              <a:t>’ </a:t>
            </a:r>
            <a:r>
              <a:rPr lang="es-ES" dirty="0" err="1"/>
              <a:t>characteristics</a:t>
            </a:r>
            <a:endParaRPr lang="es-ES" dirty="0"/>
          </a:p>
          <a:p>
            <a:pPr marL="0" indent="0" algn="ctr">
              <a:buNone/>
            </a:pPr>
            <a:r>
              <a:rPr lang="es-ES" b="1" dirty="0" err="1">
                <a:solidFill>
                  <a:srgbClr val="7030A0"/>
                </a:solidFill>
              </a:rPr>
              <a:t>Gender</a:t>
            </a:r>
            <a:r>
              <a:rPr lang="es-ES" dirty="0">
                <a:solidFill>
                  <a:srgbClr val="7030A0"/>
                </a:solidFill>
              </a:rPr>
              <a:t> </a:t>
            </a:r>
            <a:r>
              <a:rPr lang="es-ES" dirty="0"/>
              <a:t>                               </a:t>
            </a:r>
            <a:r>
              <a:rPr lang="es-ES" b="1" dirty="0" err="1">
                <a:solidFill>
                  <a:srgbClr val="7030A0"/>
                </a:solidFill>
              </a:rPr>
              <a:t>main</a:t>
            </a:r>
            <a:r>
              <a:rPr lang="es-ES" b="1" dirty="0">
                <a:solidFill>
                  <a:srgbClr val="7030A0"/>
                </a:solidFill>
              </a:rPr>
              <a:t> </a:t>
            </a:r>
            <a:r>
              <a:rPr lang="es-ES" b="1" dirty="0" err="1">
                <a:solidFill>
                  <a:srgbClr val="7030A0"/>
                </a:solidFill>
              </a:rPr>
              <a:t>axe</a:t>
            </a:r>
            <a:r>
              <a:rPr lang="es-ES" b="1" dirty="0">
                <a:solidFill>
                  <a:srgbClr val="7030A0"/>
                </a:solidFill>
              </a:rPr>
              <a:t> of </a:t>
            </a:r>
            <a:r>
              <a:rPr lang="es-ES" b="1" dirty="0" err="1">
                <a:solidFill>
                  <a:srgbClr val="7030A0"/>
                </a:solidFill>
              </a:rPr>
              <a:t>inequality</a:t>
            </a:r>
            <a:endParaRPr lang="es-ES" b="1" dirty="0">
              <a:solidFill>
                <a:srgbClr val="7030A0"/>
              </a:solidFill>
            </a:endParaRPr>
          </a:p>
          <a:p>
            <a:pPr lvl="1"/>
            <a:endParaRPr lang="en-GB" dirty="0"/>
          </a:p>
          <a:p>
            <a:pPr lvl="1"/>
            <a:r>
              <a:rPr lang="en-GB" sz="2800" dirty="0"/>
              <a:t>Parenthood brings </a:t>
            </a:r>
            <a:r>
              <a:rPr lang="en-GB" sz="2800" b="1" dirty="0"/>
              <a:t>higher expectations and obligations for mothers</a:t>
            </a:r>
            <a:endParaRPr lang="en-GB" sz="2800" dirty="0"/>
          </a:p>
          <a:p>
            <a:pPr lvl="1"/>
            <a:r>
              <a:rPr lang="en-GB" sz="2800" dirty="0"/>
              <a:t>Women often take on a greater parenting role</a:t>
            </a:r>
          </a:p>
          <a:p>
            <a:pPr marL="457189" lvl="1" indent="0">
              <a:buNone/>
            </a:pPr>
            <a:endParaRPr lang="en-GB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800" dirty="0"/>
              <a:t>It is expectable that </a:t>
            </a:r>
            <a:r>
              <a:rPr lang="en-GB" sz="2800" b="1" dirty="0"/>
              <a:t>health impact of parenthood</a:t>
            </a:r>
            <a:r>
              <a:rPr lang="en-GB" sz="2800" dirty="0"/>
              <a:t> is </a:t>
            </a:r>
            <a:r>
              <a:rPr lang="en-GB" sz="2800" b="1" dirty="0"/>
              <a:t>higher for women</a:t>
            </a:r>
            <a:endParaRPr lang="es-ES" sz="2800" dirty="0"/>
          </a:p>
          <a:p>
            <a:pPr marL="0" indent="0">
              <a:buNone/>
            </a:pPr>
            <a:endParaRPr lang="en-GB" sz="1800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2</a:t>
            </a:fld>
            <a:endParaRPr lang="en-GB"/>
          </a:p>
        </p:txBody>
      </p:sp>
      <p:sp>
        <p:nvSpPr>
          <p:cNvPr id="4" name="Flecha derecha 3"/>
          <p:cNvSpPr/>
          <p:nvPr/>
        </p:nvSpPr>
        <p:spPr>
          <a:xfrm flipV="1">
            <a:off x="4791918" y="3611302"/>
            <a:ext cx="810228" cy="389989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6345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64025-DD3C-2845-9E10-56473F97F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56" y="132848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This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574C2-1EBF-234B-8060-CD96F3036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11" y="1195970"/>
            <a:ext cx="11343191" cy="544790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dirty="0"/>
              <a:t>RQ1: Are there </a:t>
            </a:r>
            <a:r>
              <a:rPr lang="en-GB" b="1" dirty="0"/>
              <a:t>health differences btw parents and childless individuals, and depending on number and age of children?</a:t>
            </a:r>
            <a:endParaRPr lang="en-GB" dirty="0"/>
          </a:p>
          <a:p>
            <a:pPr lvl="1">
              <a:buFont typeface="Wingdings" panose="05000000000000000000" pitchFamily="2" charset="2"/>
              <a:buChar char="q"/>
            </a:pPr>
            <a:r>
              <a:rPr lang="en-GB" b="1" dirty="0"/>
              <a:t> Prevalence of depressives symptoms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b="1" dirty="0"/>
              <a:t> General self-reported health (1-5 scale)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b="1" dirty="0"/>
              <a:t> Probability of doing regular physical activity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Probability of smoking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 Probability of drinking alcohol</a:t>
            </a:r>
          </a:p>
          <a:p>
            <a:pPr marL="0" indent="0">
              <a:buNone/>
            </a:pPr>
            <a:r>
              <a:rPr lang="en-GB" dirty="0"/>
              <a:t>RQ2: Are there </a:t>
            </a:r>
            <a:r>
              <a:rPr lang="en-GB" b="1" dirty="0"/>
              <a:t>gender inequalities </a:t>
            </a:r>
            <a:r>
              <a:rPr lang="en-GB" dirty="0"/>
              <a:t>in the relationship btw parenthood and health?</a:t>
            </a:r>
          </a:p>
          <a:p>
            <a:r>
              <a:rPr lang="en-GB" dirty="0"/>
              <a:t>Data: European Health Survey in Spain (EES)- wave 2025, 2020</a:t>
            </a:r>
          </a:p>
          <a:p>
            <a:r>
              <a:rPr lang="en-GB" dirty="0"/>
              <a:t>Sample: 9,533 women and 9,637 men aged 18-55  at the interview</a:t>
            </a:r>
          </a:p>
          <a:p>
            <a:r>
              <a:rPr lang="en-GB" dirty="0"/>
              <a:t>Explanatory variables: </a:t>
            </a:r>
            <a:r>
              <a:rPr lang="en-GB" b="1" dirty="0"/>
              <a:t>number of children </a:t>
            </a:r>
            <a:r>
              <a:rPr lang="en-GB" dirty="0"/>
              <a:t>residing at home (childless, one child, two children, three children or more); </a:t>
            </a:r>
            <a:r>
              <a:rPr lang="en-GB" b="1" dirty="0"/>
              <a:t>age of the youngest child </a:t>
            </a:r>
            <a:r>
              <a:rPr lang="en-GB" dirty="0"/>
              <a:t>(childless, 0-2, 3-5, 6-10, 11-18 years)</a:t>
            </a:r>
          </a:p>
          <a:p>
            <a:r>
              <a:rPr lang="en-GB" dirty="0"/>
              <a:t>Logistic and linear regression models including </a:t>
            </a:r>
            <a:r>
              <a:rPr lang="en-GB" b="1" dirty="0"/>
              <a:t>gender interactions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838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6260F-BDA7-CB4E-9B56-8A777C70B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48532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Results: Depressive symptoms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6BD74EC-DD63-9F45-81D7-299CCD2C59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069" b="18843"/>
          <a:stretch/>
        </p:blipFill>
        <p:spPr>
          <a:xfrm>
            <a:off x="1" y="1508526"/>
            <a:ext cx="8610600" cy="420170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66203" y="967254"/>
            <a:ext cx="1165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Predicted probabilities of declaring depressive symptoms. </a:t>
            </a:r>
            <a:endParaRPr lang="es-ES" sz="2400" dirty="0">
              <a:latin typeface="Garamond" panose="02020404030301010803" pitchFamily="18" charset="0"/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4</a:t>
            </a:fld>
            <a:endParaRPr lang="en-GB" dirty="0"/>
          </a:p>
        </p:txBody>
      </p:sp>
      <p:sp>
        <p:nvSpPr>
          <p:cNvPr id="7" name="CuadroTexto 6"/>
          <p:cNvSpPr txBox="1"/>
          <p:nvPr/>
        </p:nvSpPr>
        <p:spPr>
          <a:xfrm>
            <a:off x="8610601" y="2053651"/>
            <a:ext cx="3332022" cy="30469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solidFill>
                  <a:srgbClr val="7030A0"/>
                </a:solidFill>
              </a:rPr>
              <a:t>Increased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risk</a:t>
            </a:r>
            <a:r>
              <a:rPr lang="es-ES" sz="2400" dirty="0">
                <a:solidFill>
                  <a:srgbClr val="7030A0"/>
                </a:solidFill>
              </a:rPr>
              <a:t> of </a:t>
            </a:r>
            <a:r>
              <a:rPr lang="es-ES" sz="2400" dirty="0" err="1">
                <a:solidFill>
                  <a:srgbClr val="7030A0"/>
                </a:solidFill>
              </a:rPr>
              <a:t>depressive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symptoms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among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women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with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one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child</a:t>
            </a:r>
            <a:r>
              <a:rPr lang="es-ES" sz="2400" dirty="0">
                <a:solidFill>
                  <a:srgbClr val="7030A0"/>
                </a:solidFill>
              </a:rPr>
              <a:t> and at </a:t>
            </a:r>
            <a:r>
              <a:rPr lang="es-ES" sz="2400" dirty="0" err="1">
                <a:solidFill>
                  <a:srgbClr val="7030A0"/>
                </a:solidFill>
              </a:rPr>
              <a:t>least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an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adolescent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child</a:t>
            </a:r>
            <a:endParaRPr lang="es-ES" sz="2400" dirty="0">
              <a:solidFill>
                <a:srgbClr val="7030A0"/>
              </a:solidFill>
            </a:endParaRPr>
          </a:p>
          <a:p>
            <a:pPr algn="ctr"/>
            <a:endParaRPr lang="es-ES" sz="2400" dirty="0">
              <a:solidFill>
                <a:srgbClr val="7030A0"/>
              </a:solidFill>
            </a:endParaRPr>
          </a:p>
          <a:p>
            <a:pPr algn="ctr"/>
            <a:r>
              <a:rPr lang="es-ES" sz="2400" dirty="0">
                <a:solidFill>
                  <a:srgbClr val="7030A0"/>
                </a:solidFill>
              </a:rPr>
              <a:t>no </a:t>
            </a:r>
            <a:r>
              <a:rPr lang="es-ES" sz="2400" dirty="0" err="1">
                <a:solidFill>
                  <a:srgbClr val="7030A0"/>
                </a:solidFill>
              </a:rPr>
              <a:t>significant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differences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among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men</a:t>
            </a:r>
            <a:endParaRPr lang="es-ES" sz="2400" dirty="0">
              <a:solidFill>
                <a:srgbClr val="7030A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C86EC9-99C9-3648-94E4-0C584792DEC5}"/>
              </a:ext>
            </a:extLst>
          </p:cNvPr>
          <p:cNvSpPr/>
          <p:nvPr/>
        </p:nvSpPr>
        <p:spPr>
          <a:xfrm>
            <a:off x="266203" y="60751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All models control for age, educational level and partnership status. (N=18,995).</a:t>
            </a:r>
            <a:endParaRPr lang="en-US" dirty="0"/>
          </a:p>
        </p:txBody>
      </p:sp>
      <p:pic>
        <p:nvPicPr>
          <p:cNvPr id="8" name="Marcador de contenido 3">
            <a:extLst>
              <a:ext uri="{FF2B5EF4-FFF2-40B4-BE49-F238E27FC236}">
                <a16:creationId xmlns:a16="http://schemas.microsoft.com/office/drawing/2014/main" id="{0E664B77-48A3-DB4C-BB9E-7A30FCD7A9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85122" r="42661"/>
          <a:stretch/>
        </p:blipFill>
        <p:spPr>
          <a:xfrm>
            <a:off x="7636500" y="5974348"/>
            <a:ext cx="1349115" cy="91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558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6654B-6A74-0D43-82BA-17186B845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860" y="3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Results: General health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533E8F-EBF6-5344-92B3-AFA10247E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3610" b="17948"/>
          <a:stretch/>
        </p:blipFill>
        <p:spPr>
          <a:xfrm>
            <a:off x="-134911" y="1696447"/>
            <a:ext cx="8745511" cy="4353651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5</a:t>
            </a:fld>
            <a:endParaRPr lang="en-GB"/>
          </a:p>
        </p:txBody>
      </p:sp>
      <p:sp>
        <p:nvSpPr>
          <p:cNvPr id="7" name="CuadroTexto 6"/>
          <p:cNvSpPr txBox="1"/>
          <p:nvPr/>
        </p:nvSpPr>
        <p:spPr>
          <a:xfrm>
            <a:off x="8610600" y="1992993"/>
            <a:ext cx="3332022" cy="304698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400" dirty="0" err="1">
                <a:solidFill>
                  <a:srgbClr val="7030A0"/>
                </a:solidFill>
              </a:rPr>
              <a:t>Poorer</a:t>
            </a:r>
            <a:r>
              <a:rPr lang="es-ES" sz="2400" dirty="0">
                <a:solidFill>
                  <a:srgbClr val="7030A0"/>
                </a:solidFill>
              </a:rPr>
              <a:t> general </a:t>
            </a:r>
            <a:r>
              <a:rPr lang="es-ES" sz="2400" dirty="0" err="1">
                <a:solidFill>
                  <a:srgbClr val="7030A0"/>
                </a:solidFill>
              </a:rPr>
              <a:t>health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among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women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with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one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child</a:t>
            </a:r>
            <a:r>
              <a:rPr lang="es-ES" sz="2400" dirty="0">
                <a:solidFill>
                  <a:srgbClr val="7030A0"/>
                </a:solidFill>
              </a:rPr>
              <a:t> and </a:t>
            </a:r>
            <a:r>
              <a:rPr lang="es-ES" sz="2400" dirty="0" err="1">
                <a:solidFill>
                  <a:srgbClr val="7030A0"/>
                </a:solidFill>
              </a:rPr>
              <a:t>deteriorating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with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the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age</a:t>
            </a:r>
            <a:r>
              <a:rPr lang="es-ES" sz="2400" dirty="0">
                <a:solidFill>
                  <a:srgbClr val="7030A0"/>
                </a:solidFill>
              </a:rPr>
              <a:t> of </a:t>
            </a:r>
            <a:r>
              <a:rPr lang="es-ES" sz="2400" dirty="0" err="1">
                <a:solidFill>
                  <a:srgbClr val="7030A0"/>
                </a:solidFill>
              </a:rPr>
              <a:t>the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children</a:t>
            </a:r>
            <a:endParaRPr lang="es-ES" sz="2400" dirty="0">
              <a:solidFill>
                <a:srgbClr val="7030A0"/>
              </a:solidFill>
            </a:endParaRPr>
          </a:p>
          <a:p>
            <a:pPr algn="ctr"/>
            <a:endParaRPr lang="es-ES" sz="2400" dirty="0">
              <a:solidFill>
                <a:srgbClr val="7030A0"/>
              </a:solidFill>
            </a:endParaRPr>
          </a:p>
          <a:p>
            <a:pPr algn="ctr"/>
            <a:r>
              <a:rPr lang="es-ES" sz="2400" dirty="0">
                <a:solidFill>
                  <a:srgbClr val="7030A0"/>
                </a:solidFill>
              </a:rPr>
              <a:t>no </a:t>
            </a:r>
            <a:r>
              <a:rPr lang="es-ES" sz="2400" dirty="0" err="1">
                <a:solidFill>
                  <a:srgbClr val="7030A0"/>
                </a:solidFill>
              </a:rPr>
              <a:t>significant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change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among</a:t>
            </a:r>
            <a:r>
              <a:rPr lang="es-ES" sz="2400" dirty="0">
                <a:solidFill>
                  <a:srgbClr val="7030A0"/>
                </a:solidFill>
              </a:rPr>
              <a:t> </a:t>
            </a:r>
            <a:r>
              <a:rPr lang="es-ES" sz="2400" dirty="0" err="1">
                <a:solidFill>
                  <a:srgbClr val="7030A0"/>
                </a:solidFill>
              </a:rPr>
              <a:t>men</a:t>
            </a:r>
            <a:endParaRPr lang="es-ES" sz="2400" dirty="0">
              <a:solidFill>
                <a:srgbClr val="7030A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F2977-D0E7-534F-A216-DD89BA396F1D}"/>
              </a:ext>
            </a:extLst>
          </p:cNvPr>
          <p:cNvSpPr/>
          <p:nvPr/>
        </p:nvSpPr>
        <p:spPr>
          <a:xfrm>
            <a:off x="-14990" y="907346"/>
            <a:ext cx="11852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Predicted levels of general self-reported health (on </a:t>
            </a:r>
            <a:r>
              <a:rPr lang="en-US" sz="2400" dirty="0" err="1">
                <a:latin typeface="Garamond" panose="02020404030301010803" pitchFamily="18" charset="0"/>
                <a:cs typeface="Times New Roman" panose="02020603050405020304" pitchFamily="18" charset="0"/>
              </a:rPr>
              <a:t>standardised</a:t>
            </a:r>
            <a:r>
              <a:rPr lang="en-US" sz="2400" dirty="0">
                <a:latin typeface="Garamond" panose="02020404030301010803" pitchFamily="18" charset="0"/>
                <a:cs typeface="Times New Roman" panose="02020603050405020304" pitchFamily="18" charset="0"/>
              </a:rPr>
              <a:t> scale). Results from linear models including gender interactions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FE8B56-0E21-2240-8B64-BAD61EBDF724}"/>
              </a:ext>
            </a:extLst>
          </p:cNvPr>
          <p:cNvSpPr/>
          <p:nvPr/>
        </p:nvSpPr>
        <p:spPr>
          <a:xfrm>
            <a:off x="63660" y="621575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All models control for age, educational level and partnership status. (N=18,995).</a:t>
            </a:r>
            <a:endParaRPr lang="en-US" dirty="0"/>
          </a:p>
        </p:txBody>
      </p:sp>
      <p:pic>
        <p:nvPicPr>
          <p:cNvPr id="10" name="Marcador de contenido 3">
            <a:extLst>
              <a:ext uri="{FF2B5EF4-FFF2-40B4-BE49-F238E27FC236}">
                <a16:creationId xmlns:a16="http://schemas.microsoft.com/office/drawing/2014/main" id="{C886A7A7-3A97-2442-AAA5-E8633577272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85122" r="42661"/>
          <a:stretch/>
        </p:blipFill>
        <p:spPr>
          <a:xfrm>
            <a:off x="7781746" y="6082834"/>
            <a:ext cx="1349115" cy="91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967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EC6D4-11ED-7F4A-B05C-30E2E0F86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7030A0"/>
                </a:solidFill>
              </a:rPr>
              <a:t>Results: Physical activity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3" b="17104"/>
          <a:stretch/>
        </p:blipFill>
        <p:spPr>
          <a:xfrm>
            <a:off x="0" y="1544400"/>
            <a:ext cx="8805996" cy="4264917"/>
          </a:xfr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6</a:t>
            </a:fld>
            <a:endParaRPr lang="en-GB"/>
          </a:p>
        </p:txBody>
      </p:sp>
      <p:sp>
        <p:nvSpPr>
          <p:cNvPr id="8" name="CuadroTexto 7"/>
          <p:cNvSpPr txBox="1"/>
          <p:nvPr/>
        </p:nvSpPr>
        <p:spPr>
          <a:xfrm>
            <a:off x="9296840" y="1389257"/>
            <a:ext cx="2673927" cy="470898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b="1" dirty="0" err="1">
                <a:solidFill>
                  <a:srgbClr val="7030A0"/>
                </a:solidFill>
              </a:rPr>
              <a:t>Substantial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decrease</a:t>
            </a:r>
            <a:r>
              <a:rPr lang="es-ES" sz="2000" b="1" dirty="0">
                <a:solidFill>
                  <a:srgbClr val="7030A0"/>
                </a:solidFill>
              </a:rPr>
              <a:t> in </a:t>
            </a:r>
            <a:r>
              <a:rPr lang="es-ES" sz="2000" b="1" dirty="0" err="1">
                <a:solidFill>
                  <a:srgbClr val="7030A0"/>
                </a:solidFill>
              </a:rPr>
              <a:t>probability</a:t>
            </a:r>
            <a:r>
              <a:rPr lang="es-ES" sz="2000" b="1" dirty="0">
                <a:solidFill>
                  <a:srgbClr val="7030A0"/>
                </a:solidFill>
              </a:rPr>
              <a:t> of </a:t>
            </a:r>
            <a:r>
              <a:rPr lang="es-ES" sz="2000" b="1" dirty="0" err="1">
                <a:solidFill>
                  <a:srgbClr val="7030A0"/>
                </a:solidFill>
              </a:rPr>
              <a:t>doing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physical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activity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for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women</a:t>
            </a:r>
            <a:r>
              <a:rPr lang="es-ES" sz="2000" b="1" dirty="0">
                <a:solidFill>
                  <a:srgbClr val="7030A0"/>
                </a:solidFill>
              </a:rPr>
              <a:t> at </a:t>
            </a:r>
            <a:r>
              <a:rPr lang="es-ES" sz="2000" b="1" dirty="0" err="1">
                <a:solidFill>
                  <a:srgbClr val="7030A0"/>
                </a:solidFill>
              </a:rPr>
              <a:t>all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parities</a:t>
            </a:r>
            <a:r>
              <a:rPr lang="es-ES" sz="2000" b="1" dirty="0">
                <a:solidFill>
                  <a:srgbClr val="7030A0"/>
                </a:solidFill>
              </a:rPr>
              <a:t>;</a:t>
            </a:r>
          </a:p>
          <a:p>
            <a:endParaRPr lang="es-ES" sz="2000" b="1" dirty="0">
              <a:solidFill>
                <a:srgbClr val="7030A0"/>
              </a:solidFill>
            </a:endParaRPr>
          </a:p>
          <a:p>
            <a:r>
              <a:rPr lang="es-ES" sz="2000" b="1" dirty="0" err="1">
                <a:solidFill>
                  <a:srgbClr val="7030A0"/>
                </a:solidFill>
              </a:rPr>
              <a:t>increasing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probabiliy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with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the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age</a:t>
            </a:r>
            <a:r>
              <a:rPr lang="es-ES" sz="2000" b="1" dirty="0">
                <a:solidFill>
                  <a:srgbClr val="7030A0"/>
                </a:solidFill>
              </a:rPr>
              <a:t> of </a:t>
            </a:r>
            <a:r>
              <a:rPr lang="es-ES" sz="2000" b="1" dirty="0" err="1">
                <a:solidFill>
                  <a:srgbClr val="7030A0"/>
                </a:solidFill>
              </a:rPr>
              <a:t>the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children</a:t>
            </a:r>
            <a:r>
              <a:rPr lang="es-ES" sz="2000" b="1" dirty="0">
                <a:solidFill>
                  <a:srgbClr val="7030A0"/>
                </a:solidFill>
              </a:rPr>
              <a:t>; </a:t>
            </a:r>
          </a:p>
          <a:p>
            <a:endParaRPr lang="es-ES" sz="2000" b="1" dirty="0">
              <a:solidFill>
                <a:srgbClr val="7030A0"/>
              </a:solidFill>
            </a:endParaRPr>
          </a:p>
          <a:p>
            <a:r>
              <a:rPr lang="es-ES" sz="2000" b="1" dirty="0" err="1">
                <a:solidFill>
                  <a:srgbClr val="7030A0"/>
                </a:solidFill>
              </a:rPr>
              <a:t>decreased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probability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only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for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men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with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three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or</a:t>
            </a:r>
            <a:r>
              <a:rPr lang="es-ES" sz="2000" b="1" dirty="0">
                <a:solidFill>
                  <a:srgbClr val="7030A0"/>
                </a:solidFill>
              </a:rPr>
              <a:t> more </a:t>
            </a:r>
            <a:r>
              <a:rPr lang="es-ES" sz="2000" b="1" dirty="0" err="1">
                <a:solidFill>
                  <a:srgbClr val="7030A0"/>
                </a:solidFill>
              </a:rPr>
              <a:t>children</a:t>
            </a:r>
            <a:r>
              <a:rPr lang="es-ES" sz="2000" b="1" dirty="0">
                <a:solidFill>
                  <a:srgbClr val="7030A0"/>
                </a:solidFill>
              </a:rPr>
              <a:t> and complete </a:t>
            </a:r>
            <a:r>
              <a:rPr lang="es-ES" sz="2000" b="1" dirty="0" err="1">
                <a:solidFill>
                  <a:srgbClr val="7030A0"/>
                </a:solidFill>
              </a:rPr>
              <a:t>recover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when</a:t>
            </a:r>
            <a:r>
              <a:rPr lang="es-ES" sz="2000" b="1" dirty="0">
                <a:solidFill>
                  <a:srgbClr val="7030A0"/>
                </a:solidFill>
              </a:rPr>
              <a:t> </a:t>
            </a:r>
            <a:r>
              <a:rPr lang="es-ES" sz="2000" b="1" dirty="0" err="1">
                <a:solidFill>
                  <a:srgbClr val="7030A0"/>
                </a:solidFill>
              </a:rPr>
              <a:t>children</a:t>
            </a:r>
            <a:r>
              <a:rPr lang="es-ES" sz="2000" b="1" dirty="0">
                <a:solidFill>
                  <a:srgbClr val="7030A0"/>
                </a:solidFill>
              </a:rPr>
              <a:t> are </a:t>
            </a:r>
            <a:r>
              <a:rPr lang="es-ES" sz="2000" b="1" dirty="0" err="1">
                <a:solidFill>
                  <a:srgbClr val="7030A0"/>
                </a:solidFill>
              </a:rPr>
              <a:t>adolescent</a:t>
            </a:r>
            <a:endParaRPr lang="es-ES" sz="2000" b="1" dirty="0">
              <a:solidFill>
                <a:srgbClr val="7030A0"/>
              </a:solidFill>
            </a:endParaRPr>
          </a:p>
        </p:txBody>
      </p:sp>
      <p:sp>
        <p:nvSpPr>
          <p:cNvPr id="9" name="Rectángulo 2">
            <a:extLst>
              <a:ext uri="{FF2B5EF4-FFF2-40B4-BE49-F238E27FC236}">
                <a16:creationId xmlns:a16="http://schemas.microsoft.com/office/drawing/2014/main" id="{6935A753-9FFD-2441-BEBC-387FBB4DBAEE}"/>
              </a:ext>
            </a:extLst>
          </p:cNvPr>
          <p:cNvSpPr/>
          <p:nvPr/>
        </p:nvSpPr>
        <p:spPr>
          <a:xfrm>
            <a:off x="191253" y="892304"/>
            <a:ext cx="1165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Predicted probabilities of doing regular physical activity (several times a week or month). </a:t>
            </a:r>
            <a:endParaRPr lang="es-ES" sz="2400" dirty="0">
              <a:latin typeface="Garamond" panose="02020404030301010803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86CA14-521C-1443-9BCA-61D0EBF56D2F}"/>
              </a:ext>
            </a:extLst>
          </p:cNvPr>
          <p:cNvSpPr/>
          <p:nvPr/>
        </p:nvSpPr>
        <p:spPr>
          <a:xfrm>
            <a:off x="-33205" y="607514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All models control for age, educational level and partnership status. (N=18,995).</a:t>
            </a:r>
            <a:endParaRPr lang="en-US" dirty="0"/>
          </a:p>
        </p:txBody>
      </p:sp>
      <p:pic>
        <p:nvPicPr>
          <p:cNvPr id="12" name="Marcador de contenido 3">
            <a:extLst>
              <a:ext uri="{FF2B5EF4-FFF2-40B4-BE49-F238E27FC236}">
                <a16:creationId xmlns:a16="http://schemas.microsoft.com/office/drawing/2014/main" id="{95033D2A-680C-2741-AD06-30A98930F7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85122" r="42661"/>
          <a:stretch/>
        </p:blipFill>
        <p:spPr>
          <a:xfrm>
            <a:off x="7831111" y="6072389"/>
            <a:ext cx="1349115" cy="91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163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>
                <a:solidFill>
                  <a:srgbClr val="7030A0"/>
                </a:solidFill>
              </a:rPr>
              <a:t>Discussion</a:t>
            </a:r>
            <a:endParaRPr lang="es-ES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1" y="1825627"/>
            <a:ext cx="10678611" cy="4351339"/>
          </a:xfrm>
        </p:spPr>
        <p:txBody>
          <a:bodyPr>
            <a:normAutofit/>
          </a:bodyPr>
          <a:lstStyle/>
          <a:p>
            <a:r>
              <a:rPr lang="es-ES" dirty="0" err="1"/>
              <a:t>Substantial</a:t>
            </a:r>
            <a:r>
              <a:rPr lang="es-ES" dirty="0"/>
              <a:t> </a:t>
            </a:r>
            <a:r>
              <a:rPr lang="es-ES" b="1" dirty="0" err="1"/>
              <a:t>gender</a:t>
            </a:r>
            <a:r>
              <a:rPr lang="es-ES" b="1" dirty="0"/>
              <a:t> </a:t>
            </a:r>
            <a:r>
              <a:rPr lang="es-ES" b="1" dirty="0" err="1"/>
              <a:t>inequalities</a:t>
            </a:r>
            <a:r>
              <a:rPr lang="es-ES" b="1" dirty="0"/>
              <a:t> </a:t>
            </a:r>
            <a:r>
              <a:rPr lang="es-ES" dirty="0"/>
              <a:t>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association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children</a:t>
            </a:r>
            <a:r>
              <a:rPr lang="es-ES" dirty="0"/>
              <a:t> and </a:t>
            </a:r>
            <a:r>
              <a:rPr lang="es-ES" dirty="0" err="1"/>
              <a:t>several</a:t>
            </a:r>
            <a:r>
              <a:rPr lang="es-ES" dirty="0"/>
              <a:t> </a:t>
            </a:r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indicators</a:t>
            </a:r>
            <a:r>
              <a:rPr lang="es-ES" b="1" dirty="0"/>
              <a:t>: </a:t>
            </a:r>
            <a:r>
              <a:rPr lang="es-ES" b="1" dirty="0" err="1"/>
              <a:t>women’s</a:t>
            </a:r>
            <a:r>
              <a:rPr lang="es-ES" b="1" dirty="0"/>
              <a:t> </a:t>
            </a:r>
            <a:r>
              <a:rPr lang="es-ES" b="1" dirty="0" err="1"/>
              <a:t>health</a:t>
            </a:r>
            <a:r>
              <a:rPr lang="es-ES" b="1" dirty="0"/>
              <a:t> </a:t>
            </a:r>
            <a:r>
              <a:rPr lang="es-ES" b="1" dirty="0" err="1"/>
              <a:t>deteriorates</a:t>
            </a:r>
            <a:r>
              <a:rPr lang="es-ES" b="1" dirty="0"/>
              <a:t> more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number</a:t>
            </a:r>
            <a:r>
              <a:rPr lang="es-ES" dirty="0"/>
              <a:t> and </a:t>
            </a:r>
            <a:r>
              <a:rPr lang="es-ES" dirty="0" err="1"/>
              <a:t>age</a:t>
            </a:r>
            <a:r>
              <a:rPr lang="es-ES" dirty="0"/>
              <a:t> of </a:t>
            </a:r>
            <a:r>
              <a:rPr lang="es-ES" dirty="0" err="1"/>
              <a:t>children</a:t>
            </a:r>
            <a:r>
              <a:rPr lang="es-ES" dirty="0"/>
              <a:t> </a:t>
            </a:r>
            <a:r>
              <a:rPr lang="es-ES" dirty="0" err="1"/>
              <a:t>than</a:t>
            </a:r>
            <a:r>
              <a:rPr lang="es-ES" dirty="0"/>
              <a:t> </a:t>
            </a:r>
            <a:r>
              <a:rPr lang="es-ES" dirty="0" err="1"/>
              <a:t>men’s</a:t>
            </a:r>
            <a:endParaRPr lang="es-ES" dirty="0"/>
          </a:p>
          <a:p>
            <a:r>
              <a:rPr lang="es-ES" dirty="0" err="1"/>
              <a:t>Increased</a:t>
            </a:r>
            <a:r>
              <a:rPr lang="es-ES" dirty="0"/>
              <a:t> </a:t>
            </a:r>
            <a:r>
              <a:rPr lang="es-ES" dirty="0" err="1"/>
              <a:t>prevalence</a:t>
            </a:r>
            <a:r>
              <a:rPr lang="es-ES" dirty="0"/>
              <a:t> of </a:t>
            </a:r>
            <a:r>
              <a:rPr lang="es-ES" dirty="0" err="1"/>
              <a:t>depressive</a:t>
            </a:r>
            <a:r>
              <a:rPr lang="es-ES" dirty="0"/>
              <a:t> </a:t>
            </a:r>
            <a:r>
              <a:rPr lang="es-ES" dirty="0" err="1"/>
              <a:t>symptoms</a:t>
            </a:r>
            <a:r>
              <a:rPr lang="es-ES" dirty="0"/>
              <a:t> and </a:t>
            </a:r>
            <a:r>
              <a:rPr lang="es-ES" dirty="0" err="1"/>
              <a:t>poorer</a:t>
            </a:r>
            <a:r>
              <a:rPr lang="es-ES" dirty="0"/>
              <a:t> </a:t>
            </a:r>
            <a:r>
              <a:rPr lang="es-ES" dirty="0" err="1"/>
              <a:t>physical</a:t>
            </a:r>
            <a:r>
              <a:rPr lang="es-ES" dirty="0"/>
              <a:t> </a:t>
            </a:r>
            <a:r>
              <a:rPr lang="es-ES" dirty="0" err="1"/>
              <a:t>health</a:t>
            </a:r>
            <a:r>
              <a:rPr lang="es-ES" dirty="0"/>
              <a:t> in </a:t>
            </a:r>
            <a:r>
              <a:rPr lang="es-ES" dirty="0" err="1"/>
              <a:t>women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child</a:t>
            </a:r>
            <a:r>
              <a:rPr lang="es-ES" dirty="0"/>
              <a:t> (</a:t>
            </a:r>
            <a:r>
              <a:rPr lang="es-ES" dirty="0" err="1"/>
              <a:t>selection</a:t>
            </a:r>
            <a:r>
              <a:rPr lang="es-ES" dirty="0"/>
              <a:t>?) and at </a:t>
            </a:r>
            <a:r>
              <a:rPr lang="es-ES" dirty="0" err="1"/>
              <a:t>least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adolescent</a:t>
            </a:r>
            <a:r>
              <a:rPr lang="es-ES" dirty="0"/>
              <a:t> </a:t>
            </a:r>
            <a:r>
              <a:rPr lang="es-ES" dirty="0" err="1"/>
              <a:t>one</a:t>
            </a:r>
            <a:endParaRPr lang="es-ES" dirty="0"/>
          </a:p>
          <a:p>
            <a:r>
              <a:rPr lang="es-ES" dirty="0" err="1"/>
              <a:t>Women’s</a:t>
            </a:r>
            <a:r>
              <a:rPr lang="es-ES" dirty="0"/>
              <a:t> general </a:t>
            </a:r>
            <a:r>
              <a:rPr lang="es-ES" dirty="0" err="1"/>
              <a:t>health</a:t>
            </a:r>
            <a:r>
              <a:rPr lang="es-ES" dirty="0"/>
              <a:t> </a:t>
            </a:r>
            <a:r>
              <a:rPr lang="es-ES" dirty="0" err="1"/>
              <a:t>deteriorates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age</a:t>
            </a:r>
            <a:r>
              <a:rPr lang="es-ES" dirty="0"/>
              <a:t> of </a:t>
            </a:r>
            <a:r>
              <a:rPr lang="es-ES" dirty="0" err="1"/>
              <a:t>children</a:t>
            </a:r>
            <a:r>
              <a:rPr lang="es-ES" dirty="0"/>
              <a:t>- </a:t>
            </a:r>
            <a:r>
              <a:rPr lang="es-ES" dirty="0" err="1"/>
              <a:t>higher</a:t>
            </a:r>
            <a:r>
              <a:rPr lang="es-ES" dirty="0"/>
              <a:t> </a:t>
            </a:r>
            <a:r>
              <a:rPr lang="es-ES" dirty="0" err="1"/>
              <a:t>involvement</a:t>
            </a:r>
            <a:r>
              <a:rPr lang="es-ES" dirty="0"/>
              <a:t> in </a:t>
            </a:r>
            <a:r>
              <a:rPr lang="es-ES" dirty="0" err="1"/>
              <a:t>parenting</a:t>
            </a:r>
            <a:r>
              <a:rPr lang="es-ES" dirty="0"/>
              <a:t>?</a:t>
            </a:r>
          </a:p>
          <a:p>
            <a:r>
              <a:rPr lang="es-ES" dirty="0" err="1"/>
              <a:t>Substantial</a:t>
            </a:r>
            <a:r>
              <a:rPr lang="es-ES" dirty="0"/>
              <a:t> </a:t>
            </a:r>
            <a:r>
              <a:rPr lang="es-ES" dirty="0" err="1"/>
              <a:t>inequalities</a:t>
            </a:r>
            <a:r>
              <a:rPr lang="es-ES" dirty="0"/>
              <a:t> in </a:t>
            </a:r>
            <a:r>
              <a:rPr lang="es-ES" dirty="0" err="1"/>
              <a:t>association</a:t>
            </a:r>
            <a:r>
              <a:rPr lang="es-ES" dirty="0"/>
              <a:t> </a:t>
            </a:r>
            <a:r>
              <a:rPr lang="es-ES" dirty="0" err="1"/>
              <a:t>between</a:t>
            </a:r>
            <a:r>
              <a:rPr lang="es-ES" dirty="0"/>
              <a:t> </a:t>
            </a:r>
            <a:r>
              <a:rPr lang="es-ES" dirty="0" err="1"/>
              <a:t>children</a:t>
            </a:r>
            <a:r>
              <a:rPr lang="es-ES" dirty="0"/>
              <a:t> and </a:t>
            </a:r>
            <a:r>
              <a:rPr lang="es-ES" dirty="0" err="1"/>
              <a:t>doing</a:t>
            </a:r>
            <a:r>
              <a:rPr lang="es-ES" dirty="0"/>
              <a:t> </a:t>
            </a:r>
            <a:r>
              <a:rPr lang="es-ES" dirty="0" err="1"/>
              <a:t>physical</a:t>
            </a:r>
            <a:r>
              <a:rPr lang="es-ES" dirty="0"/>
              <a:t> </a:t>
            </a:r>
            <a:r>
              <a:rPr lang="es-ES" dirty="0" err="1"/>
              <a:t>activities</a:t>
            </a:r>
            <a:r>
              <a:rPr lang="es-ES" dirty="0"/>
              <a:t> </a:t>
            </a:r>
            <a:r>
              <a:rPr lang="es-ES" dirty="0" err="1"/>
              <a:t>suggest</a:t>
            </a:r>
            <a:r>
              <a:rPr lang="es-ES" dirty="0"/>
              <a:t> </a:t>
            </a:r>
            <a:r>
              <a:rPr lang="es-ES" dirty="0" err="1"/>
              <a:t>women</a:t>
            </a:r>
            <a:r>
              <a:rPr lang="es-ES" dirty="0"/>
              <a:t> </a:t>
            </a:r>
            <a:r>
              <a:rPr lang="es-ES" dirty="0" err="1"/>
              <a:t>take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of </a:t>
            </a:r>
            <a:r>
              <a:rPr lang="es-ES" dirty="0" err="1"/>
              <a:t>parenting</a:t>
            </a:r>
            <a:r>
              <a:rPr lang="es-ES" dirty="0"/>
              <a:t> time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7818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2323" y="2203649"/>
            <a:ext cx="10515600" cy="4351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7200" dirty="0" err="1">
                <a:solidFill>
                  <a:srgbClr val="7030A0"/>
                </a:solidFill>
              </a:rPr>
              <a:t>Thank</a:t>
            </a:r>
            <a:r>
              <a:rPr lang="es-ES" sz="7200" dirty="0">
                <a:solidFill>
                  <a:srgbClr val="7030A0"/>
                </a:solidFill>
              </a:rPr>
              <a:t> </a:t>
            </a:r>
            <a:r>
              <a:rPr lang="es-ES" sz="7200" dirty="0" err="1">
                <a:solidFill>
                  <a:srgbClr val="7030A0"/>
                </a:solidFill>
              </a:rPr>
              <a:t>you</a:t>
            </a:r>
            <a:r>
              <a:rPr lang="es-ES" sz="7200" dirty="0">
                <a:solidFill>
                  <a:srgbClr val="7030A0"/>
                </a:solidFill>
              </a:rPr>
              <a:t> </a:t>
            </a:r>
            <a:r>
              <a:rPr lang="es-ES" sz="7200" dirty="0" err="1">
                <a:solidFill>
                  <a:srgbClr val="7030A0"/>
                </a:solidFill>
              </a:rPr>
              <a:t>for</a:t>
            </a:r>
            <a:r>
              <a:rPr lang="es-ES" sz="7200" dirty="0">
                <a:solidFill>
                  <a:srgbClr val="7030A0"/>
                </a:solidFill>
              </a:rPr>
              <a:t> </a:t>
            </a:r>
            <a:r>
              <a:rPr lang="es-ES" sz="7200" dirty="0" err="1">
                <a:solidFill>
                  <a:srgbClr val="7030A0"/>
                </a:solidFill>
              </a:rPr>
              <a:t>the</a:t>
            </a:r>
            <a:r>
              <a:rPr lang="es-ES" sz="7200" dirty="0">
                <a:solidFill>
                  <a:srgbClr val="7030A0"/>
                </a:solidFill>
              </a:rPr>
              <a:t> </a:t>
            </a:r>
            <a:r>
              <a:rPr lang="es-ES" sz="7200" dirty="0" err="1">
                <a:solidFill>
                  <a:srgbClr val="7030A0"/>
                </a:solidFill>
              </a:rPr>
              <a:t>attention</a:t>
            </a:r>
            <a:r>
              <a:rPr lang="es-ES" sz="7200" dirty="0">
                <a:solidFill>
                  <a:srgbClr val="7030A0"/>
                </a:solidFill>
              </a:rPr>
              <a:t>!</a:t>
            </a:r>
          </a:p>
          <a:p>
            <a:pPr marL="0" indent="0" algn="ctr">
              <a:buNone/>
            </a:pPr>
            <a:r>
              <a:rPr lang="es-ES" sz="3200" dirty="0" err="1">
                <a:hlinkClick r:id="rId2"/>
              </a:rPr>
              <a:t>anna.barbuscia@ehu.eus</a:t>
            </a:r>
            <a:r>
              <a:rPr lang="es-ES" sz="3200" dirty="0"/>
              <a:t> 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8721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1BB4C-808B-2A49-9A29-557F1C60C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Results: Smoking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79" y="1229531"/>
            <a:ext cx="5982412" cy="4351339"/>
          </a:xfrm>
        </p:spPr>
      </p:pic>
      <p:sp>
        <p:nvSpPr>
          <p:cNvPr id="5" name="Rectángulo 4"/>
          <p:cNvSpPr/>
          <p:nvPr/>
        </p:nvSpPr>
        <p:spPr>
          <a:xfrm>
            <a:off x="1344388" y="5676224"/>
            <a:ext cx="96991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Notes: Predicted probabilities of smoking (every day).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Results from logistic models including gender interactions. All models control for age, educational level and partnership status. (N=18,995).</a:t>
            </a:r>
            <a:endParaRPr lang="es-ES" sz="1600" dirty="0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49DA2-1920-7547-B4AA-EA6BFD926039}" type="slidenum">
              <a:rPr lang="en-GB" smtClean="0"/>
              <a:t>9</a:t>
            </a:fld>
            <a:endParaRPr lang="en-GB"/>
          </a:p>
        </p:txBody>
      </p:sp>
      <p:sp>
        <p:nvSpPr>
          <p:cNvPr id="9" name="CuadroTexto 8"/>
          <p:cNvSpPr txBox="1"/>
          <p:nvPr/>
        </p:nvSpPr>
        <p:spPr>
          <a:xfrm>
            <a:off x="9268695" y="1925784"/>
            <a:ext cx="2673927" cy="230832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Decrease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in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probability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of smoking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for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women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and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men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with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two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or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more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children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;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lowest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probability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among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women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with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a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toddler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, complete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recover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when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children</a:t>
            </a:r>
            <a:r>
              <a:rPr lang="es-ES" b="1" dirty="0">
                <a:solidFill>
                  <a:schemeClr val="accent3">
                    <a:lumMod val="50000"/>
                  </a:schemeClr>
                </a:solidFill>
              </a:rPr>
              <a:t> are </a:t>
            </a:r>
            <a:r>
              <a:rPr lang="es-ES" b="1" dirty="0" err="1">
                <a:solidFill>
                  <a:schemeClr val="accent3">
                    <a:lumMod val="50000"/>
                  </a:schemeClr>
                </a:solidFill>
              </a:rPr>
              <a:t>older</a:t>
            </a:r>
            <a:endParaRPr lang="es-ES" b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083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6350</TotalTime>
  <Words>775</Words>
  <Application>Microsoft Macintosh PowerPoint</Application>
  <PresentationFormat>Widescreen</PresentationFormat>
  <Paragraphs>84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Garamond</vt:lpstr>
      <vt:lpstr>Times New Roman</vt:lpstr>
      <vt:lpstr>Wingdings</vt:lpstr>
      <vt:lpstr>Office Theme</vt:lpstr>
      <vt:lpstr>Gender inequalities in the association between parenthood and health</vt:lpstr>
      <vt:lpstr>Introduction</vt:lpstr>
      <vt:lpstr>This study</vt:lpstr>
      <vt:lpstr>Results: Depressive symptoms</vt:lpstr>
      <vt:lpstr>Results: General health </vt:lpstr>
      <vt:lpstr>Results: Physical activity</vt:lpstr>
      <vt:lpstr>Discussion</vt:lpstr>
      <vt:lpstr>PowerPoint Presentation</vt:lpstr>
      <vt:lpstr>Results: Smoking</vt:lpstr>
      <vt:lpstr>Results: Alcohol consumption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Gender inequalities in the association between children and health</dc:title>
  <dc:creator>Anna Barbuscia</dc:creator>
  <cp:lastModifiedBy>Roberta Rutigliano</cp:lastModifiedBy>
  <cp:revision>70</cp:revision>
  <dcterms:created xsi:type="dcterms:W3CDTF">2023-06-28T07:16:16Z</dcterms:created>
  <dcterms:modified xsi:type="dcterms:W3CDTF">2024-09-27T05:31:46Z</dcterms:modified>
</cp:coreProperties>
</file>