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9" r:id="rId2"/>
    <p:sldId id="284" r:id="rId3"/>
    <p:sldId id="307" r:id="rId4"/>
    <p:sldId id="306" r:id="rId5"/>
    <p:sldId id="297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1" userDrawn="1">
          <p15:clr>
            <a:srgbClr val="A4A3A4"/>
          </p15:clr>
        </p15:guide>
        <p15:guide id="2" pos="14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Mynarska" initials="MM" lastIdx="1" clrIdx="0">
    <p:extLst>
      <p:ext uri="{19B8F6BF-5375-455C-9EA6-DF929625EA0E}">
        <p15:presenceInfo xmlns:p15="http://schemas.microsoft.com/office/powerpoint/2012/main" userId="66448570ed45b2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70"/>
    <a:srgbClr val="F6EFE6"/>
    <a:srgbClr val="EFE2D2"/>
    <a:srgbClr val="007D81"/>
    <a:srgbClr val="6CB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211" y="82"/>
      </p:cViewPr>
      <p:guideLst>
        <p:guide orient="horz" pos="2591"/>
        <p:guide pos="14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9C370-BE8A-4F56-8A8B-522A62CBC1F7}" type="datetimeFigureOut">
              <a:rPr lang="pl-PL" smtClean="0"/>
              <a:t>25.10.2024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CCA06-656A-4A31-871B-0371A02BC7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0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not only about a lack of symptoms, but about whether a person feels fit for various activities and life choices.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CCA06-656A-4A31-871B-0371A02BC71D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032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017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88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22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0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24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46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87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79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85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497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94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5E26-1A5D-4705-A6B7-6F4644D2679F}" type="datetimeFigureOut">
              <a:rPr lang="pl-PL" smtClean="0"/>
              <a:pPr/>
              <a:t>25.10.2024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9EA94-C879-453F-A905-DB21FA811B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31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589" y="120580"/>
            <a:ext cx="2464004" cy="123200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0" y="5989217"/>
            <a:ext cx="12192000" cy="646331"/>
          </a:xfrm>
          <a:prstGeom prst="rect">
            <a:avLst/>
          </a:prstGeom>
          <a:solidFill>
            <a:srgbClr val="007D81"/>
          </a:solidFill>
        </p:spPr>
        <p:txBody>
          <a:bodyPr wrap="square" lIns="216000" rIns="216000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HEALTH, MORBIDITY, AND</a:t>
            </a:r>
            <a:r>
              <a:rPr lang="pl-PL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MORTALITY WORKING GROUP</a:t>
            </a:r>
            <a:r>
              <a:rPr lang="pl-PL" b="1">
                <a:solidFill>
                  <a:schemeClr val="bg1"/>
                </a:solidFill>
              </a:rPr>
              <a:t> EAPS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pl-PL" b="1" dirty="0">
                <a:solidFill>
                  <a:schemeClr val="bg1"/>
                </a:solidFill>
              </a:rPr>
              <a:t>Bilbao, </a:t>
            </a:r>
            <a:r>
              <a:rPr lang="en-US" b="1" dirty="0">
                <a:solidFill>
                  <a:schemeClr val="bg1"/>
                </a:solidFill>
              </a:rPr>
              <a:t>September 25–27, 2024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789063" y="2466495"/>
            <a:ext cx="79978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>
              <a:solidFill>
                <a:srgbClr val="007D81"/>
              </a:solidFill>
            </a:endParaRPr>
          </a:p>
          <a:p>
            <a:r>
              <a:rPr lang="pl-PL" sz="2400" b="1" dirty="0">
                <a:solidFill>
                  <a:srgbClr val="007D81"/>
                </a:solidFill>
              </a:rPr>
              <a:t>Wiktoria Wróblewska </a:t>
            </a:r>
            <a:endParaRPr lang="pl-PL" sz="2400" dirty="0">
              <a:solidFill>
                <a:srgbClr val="007D81"/>
              </a:solidFill>
            </a:endParaRPr>
          </a:p>
          <a:p>
            <a:r>
              <a:rPr lang="en-US" sz="2000" i="1" baseline="30000" dirty="0">
                <a:solidFill>
                  <a:srgbClr val="007D81"/>
                </a:solidFill>
                <a:latin typeface="Calibri" panose="020F0502020204030204" pitchFamily="34" charset="0"/>
              </a:rPr>
              <a:t> </a:t>
            </a:r>
            <a:r>
              <a:rPr lang="en-US" sz="2000" i="1" dirty="0">
                <a:solidFill>
                  <a:srgbClr val="007D81"/>
                </a:solidFill>
                <a:latin typeface="Calibri" panose="020F0502020204030204" pitchFamily="34" charset="0"/>
              </a:rPr>
              <a:t>Institute of Statistics and Demography, Warsaw School of Economics</a:t>
            </a:r>
            <a:endParaRPr lang="en-US" sz="3200" b="1" dirty="0">
              <a:solidFill>
                <a:srgbClr val="007D81"/>
              </a:solidFill>
              <a:latin typeface="Calibri" panose="020F0502020204030204" pitchFamily="34" charset="0"/>
            </a:endParaRPr>
          </a:p>
          <a:p>
            <a:endParaRPr lang="pl-PL" sz="4000" dirty="0">
              <a:solidFill>
                <a:srgbClr val="007D81"/>
              </a:solidFill>
            </a:endParaRPr>
          </a:p>
          <a:p>
            <a:r>
              <a:rPr lang="pl-PL" sz="2800" b="1" dirty="0">
                <a:solidFill>
                  <a:srgbClr val="007D81"/>
                </a:solidFill>
              </a:rPr>
              <a:t>C</a:t>
            </a:r>
            <a:r>
              <a:rPr lang="en-US" sz="2800" b="1" dirty="0" err="1">
                <a:solidFill>
                  <a:srgbClr val="007D81"/>
                </a:solidFill>
              </a:rPr>
              <a:t>hildbearing</a:t>
            </a:r>
            <a:r>
              <a:rPr lang="en-US" sz="2800" b="1" dirty="0">
                <a:solidFill>
                  <a:srgbClr val="007D81"/>
                </a:solidFill>
              </a:rPr>
              <a:t> intentions </a:t>
            </a:r>
            <a:endParaRPr lang="pl-PL" sz="2800" b="1" dirty="0">
              <a:solidFill>
                <a:srgbClr val="007D81"/>
              </a:solidFill>
            </a:endParaRPr>
          </a:p>
          <a:p>
            <a:r>
              <a:rPr lang="en-US" sz="2800" b="1" dirty="0">
                <a:solidFill>
                  <a:srgbClr val="007D81"/>
                </a:solidFill>
              </a:rPr>
              <a:t>and the health of women of reproductive age </a:t>
            </a:r>
            <a:endParaRPr lang="pl-PL" sz="2800" b="1" dirty="0">
              <a:solidFill>
                <a:srgbClr val="007D81"/>
              </a:solidFill>
            </a:endParaRPr>
          </a:p>
          <a:p>
            <a:endParaRPr lang="pl-PL" sz="2800" b="1" dirty="0">
              <a:solidFill>
                <a:srgbClr val="007D81"/>
              </a:solidFill>
            </a:endParaRPr>
          </a:p>
          <a:p>
            <a:endParaRPr lang="pl-PL" b="1" dirty="0">
              <a:solidFill>
                <a:srgbClr val="007D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3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F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0717" y="187767"/>
            <a:ext cx="11782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err="1">
                <a:solidFill>
                  <a:srgbClr val="007D81"/>
                </a:solidFill>
              </a:rPr>
              <a:t>Aim</a:t>
            </a:r>
            <a:r>
              <a:rPr lang="pl-PL" sz="2400" b="1" dirty="0">
                <a:solidFill>
                  <a:srgbClr val="007D81"/>
                </a:solidFill>
              </a:rPr>
              <a:t> &amp; Data &amp; Method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0" y="822938"/>
            <a:ext cx="12192000" cy="0"/>
          </a:xfrm>
          <a:prstGeom prst="line">
            <a:avLst/>
          </a:prstGeom>
          <a:ln w="19050">
            <a:solidFill>
              <a:srgbClr val="007D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" y="-65109"/>
            <a:ext cx="1865360" cy="932680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061CD43A-80B6-444F-B324-B85C946F7F70}"/>
              </a:ext>
            </a:extLst>
          </p:cNvPr>
          <p:cNvSpPr txBox="1">
            <a:spLocks/>
          </p:cNvSpPr>
          <p:nvPr/>
        </p:nvSpPr>
        <p:spPr>
          <a:xfrm>
            <a:off x="660241" y="1117123"/>
            <a:ext cx="10515600" cy="561200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006D70"/>
                </a:solidFill>
                <a:sym typeface="Wingdings" panose="05000000000000000000" pitchFamily="2" charset="2"/>
              </a:rPr>
              <a:t>The aim of this study is to investigate the significance of women’s health in their short-term childbearing intentions</a:t>
            </a:r>
            <a:endParaRPr lang="pl-PL" sz="2600" b="1" dirty="0">
              <a:solidFill>
                <a:srgbClr val="006D70"/>
              </a:solidFill>
              <a:sym typeface="Wingdings" panose="05000000000000000000" pitchFamily="2" charset="2"/>
            </a:endParaRP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endParaRPr lang="pl-PL" sz="2600" b="1" dirty="0">
              <a:solidFill>
                <a:srgbClr val="006D70"/>
              </a:solidFill>
              <a:sym typeface="Wingdings" panose="05000000000000000000" pitchFamily="2" charset="2"/>
            </a:endParaRP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ym typeface="Wingdings" panose="05000000000000000000" pitchFamily="2" charset="2"/>
              </a:rPr>
              <a:t>The </a:t>
            </a:r>
            <a:r>
              <a:rPr lang="en-GB" sz="2400" dirty="0">
                <a:sym typeface="Wingdings" panose="05000000000000000000" pitchFamily="2" charset="2"/>
              </a:rPr>
              <a:t>Generations and Gender Survey</a:t>
            </a:r>
            <a:r>
              <a:rPr lang="pl-PL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in </a:t>
            </a:r>
            <a:r>
              <a:rPr lang="pl-PL" sz="2400" dirty="0">
                <a:sym typeface="Wingdings" panose="05000000000000000000" pitchFamily="2" charset="2"/>
              </a:rPr>
              <a:t>the </a:t>
            </a:r>
            <a:r>
              <a:rPr lang="en-US" sz="2400" dirty="0">
                <a:sym typeface="Wingdings" panose="05000000000000000000" pitchFamily="2" charset="2"/>
              </a:rPr>
              <a:t>Czech </a:t>
            </a:r>
            <a:r>
              <a:rPr lang="en-US" sz="2400" dirty="0" err="1">
                <a:sym typeface="Wingdings" panose="05000000000000000000" pitchFamily="2" charset="2"/>
              </a:rPr>
              <a:t>Republi</a:t>
            </a:r>
            <a:r>
              <a:rPr lang="pl-PL" sz="2400" dirty="0">
                <a:sym typeface="Wingdings" panose="05000000000000000000" pitchFamily="2" charset="2"/>
              </a:rPr>
              <a:t>c (2020/2022), </a:t>
            </a:r>
            <a:r>
              <a:rPr lang="pl-PL" sz="2400" dirty="0" err="1">
                <a:sym typeface="Wingdings" panose="05000000000000000000" pitchFamily="2" charset="2"/>
              </a:rPr>
              <a:t>Croatia</a:t>
            </a:r>
            <a:r>
              <a:rPr lang="pl-PL" sz="2400" dirty="0">
                <a:sym typeface="Wingdings" panose="05000000000000000000" pitchFamily="2" charset="2"/>
              </a:rPr>
              <a:t> (2023) and </a:t>
            </a:r>
            <a:r>
              <a:rPr lang="en-US" sz="2400" dirty="0">
                <a:sym typeface="Wingdings" panose="05000000000000000000" pitchFamily="2" charset="2"/>
              </a:rPr>
              <a:t>Finland</a:t>
            </a:r>
            <a:r>
              <a:rPr lang="pl-PL" sz="2400" dirty="0">
                <a:sym typeface="Wingdings" panose="05000000000000000000" pitchFamily="2" charset="2"/>
              </a:rPr>
              <a:t> (2021/2022) (GGS-II)</a:t>
            </a: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ym typeface="Wingdings" panose="05000000000000000000" pitchFamily="2" charset="2"/>
              </a:rPr>
              <a:t>The </a:t>
            </a:r>
            <a:r>
              <a:rPr lang="pl-PL" sz="2400" dirty="0" err="1">
                <a:sym typeface="Wingdings" panose="05000000000000000000" pitchFamily="2" charset="2"/>
              </a:rPr>
              <a:t>study</a:t>
            </a:r>
            <a:r>
              <a:rPr lang="en-GB" sz="2400" dirty="0">
                <a:sym typeface="Wingdings" panose="05000000000000000000" pitchFamily="2" charset="2"/>
              </a:rPr>
              <a:t> sample: Women aged 20-44 at the time of the interview</a:t>
            </a: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ym typeface="Wingdings" panose="05000000000000000000" pitchFamily="2" charset="2"/>
              </a:rPr>
              <a:t>Logistic regression</a:t>
            </a:r>
            <a:r>
              <a:rPr lang="pl-PL" sz="2400" dirty="0">
                <a:sym typeface="Wingdings" panose="05000000000000000000" pitchFamily="2" charset="2"/>
              </a:rPr>
              <a:t>:</a:t>
            </a:r>
            <a:r>
              <a:rPr lang="en-GB" sz="2400" dirty="0">
                <a:sym typeface="Wingdings" panose="05000000000000000000" pitchFamily="2" charset="2"/>
              </a:rPr>
              <a:t> analysis to verify effects of health on intention to have a child</a:t>
            </a:r>
            <a:endParaRPr lang="pl-PL" sz="2400" dirty="0">
              <a:sym typeface="Wingdings" panose="05000000000000000000" pitchFamily="2" charset="2"/>
            </a:endParaRP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Dependent variable: (A negative) intention to have a child in the next three years</a:t>
            </a:r>
            <a:br>
              <a:rPr lang="en-US" sz="2400" dirty="0">
                <a:sym typeface="Wingdings" panose="05000000000000000000" pitchFamily="2" charset="2"/>
              </a:rPr>
            </a:br>
            <a:r>
              <a:rPr lang="en-US" sz="2400" dirty="0">
                <a:sym typeface="Wingdings" panose="05000000000000000000" pitchFamily="2" charset="2"/>
              </a:rPr>
              <a:t>i.e. (Probably) NOT intending to have a child in the next three years versus (probably) intending a(</a:t>
            </a:r>
            <a:r>
              <a:rPr lang="en-US" sz="2400" dirty="0" err="1">
                <a:sym typeface="Wingdings" panose="05000000000000000000" pitchFamily="2" charset="2"/>
              </a:rPr>
              <a:t>nother</a:t>
            </a:r>
            <a:r>
              <a:rPr lang="en-US" sz="2400" dirty="0">
                <a:sym typeface="Wingdings" panose="05000000000000000000" pitchFamily="2" charset="2"/>
              </a:rPr>
              <a:t>) child </a:t>
            </a: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anose="05000000000000000000" pitchFamily="2" charset="2"/>
              </a:rPr>
              <a:t>Explanatory variables – health indicators:</a:t>
            </a:r>
            <a:r>
              <a:rPr lang="pl-PL" sz="2400" dirty="0">
                <a:sym typeface="Wingdings" panose="05000000000000000000" pitchFamily="2" charset="2"/>
              </a:rPr>
              <a:t> </a:t>
            </a:r>
          </a:p>
          <a:p>
            <a:pPr lvl="1"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en-US" dirty="0">
                <a:sym typeface="Wingdings" panose="05000000000000000000" pitchFamily="2" charset="2"/>
              </a:rPr>
              <a:t>Self-rated health (</a:t>
            </a:r>
            <a:r>
              <a:rPr lang="pl-PL" dirty="0">
                <a:sym typeface="Wingdings" panose="05000000000000000000" pitchFamily="2" charset="2"/>
              </a:rPr>
              <a:t>P</a:t>
            </a:r>
            <a:r>
              <a:rPr lang="en-US" dirty="0" err="1">
                <a:sym typeface="Wingdings" panose="05000000000000000000" pitchFamily="2" charset="2"/>
              </a:rPr>
              <a:t>oorer</a:t>
            </a:r>
            <a:r>
              <a:rPr lang="en-US" dirty="0">
                <a:sym typeface="Wingdings" panose="05000000000000000000" pitchFamily="2" charset="2"/>
              </a:rPr>
              <a:t> than good</a:t>
            </a:r>
            <a:r>
              <a:rPr lang="pl-PL" dirty="0">
                <a:sym typeface="Wingdings" panose="05000000000000000000" pitchFamily="2" charset="2"/>
              </a:rPr>
              <a:t>/ </a:t>
            </a:r>
            <a:r>
              <a:rPr lang="en-US" dirty="0">
                <a:sym typeface="Wingdings" panose="05000000000000000000" pitchFamily="2" charset="2"/>
              </a:rPr>
              <a:t>Very good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err="1">
                <a:sym typeface="Wingdings" panose="05000000000000000000" pitchFamily="2" charset="2"/>
              </a:rPr>
              <a:t>or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Good)</a:t>
            </a:r>
            <a:endParaRPr lang="pl-PL" dirty="0">
              <a:sym typeface="Wingdings" panose="05000000000000000000" pitchFamily="2" charset="2"/>
            </a:endParaRPr>
          </a:p>
          <a:p>
            <a:pPr lvl="1"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ym typeface="Wingdings" panose="05000000000000000000" pitchFamily="2" charset="2"/>
              </a:rPr>
              <a:t>H</a:t>
            </a:r>
            <a:r>
              <a:rPr lang="en-US" sz="2400" dirty="0" err="1">
                <a:sym typeface="Wingdings" panose="05000000000000000000" pitchFamily="2" charset="2"/>
              </a:rPr>
              <a:t>ealth</a:t>
            </a:r>
            <a:r>
              <a:rPr lang="en-US" sz="2400" dirty="0">
                <a:sym typeface="Wingdings" panose="05000000000000000000" pitchFamily="2" charset="2"/>
              </a:rPr>
              <a:t>-related limitations on daily (Severely limited/Limited, but not severely/Not limited)</a:t>
            </a: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anose="05000000000000000000" pitchFamily="2" charset="2"/>
              </a:rPr>
              <a:t>Control variables: Age, Parity, Marital status, Importance of religion, Activity status  </a:t>
            </a:r>
            <a:r>
              <a:rPr lang="pl-PL" sz="2400" dirty="0">
                <a:sym typeface="Wingdings" panose="05000000000000000000" pitchFamily="2" charset="2"/>
              </a:rPr>
              <a:t>and </a:t>
            </a:r>
            <a:r>
              <a:rPr lang="en-US" sz="2400" dirty="0">
                <a:sym typeface="Wingdings" panose="05000000000000000000" pitchFamily="2" charset="2"/>
              </a:rPr>
              <a:t> education</a:t>
            </a: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endParaRPr lang="en-GB" sz="2400" dirty="0">
              <a:sym typeface="Wingdings" panose="05000000000000000000" pitchFamily="2" charset="2"/>
            </a:endParaRPr>
          </a:p>
          <a:p>
            <a:pPr lvl="1">
              <a:buClr>
                <a:srgbClr val="6CB4B0"/>
              </a:buClr>
              <a:buFont typeface="Wingdings" panose="05000000000000000000" pitchFamily="2" charset="2"/>
              <a:buChar char="§"/>
            </a:pPr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7B22815F-10CE-4BC2-943D-A5406CC6370C}"/>
              </a:ext>
            </a:extLst>
          </p:cNvPr>
          <p:cNvSpPr/>
          <p:nvPr/>
        </p:nvSpPr>
        <p:spPr>
          <a:xfrm>
            <a:off x="942304" y="1072491"/>
            <a:ext cx="9507981" cy="768799"/>
          </a:xfrm>
          <a:prstGeom prst="rect">
            <a:avLst/>
          </a:prstGeom>
          <a:solidFill>
            <a:srgbClr val="006D70"/>
          </a:solidFill>
          <a:ln w="19050">
            <a:solidFill>
              <a:srgbClr val="006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Do health problems limit women’s childbearing intentions? </a:t>
            </a:r>
          </a:p>
        </p:txBody>
      </p:sp>
    </p:spTree>
    <p:extLst>
      <p:ext uri="{BB962C8B-B14F-4D97-AF65-F5344CB8AC3E}">
        <p14:creationId xmlns:p14="http://schemas.microsoft.com/office/powerpoint/2010/main" val="249218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B15B160A-DE79-1273-8161-427527825979}"/>
              </a:ext>
            </a:extLst>
          </p:cNvPr>
          <p:cNvSpPr txBox="1"/>
          <p:nvPr/>
        </p:nvSpPr>
        <p:spPr>
          <a:xfrm>
            <a:off x="5357635" y="129659"/>
            <a:ext cx="1170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latin typeface="+mj-lt"/>
              </a:rPr>
              <a:t>Results </a:t>
            </a:r>
            <a:endParaRPr lang="en-GB" sz="2400" b="1" dirty="0">
              <a:solidFill>
                <a:srgbClr val="007D81"/>
              </a:solidFill>
              <a:latin typeface="Calibri"/>
            </a:endParaRPr>
          </a:p>
        </p:txBody>
      </p:sp>
      <p:pic>
        <p:nvPicPr>
          <p:cNvPr id="28" name="Obraz 27">
            <a:extLst>
              <a:ext uri="{FF2B5EF4-FFF2-40B4-BE49-F238E27FC236}">
                <a16:creationId xmlns:a16="http://schemas.microsoft.com/office/drawing/2014/main" id="{AD4EF651-EA7E-BE14-D4A6-644E59A8B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" y="774203"/>
            <a:ext cx="8997696" cy="5402580"/>
          </a:xfrm>
          <a:prstGeom prst="rect">
            <a:avLst/>
          </a:prstGeom>
        </p:spPr>
      </p:pic>
      <p:pic>
        <p:nvPicPr>
          <p:cNvPr id="32" name="Obraz 31">
            <a:extLst>
              <a:ext uri="{FF2B5EF4-FFF2-40B4-BE49-F238E27FC236}">
                <a16:creationId xmlns:a16="http://schemas.microsoft.com/office/drawing/2014/main" id="{D0ED2961-3622-913F-EE3D-23E71A55D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671" y="774203"/>
            <a:ext cx="10462215" cy="540258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6D2E1987-0DDE-2F95-3AE3-F8BCFCA31D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635" y="774203"/>
            <a:ext cx="9547085" cy="540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4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B15B160A-DE79-1273-8161-427527825979}"/>
              </a:ext>
            </a:extLst>
          </p:cNvPr>
          <p:cNvSpPr txBox="1"/>
          <p:nvPr/>
        </p:nvSpPr>
        <p:spPr>
          <a:xfrm>
            <a:off x="5357635" y="50189"/>
            <a:ext cx="1170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400" b="1" dirty="0">
                <a:latin typeface="+mj-lt"/>
              </a:rPr>
              <a:t>Results </a:t>
            </a:r>
            <a:endParaRPr lang="en-GB" sz="2400" b="1" dirty="0">
              <a:solidFill>
                <a:srgbClr val="007D81"/>
              </a:solidFill>
              <a:latin typeface="Calibri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5EF4CFF-70DF-E35E-4B34-6A1BCEADA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855" y="1081095"/>
            <a:ext cx="6908908" cy="4189047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50F737B9-43C1-7BFD-09A3-ABBDF3FAB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94049">
            <a:off x="2834221" y="1325136"/>
            <a:ext cx="5806950" cy="4207726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C661B6AB-C766-FA4F-A404-26206862A5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73174">
            <a:off x="236727" y="860237"/>
            <a:ext cx="5231250" cy="441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6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F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0717" y="187767"/>
            <a:ext cx="11782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>
                <a:solidFill>
                  <a:srgbClr val="007D81"/>
                </a:solidFill>
              </a:rPr>
              <a:t>Conclusions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0" y="822938"/>
            <a:ext cx="12192000" cy="0"/>
          </a:xfrm>
          <a:prstGeom prst="line">
            <a:avLst/>
          </a:prstGeom>
          <a:ln w="19050">
            <a:solidFill>
              <a:srgbClr val="007D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" y="-65109"/>
            <a:ext cx="1865360" cy="932680"/>
          </a:xfrm>
          <a:prstGeom prst="rect">
            <a:avLst/>
          </a:prstGeom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061CD43A-80B6-444F-B324-B85C946F7F70}"/>
              </a:ext>
            </a:extLst>
          </p:cNvPr>
          <p:cNvSpPr txBox="1">
            <a:spLocks/>
          </p:cNvSpPr>
          <p:nvPr/>
        </p:nvSpPr>
        <p:spPr>
          <a:xfrm>
            <a:off x="838200" y="1041077"/>
            <a:ext cx="10515600" cy="518531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endParaRPr lang="pl-PL" sz="2400" dirty="0">
              <a:sym typeface="Wingdings" panose="05000000000000000000" pitchFamily="2" charset="2"/>
            </a:endParaRP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endParaRPr lang="pl-PL" sz="2400" dirty="0">
              <a:sym typeface="Wingdings" panose="05000000000000000000" pitchFamily="2" charset="2"/>
            </a:endParaRP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endParaRPr lang="pl-PL" sz="2400" dirty="0">
              <a:sym typeface="Wingdings" panose="05000000000000000000" pitchFamily="2" charset="2"/>
            </a:endParaRP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ym typeface="Wingdings" panose="05000000000000000000" pitchFamily="2" charset="2"/>
              </a:rPr>
              <a:t>H</a:t>
            </a:r>
            <a:r>
              <a:rPr lang="en-US" sz="2400" dirty="0" err="1">
                <a:sym typeface="Wingdings" panose="05000000000000000000" pitchFamily="2" charset="2"/>
              </a:rPr>
              <a:t>ealth</a:t>
            </a:r>
            <a:r>
              <a:rPr lang="en-US" sz="2400" dirty="0">
                <a:sym typeface="Wingdings" panose="05000000000000000000" pitchFamily="2" charset="2"/>
              </a:rPr>
              <a:t> matters, particularly a subjective evaluation of general health, remained significant when other individual characteristics were controlled for.</a:t>
            </a:r>
            <a:endParaRPr lang="pl-PL" sz="2400" dirty="0">
              <a:sym typeface="Wingdings" panose="05000000000000000000" pitchFamily="2" charset="2"/>
            </a:endParaRP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endParaRPr lang="en-US" sz="2400" dirty="0">
              <a:sym typeface="Wingdings" panose="05000000000000000000" pitchFamily="2" charset="2"/>
            </a:endParaRP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anose="05000000000000000000" pitchFamily="2" charset="2"/>
              </a:rPr>
              <a:t>The results vary from country to country. In Croatia, self-reported health status was significant, and in Finland also GALI. However, in the Czech Republic, these physical health indicators were not significant. </a:t>
            </a:r>
            <a:endParaRPr lang="pl-PL" sz="2400" dirty="0">
              <a:sym typeface="Wingdings" panose="05000000000000000000" pitchFamily="2" charset="2"/>
            </a:endParaRPr>
          </a:p>
          <a:p>
            <a:pPr lvl="1"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anose="05000000000000000000" pitchFamily="2" charset="2"/>
              </a:rPr>
              <a:t>This result raises the question, if there are other factors, that compensate for the negative impact of health limitations on childbearing intentions in this country?</a:t>
            </a:r>
          </a:p>
          <a:p>
            <a:pPr marL="0" indent="0">
              <a:buClr>
                <a:srgbClr val="6CB4B0"/>
              </a:buClr>
              <a:buNone/>
            </a:pPr>
            <a:endParaRPr lang="en-US" sz="2400" dirty="0">
              <a:sym typeface="Wingdings" panose="05000000000000000000" pitchFamily="2" charset="2"/>
            </a:endParaRP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ym typeface="Wingdings" panose="05000000000000000000" pitchFamily="2" charset="2"/>
              </a:rPr>
              <a:t>The next steps of our work are:</a:t>
            </a:r>
            <a:endParaRPr lang="pl-PL" sz="2400" dirty="0">
              <a:sym typeface="Wingdings" panose="05000000000000000000" pitchFamily="2" charset="2"/>
            </a:endParaRPr>
          </a:p>
          <a:p>
            <a:pPr lvl="1"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anose="05000000000000000000" pitchFamily="2" charset="2"/>
              </a:rPr>
              <a:t> research involving other </a:t>
            </a:r>
            <a:r>
              <a:rPr lang="pl-PL" sz="2000" dirty="0" err="1">
                <a:sym typeface="Wingdings" panose="05000000000000000000" pitchFamily="2" charset="2"/>
              </a:rPr>
              <a:t>countries</a:t>
            </a:r>
            <a:endParaRPr lang="pl-PL" sz="2000" dirty="0">
              <a:sym typeface="Wingdings" panose="05000000000000000000" pitchFamily="2" charset="2"/>
            </a:endParaRPr>
          </a:p>
          <a:p>
            <a:pPr lvl="1">
              <a:buClr>
                <a:srgbClr val="6CB4B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ym typeface="Wingdings" panose="05000000000000000000" pitchFamily="2" charset="2"/>
              </a:rPr>
              <a:t>investigating the role of mental health.</a:t>
            </a:r>
          </a:p>
          <a:p>
            <a:pPr>
              <a:buClr>
                <a:srgbClr val="6CB4B0"/>
              </a:buClr>
              <a:buFont typeface="Wingdings" panose="05000000000000000000" pitchFamily="2" charset="2"/>
              <a:buChar char="§"/>
            </a:pPr>
            <a:endParaRPr lang="en-GB" sz="2400" dirty="0">
              <a:solidFill>
                <a:srgbClr val="6CB4B0"/>
              </a:solidFill>
              <a:sym typeface="Wingdings" panose="05000000000000000000" pitchFamily="2" charset="2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1C8936FA-0511-091D-2716-A6D2702F0099}"/>
              </a:ext>
            </a:extLst>
          </p:cNvPr>
          <p:cNvSpPr/>
          <p:nvPr/>
        </p:nvSpPr>
        <p:spPr>
          <a:xfrm>
            <a:off x="1179844" y="1217938"/>
            <a:ext cx="8506767" cy="639082"/>
          </a:xfrm>
          <a:prstGeom prst="rect">
            <a:avLst/>
          </a:prstGeom>
          <a:solidFill>
            <a:srgbClr val="006D70"/>
          </a:solidFill>
          <a:ln w="19050">
            <a:solidFill>
              <a:srgbClr val="006D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Poor self-rated health limits women’s childbearing intentions!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6541D8B-1FFB-2861-3DF0-488C682B8C68}"/>
              </a:ext>
            </a:extLst>
          </p:cNvPr>
          <p:cNvSpPr txBox="1"/>
          <p:nvPr/>
        </p:nvSpPr>
        <p:spPr>
          <a:xfrm>
            <a:off x="6209882" y="5190788"/>
            <a:ext cx="5285433" cy="1200329"/>
          </a:xfrm>
          <a:prstGeom prst="rect">
            <a:avLst/>
          </a:prstGeom>
          <a:solidFill>
            <a:srgbClr val="007D81"/>
          </a:solidFill>
        </p:spPr>
        <p:txBody>
          <a:bodyPr wrap="square" lIns="216000" rIns="216000" rtlCol="0">
            <a:spAutoFit/>
          </a:bodyPr>
          <a:lstStyle/>
          <a:p>
            <a:endParaRPr lang="en-GB" b="1" dirty="0">
              <a:solidFill>
                <a:schemeClr val="bg1"/>
              </a:solidFill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Thank you for your attention!</a:t>
            </a:r>
          </a:p>
          <a:p>
            <a:pPr algn="ctr"/>
            <a:r>
              <a:rPr lang="pl-PL" sz="1600" dirty="0" err="1">
                <a:solidFill>
                  <a:schemeClr val="bg1"/>
                </a:solidFill>
              </a:rPr>
              <a:t>wwrobl</a:t>
            </a:r>
            <a:r>
              <a:rPr lang="en-GB" sz="1600" dirty="0">
                <a:solidFill>
                  <a:schemeClr val="bg1"/>
                </a:solidFill>
              </a:rPr>
              <a:t>@</a:t>
            </a:r>
            <a:r>
              <a:rPr lang="pl-PL" sz="1600" dirty="0">
                <a:solidFill>
                  <a:schemeClr val="bg1"/>
                </a:solidFill>
              </a:rPr>
              <a:t>sgh.waw.pl</a:t>
            </a:r>
            <a:r>
              <a:rPr lang="en-GB" sz="1600" dirty="0">
                <a:solidFill>
                  <a:schemeClr val="bg1"/>
                </a:solidFill>
              </a:rPr>
              <a:t>  </a:t>
            </a:r>
          </a:p>
          <a:p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7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4083</TotalTime>
  <Words>382</Words>
  <Application>Microsoft Office PowerPoint</Application>
  <PresentationFormat>Širokoúhlá obrazovka</PresentationFormat>
  <Paragraphs>40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Mynarska</dc:creator>
  <cp:lastModifiedBy>Petr Mazouch</cp:lastModifiedBy>
  <cp:revision>372</cp:revision>
  <dcterms:created xsi:type="dcterms:W3CDTF">2017-06-10T20:35:46Z</dcterms:created>
  <dcterms:modified xsi:type="dcterms:W3CDTF">2024-10-25T10:46:11Z</dcterms:modified>
</cp:coreProperties>
</file>