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317" r:id="rId3"/>
    <p:sldId id="307" r:id="rId4"/>
    <p:sldId id="279" r:id="rId5"/>
    <p:sldId id="292" r:id="rId6"/>
    <p:sldId id="259" r:id="rId7"/>
    <p:sldId id="261" r:id="rId8"/>
    <p:sldId id="267" r:id="rId9"/>
    <p:sldId id="299" r:id="rId10"/>
    <p:sldId id="300" r:id="rId11"/>
    <p:sldId id="304" r:id="rId12"/>
    <p:sldId id="269" r:id="rId13"/>
    <p:sldId id="301" r:id="rId14"/>
    <p:sldId id="305" r:id="rId15"/>
    <p:sldId id="306" r:id="rId16"/>
    <p:sldId id="316" r:id="rId17"/>
    <p:sldId id="319" r:id="rId18"/>
    <p:sldId id="312" r:id="rId19"/>
    <p:sldId id="302" r:id="rId20"/>
    <p:sldId id="308" r:id="rId21"/>
    <p:sldId id="320" r:id="rId22"/>
    <p:sldId id="309" r:id="rId23"/>
    <p:sldId id="315" r:id="rId24"/>
    <p:sldId id="321" r:id="rId25"/>
    <p:sldId id="314" r:id="rId26"/>
    <p:sldId id="288" r:id="rId27"/>
    <p:sldId id="277" r:id="rId28"/>
    <p:sldId id="322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88" d="100"/>
          <a:sy n="88" d="100"/>
        </p:scale>
        <p:origin x="7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5CE02F-4343-4E8C-86FB-123D387862BD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1862E4-7092-4DB9-989E-A9DB5B43F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972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862E4-7092-4DB9-989E-A9DB5B43F78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568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862E4-7092-4DB9-989E-A9DB5B43F78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264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BD40-BF92-4475-B903-B2BAFFFC32C5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932A7-5303-481D-AFF2-576AD2CD5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829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BD40-BF92-4475-B903-B2BAFFFC32C5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932A7-5303-481D-AFF2-576AD2CD5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764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BD40-BF92-4475-B903-B2BAFFFC32C5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932A7-5303-481D-AFF2-576AD2CD5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658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BD40-BF92-4475-B903-B2BAFFFC32C5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932A7-5303-481D-AFF2-576AD2CD5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15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BD40-BF92-4475-B903-B2BAFFFC32C5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932A7-5303-481D-AFF2-576AD2CD5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364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BD40-BF92-4475-B903-B2BAFFFC32C5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932A7-5303-481D-AFF2-576AD2CD5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138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BD40-BF92-4475-B903-B2BAFFFC32C5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932A7-5303-481D-AFF2-576AD2CD5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651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BD40-BF92-4475-B903-B2BAFFFC32C5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932A7-5303-481D-AFF2-576AD2CD5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715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BD40-BF92-4475-B903-B2BAFFFC32C5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932A7-5303-481D-AFF2-576AD2CD5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726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BD40-BF92-4475-B903-B2BAFFFC32C5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932A7-5303-481D-AFF2-576AD2CD5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039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BD40-BF92-4475-B903-B2BAFFFC32C5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932A7-5303-481D-AFF2-576AD2CD5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380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5BD40-BF92-4475-B903-B2BAFFFC32C5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E932A7-5303-481D-AFF2-576AD2CD5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753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0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mailto:eacosta@ced.uab.es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emf"/><Relationship Id="rId4" Type="http://schemas.openxmlformats.org/officeDocument/2006/relationships/package" Target="../embeddings/Microsoft_Excel_Worksheet1.xls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651382"/>
            <a:ext cx="9144000" cy="1979425"/>
          </a:xfrm>
        </p:spPr>
        <p:txBody>
          <a:bodyPr>
            <a:noAutofit/>
          </a:bodyPr>
          <a:lstStyle/>
          <a:p>
            <a:r>
              <a:rPr lang="en-US" sz="4000" dirty="0"/>
              <a:t>The ripples of loss: Estimating the bereaved population due to conflict deaths and enforced disappearances in Colombia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6696" y="2941983"/>
            <a:ext cx="10173690" cy="3450866"/>
          </a:xfrm>
        </p:spPr>
        <p:txBody>
          <a:bodyPr>
            <a:normAutofit/>
          </a:bodyPr>
          <a:lstStyle/>
          <a:p>
            <a:r>
              <a:rPr lang="es-419" dirty="0"/>
              <a:t>Enrique Acosta</a:t>
            </a:r>
            <a:r>
              <a:rPr lang="es-419" baseline="30000" dirty="0" smtClean="0"/>
              <a:t>†</a:t>
            </a:r>
            <a:r>
              <a:rPr lang="es-419" dirty="0" smtClean="0"/>
              <a:t>, </a:t>
            </a:r>
            <a:r>
              <a:rPr lang="es-419" dirty="0"/>
              <a:t>Diego Alburez-Gutiérrez</a:t>
            </a:r>
            <a:r>
              <a:rPr lang="es-419" baseline="30000" dirty="0" smtClean="0"/>
              <a:t>†</a:t>
            </a:r>
            <a:r>
              <a:rPr lang="es-419" dirty="0" smtClean="0"/>
              <a:t>, </a:t>
            </a:r>
            <a:r>
              <a:rPr lang="es-419" dirty="0" err="1"/>
              <a:t>Maria</a:t>
            </a:r>
            <a:r>
              <a:rPr lang="es-419" dirty="0"/>
              <a:t> </a:t>
            </a:r>
            <a:r>
              <a:rPr lang="es-419" dirty="0" err="1" smtClean="0"/>
              <a:t>Gargiulo</a:t>
            </a:r>
            <a:r>
              <a:rPr lang="es-419" dirty="0" smtClean="0"/>
              <a:t>, and </a:t>
            </a:r>
            <a:r>
              <a:rPr lang="en-US" dirty="0" smtClean="0"/>
              <a:t>Catalina Torres</a:t>
            </a:r>
            <a:endParaRPr lang="en-US" dirty="0"/>
          </a:p>
          <a:p>
            <a:endParaRPr lang="en-US" sz="2000" baseline="30000" dirty="0" smtClean="0"/>
          </a:p>
          <a:p>
            <a:endParaRPr lang="en-US" sz="2000" baseline="30000" dirty="0"/>
          </a:p>
          <a:p>
            <a:endParaRPr lang="en-US" sz="2000" baseline="30000" dirty="0" smtClean="0"/>
          </a:p>
          <a:p>
            <a:endParaRPr lang="en-US" sz="1600" dirty="0" smtClean="0"/>
          </a:p>
          <a:p>
            <a:r>
              <a:rPr lang="en-US" sz="2800" dirty="0" smtClean="0"/>
              <a:t>HMMWG 2024</a:t>
            </a:r>
          </a:p>
          <a:p>
            <a:r>
              <a:rPr lang="en-US" sz="2800" i="1" dirty="0" smtClean="0"/>
              <a:t>Work, love, and death</a:t>
            </a:r>
          </a:p>
          <a:p>
            <a:r>
              <a:rPr lang="en-US" sz="2800" dirty="0" smtClean="0"/>
              <a:t>Bilbao, Sep 26, </a:t>
            </a:r>
            <a:r>
              <a:rPr lang="en-US" sz="2800" dirty="0"/>
              <a:t>2024</a:t>
            </a:r>
          </a:p>
        </p:txBody>
      </p:sp>
      <p:pic>
        <p:nvPicPr>
          <p:cNvPr id="1030" name="Picture 6" descr="Universidad de la República - Universidad de Málag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4775" y="3373671"/>
            <a:ext cx="2097896" cy="706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8AF02A21-1A31-42FA-94C4-FC92EDDFDF0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24923" y="3342631"/>
            <a:ext cx="2135721" cy="9870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3" name="Group 12"/>
          <p:cNvGrpSpPr>
            <a:grpSpLocks noChangeAspect="1"/>
          </p:cNvGrpSpPr>
          <p:nvPr/>
        </p:nvGrpSpPr>
        <p:grpSpPr>
          <a:xfrm>
            <a:off x="3869577" y="3413452"/>
            <a:ext cx="2211053" cy="626729"/>
            <a:chOff x="494975" y="4258849"/>
            <a:chExt cx="1927069" cy="546233"/>
          </a:xfrm>
        </p:grpSpPr>
        <p:pic>
          <p:nvPicPr>
            <p:cNvPr id="14" name="Picture 13" descr="folie_logo1">
              <a:extLst>
                <a:ext uri="{FF2B5EF4-FFF2-40B4-BE49-F238E27FC236}">
                  <a16:creationId xmlns:a16="http://schemas.microsoft.com/office/drawing/2014/main" xmlns="" id="{97101BE6-8D98-43A3-AA0C-9FFCD0CB62D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907" b="45884"/>
            <a:stretch/>
          </p:blipFill>
          <p:spPr bwMode="auto">
            <a:xfrm>
              <a:off x="494975" y="4258849"/>
              <a:ext cx="643543" cy="5462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 descr="folie_logo1">
              <a:extLst>
                <a:ext uri="{FF2B5EF4-FFF2-40B4-BE49-F238E27FC236}">
                  <a16:creationId xmlns:a16="http://schemas.microsoft.com/office/drawing/2014/main" xmlns="" id="{97101BE6-8D98-43A3-AA0C-9FFCD0CB62D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445"/>
            <a:stretch/>
          </p:blipFill>
          <p:spPr bwMode="auto">
            <a:xfrm>
              <a:off x="1137331" y="4293201"/>
              <a:ext cx="1284713" cy="4093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6" name="Picture 4" descr="LSHTM - YouTube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9" t="29341" r="9510" b="29805"/>
          <a:stretch/>
        </p:blipFill>
        <p:spPr bwMode="auto">
          <a:xfrm>
            <a:off x="6734399" y="3343649"/>
            <a:ext cx="1546607" cy="76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932A7-5303-481D-AFF2-576AD2CD5FC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36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Homicides and disappearances </a:t>
            </a:r>
            <a:r>
              <a:rPr lang="en-US" dirty="0" smtClean="0"/>
              <a:t>completeness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85" y="2876392"/>
            <a:ext cx="10233629" cy="3981608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1922239"/>
              </p:ext>
            </p:extLst>
          </p:nvPr>
        </p:nvGraphicFramePr>
        <p:xfrm>
          <a:off x="3171176" y="1808596"/>
          <a:ext cx="5925250" cy="9429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35900"/>
                <a:gridCol w="911225"/>
                <a:gridCol w="990219"/>
                <a:gridCol w="1152843"/>
                <a:gridCol w="1135063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>
                          <a:effectLst/>
                        </a:rPr>
                        <a:t>Original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>
                          <a:effectLst/>
                        </a:rPr>
                        <a:t>Estimate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>
                          <a:effectLst/>
                        </a:rPr>
                        <a:t>Under abs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>
                          <a:effectLst/>
                        </a:rPr>
                        <a:t>Under (%)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Homicides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b"/>
                      <a:r>
                        <a:rPr lang="en-US" sz="2000" u="none" strike="noStrike" dirty="0" smtClean="0">
                          <a:effectLst/>
                        </a:rPr>
                        <a:t>454,842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fontAlgn="b"/>
                      <a:r>
                        <a:rPr lang="en-US" sz="2000" b="1" u="none" strike="noStrike" dirty="0" smtClean="0">
                          <a:effectLst/>
                        </a:rPr>
                        <a:t>732,744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fontAlgn="b"/>
                      <a:r>
                        <a:rPr lang="en-US" sz="2000" u="none" strike="noStrike" dirty="0" smtClean="0">
                          <a:effectLst/>
                        </a:rPr>
                        <a:t>277,902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fontAlgn="b"/>
                      <a:r>
                        <a:rPr lang="en-US" sz="2000" b="1" u="none" strike="noStrike" dirty="0" smtClean="0">
                          <a:effectLst/>
                        </a:rPr>
                        <a:t>38%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 smtClean="0">
                          <a:effectLst/>
                        </a:rPr>
                        <a:t>Disappearances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b"/>
                      <a:r>
                        <a:rPr lang="en-US" sz="2000" u="none" strike="noStrike" dirty="0" smtClean="0">
                          <a:effectLst/>
                        </a:rPr>
                        <a:t>124,021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fontAlgn="b"/>
                      <a:r>
                        <a:rPr lang="en-US" sz="2000" b="1" u="none" strike="noStrike" dirty="0" smtClean="0">
                          <a:effectLst/>
                        </a:rPr>
                        <a:t>139,227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fontAlgn="b"/>
                      <a:r>
                        <a:rPr lang="en-US" sz="2000" u="none" strike="noStrike" dirty="0" smtClean="0">
                          <a:effectLst/>
                        </a:rPr>
                        <a:t>15,206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fontAlgn="b"/>
                      <a:r>
                        <a:rPr lang="en-US" sz="2000" b="1" u="none" strike="noStrike" dirty="0" smtClean="0">
                          <a:effectLst/>
                        </a:rPr>
                        <a:t>11%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932A7-5303-481D-AFF2-576AD2CD5FC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24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Homicides and disappearances completeness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514" y="1598159"/>
            <a:ext cx="9343910" cy="467195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932A7-5303-481D-AFF2-576AD2CD5FC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20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Kinship </a:t>
            </a:r>
            <a:r>
              <a:rPr lang="en-US" dirty="0" smtClean="0"/>
              <a:t>structures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25625"/>
            <a:ext cx="5661212" cy="4351338"/>
          </a:xfrm>
        </p:spPr>
        <p:txBody>
          <a:bodyPr/>
          <a:lstStyle/>
          <a:p>
            <a:r>
              <a:rPr lang="en-US" dirty="0" smtClean="0"/>
              <a:t>Using demographic kinship models</a:t>
            </a:r>
          </a:p>
          <a:p>
            <a:pPr lvl="1"/>
            <a:r>
              <a:rPr lang="en-US" sz="1800" dirty="0" smtClean="0"/>
              <a:t>Goodman et al. (1974), Caswell &amp; Song (2021)</a:t>
            </a:r>
          </a:p>
          <a:p>
            <a:pPr lvl="1"/>
            <a:r>
              <a:rPr lang="en-US" sz="1800" i="1" dirty="0" err="1"/>
              <a:t>DemoKin</a:t>
            </a:r>
            <a:r>
              <a:rPr lang="en-US" sz="1800" i="1" dirty="0"/>
              <a:t> </a:t>
            </a:r>
            <a:r>
              <a:rPr lang="en-US" sz="1800" dirty="0" smtClean="0"/>
              <a:t>package (Williams et al. 2023)</a:t>
            </a:r>
            <a:endParaRPr lang="en-US" sz="1800" dirty="0"/>
          </a:p>
          <a:p>
            <a:r>
              <a:rPr lang="en-US" dirty="0" smtClean="0"/>
              <a:t>Input: Annual gender- and age-specific rates on fertility and mortality</a:t>
            </a:r>
          </a:p>
          <a:p>
            <a:r>
              <a:rPr lang="en-US" dirty="0" smtClean="0"/>
              <a:t>Output: </a:t>
            </a:r>
            <a:r>
              <a:rPr lang="en-US" b="1" dirty="0" smtClean="0"/>
              <a:t>Average number of living relatives by gender and age, for each </a:t>
            </a:r>
            <a:r>
              <a:rPr lang="en-US" b="1" i="1" dirty="0" smtClean="0">
                <a:solidFill>
                  <a:srgbClr val="0070C0"/>
                </a:solidFill>
              </a:rPr>
              <a:t>ego</a:t>
            </a:r>
            <a:r>
              <a:rPr lang="en-US" b="1" dirty="0" smtClean="0">
                <a:solidFill>
                  <a:srgbClr val="0070C0"/>
                </a:solidFill>
              </a:rPr>
              <a:t> person </a:t>
            </a:r>
            <a:r>
              <a:rPr lang="en-US" b="1" dirty="0" smtClean="0"/>
              <a:t>by gender and age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313102"/>
              </p:ext>
            </p:extLst>
          </p:nvPr>
        </p:nvGraphicFramePr>
        <p:xfrm>
          <a:off x="7130677" y="809047"/>
          <a:ext cx="3232531" cy="53206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7838"/>
                <a:gridCol w="344614"/>
                <a:gridCol w="377698"/>
                <a:gridCol w="732346"/>
                <a:gridCol w="668210"/>
                <a:gridCol w="631825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Year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Sex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Age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Kin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Age kin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Living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Children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…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…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…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…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…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…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…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0500">
                <a:tc rowSpan="16"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2000</a:t>
                      </a:r>
                      <a:endParaRPr lang="en-US" sz="16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16"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m</a:t>
                      </a:r>
                      <a:endParaRPr lang="en-US" sz="16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16"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19</a:t>
                      </a:r>
                      <a:endParaRPr lang="en-US" sz="16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16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effectLst/>
                        </a:rPr>
                        <a:t>Mother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0.0568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0.0570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0.0554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0.0526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50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0.0344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51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52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53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0.0265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54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55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…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…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…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…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…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…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Aunts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…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932A7-5303-481D-AFF2-576AD2CD5FC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701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69133529"/>
                  </p:ext>
                </p:extLst>
              </p:nvPr>
            </p:nvGraphicFramePr>
            <p:xfrm>
              <a:off x="993963" y="2635125"/>
              <a:ext cx="6708801" cy="3389314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588315"/>
                    <a:gridCol w="424289"/>
                    <a:gridCol w="465023"/>
                    <a:gridCol w="693738"/>
                    <a:gridCol w="668210"/>
                    <a:gridCol w="777903"/>
                    <a:gridCol w="1529223"/>
                    <a:gridCol w="1562100"/>
                  </a:tblGrid>
                  <a:tr h="1905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1" u="none" strike="noStrike" dirty="0">
                              <a:effectLst/>
                            </a:rPr>
                            <a:t>Year</a:t>
                          </a:r>
                          <a:endParaRPr lang="en-US" sz="16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1" u="none" strike="noStrike" dirty="0">
                              <a:effectLst/>
                            </a:rPr>
                            <a:t>Sex</a:t>
                          </a:r>
                          <a:endParaRPr lang="en-US" sz="16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1" u="none" strike="noStrike" dirty="0">
                              <a:effectLst/>
                            </a:rPr>
                            <a:t>Age</a:t>
                          </a:r>
                          <a:endParaRPr lang="en-US" sz="16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1" u="none" strike="noStrike" dirty="0">
                              <a:effectLst/>
                            </a:rPr>
                            <a:t>Kin</a:t>
                          </a:r>
                          <a:endParaRPr lang="en-US" sz="16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1" u="none" strike="noStrike" dirty="0">
                              <a:effectLst/>
                            </a:rPr>
                            <a:t>Age kin</a:t>
                          </a:r>
                          <a:endParaRPr lang="en-US" sz="16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1" u="none" strike="noStrike" dirty="0" smtClean="0">
                              <a:effectLst/>
                            </a:rPr>
                            <a:t>Living (n)</a:t>
                          </a:r>
                          <a:endParaRPr lang="en-US" sz="16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r>
                                <a:rPr lang="en-US" sz="1600" b="0" i="1" u="none" strike="noStrike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sz="1600" b="1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conflict deaths</a:t>
                          </a:r>
                          <a:endParaRPr lang="en-US" sz="16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1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= </a:t>
                          </a:r>
                          <a:r>
                            <a:rPr lang="en-US" sz="1600" b="1" i="0" u="none" strike="noStrike" dirty="0" err="1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Bereav</a:t>
                          </a:r>
                          <a:r>
                            <a:rPr lang="en-US" sz="1600" b="1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. Events</a:t>
                          </a:r>
                          <a:endParaRPr lang="en-US" sz="16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90500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6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…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6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…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6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…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6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…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…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…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…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…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90500">
                    <a:tc rowSpan="9"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600" b="1" u="none" strike="noStrike" dirty="0">
                              <a:solidFill>
                                <a:srgbClr val="0070C0"/>
                              </a:solidFill>
                              <a:effectLst/>
                            </a:rPr>
                            <a:t>2000</a:t>
                          </a:r>
                          <a:endParaRPr lang="en-US" sz="1600" b="1" i="0" u="none" strike="noStrike" dirty="0">
                            <a:solidFill>
                              <a:srgbClr val="0070C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rowSpan="9"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600" b="1" u="none" strike="noStrike" dirty="0">
                              <a:solidFill>
                                <a:srgbClr val="0070C0"/>
                              </a:solidFill>
                              <a:effectLst/>
                            </a:rPr>
                            <a:t>m</a:t>
                          </a:r>
                          <a:endParaRPr lang="en-US" sz="1600" b="1" i="0" u="none" strike="noStrike" dirty="0">
                            <a:solidFill>
                              <a:srgbClr val="0070C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rowSpan="9"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600" b="1" u="none" strike="noStrike" dirty="0">
                              <a:solidFill>
                                <a:srgbClr val="0070C0"/>
                              </a:solidFill>
                              <a:effectLst/>
                            </a:rPr>
                            <a:t>19</a:t>
                          </a:r>
                          <a:endParaRPr lang="en-US" sz="1600" b="1" i="0" u="none" strike="noStrike" dirty="0">
                            <a:solidFill>
                              <a:srgbClr val="0070C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rowSpan="9"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600" u="none" strike="noStrike" dirty="0" smtClean="0">
                              <a:effectLst/>
                            </a:rPr>
                            <a:t>Mother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</a:rPr>
                            <a:t>40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0.0549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b>
                                  <m:sSubPr>
                                    <m:ctrlPr>
                                      <a:rPr lang="en-US" sz="16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A" sz="16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fr-CA" sz="16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19, </m:t>
                                    </m:r>
                                    <m:r>
                                      <a:rPr lang="fr-CA" sz="16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fr-CA" sz="16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,2000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Sup>
                                  <m:sSubSupPr>
                                    <m:ctrlPr>
                                      <a:rPr lang="en-US" sz="16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fr-CA" sz="16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fr-CA" sz="16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40,</m:t>
                                    </m:r>
                                    <m:r>
                                      <a:rPr lang="fr-CA" sz="16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fr-CA" sz="16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,2000</m:t>
                                    </m:r>
                                  </m:sub>
                                  <m:sup>
                                    <m:r>
                                      <a:rPr lang="fr-CA" sz="16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9050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</a:rPr>
                            <a:t>41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0.0568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b>
                                  <m:sSubPr>
                                    <m:ctrlPr>
                                      <a:rPr lang="en-US" sz="16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A" sz="16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fr-CA" sz="16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19,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fr-CA" sz="16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m</m:t>
                                    </m:r>
                                    <m:r>
                                      <a:rPr lang="fr-CA" sz="16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,2000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Sup>
                                  <m:sSubSupPr>
                                    <m:ctrlPr>
                                      <a:rPr lang="en-US" sz="16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fr-CA" sz="16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fr-CA" sz="16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41,</m:t>
                                    </m:r>
                                    <m:r>
                                      <a:rPr lang="fr-CA" sz="16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fr-CA" sz="16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,2000</m:t>
                                    </m:r>
                                  </m:sub>
                                  <m:sup>
                                    <m:r>
                                      <a:rPr lang="fr-CA" sz="16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9050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</a:rPr>
                            <a:t>42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0.0575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b>
                                  <m:sSubPr>
                                    <m:ctrlPr>
                                      <a:rPr lang="en-US" sz="16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A" sz="16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fr-CA" sz="16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19,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fr-CA" sz="16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m</m:t>
                                    </m:r>
                                    <m:r>
                                      <a:rPr lang="fr-CA" sz="16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,2000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Sup>
                                  <m:sSubSupPr>
                                    <m:ctrlPr>
                                      <a:rPr lang="en-US" sz="16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fr-CA" sz="16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fr-CA" sz="16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42,</m:t>
                                    </m:r>
                                    <m:r>
                                      <a:rPr lang="fr-CA" sz="16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fr-CA" sz="16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,2000</m:t>
                                    </m:r>
                                  </m:sub>
                                  <m:sup>
                                    <m:r>
                                      <a:rPr lang="fr-CA" sz="16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9050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</a:rPr>
                            <a:t>43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0.0570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b>
                                  <m:sSubPr>
                                    <m:ctrlPr>
                                      <a:rPr lang="en-US" sz="16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A" sz="16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fr-CA" sz="16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19,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fr-CA" sz="16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m</m:t>
                                    </m:r>
                                    <m:r>
                                      <a:rPr lang="fr-CA" sz="16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,2000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…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9050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…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…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…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…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9050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</a:rPr>
                            <a:t>52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0.0288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b>
                                  <m:sSubPr>
                                    <m:ctrlPr>
                                      <a:rPr lang="en-US" sz="16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A" sz="16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fr-CA" sz="16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19,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fr-CA" sz="16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m</m:t>
                                    </m:r>
                                    <m:r>
                                      <a:rPr lang="fr-CA" sz="16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,2000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…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9050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</a:rPr>
                            <a:t>53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0.0265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b>
                                  <m:sSubPr>
                                    <m:ctrlPr>
                                      <a:rPr lang="en-US" sz="16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A" sz="16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fr-CA" sz="16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19,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fr-CA" sz="16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m</m:t>
                                    </m:r>
                                    <m:r>
                                      <a:rPr lang="fr-CA" sz="16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,2000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…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9050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</a:rPr>
                            <a:t>54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0.0243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b>
                                  <m:sSubPr>
                                    <m:ctrlPr>
                                      <a:rPr lang="en-US" sz="16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A" sz="16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fr-CA" sz="16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19,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fr-CA" sz="16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m</m:t>
                                    </m:r>
                                    <m:r>
                                      <a:rPr lang="fr-CA" sz="16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,2000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…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9050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</a:rPr>
                            <a:t>55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0.0219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b>
                                  <m:sSubPr>
                                    <m:ctrlPr>
                                      <a:rPr lang="en-US" sz="16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A" sz="16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fr-CA" sz="16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19,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fr-CA" sz="16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m</m:t>
                                    </m:r>
                                    <m:r>
                                      <a:rPr lang="fr-CA" sz="16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,2000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Sup>
                                  <m:sSubSupPr>
                                    <m:ctrlPr>
                                      <a:rPr lang="en-US" sz="16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fr-CA" sz="16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fr-CA" sz="16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50,</m:t>
                                    </m:r>
                                    <m:r>
                                      <a:rPr lang="fr-CA" sz="16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fr-CA" sz="16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,2000</m:t>
                                    </m:r>
                                  </m:sub>
                                  <m:sup>
                                    <m:r>
                                      <a:rPr lang="fr-CA" sz="16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90500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6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…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6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…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6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…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6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…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…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…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…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A" sz="16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69133529"/>
                  </p:ext>
                </p:extLst>
              </p:nvPr>
            </p:nvGraphicFramePr>
            <p:xfrm>
              <a:off x="993963" y="2635125"/>
              <a:ext cx="6708801" cy="3389314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588315"/>
                    <a:gridCol w="424289"/>
                    <a:gridCol w="465023"/>
                    <a:gridCol w="693738"/>
                    <a:gridCol w="668210"/>
                    <a:gridCol w="777903"/>
                    <a:gridCol w="1529223"/>
                    <a:gridCol w="1562100"/>
                  </a:tblGrid>
                  <a:tr h="497205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1" u="none" strike="noStrike" dirty="0">
                              <a:effectLst/>
                            </a:rPr>
                            <a:t>Year</a:t>
                          </a:r>
                          <a:endParaRPr lang="en-US" sz="16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1" u="none" strike="noStrike" dirty="0">
                              <a:effectLst/>
                            </a:rPr>
                            <a:t>Sex</a:t>
                          </a:r>
                          <a:endParaRPr lang="en-US" sz="16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1" u="none" strike="noStrike" dirty="0">
                              <a:effectLst/>
                            </a:rPr>
                            <a:t>Age</a:t>
                          </a:r>
                          <a:endParaRPr lang="en-US" sz="16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1" u="none" strike="noStrike" dirty="0">
                              <a:effectLst/>
                            </a:rPr>
                            <a:t>Kin</a:t>
                          </a:r>
                          <a:endParaRPr lang="en-US" sz="16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1" u="none" strike="noStrike" dirty="0">
                              <a:effectLst/>
                            </a:rPr>
                            <a:t>Age kin</a:t>
                          </a:r>
                          <a:endParaRPr lang="en-US" sz="16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1" u="none" strike="noStrike" dirty="0" smtClean="0">
                              <a:effectLst/>
                            </a:rPr>
                            <a:t>Living (n)</a:t>
                          </a:r>
                          <a:endParaRPr lang="en-US" sz="16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"/>
                          <a:stretch>
                            <a:fillRect l="-237052" t="-9756" r="-101992" b="-6048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1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= </a:t>
                          </a:r>
                          <a:r>
                            <a:rPr lang="en-US" sz="1600" b="1" i="0" u="none" strike="noStrike" dirty="0" err="1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Bereav</a:t>
                          </a:r>
                          <a:r>
                            <a:rPr lang="en-US" sz="1600" b="1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. </a:t>
                          </a:r>
                          <a:r>
                            <a:rPr lang="en-US" sz="1600" b="1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Events</a:t>
                          </a:r>
                          <a:endParaRPr lang="en-US" sz="16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253365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6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…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6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…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6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…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6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…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…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…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…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…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268542">
                    <a:tc rowSpan="9"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600" b="1" u="none" strike="noStrike" dirty="0">
                              <a:solidFill>
                                <a:srgbClr val="0070C0"/>
                              </a:solidFill>
                              <a:effectLst/>
                            </a:rPr>
                            <a:t>2000</a:t>
                          </a:r>
                          <a:endParaRPr lang="en-US" sz="1600" b="1" i="0" u="none" strike="noStrike" dirty="0">
                            <a:solidFill>
                              <a:srgbClr val="0070C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rowSpan="9"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600" b="1" u="none" strike="noStrike" dirty="0">
                              <a:solidFill>
                                <a:srgbClr val="0070C0"/>
                              </a:solidFill>
                              <a:effectLst/>
                            </a:rPr>
                            <a:t>m</a:t>
                          </a:r>
                          <a:endParaRPr lang="en-US" sz="1600" b="1" i="0" u="none" strike="noStrike" dirty="0">
                            <a:solidFill>
                              <a:srgbClr val="0070C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rowSpan="9"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600" b="1" u="none" strike="noStrike" dirty="0">
                              <a:solidFill>
                                <a:srgbClr val="0070C0"/>
                              </a:solidFill>
                              <a:effectLst/>
                            </a:rPr>
                            <a:t>19</a:t>
                          </a:r>
                          <a:endParaRPr lang="en-US" sz="1600" b="1" i="0" u="none" strike="noStrike" dirty="0">
                            <a:solidFill>
                              <a:srgbClr val="0070C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rowSpan="9"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600" u="none" strike="noStrike" dirty="0" smtClean="0">
                              <a:effectLst/>
                            </a:rPr>
                            <a:t>Mother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</a:rPr>
                            <a:t>40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0.0549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"/>
                          <a:stretch>
                            <a:fillRect l="-237052" t="-297727" r="-101992" b="-934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"/>
                          <a:stretch>
                            <a:fillRect l="-330469" t="-297727" b="-934091"/>
                          </a:stretch>
                        </a:blipFill>
                      </a:tcPr>
                    </a:tc>
                  </a:tr>
                  <a:tr h="268542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</a:rPr>
                            <a:t>41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0.0568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"/>
                          <a:stretch>
                            <a:fillRect l="-237052" t="-388889" r="-101992" b="-8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"/>
                          <a:stretch>
                            <a:fillRect l="-330469" t="-388889" b="-813333"/>
                          </a:stretch>
                        </a:blipFill>
                      </a:tcPr>
                    </a:tc>
                  </a:tr>
                  <a:tr h="268542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</a:rPr>
                            <a:t>42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0.0575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"/>
                          <a:stretch>
                            <a:fillRect l="-237052" t="-500000" r="-101992" b="-73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"/>
                          <a:stretch>
                            <a:fillRect l="-330469" t="-500000" b="-731818"/>
                          </a:stretch>
                        </a:blipFill>
                      </a:tcPr>
                    </a:tc>
                  </a:tr>
                  <a:tr h="264033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</a:rPr>
                            <a:t>43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0.0570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"/>
                          <a:stretch>
                            <a:fillRect l="-237052" t="-613953" r="-101992" b="-6488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…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253365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…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…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…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…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264033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</a:rPr>
                            <a:t>52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0.0288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"/>
                          <a:stretch>
                            <a:fillRect l="-237052" t="-811628" r="-101992" b="-4511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…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264033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</a:rPr>
                            <a:t>53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0.0265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"/>
                          <a:stretch>
                            <a:fillRect l="-237052" t="-890909" r="-101992" b="-3409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…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264033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</a:rPr>
                            <a:t>54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0.0243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"/>
                          <a:stretch>
                            <a:fillRect l="-237052" t="-1013953" r="-101992" b="-2488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…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270256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</a:rPr>
                            <a:t>55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0.0219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"/>
                          <a:stretch>
                            <a:fillRect l="-237052" t="-1088636" r="-101992" b="-1431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"/>
                          <a:stretch>
                            <a:fillRect l="-330469" t="-1088636" b="-143182"/>
                          </a:stretch>
                        </a:blipFill>
                      </a:tcPr>
                    </a:tc>
                  </a:tr>
                  <a:tr h="253365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6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…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6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…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6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…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6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…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…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…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…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"/>
                          <a:stretch>
                            <a:fillRect l="-330469" t="-1245238" b="-5000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9" name="Rectangle 8"/>
          <p:cNvSpPr/>
          <p:nvPr/>
        </p:nvSpPr>
        <p:spPr>
          <a:xfrm>
            <a:off x="4648202" y="2405743"/>
            <a:ext cx="3145971" cy="37882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Conflict </a:t>
            </a:r>
            <a:r>
              <a:rPr lang="en-US" dirty="0"/>
              <a:t>bereavement </a:t>
            </a:r>
            <a:r>
              <a:rPr lang="en-US" dirty="0" smtClean="0"/>
              <a:t>events</a:t>
            </a:r>
            <a:endParaRPr lang="en-US" dirty="0"/>
          </a:p>
        </p:txBody>
      </p:sp>
      <p:sp>
        <p:nvSpPr>
          <p:cNvPr id="3" name="Right Brace 2"/>
          <p:cNvSpPr/>
          <p:nvPr/>
        </p:nvSpPr>
        <p:spPr>
          <a:xfrm>
            <a:off x="7901428" y="2998993"/>
            <a:ext cx="511628" cy="3025446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694100" y="4102563"/>
                <a:ext cx="3131370" cy="9383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CA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fr-CA" sz="2400" i="1">
                              <a:latin typeface="Cambria Math" panose="02040503050406030204" pitchFamily="18" charset="0"/>
                            </a:rPr>
                            <m:t>2000</m:t>
                          </m:r>
                        </m:sub>
                        <m:sup>
                          <m:r>
                            <a:rPr lang="fr-CA" sz="240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bSup>
                      <m:r>
                        <a:rPr lang="fr-CA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fr-CA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fr-CA" sz="2400" b="0" i="1" smtClean="0">
                              <a:latin typeface="Cambria Math" panose="02040503050406030204" pitchFamily="18" charset="0"/>
                            </a:rPr>
                            <m:t>𝑒𝑥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fr-CA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fr-CA" sz="2400" b="0" i="1" smtClean="0">
                                  <a:latin typeface="Cambria Math" panose="02040503050406030204" pitchFamily="18" charset="0"/>
                                </a:rPr>
                                <m:t>𝑔𝑒</m:t>
                              </m:r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fr-CA" sz="2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fr-CA" sz="2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fr-CA" sz="24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fr-CA" sz="24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fr-CA" sz="2400" b="0" i="1" smtClean="0">
                                      <a:latin typeface="Cambria Math" panose="02040503050406030204" pitchFamily="18" charset="0"/>
                                    </a:rPr>
                                    <m:t>,2000</m:t>
                                  </m:r>
                                </m:sub>
                                <m:sup>
                                  <m:r>
                                    <a:rPr lang="fr-CA" sz="24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</m:sSubSup>
                            </m:e>
                          </m:nary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4100" y="4102563"/>
                <a:ext cx="3131370" cy="93833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9376442" y="2949225"/>
            <a:ext cx="17666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Total amount of child losses in year 2000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986768" y="1513114"/>
            <a:ext cx="92730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Here, we assume that the </a:t>
            </a:r>
            <a:r>
              <a:rPr lang="en-US" sz="2400" b="1" dirty="0" smtClean="0">
                <a:solidFill>
                  <a:srgbClr val="0070C0"/>
                </a:solidFill>
              </a:rPr>
              <a:t>ego</a:t>
            </a:r>
            <a:r>
              <a:rPr lang="en-US" sz="2400" dirty="0" smtClean="0"/>
              <a:t> dies or disappear, and the relatives bereave him/her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932A7-5303-481D-AFF2-576AD2CD5FC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172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animBg="1"/>
      <p:bldP spid="5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Conflict </a:t>
            </a:r>
            <a:r>
              <a:rPr lang="en-US" dirty="0"/>
              <a:t>bereavement events over time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73"/>
          <a:stretch/>
        </p:blipFill>
        <p:spPr>
          <a:xfrm>
            <a:off x="914715" y="1385812"/>
            <a:ext cx="7167927" cy="43481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92211" y="5641841"/>
            <a:ext cx="92730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Note these are </a:t>
            </a:r>
            <a:r>
              <a:rPr lang="en-US" sz="2400" b="1" dirty="0" smtClean="0"/>
              <a:t>not bereaved persons</a:t>
            </a:r>
            <a:r>
              <a:rPr lang="en-US" sz="2400" dirty="0" smtClean="0"/>
              <a:t> </a:t>
            </a:r>
            <a:r>
              <a:rPr lang="en-US" sz="2400" b="1" dirty="0" smtClean="0"/>
              <a:t>but events</a:t>
            </a:r>
            <a:r>
              <a:rPr lang="en-US" sz="2400" dirty="0" smtClean="0"/>
              <a:t>. i.e., a person losing five relatives to conflict will appear </a:t>
            </a:r>
            <a:r>
              <a:rPr lang="en-US" sz="2400" dirty="0"/>
              <a:t>five times </a:t>
            </a:r>
            <a:r>
              <a:rPr lang="en-US" sz="2400" dirty="0" smtClean="0"/>
              <a:t>in the plot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12" t="77336" r="19800"/>
          <a:stretch/>
        </p:blipFill>
        <p:spPr>
          <a:xfrm>
            <a:off x="8207190" y="2732313"/>
            <a:ext cx="3802476" cy="14641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420101" y="2362981"/>
            <a:ext cx="3135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Extended family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932A7-5303-481D-AFF2-576AD2CD5FC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96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Conflict </a:t>
            </a:r>
            <a:r>
              <a:rPr lang="en-US" dirty="0"/>
              <a:t>bereavement </a:t>
            </a:r>
            <a:r>
              <a:rPr lang="en-US" dirty="0" smtClean="0"/>
              <a:t>events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38200" y="1581422"/>
            <a:ext cx="10515600" cy="1475628"/>
          </a:xfrm>
        </p:spPr>
        <p:txBody>
          <a:bodyPr>
            <a:normAutofit/>
          </a:bodyPr>
          <a:lstStyle/>
          <a:p>
            <a:r>
              <a:rPr lang="en-US" i="1" dirty="0" smtClean="0"/>
              <a:t>Bereavement </a:t>
            </a:r>
            <a:r>
              <a:rPr lang="en-US" i="1" dirty="0"/>
              <a:t>multiplier </a:t>
            </a:r>
            <a:r>
              <a:rPr lang="en-US" i="1" dirty="0" smtClean="0"/>
              <a:t>effect: </a:t>
            </a:r>
            <a:r>
              <a:rPr lang="en-US" dirty="0" smtClean="0"/>
              <a:t>Average bereavement events resulting from each conflict loss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7365778"/>
              </p:ext>
            </p:extLst>
          </p:nvPr>
        </p:nvGraphicFramePr>
        <p:xfrm>
          <a:off x="2191266" y="2623710"/>
          <a:ext cx="7668151" cy="3540408"/>
        </p:xfrm>
        <a:graphic>
          <a:graphicData uri="http://schemas.openxmlformats.org/drawingml/2006/table">
            <a:tbl>
              <a:tblPr/>
              <a:tblGrid>
                <a:gridCol w="2342300"/>
                <a:gridCol w="1254862"/>
                <a:gridCol w="2074408"/>
                <a:gridCol w="913550"/>
                <a:gridCol w="1083031"/>
              </a:tblGrid>
              <a:tr h="145796">
                <a:tc>
                  <a:txBody>
                    <a:bodyPr/>
                    <a:lstStyle/>
                    <a:p>
                      <a:pPr fontAlgn="t"/>
                      <a:r>
                        <a:rPr lang="en-US" sz="2000" dirty="0">
                          <a:effectLst/>
                        </a:rPr>
                        <a:t/>
                      </a:r>
                      <a:br>
                        <a:rPr lang="en-US" sz="2000" dirty="0">
                          <a:effectLst/>
                        </a:rPr>
                      </a:br>
                      <a:endParaRPr lang="en-US" sz="2000" dirty="0">
                        <a:effectLst/>
                      </a:endParaRPr>
                    </a:p>
                  </a:txBody>
                  <a:tcPr marL="27356" marR="27356" marT="27356" marB="27356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Homicide</a:t>
                      </a:r>
                      <a:endParaRPr lang="en-US" sz="2000" dirty="0">
                        <a:effectLst/>
                      </a:endParaRPr>
                    </a:p>
                  </a:txBody>
                  <a:tcPr marL="27356" marR="27356" marT="27356" marB="273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Enforced Disappearance</a:t>
                      </a:r>
                      <a:endParaRPr lang="en-US" sz="2000" dirty="0">
                        <a:effectLst/>
                      </a:endParaRPr>
                    </a:p>
                  </a:txBody>
                  <a:tcPr marL="27356" marR="27356" marT="27356" marB="273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</a:endParaRPr>
                    </a:p>
                  </a:txBody>
                  <a:tcPr marL="27356" marR="27356" marT="27356" marB="273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</a:endParaRPr>
                    </a:p>
                  </a:txBody>
                  <a:tcPr marL="27356" marR="27356" marT="27356" marB="2735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45796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Parents</a:t>
                      </a:r>
                      <a:endParaRPr lang="en-US" sz="2000" b="1" dirty="0">
                        <a:effectLst/>
                      </a:endParaRPr>
                    </a:p>
                  </a:txBody>
                  <a:tcPr marL="27356" marR="27356" marT="27356" marB="273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1.45</a:t>
                      </a:r>
                      <a:endParaRPr lang="en-US" sz="2000" dirty="0">
                        <a:effectLst/>
                      </a:endParaRPr>
                    </a:p>
                  </a:txBody>
                  <a:tcPr marL="27356" marR="27356" marT="27356" marB="273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1.51</a:t>
                      </a:r>
                      <a:endParaRPr lang="en-US" sz="2000" dirty="0">
                        <a:effectLst/>
                      </a:endParaRPr>
                    </a:p>
                  </a:txBody>
                  <a:tcPr marL="27356" marR="27356" marT="27356" marB="273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Nuclear</a:t>
                      </a:r>
                      <a:endParaRPr lang="en-US" sz="2000" dirty="0">
                        <a:effectLst/>
                      </a:endParaRPr>
                    </a:p>
                  </a:txBody>
                  <a:tcPr marL="27356" marR="27356" marT="27356" marB="27356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Extended</a:t>
                      </a:r>
                      <a:endParaRPr lang="en-US" sz="2000" dirty="0">
                        <a:effectLst/>
                      </a:endParaRPr>
                    </a:p>
                  </a:txBody>
                  <a:tcPr marL="27356" marR="27356" marT="27356" marB="27356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45796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Children</a:t>
                      </a:r>
                      <a:endParaRPr lang="en-US" sz="2000" b="1" dirty="0">
                        <a:effectLst/>
                      </a:endParaRPr>
                    </a:p>
                  </a:txBody>
                  <a:tcPr marL="27356" marR="27356" marT="27356" marB="273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1.44</a:t>
                      </a:r>
                      <a:endParaRPr lang="en-US" sz="2000" dirty="0">
                        <a:effectLst/>
                      </a:endParaRPr>
                    </a:p>
                  </a:txBody>
                  <a:tcPr marL="27356" marR="27356" marT="27356" marB="273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1.23</a:t>
                      </a:r>
                      <a:endParaRPr lang="en-US" sz="2000" dirty="0">
                        <a:effectLst/>
                      </a:endParaRPr>
                    </a:p>
                  </a:txBody>
                  <a:tcPr marL="27356" marR="27356" marT="27356" marB="273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</a:endParaRPr>
                    </a:p>
                  </a:txBody>
                  <a:tcPr marL="27356" marR="27356" marT="27356" marB="273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</a:endParaRPr>
                    </a:p>
                  </a:txBody>
                  <a:tcPr marL="27356" marR="27356" marT="27356" marB="273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45796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Siblings</a:t>
                      </a:r>
                      <a:endParaRPr lang="en-US" sz="2000" b="1" dirty="0">
                        <a:effectLst/>
                      </a:endParaRPr>
                    </a:p>
                  </a:txBody>
                  <a:tcPr marL="27356" marR="27356" marT="27356" marB="273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2.95</a:t>
                      </a:r>
                      <a:endParaRPr lang="en-US" sz="2000" dirty="0">
                        <a:effectLst/>
                      </a:endParaRPr>
                    </a:p>
                  </a:txBody>
                  <a:tcPr marL="27356" marR="27356" marT="27356" marB="273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2.76</a:t>
                      </a:r>
                      <a:endParaRPr lang="en-US" sz="2000" dirty="0">
                        <a:effectLst/>
                      </a:endParaRPr>
                    </a:p>
                  </a:txBody>
                  <a:tcPr marL="27356" marR="27356" marT="27356" marB="273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</a:endParaRPr>
                    </a:p>
                  </a:txBody>
                  <a:tcPr marL="27356" marR="27356" marT="27356" marB="273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</a:endParaRPr>
                    </a:p>
                  </a:txBody>
                  <a:tcPr marL="27356" marR="27356" marT="27356" marB="273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45796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Grandparents</a:t>
                      </a:r>
                      <a:endParaRPr lang="en-US" sz="2000" b="1" dirty="0">
                        <a:effectLst/>
                      </a:endParaRPr>
                    </a:p>
                  </a:txBody>
                  <a:tcPr marL="27356" marR="27356" marT="27356" marB="273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1.04</a:t>
                      </a:r>
                      <a:endParaRPr lang="en-US" sz="2000" dirty="0">
                        <a:effectLst/>
                      </a:endParaRPr>
                    </a:p>
                  </a:txBody>
                  <a:tcPr marL="27356" marR="27356" marT="27356" marB="273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1.33</a:t>
                      </a:r>
                      <a:endParaRPr lang="en-US" sz="2000" dirty="0">
                        <a:effectLst/>
                      </a:endParaRPr>
                    </a:p>
                  </a:txBody>
                  <a:tcPr marL="27356" marR="27356" marT="27356" marB="273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</a:endParaRPr>
                    </a:p>
                  </a:txBody>
                  <a:tcPr marL="27356" marR="27356" marT="27356" marB="273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</a:endParaRPr>
                    </a:p>
                  </a:txBody>
                  <a:tcPr marL="27356" marR="27356" marT="27356" marB="273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45796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Nieces &amp; nephews</a:t>
                      </a:r>
                      <a:endParaRPr lang="en-US" sz="2000" b="1" dirty="0">
                        <a:effectLst/>
                      </a:endParaRPr>
                    </a:p>
                  </a:txBody>
                  <a:tcPr marL="27356" marR="27356" marT="27356" marB="273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5.97</a:t>
                      </a:r>
                      <a:endParaRPr lang="en-US" sz="2000" dirty="0">
                        <a:effectLst/>
                      </a:endParaRPr>
                    </a:p>
                  </a:txBody>
                  <a:tcPr marL="27356" marR="27356" marT="27356" marB="273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5.15</a:t>
                      </a:r>
                      <a:endParaRPr lang="en-US" sz="2000" dirty="0">
                        <a:effectLst/>
                      </a:endParaRPr>
                    </a:p>
                  </a:txBody>
                  <a:tcPr marL="27356" marR="27356" marT="27356" marB="273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</a:endParaRPr>
                    </a:p>
                  </a:txBody>
                  <a:tcPr marL="27356" marR="27356" marT="27356" marB="273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</a:endParaRPr>
                    </a:p>
                  </a:txBody>
                  <a:tcPr marL="27356" marR="27356" marT="27356" marB="273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45796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Grandchildren</a:t>
                      </a:r>
                      <a:endParaRPr lang="en-US" sz="2000" b="1" dirty="0">
                        <a:effectLst/>
                      </a:endParaRPr>
                    </a:p>
                  </a:txBody>
                  <a:tcPr marL="27356" marR="27356" marT="27356" marB="273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1.77</a:t>
                      </a:r>
                      <a:endParaRPr lang="en-US" sz="2000" dirty="0">
                        <a:effectLst/>
                      </a:endParaRPr>
                    </a:p>
                  </a:txBody>
                  <a:tcPr marL="27356" marR="27356" marT="27356" marB="273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1.71</a:t>
                      </a:r>
                      <a:endParaRPr lang="en-US" sz="2000" dirty="0">
                        <a:effectLst/>
                      </a:endParaRPr>
                    </a:p>
                  </a:txBody>
                  <a:tcPr marL="27356" marR="27356" marT="27356" marB="273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</a:endParaRPr>
                    </a:p>
                  </a:txBody>
                  <a:tcPr marL="27356" marR="27356" marT="27356" marB="273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</a:endParaRPr>
                    </a:p>
                  </a:txBody>
                  <a:tcPr marL="27356" marR="27356" marT="27356" marB="273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45796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Cousins</a:t>
                      </a:r>
                      <a:endParaRPr lang="en-US" sz="2000" b="1" dirty="0">
                        <a:effectLst/>
                      </a:endParaRPr>
                    </a:p>
                  </a:txBody>
                  <a:tcPr marL="27356" marR="27356" marT="27356" marB="273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29.16</a:t>
                      </a:r>
                      <a:endParaRPr lang="en-US" sz="2000" dirty="0">
                        <a:effectLst/>
                      </a:endParaRPr>
                    </a:p>
                  </a:txBody>
                  <a:tcPr marL="27356" marR="27356" marT="27356" marB="273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26.39</a:t>
                      </a:r>
                      <a:endParaRPr lang="en-US" sz="2000" dirty="0">
                        <a:effectLst/>
                      </a:endParaRPr>
                    </a:p>
                  </a:txBody>
                  <a:tcPr marL="27356" marR="27356" marT="27356" marB="273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</a:endParaRPr>
                    </a:p>
                  </a:txBody>
                  <a:tcPr marL="27356" marR="27356" marT="27356" marB="273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</a:endParaRPr>
                    </a:p>
                  </a:txBody>
                  <a:tcPr marL="27356" marR="27356" marT="27356" marB="273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45796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Aunts &amp; uncles</a:t>
                      </a:r>
                      <a:endParaRPr lang="en-US" sz="2000" b="1" dirty="0">
                        <a:effectLst/>
                      </a:endParaRPr>
                    </a:p>
                  </a:txBody>
                  <a:tcPr marL="27356" marR="27356" marT="27356" marB="273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6.62</a:t>
                      </a:r>
                      <a:endParaRPr lang="en-US" sz="2000">
                        <a:effectLst/>
                      </a:endParaRPr>
                    </a:p>
                  </a:txBody>
                  <a:tcPr marL="27356" marR="27356" marT="27356" marB="273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6.68</a:t>
                      </a:r>
                      <a:endParaRPr lang="en-US" sz="2000" dirty="0">
                        <a:effectLst/>
                      </a:endParaRPr>
                    </a:p>
                  </a:txBody>
                  <a:tcPr marL="27356" marR="27356" marT="27356" marB="273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</a:endParaRPr>
                    </a:p>
                  </a:txBody>
                  <a:tcPr marL="27356" marR="27356" marT="27356" marB="273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</a:endParaRPr>
                    </a:p>
                  </a:txBody>
                  <a:tcPr marL="27356" marR="27356" marT="27356" marB="273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291013" y="28098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932A7-5303-481D-AFF2-576AD2CD5FC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38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981325" y="1513114"/>
                <a:ext cx="9273018" cy="48470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Change in perspective: Here, we assume that the </a:t>
                </a:r>
                <a:r>
                  <a:rPr lang="en-US" sz="2800" b="1" dirty="0" smtClean="0">
                    <a:solidFill>
                      <a:srgbClr val="0070C0"/>
                    </a:solidFill>
                  </a:rPr>
                  <a:t>ego</a:t>
                </a:r>
                <a:r>
                  <a:rPr lang="en-US" sz="2800" dirty="0" smtClean="0"/>
                  <a:t> losses relatives to the conflict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This change allows us to account for loss overlapping within families (e.g., a person losing several siblings)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1200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Based on probabilities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Conflict death/disp. rates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→ probability of death/</a:t>
                </a:r>
                <a:r>
                  <a:rPr lang="en-US" sz="2400" dirty="0" err="1" smtClean="0"/>
                  <a:t>disap</a:t>
                </a:r>
                <a:r>
                  <a:rPr lang="en-US" sz="2400" dirty="0" smtClean="0"/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 smtClean="0"/>
              </a:p>
              <a:p>
                <a:pPr marL="342900" indent="-34290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sz="2400" b="1" dirty="0" smtClean="0"/>
                  <a:t>Example: </a:t>
                </a:r>
                <a:r>
                  <a:rPr lang="en-US" sz="2400" dirty="0" smtClean="0"/>
                  <a:t>A male aged 42 has </a:t>
                </a:r>
                <a:r>
                  <a:rPr lang="en-US" sz="2400" i="1" dirty="0" smtClean="0"/>
                  <a:t>n</a:t>
                </a:r>
                <a:r>
                  <a:rPr lang="en-US" sz="2400" dirty="0" smtClean="0"/>
                  <a:t> sisters aged 20</a:t>
                </a:r>
              </a:p>
              <a:p>
                <a:pPr lvl="1">
                  <a:spcBef>
                    <a:spcPts val="600"/>
                  </a:spcBef>
                </a:pPr>
                <a:r>
                  <a:rPr lang="en-US" sz="2200" dirty="0" smtClean="0"/>
                  <a:t>The </a:t>
                </a:r>
                <a:r>
                  <a:rPr lang="en-US" sz="2200" dirty="0"/>
                  <a:t>probability that </a:t>
                </a:r>
                <a:r>
                  <a:rPr lang="en-US" sz="2200" dirty="0" smtClean="0"/>
                  <a:t>each sister survives	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20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=1−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20</m:t>
                        </m:r>
                      </m:sub>
                    </m:sSub>
                  </m:oMath>
                </a14:m>
                <a:endParaRPr lang="en-US" sz="2200" dirty="0"/>
              </a:p>
              <a:p>
                <a:pPr lvl="1">
                  <a:spcBef>
                    <a:spcPts val="600"/>
                  </a:spcBef>
                </a:pPr>
                <a:r>
                  <a:rPr lang="en-US" sz="2200" dirty="0"/>
                  <a:t>The probability that all </a:t>
                </a:r>
                <a:r>
                  <a:rPr lang="en-US" sz="2200" dirty="0" smtClean="0"/>
                  <a:t>survive			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,20</m:t>
                        </m:r>
                      </m:sub>
                      <m: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200" dirty="0"/>
              </a:p>
              <a:p>
                <a:pPr lvl="1">
                  <a:spcBef>
                    <a:spcPts val="600"/>
                  </a:spcBef>
                </a:pPr>
                <a:r>
                  <a:rPr lang="en-US" sz="2200" dirty="0"/>
                  <a:t>Probability of losing at least one sister </a:t>
                </a:r>
                <a:r>
                  <a:rPr lang="en-US" sz="2200" dirty="0" smtClean="0"/>
                  <a:t>	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,20</m:t>
                        </m:r>
                      </m:sub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&gt;0</m:t>
                        </m:r>
                      </m:sup>
                    </m:sSubSup>
                    <m:r>
                      <a:rPr lang="en-US" sz="2200" i="1">
                        <a:latin typeface="Cambria Math" panose="02040503050406030204" pitchFamily="18" charset="0"/>
                      </a:rPr>
                      <m:t>=1−</m:t>
                    </m:r>
                    <m:sSubSup>
                      <m:sSub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,20</m:t>
                        </m:r>
                      </m:sub>
                      <m: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endParaRPr lang="en-US" sz="2200" dirty="0" smtClean="0"/>
              </a:p>
              <a:p>
                <a:pPr lvl="1">
                  <a:spcBef>
                    <a:spcPts val="600"/>
                  </a:spcBef>
                </a:pPr>
                <a:r>
                  <a:rPr lang="en-US" sz="2200" b="1" dirty="0" smtClean="0"/>
                  <a:t>Bereaved persons (sisters aged 20)			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</a:rPr>
                      <m:t>	</m:t>
                    </m:r>
                    <m:sSubSup>
                      <m:sSubSup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2200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en-US" sz="22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𝟐𝟎</m:t>
                        </m:r>
                      </m:sub>
                      <m:sup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bSup>
                    <m:r>
                      <a:rPr lang="en-US" sz="2200" b="1" i="1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en-US" sz="2200" b="1" i="1" smtClean="0">
                            <a:latin typeface="Cambria Math" panose="02040503050406030204" pitchFamily="18" charset="0"/>
                          </a:rPr>
                          <m:t>𝒐𝒑</m:t>
                        </m:r>
                      </m:e>
                      <m:sub>
                        <m:r>
                          <a:rPr lang="en-US" sz="2200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sz="22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b="1" i="1" smtClean="0">
                            <a:latin typeface="Cambria Math" panose="02040503050406030204" pitchFamily="18" charset="0"/>
                          </a:rPr>
                          <m:t>𝟒𝟐</m:t>
                        </m:r>
                      </m:sub>
                    </m:sSub>
                  </m:oMath>
                </a14:m>
                <a:endParaRPr lang="en-US" sz="22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325" y="1513114"/>
                <a:ext cx="9273018" cy="4847096"/>
              </a:xfrm>
              <a:prstGeom prst="rect">
                <a:avLst/>
              </a:prstGeom>
              <a:blipFill rotWithShape="0">
                <a:blip r:embed="rId2"/>
                <a:stretch>
                  <a:fillRect l="-1381" t="-1132" b="-1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Estimation of bereaved population in 2018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932A7-5303-481D-AFF2-576AD2CD5FC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272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588329" y="1438921"/>
            <a:ext cx="3145971" cy="27918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954742" y="1571047"/>
              <a:ext cx="5723644" cy="2309876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588315"/>
                    <a:gridCol w="424289"/>
                    <a:gridCol w="465023"/>
                    <a:gridCol w="693738"/>
                    <a:gridCol w="668210"/>
                    <a:gridCol w="777903"/>
                    <a:gridCol w="2106166"/>
                  </a:tblGrid>
                  <a:tr h="1905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1" u="none" strike="noStrike" dirty="0">
                              <a:effectLst/>
                            </a:rPr>
                            <a:t>Year</a:t>
                          </a:r>
                          <a:endParaRPr lang="en-US" sz="16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1" u="none" strike="noStrike" dirty="0">
                              <a:effectLst/>
                            </a:rPr>
                            <a:t>Sex</a:t>
                          </a:r>
                          <a:endParaRPr lang="en-US" sz="16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1" u="none" strike="noStrike" dirty="0">
                              <a:effectLst/>
                            </a:rPr>
                            <a:t>Age</a:t>
                          </a:r>
                          <a:endParaRPr lang="en-US" sz="16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1" u="none" strike="noStrike" dirty="0">
                              <a:effectLst/>
                            </a:rPr>
                            <a:t>Kin</a:t>
                          </a:r>
                          <a:endParaRPr lang="en-US" sz="16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1" u="none" strike="noStrike" dirty="0">
                              <a:effectLst/>
                            </a:rPr>
                            <a:t>Age kin</a:t>
                          </a:r>
                          <a:endParaRPr lang="en-US" sz="16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1" u="none" strike="noStrike" dirty="0" smtClean="0">
                              <a:effectLst/>
                            </a:rPr>
                            <a:t>Living (n)</a:t>
                          </a:r>
                          <a:endParaRPr lang="en-US" sz="16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1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Probability of surviving</a:t>
                          </a:r>
                          <a:endParaRPr lang="en-US" sz="16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90500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6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…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6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…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6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…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6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…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…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…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…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90500">
                    <a:tc rowSpan="5"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600" u="none" strike="noStrike" dirty="0">
                              <a:effectLst/>
                            </a:rPr>
                            <a:t>2000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rowSpan="5"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600" u="none" strike="noStrike" dirty="0">
                              <a:effectLst/>
                            </a:rPr>
                            <a:t>m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rowSpan="5"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600" u="none" strike="noStrike" dirty="0">
                              <a:effectLst/>
                            </a:rPr>
                            <a:t>19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rowSpan="5"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600" u="none" strike="noStrike" dirty="0" smtClean="0">
                              <a:effectLst/>
                            </a:rPr>
                            <a:t>Mother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</a:rPr>
                            <a:t>40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0.0549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6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en-US" sz="1600" b="0" i="1" u="none" strike="noStrike" smtClea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0" i="1" u="none" strike="noStrike" smtClea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sz="1600" b="0" i="1" u="none" strike="noStrike" smtClea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sz="1600" b="0" i="1" u="none" strike="noStrike" smtClea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2000</m:t>
                                        </m:r>
                                        <m:r>
                                          <a:rPr lang="fr-CA" sz="1600" b="0" i="1" u="none" strike="noStrike" smtClea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, </m:t>
                                        </m:r>
                                        <m:r>
                                          <a:rPr lang="en-US" sz="1600" b="0" i="1" u="none" strike="noStrike" smtClea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40,</m:t>
                                        </m:r>
                                        <m:r>
                                          <a:rPr lang="en-US" sz="1600" b="0" i="1" u="none" strike="noStrike" smtClea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  <m:r>
                                          <a:rPr lang="fr-CA" sz="1600" b="0" i="1" u="none" strike="noStrike" smtClea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1600" b="0" i="1" u="none" strike="noStrike" smtClea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2000</m:t>
                                        </m:r>
                                      </m:sub>
                                    </m:sSub>
                                    <m:r>
                                      <a:rPr lang="en-US" sz="16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US" sz="16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9050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</a:rPr>
                            <a:t>41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0.0568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6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en-US" sz="1600" b="0" i="1" u="none" strike="noStrike" smtClea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0" i="1" u="none" strike="noStrike" smtClea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sz="1600" b="0" i="1" u="none" strike="noStrike" smtClea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sz="1600" b="0" i="1" u="none" strike="noStrike" smtClea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2000</m:t>
                                        </m:r>
                                        <m:r>
                                          <a:rPr lang="fr-CA" sz="1600" b="0" i="1" u="none" strike="noStrike" smtClea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, </m:t>
                                        </m:r>
                                        <m:r>
                                          <a:rPr lang="en-US" sz="1600" b="0" i="1" u="none" strike="noStrike" smtClea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41,</m:t>
                                        </m:r>
                                        <m:r>
                                          <a:rPr lang="en-US" sz="1600" b="0" i="1" u="none" strike="noStrike" smtClea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  <m:r>
                                          <a:rPr lang="fr-CA" sz="1600" b="0" i="1" u="none" strike="noStrike" smtClea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1600" b="0" i="1" u="none" strike="noStrike" smtClea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2000</m:t>
                                        </m:r>
                                      </m:sub>
                                    </m:sSub>
                                    <m:r>
                                      <a:rPr lang="en-US" sz="16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US" sz="16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9050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…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…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…</a:t>
                          </a:r>
                          <a:endParaRPr lang="en-US" sz="1600" dirty="0"/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9050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</a:rPr>
                            <a:t>54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0.0243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…</a:t>
                          </a:r>
                          <a:endParaRPr lang="en-US" sz="1600" dirty="0"/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9050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</a:rPr>
                            <a:t>55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0.0219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…</a:t>
                          </a:r>
                          <a:endParaRPr lang="en-US" sz="1600" dirty="0"/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90500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6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…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6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…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6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…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6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…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…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…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…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954742" y="1571047"/>
              <a:ext cx="5723644" cy="2309876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588315"/>
                    <a:gridCol w="424289"/>
                    <a:gridCol w="465023"/>
                    <a:gridCol w="693738"/>
                    <a:gridCol w="668210"/>
                    <a:gridCol w="777903"/>
                    <a:gridCol w="2106166"/>
                  </a:tblGrid>
                  <a:tr h="497205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1" u="none" strike="noStrike" dirty="0">
                              <a:effectLst/>
                            </a:rPr>
                            <a:t>Year</a:t>
                          </a:r>
                          <a:endParaRPr lang="en-US" sz="16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1" u="none" strike="noStrike" dirty="0">
                              <a:effectLst/>
                            </a:rPr>
                            <a:t>Sex</a:t>
                          </a:r>
                          <a:endParaRPr lang="en-US" sz="16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1" u="none" strike="noStrike" dirty="0">
                              <a:effectLst/>
                            </a:rPr>
                            <a:t>Age</a:t>
                          </a:r>
                          <a:endParaRPr lang="en-US" sz="16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1" u="none" strike="noStrike" dirty="0">
                              <a:effectLst/>
                            </a:rPr>
                            <a:t>Kin</a:t>
                          </a:r>
                          <a:endParaRPr lang="en-US" sz="16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1" u="none" strike="noStrike" dirty="0">
                              <a:effectLst/>
                            </a:rPr>
                            <a:t>Age kin</a:t>
                          </a:r>
                          <a:endParaRPr lang="en-US" sz="16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1" u="none" strike="noStrike" dirty="0" smtClean="0">
                              <a:effectLst/>
                            </a:rPr>
                            <a:t>Living (n)</a:t>
                          </a:r>
                          <a:endParaRPr lang="en-US" sz="16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1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Probability of surviving</a:t>
                          </a:r>
                          <a:endParaRPr lang="en-US" sz="16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253365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6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…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6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…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6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…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6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…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…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…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…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272923">
                    <a:tc rowSpan="5"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600" u="none" strike="noStrike" dirty="0">
                              <a:effectLst/>
                            </a:rPr>
                            <a:t>2000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rowSpan="5"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600" u="none" strike="noStrike" dirty="0">
                              <a:effectLst/>
                            </a:rPr>
                            <a:t>m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rowSpan="5"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600" u="none" strike="noStrike" dirty="0">
                              <a:effectLst/>
                            </a:rPr>
                            <a:t>19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rowSpan="5"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600" u="none" strike="noStrike" dirty="0" smtClean="0">
                              <a:effectLst/>
                            </a:rPr>
                            <a:t>Mother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</a:rPr>
                            <a:t>40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0.0549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"/>
                          <a:stretch>
                            <a:fillRect l="-171965" t="-288889" b="-517778"/>
                          </a:stretch>
                        </a:blipFill>
                      </a:tcPr>
                    </a:tc>
                  </a:tr>
                  <a:tr h="272923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</a:rPr>
                            <a:t>41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0.0568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"/>
                          <a:stretch>
                            <a:fillRect l="-171965" t="-388889" b="-417778"/>
                          </a:stretch>
                        </a:blipFill>
                      </a:tcPr>
                    </a:tc>
                  </a:tr>
                  <a:tr h="253365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…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…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…</a:t>
                          </a:r>
                          <a:endParaRPr lang="en-US" sz="1600" dirty="0"/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253365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</a:rPr>
                            <a:t>54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0.0243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…</a:t>
                          </a:r>
                          <a:endParaRPr lang="en-US" sz="1600" dirty="0"/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253365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</a:rPr>
                            <a:t>55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0.0219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…</a:t>
                          </a:r>
                          <a:endParaRPr lang="en-US" sz="1600" dirty="0"/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253365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6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…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6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…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6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…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6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…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…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…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…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Estimation of bereaved population in 2018</a:t>
            </a:r>
          </a:p>
        </p:txBody>
      </p:sp>
      <p:sp>
        <p:nvSpPr>
          <p:cNvPr id="3" name="Right Brace 2"/>
          <p:cNvSpPr/>
          <p:nvPr/>
        </p:nvSpPr>
        <p:spPr>
          <a:xfrm>
            <a:off x="6321879" y="2210868"/>
            <a:ext cx="511628" cy="1678744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054490" y="2857184"/>
                <a:ext cx="4979120" cy="9383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fr-CA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𝑘𝑖𝑛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  <m:sup/>
                        <m:e>
                          <m:nary>
                            <m:naryPr>
                              <m:chr m:val="∏"/>
                              <m:supHide m:val="on"/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𝑔𝑒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𝑘𝑖𝑛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(1−</m:t>
                                  </m:r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4490" y="2857184"/>
                <a:ext cx="4979120" cy="93833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7741124" y="1854802"/>
            <a:ext cx="28057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Probabilities of not losing a relative </a:t>
            </a:r>
            <a:r>
              <a:rPr lang="en-US" i="1" dirty="0" smtClean="0"/>
              <a:t>k</a:t>
            </a:r>
            <a:r>
              <a:rPr lang="en-US" dirty="0" smtClean="0"/>
              <a:t> to conflict in 2000, by age and sex (ego)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79699" y="4542889"/>
            <a:ext cx="35630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Intra-cohort cumulative probability of all relatives surviving over the life course, until 2018 (by kin category)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73523" y="5535509"/>
                <a:ext cx="4445900" cy="10306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,2018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𝑔𝑒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𝑓𝑜𝑐𝑎𝑙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523" y="5535509"/>
                <a:ext cx="4445900" cy="103066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>
            <a:off x="5152030" y="5397302"/>
            <a:ext cx="2096739" cy="0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874390" y="4612179"/>
            <a:ext cx="34794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Probability of losing at least one relative over the life course, until 2018 (by kin category)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248769" y="5535509"/>
                <a:ext cx="4445900" cy="5100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,2018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&gt;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=1−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,2018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8769" y="5535509"/>
                <a:ext cx="4445900" cy="51001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3493479" y="4092756"/>
            <a:ext cx="51997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Losses during the life course, until 2018</a:t>
            </a:r>
            <a:endParaRPr lang="en-US" sz="2400" b="1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932A7-5303-481D-AFF2-576AD2CD5FC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202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4" grpId="0"/>
      <p:bldP spid="7" grpId="0"/>
      <p:bldP spid="11" grpId="0"/>
      <p:bldP spid="14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Estimation of bereaved population in 2018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9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Several kin categories</a:t>
                </a:r>
              </a:p>
              <a:p>
                <a:pPr lvl="1"/>
                <a:r>
                  <a:rPr lang="en-US" dirty="0" smtClean="0"/>
                  <a:t>Combining the </a:t>
                </a:r>
                <a:r>
                  <a:rPr lang="en-US" dirty="0"/>
                  <a:t>probabilities of all </a:t>
                </a:r>
                <a:r>
                  <a:rPr lang="en-US" dirty="0" smtClean="0"/>
                  <a:t>surviving</a:t>
                </a:r>
                <a:endParaRPr lang="en-US" dirty="0"/>
              </a:p>
              <a:p>
                <a:pPr marL="457200" lvl="1" indent="0">
                  <a:buNone/>
                </a:pPr>
                <a:endParaRPr lang="en-US" sz="1400" i="1" dirty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𝒏𝒖𝒄𝒍𝒆𝒂𝒓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𝒔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𝟐𝟎𝟏𝟖</m:t>
                          </m:r>
                        </m:sub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sup>
                      </m:sSubSup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𝑝𝑎𝑟𝑒𝑛𝑡𝑠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,2018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bSup>
                      <m:r>
                        <a:rPr lang="en-US" i="1" smtClean="0">
                          <a:latin typeface="Cambria Math" panose="02040503050406030204" pitchFamily="18" charset="0"/>
                        </a:rPr>
                        <m:t>∗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𝑠𝑖𝑏𝑙𝑖𝑛𝑔𝑠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,2018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∗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𝑐h𝑖𝑙𝑑𝑟𝑒𝑛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,2018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bSup>
                    </m:oMath>
                  </m:oMathPara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:endParaRPr lang="en-US" sz="1200" i="1" dirty="0" smtClean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𝑛𝑢𝑐𝑙𝑒𝑎𝑟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,2018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&gt;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bSup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𝑛𝑢𝑐𝑙𝑒𝑎𝑟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,2018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  <a:p>
                <a:endParaRPr lang="en-US" dirty="0" smtClean="0"/>
              </a:p>
              <a:p>
                <a:r>
                  <a:rPr lang="en-US" dirty="0" smtClean="0"/>
                  <a:t>From probabilities to bereaved persons</a:t>
                </a:r>
              </a:p>
              <a:p>
                <a:pPr marL="0" indent="0" algn="ctr">
                  <a:buNone/>
                </a:pPr>
                <a:endParaRPr lang="en-US" sz="800" b="0" i="1" dirty="0" smtClean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𝑛𝑢𝑐𝑙𝑒𝑎𝑟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,2018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𝑛𝑢𝑐𝑙𝑒𝑎𝑟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,2018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&gt;0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bSup>
                      <m:r>
                        <m:rPr>
                          <m:nor/>
                        </m:rPr>
                        <a:rPr lang="en-US" b="0" i="0" dirty="0" smtClean="0"/>
                        <m:t>∗</m:t>
                      </m:r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𝑝𝑜𝑝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,2018</m:t>
                          </m:r>
                        </m:sub>
                      </m:sSub>
                      <m:r>
                        <m:rPr>
                          <m:nor/>
                        </m:rPr>
                        <a:rPr lang="en-US" b="0" i="0" dirty="0" smtClean="0"/>
                        <m:t>∗(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1−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𝑚𝑖𝑔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,2018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 marL="0" indent="0" algn="ctr">
                  <a:buNone/>
                </a:pPr>
                <a:r>
                  <a:rPr lang="en-US" sz="2000" dirty="0" smtClean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𝑚𝑖𝑔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,2018</m:t>
                        </m:r>
                      </m:sub>
                    </m:sSub>
                  </m:oMath>
                </a14:m>
                <a:r>
                  <a:rPr lang="en-US" sz="2000" dirty="0" smtClean="0"/>
                  <a:t> is the proportion of immigrants by age and sex in 2018</a:t>
                </a:r>
              </a:p>
            </p:txBody>
          </p:sp>
        </mc:Choice>
        <mc:Fallback xmlns="">
          <p:sp>
            <p:nvSpPr>
              <p:cNvPr id="15" name="Content Placeholder 9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932A7-5303-481D-AFF2-576AD2CD5FC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65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364976" y="1464338"/>
            <a:ext cx="10515600" cy="6998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Persons in 2018 having experienced in their life course the loss of: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64" y="2164199"/>
            <a:ext cx="8675282" cy="43376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92999" y="2189736"/>
            <a:ext cx="23222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Enforced disappearance accounting for 27% of bereavement</a:t>
            </a:r>
            <a:endParaRPr lang="en-US" sz="20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932A7-5303-481D-AFF2-576AD2CD5FC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261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14" y="3652492"/>
            <a:ext cx="7036904" cy="30158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Background: Colombian conflict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80800"/>
            <a:ext cx="9873343" cy="2051729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 smtClean="0"/>
              <a:t>Started in the early 1960s: </a:t>
            </a:r>
            <a:r>
              <a:rPr lang="en-US" sz="2600" dirty="0"/>
              <a:t>One </a:t>
            </a:r>
            <a:r>
              <a:rPr lang="en-US" sz="2600" dirty="0" smtClean="0"/>
              <a:t>of the longest armed conflicts in Latin America</a:t>
            </a:r>
          </a:p>
          <a:p>
            <a:pPr lvl="1"/>
            <a:r>
              <a:rPr lang="en-US" sz="2200" dirty="0"/>
              <a:t>Political conflict in the context of the cold war, confronting guerrillas, </a:t>
            </a:r>
            <a:r>
              <a:rPr lang="en-US" sz="2200" dirty="0" smtClean="0"/>
              <a:t>paramilitary, and state agents (police and army)</a:t>
            </a:r>
            <a:endParaRPr lang="en-US" sz="2200" dirty="0"/>
          </a:p>
          <a:p>
            <a:pPr lvl="1"/>
            <a:r>
              <a:rPr lang="en-US" sz="2200" dirty="0" smtClean="0"/>
              <a:t>Strong escalation since </a:t>
            </a:r>
            <a:r>
              <a:rPr lang="en-US" sz="2200" dirty="0"/>
              <a:t>the </a:t>
            </a:r>
            <a:r>
              <a:rPr lang="en-US" sz="2200" dirty="0" smtClean="0"/>
              <a:t>1980s, due to drug trafficking resources </a:t>
            </a:r>
            <a:endParaRPr lang="en-US" sz="2200" dirty="0"/>
          </a:p>
          <a:p>
            <a:pPr lvl="1"/>
            <a:r>
              <a:rPr lang="en-US" sz="2200" dirty="0" smtClean="0"/>
              <a:t>1985-2018: Records of more </a:t>
            </a:r>
            <a:r>
              <a:rPr lang="en-US" sz="2200" dirty="0"/>
              <a:t>than </a:t>
            </a:r>
            <a:r>
              <a:rPr lang="en-US" sz="2200" b="1" dirty="0" smtClean="0"/>
              <a:t>450K </a:t>
            </a:r>
            <a:r>
              <a:rPr lang="en-US" sz="2200" b="1" dirty="0"/>
              <a:t>homicides</a:t>
            </a:r>
            <a:r>
              <a:rPr lang="en-US" sz="2200" dirty="0"/>
              <a:t>, </a:t>
            </a:r>
            <a:r>
              <a:rPr lang="en-US" sz="2200" b="1" dirty="0"/>
              <a:t>100K enforced disappearances</a:t>
            </a:r>
            <a:r>
              <a:rPr lang="en-US" sz="2200" dirty="0"/>
              <a:t>, 8 million internally displaced </a:t>
            </a:r>
            <a:r>
              <a:rPr lang="en-US" sz="2200" dirty="0" smtClean="0"/>
              <a:t>persons, among many other HRs violations</a:t>
            </a:r>
            <a:endParaRPr lang="en-US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7506032" y="3922641"/>
            <a:ext cx="440502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Two critical periods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War with drug cartels (around 1990)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Expansion of Paramilitary groups </a:t>
            </a:r>
            <a:r>
              <a:rPr lang="en-US" dirty="0" smtClean="0"/>
              <a:t>and Guerrilla (</a:t>
            </a:r>
            <a:r>
              <a:rPr lang="en-US" dirty="0"/>
              <a:t>around 2000</a:t>
            </a:r>
            <a:r>
              <a:rPr lang="en-US" dirty="0" smtClean="0"/>
              <a:t>)</a:t>
            </a:r>
          </a:p>
          <a:p>
            <a:r>
              <a:rPr lang="en-US" sz="2000" dirty="0" smtClean="0">
                <a:solidFill>
                  <a:schemeClr val="accent1"/>
                </a:solidFill>
              </a:rPr>
              <a:t>Two inflection </a:t>
            </a:r>
            <a:r>
              <a:rPr lang="en-US" sz="2000" dirty="0">
                <a:solidFill>
                  <a:schemeClr val="accent1"/>
                </a:solidFill>
              </a:rPr>
              <a:t>points for </a:t>
            </a:r>
            <a:r>
              <a:rPr lang="en-US" sz="2000" dirty="0" smtClean="0">
                <a:solidFill>
                  <a:schemeClr val="accent1"/>
                </a:solidFill>
              </a:rPr>
              <a:t>de-escalation</a:t>
            </a:r>
            <a:endParaRPr lang="en-US" sz="2000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Negotiation with AUC (largest paramilitary group) in </a:t>
            </a:r>
            <a:r>
              <a:rPr lang="en-US" dirty="0" smtClean="0"/>
              <a:t>2002-2006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Negotiation with FARC-EP (largest </a:t>
            </a:r>
            <a:r>
              <a:rPr lang="en-US" dirty="0" smtClean="0"/>
              <a:t>guerrilla) in 2011-2016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1319917" y="5255811"/>
            <a:ext cx="604299" cy="628153"/>
          </a:xfrm>
          <a:prstGeom prst="ellipse">
            <a:avLst/>
          </a:prstGeom>
          <a:solidFill>
            <a:srgbClr val="FF0000">
              <a:alpha val="2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003730" y="4627658"/>
            <a:ext cx="604299" cy="628153"/>
          </a:xfrm>
          <a:prstGeom prst="ellipse">
            <a:avLst/>
          </a:prstGeom>
          <a:solidFill>
            <a:srgbClr val="FF0000">
              <a:alpha val="2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587527" y="4213318"/>
            <a:ext cx="604299" cy="628153"/>
          </a:xfrm>
          <a:prstGeom prst="ellipse">
            <a:avLst/>
          </a:prstGeom>
          <a:solidFill>
            <a:schemeClr val="accent1">
              <a:alpha val="27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303767" y="5076068"/>
            <a:ext cx="604299" cy="628153"/>
          </a:xfrm>
          <a:prstGeom prst="ellipse">
            <a:avLst/>
          </a:prstGeom>
          <a:solidFill>
            <a:schemeClr val="accent1">
              <a:alpha val="27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932A7-5303-481D-AFF2-576AD2CD5FC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799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78" y="3849114"/>
            <a:ext cx="9692485" cy="2769282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478944" y="1499856"/>
            <a:ext cx="9422294" cy="22849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Persons in 2018 having experienced </a:t>
            </a:r>
            <a:r>
              <a:rPr lang="en-US" dirty="0"/>
              <a:t>in their life course </a:t>
            </a:r>
            <a:r>
              <a:rPr lang="en-US" dirty="0" smtClean="0"/>
              <a:t>the loss of a member of the :</a:t>
            </a:r>
          </a:p>
          <a:p>
            <a:r>
              <a:rPr lang="en-US" sz="2400" dirty="0" smtClean="0"/>
              <a:t>Nuclear family </a:t>
            </a:r>
            <a:r>
              <a:rPr lang="en-US" sz="2000" dirty="0" smtClean="0"/>
              <a:t>(children, siblings, parents)</a:t>
            </a:r>
            <a:endParaRPr lang="en-US" sz="2400" dirty="0" smtClean="0"/>
          </a:p>
          <a:p>
            <a:r>
              <a:rPr lang="en-US" sz="2400" dirty="0" smtClean="0"/>
              <a:t>Extended family </a:t>
            </a:r>
            <a:r>
              <a:rPr lang="en-US" sz="2000" dirty="0" smtClean="0"/>
              <a:t>(nuclear + grand parents + grand children, aunts, uncles, cousins, nieces, and nephews)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0195563" y="4089307"/>
            <a:ext cx="1361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~3 M, 6%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195563" y="4624425"/>
            <a:ext cx="1996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20.5 M, 42%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932A7-5303-481D-AFF2-576AD2CD5FC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97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838200" y="1499856"/>
            <a:ext cx="9018814" cy="14066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Persons in 2018 having experienced in their life course the loss of a member of </a:t>
            </a:r>
            <a:r>
              <a:rPr lang="en-US" dirty="0" smtClean="0"/>
              <a:t>a member of the Nuclear family </a:t>
            </a:r>
            <a:r>
              <a:rPr lang="en-US" sz="2400" dirty="0" smtClean="0"/>
              <a:t>(children, siblings, parents)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680" y="2508533"/>
            <a:ext cx="7489059" cy="42794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4092" y="3123798"/>
            <a:ext cx="32575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/>
              <a:t>Conflict bereavement cohort profiles</a:t>
            </a:r>
          </a:p>
          <a:p>
            <a:pPr algn="r"/>
            <a:r>
              <a:rPr lang="en-US" sz="2400" dirty="0" smtClean="0"/>
              <a:t>Considerable differences across birth cohorts, depending on the kin loss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5217622" y="2730610"/>
            <a:ext cx="1361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~3 M, 6%</a:t>
            </a:r>
            <a:endParaRPr lang="en-US" sz="24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932A7-5303-481D-AFF2-576AD2CD5FC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95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93" y="3194845"/>
            <a:ext cx="9434513" cy="2695576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898071" y="1690688"/>
            <a:ext cx="9334500" cy="126478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000" dirty="0" smtClean="0"/>
              <a:t>Loss of support in critical life stages</a:t>
            </a:r>
            <a:endParaRPr lang="en-US" dirty="0" smtClean="0"/>
          </a:p>
          <a:p>
            <a:r>
              <a:rPr lang="en-US" dirty="0" smtClean="0"/>
              <a:t>Old adults (&gt;65y) experiencing the loss of children in 2018</a:t>
            </a:r>
          </a:p>
          <a:p>
            <a:r>
              <a:rPr lang="en-US" dirty="0" smtClean="0"/>
              <a:t>Young children (&lt;5y) that lost any parent in 2018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108406" y="3360645"/>
            <a:ext cx="10422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~340 K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0108406" y="3988110"/>
            <a:ext cx="10422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~150 K</a:t>
            </a:r>
            <a:endParaRPr lang="en-US" sz="2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932A7-5303-481D-AFF2-576AD2CD5FC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92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86753"/>
            <a:ext cx="10515600" cy="459021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4500" dirty="0"/>
              <a:t>We proposed a set of methods for quantifying </a:t>
            </a:r>
            <a:r>
              <a:rPr lang="en-US" sz="4500" dirty="0" smtClean="0"/>
              <a:t>bereaved persons from conflict</a:t>
            </a:r>
            <a:endParaRPr lang="en-US" sz="4500" dirty="0"/>
          </a:p>
          <a:p>
            <a:r>
              <a:rPr lang="en-US" sz="3600" dirty="0" smtClean="0"/>
              <a:t>Accounting for family loss overlapping</a:t>
            </a:r>
          </a:p>
          <a:p>
            <a:r>
              <a:rPr lang="en-US" sz="3600" dirty="0" smtClean="0"/>
              <a:t>Different levels of bereavement with various </a:t>
            </a:r>
            <a:r>
              <a:rPr lang="en-US" sz="3600" dirty="0"/>
              <a:t>potential implications </a:t>
            </a:r>
            <a:endParaRPr lang="en-US" sz="3600" b="1" dirty="0"/>
          </a:p>
          <a:p>
            <a:pPr marL="0" indent="0">
              <a:buNone/>
            </a:pPr>
            <a:endParaRPr lang="en-US" sz="2100" dirty="0"/>
          </a:p>
          <a:p>
            <a:pPr marL="0" indent="0">
              <a:buNone/>
            </a:pPr>
            <a:r>
              <a:rPr lang="en-US" sz="4500" dirty="0" smtClean="0"/>
              <a:t>Three </a:t>
            </a:r>
            <a:r>
              <a:rPr lang="en-US" sz="4500" dirty="0"/>
              <a:t>central findings on conflict </a:t>
            </a:r>
            <a:r>
              <a:rPr lang="en-US" sz="4500" dirty="0" smtClean="0"/>
              <a:t>bereavement in Colombia</a:t>
            </a:r>
            <a:endParaRPr lang="en-US" sz="4500" dirty="0"/>
          </a:p>
          <a:p>
            <a:r>
              <a:rPr lang="en-US" sz="3600" b="1" dirty="0"/>
              <a:t>Bereavement has a multiplicative effect</a:t>
            </a:r>
          </a:p>
          <a:p>
            <a:pPr lvl="1"/>
            <a:r>
              <a:rPr lang="en-US" sz="3100" dirty="0"/>
              <a:t>Each death result in several bereavements</a:t>
            </a:r>
          </a:p>
          <a:p>
            <a:r>
              <a:rPr lang="en-US" sz="3600" b="1" dirty="0" smtClean="0"/>
              <a:t>Enforced disappearances contribute considerably </a:t>
            </a:r>
            <a:r>
              <a:rPr lang="en-US" sz="3600" b="1" dirty="0"/>
              <a:t>(</a:t>
            </a:r>
            <a:r>
              <a:rPr lang="en-US" sz="3600" b="1" dirty="0">
                <a:solidFill>
                  <a:srgbClr val="C00000"/>
                </a:solidFill>
              </a:rPr>
              <a:t>27%</a:t>
            </a:r>
            <a:r>
              <a:rPr lang="en-US" sz="3600" b="1" dirty="0"/>
              <a:t>) to </a:t>
            </a:r>
            <a:r>
              <a:rPr lang="en-US" sz="3600" b="1" dirty="0" smtClean="0"/>
              <a:t>conflict bereavement in Colombia</a:t>
            </a:r>
          </a:p>
          <a:p>
            <a:r>
              <a:rPr lang="en-US" sz="3600" b="1" dirty="0" smtClean="0"/>
              <a:t>Dramatic </a:t>
            </a:r>
            <a:r>
              <a:rPr lang="en-US" sz="3600" b="1" dirty="0"/>
              <a:t>levels of family bereavement </a:t>
            </a:r>
            <a:r>
              <a:rPr lang="en-US" sz="3600" b="1" dirty="0" smtClean="0"/>
              <a:t>in the population in 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932A7-5303-481D-AFF2-576AD2CD5FC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841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86753"/>
            <a:ext cx="10515600" cy="459021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00" dirty="0" smtClean="0"/>
              <a:t>Dramatic </a:t>
            </a:r>
            <a:r>
              <a:rPr lang="en-US" sz="3600" dirty="0"/>
              <a:t>levels of family bereavement </a:t>
            </a:r>
            <a:r>
              <a:rPr lang="en-US" sz="3600" dirty="0" smtClean="0"/>
              <a:t>in the population in 2018</a:t>
            </a:r>
          </a:p>
          <a:p>
            <a:r>
              <a:rPr lang="en-US" sz="3000" dirty="0" smtClean="0">
                <a:solidFill>
                  <a:srgbClr val="C00000"/>
                </a:solidFill>
              </a:rPr>
              <a:t>20.5 millions</a:t>
            </a:r>
            <a:r>
              <a:rPr lang="en-US" sz="3000" dirty="0" smtClean="0"/>
              <a:t> (</a:t>
            </a:r>
            <a:r>
              <a:rPr lang="en-US" sz="3000" dirty="0" smtClean="0">
                <a:solidFill>
                  <a:srgbClr val="C00000"/>
                </a:solidFill>
              </a:rPr>
              <a:t>42%</a:t>
            </a:r>
            <a:r>
              <a:rPr lang="en-US" sz="3000" dirty="0" smtClean="0"/>
              <a:t> of the population) have experienced the loss of a relative in the extended family </a:t>
            </a:r>
          </a:p>
          <a:p>
            <a:pPr lvl="1"/>
            <a:r>
              <a:rPr lang="en-US" dirty="0" smtClean="0"/>
              <a:t>Bearers and transmitters of collective memory</a:t>
            </a:r>
          </a:p>
          <a:p>
            <a:r>
              <a:rPr lang="en-US" sz="3000" dirty="0" smtClean="0">
                <a:solidFill>
                  <a:srgbClr val="C00000"/>
                </a:solidFill>
              </a:rPr>
              <a:t>3 millions </a:t>
            </a:r>
            <a:r>
              <a:rPr lang="en-US" sz="3000" dirty="0" smtClean="0"/>
              <a:t>(</a:t>
            </a:r>
            <a:r>
              <a:rPr lang="en-US" sz="3000" dirty="0" smtClean="0">
                <a:solidFill>
                  <a:srgbClr val="C00000"/>
                </a:solidFill>
              </a:rPr>
              <a:t>6%</a:t>
            </a:r>
            <a:r>
              <a:rPr lang="en-US" sz="3000" dirty="0" smtClean="0"/>
              <a:t>) have experienced the loss of a loved one within the nuclear family </a:t>
            </a:r>
          </a:p>
          <a:p>
            <a:pPr lvl="1"/>
            <a:r>
              <a:rPr lang="en-US" dirty="0" smtClean="0"/>
              <a:t>High risk of developing mental health issues (trauma, grief disorder, suicide, substance abuse, etc.)</a:t>
            </a:r>
          </a:p>
          <a:p>
            <a:r>
              <a:rPr lang="en-US" sz="3000" dirty="0" smtClean="0">
                <a:solidFill>
                  <a:srgbClr val="C00000"/>
                </a:solidFill>
              </a:rPr>
              <a:t>~500K</a:t>
            </a:r>
            <a:r>
              <a:rPr lang="en-US" sz="3000" dirty="0" smtClean="0"/>
              <a:t> losing support in critical ages</a:t>
            </a:r>
          </a:p>
          <a:p>
            <a:pPr lvl="1"/>
            <a:r>
              <a:rPr lang="en-US" dirty="0" smtClean="0"/>
              <a:t>Increased vulnerability, especially in a country with week institutions and welfare state</a:t>
            </a:r>
          </a:p>
          <a:p>
            <a:pPr lvl="1"/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932A7-5303-481D-AFF2-576AD2CD5FC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987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4625"/>
            <a:ext cx="10515600" cy="1325563"/>
          </a:xfrm>
        </p:spPr>
        <p:txBody>
          <a:bodyPr/>
          <a:lstStyle/>
          <a:p>
            <a:r>
              <a:rPr lang="en-US" dirty="0"/>
              <a:t>Limitations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0188"/>
            <a:ext cx="10515600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Our analyses implied </a:t>
            </a:r>
            <a:r>
              <a:rPr lang="en-US" b="1" dirty="0" smtClean="0"/>
              <a:t>several assumptions</a:t>
            </a:r>
            <a:r>
              <a:rPr lang="en-US" dirty="0" smtClean="0"/>
              <a:t> given the data limitations</a:t>
            </a:r>
          </a:p>
          <a:p>
            <a:pPr lvl="1"/>
            <a:r>
              <a:rPr lang="en-US" dirty="0" smtClean="0"/>
              <a:t>Lack of accuracy in kinship structures, death and disappearance rates</a:t>
            </a:r>
          </a:p>
          <a:p>
            <a:r>
              <a:rPr lang="en-US" dirty="0" smtClean="0"/>
              <a:t>Only </a:t>
            </a:r>
            <a:r>
              <a:rPr lang="en-US" dirty="0"/>
              <a:t>considering </a:t>
            </a:r>
            <a:r>
              <a:rPr lang="en-US" b="1" dirty="0"/>
              <a:t>direct</a:t>
            </a:r>
            <a:r>
              <a:rPr lang="en-US" dirty="0"/>
              <a:t> conflict </a:t>
            </a:r>
            <a:r>
              <a:rPr lang="en-US" dirty="0" smtClean="0"/>
              <a:t>deaths</a:t>
            </a:r>
            <a:endParaRPr lang="en-US" dirty="0"/>
          </a:p>
          <a:p>
            <a:pPr lvl="1"/>
            <a:r>
              <a:rPr lang="en-US" dirty="0"/>
              <a:t>Strong evidence of considerable indirect mortality due to disruption of health and food systems</a:t>
            </a:r>
          </a:p>
          <a:p>
            <a:r>
              <a:rPr lang="en-US" dirty="0" smtClean="0"/>
              <a:t>Not </a:t>
            </a:r>
            <a:r>
              <a:rPr lang="en-US" dirty="0"/>
              <a:t>accounting for </a:t>
            </a:r>
            <a:r>
              <a:rPr lang="en-US" b="1" dirty="0"/>
              <a:t>clustering </a:t>
            </a:r>
            <a:r>
              <a:rPr lang="en-US" dirty="0"/>
              <a:t>of conflict deaths within families</a:t>
            </a:r>
          </a:p>
          <a:p>
            <a:pPr lvl="1"/>
            <a:r>
              <a:rPr lang="en-US" dirty="0" smtClean="0"/>
              <a:t>Extreme </a:t>
            </a:r>
            <a:r>
              <a:rPr lang="en-US" dirty="0"/>
              <a:t>cases like Gaza (78% </a:t>
            </a:r>
            <a:r>
              <a:rPr lang="en-US" dirty="0" smtClean="0"/>
              <a:t>of 30K deaths </a:t>
            </a:r>
            <a:r>
              <a:rPr lang="en-US" dirty="0"/>
              <a:t>in 825 families, </a:t>
            </a:r>
            <a:r>
              <a:rPr lang="en-US" dirty="0" smtClean="0"/>
              <a:t>Dec </a:t>
            </a:r>
            <a:r>
              <a:rPr lang="en-US" dirty="0"/>
              <a:t>2023</a:t>
            </a:r>
            <a:r>
              <a:rPr lang="en-US" dirty="0" smtClean="0"/>
              <a:t>)</a:t>
            </a:r>
          </a:p>
          <a:p>
            <a:r>
              <a:rPr lang="en-US" dirty="0" smtClean="0"/>
              <a:t>Not accounting for </a:t>
            </a:r>
            <a:r>
              <a:rPr lang="en-US" b="1" dirty="0" smtClean="0"/>
              <a:t>partner losses (widowhood)</a:t>
            </a:r>
          </a:p>
          <a:p>
            <a:pPr lvl="1"/>
            <a:r>
              <a:rPr lang="en-US" dirty="0" smtClean="0"/>
              <a:t>One of the losses with the strongest impact at emotional and material </a:t>
            </a:r>
            <a:r>
              <a:rPr lang="en-US" dirty="0" err="1" smtClean="0"/>
              <a:t>leves</a:t>
            </a:r>
            <a:endParaRPr lang="en-US" dirty="0" smtClean="0"/>
          </a:p>
          <a:p>
            <a:r>
              <a:rPr lang="en-US" dirty="0" smtClean="0"/>
              <a:t>Not </a:t>
            </a:r>
            <a:r>
              <a:rPr lang="en-US" dirty="0"/>
              <a:t>accounting for </a:t>
            </a:r>
            <a:r>
              <a:rPr lang="en-US" b="1" dirty="0"/>
              <a:t>regional differences in kinship </a:t>
            </a:r>
            <a:r>
              <a:rPr lang="en-US" b="1" dirty="0" smtClean="0"/>
              <a:t>structures</a:t>
            </a:r>
            <a:endParaRPr lang="en-US" dirty="0"/>
          </a:p>
          <a:p>
            <a:pPr lvl="1"/>
            <a:r>
              <a:rPr lang="en-US" dirty="0"/>
              <a:t>Next step as we have place of </a:t>
            </a:r>
            <a:r>
              <a:rPr lang="en-US" dirty="0" smtClean="0"/>
              <a:t>occurrence and kinship structures</a:t>
            </a:r>
            <a:endParaRPr lang="en-US" dirty="0"/>
          </a:p>
          <a:p>
            <a:r>
              <a:rPr lang="en-US" dirty="0" smtClean="0"/>
              <a:t>Not including </a:t>
            </a:r>
            <a:r>
              <a:rPr lang="en-US" b="1" dirty="0" smtClean="0"/>
              <a:t>uncertainty</a:t>
            </a:r>
          </a:p>
          <a:p>
            <a:pPr lvl="1"/>
            <a:r>
              <a:rPr lang="en-US" dirty="0" smtClean="0"/>
              <a:t>Next step, within a Bayesian framework to include several sources of uncertainty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932A7-5303-481D-AFF2-576AD2CD5FC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2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Public health:</a:t>
            </a:r>
            <a:r>
              <a:rPr lang="en-US" dirty="0"/>
              <a:t> </a:t>
            </a:r>
            <a:r>
              <a:rPr lang="en-US" b="1" dirty="0" smtClean="0"/>
              <a:t>about 3 million persons </a:t>
            </a:r>
            <a:r>
              <a:rPr lang="en-US" dirty="0" smtClean="0"/>
              <a:t>in need of psychological interventions</a:t>
            </a:r>
            <a:endParaRPr lang="en-US" dirty="0"/>
          </a:p>
          <a:p>
            <a:endParaRPr lang="en-US" sz="1100" b="1" dirty="0"/>
          </a:p>
          <a:p>
            <a:r>
              <a:rPr lang="en-US" b="1" dirty="0"/>
              <a:t>Political:</a:t>
            </a:r>
            <a:r>
              <a:rPr lang="en-US" dirty="0"/>
              <a:t> </a:t>
            </a:r>
            <a:r>
              <a:rPr lang="en-US" b="1" dirty="0" smtClean="0"/>
              <a:t>about 21 </a:t>
            </a:r>
            <a:r>
              <a:rPr lang="en-US" b="1" dirty="0"/>
              <a:t>million persons</a:t>
            </a:r>
            <a:r>
              <a:rPr lang="en-US" dirty="0"/>
              <a:t> </a:t>
            </a:r>
            <a:r>
              <a:rPr lang="en-US" dirty="0" smtClean="0"/>
              <a:t>in need of social and political education</a:t>
            </a:r>
            <a:endParaRPr lang="en-US" dirty="0"/>
          </a:p>
          <a:p>
            <a:endParaRPr lang="en-US" sz="1100" b="1" dirty="0" smtClean="0"/>
          </a:p>
          <a:p>
            <a:r>
              <a:rPr lang="en-US" b="1" dirty="0" smtClean="0"/>
              <a:t>Socioeconomic</a:t>
            </a:r>
            <a:r>
              <a:rPr lang="en-US" b="1" dirty="0"/>
              <a:t>:</a:t>
            </a:r>
            <a:r>
              <a:rPr lang="en-US" dirty="0"/>
              <a:t> </a:t>
            </a:r>
            <a:r>
              <a:rPr lang="en-US" b="1" dirty="0" smtClean="0"/>
              <a:t>500 thousand </a:t>
            </a:r>
            <a:r>
              <a:rPr lang="en-US" dirty="0" smtClean="0"/>
              <a:t>in need of emotional </a:t>
            </a:r>
            <a:r>
              <a:rPr lang="en-US" dirty="0"/>
              <a:t>and economic support in the most vulnerable life </a:t>
            </a:r>
            <a:r>
              <a:rPr lang="en-US" dirty="0" smtClean="0"/>
              <a:t>stages</a:t>
            </a:r>
            <a:endParaRPr lang="en-US" dirty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932A7-5303-481D-AFF2-576AD2CD5FC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869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20672" y="492115"/>
            <a:ext cx="44577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/>
              <a:t>Many thanks!!</a:t>
            </a:r>
          </a:p>
          <a:p>
            <a:pPr algn="ctr"/>
            <a:r>
              <a:rPr lang="en-US" sz="4000" dirty="0">
                <a:hlinkClick r:id="rId2"/>
              </a:rPr>
              <a:t>eacosta@ced.uab.es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422" y="2301799"/>
            <a:ext cx="7489059" cy="4279462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932A7-5303-481D-AFF2-576AD2CD5FC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49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988" y="222637"/>
            <a:ext cx="7396699" cy="31700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811" y="3472164"/>
            <a:ext cx="7557052" cy="323873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932A7-5303-481D-AFF2-576AD2CD5FC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67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Over 700 killed in last 24 hours as Israel intensifies strikes ..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95" b="6162"/>
          <a:stretch/>
        </p:blipFill>
        <p:spPr bwMode="auto">
          <a:xfrm>
            <a:off x="8123080" y="1412153"/>
            <a:ext cx="3599269" cy="3118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80800"/>
            <a:ext cx="7023847" cy="4351338"/>
          </a:xfrm>
        </p:spPr>
        <p:txBody>
          <a:bodyPr>
            <a:normAutofit fontScale="92500"/>
          </a:bodyPr>
          <a:lstStyle/>
          <a:p>
            <a:r>
              <a:rPr lang="en-US" sz="2600" dirty="0"/>
              <a:t>Most analyses on </a:t>
            </a:r>
            <a:r>
              <a:rPr lang="en-US" sz="2600" dirty="0" smtClean="0"/>
              <a:t>demography on conflict</a:t>
            </a:r>
            <a:endParaRPr lang="en-US" sz="2600" dirty="0"/>
          </a:p>
          <a:p>
            <a:pPr lvl="1"/>
            <a:r>
              <a:rPr lang="en-US" dirty="0"/>
              <a:t>Focus on those who were killed</a:t>
            </a:r>
          </a:p>
          <a:p>
            <a:pPr lvl="2"/>
            <a:r>
              <a:rPr lang="en-US" sz="2200" dirty="0"/>
              <a:t>Number of fatal victims</a:t>
            </a:r>
          </a:p>
          <a:p>
            <a:pPr lvl="2"/>
            <a:r>
              <a:rPr lang="en-US" sz="2200" dirty="0"/>
              <a:t>Effect on life loss (changes in life expectancy, years of life lost, </a:t>
            </a:r>
            <a:r>
              <a:rPr lang="en-US" sz="2200" dirty="0" smtClean="0"/>
              <a:t>lifespan inequalities, etc</a:t>
            </a:r>
            <a:r>
              <a:rPr lang="en-US" sz="2200" dirty="0"/>
              <a:t>.)</a:t>
            </a:r>
          </a:p>
          <a:p>
            <a:pPr lvl="2"/>
            <a:endParaRPr lang="en-US" sz="900" dirty="0"/>
          </a:p>
          <a:p>
            <a:r>
              <a:rPr lang="en-US" sz="2600" dirty="0"/>
              <a:t>Less attention on those </a:t>
            </a:r>
            <a:r>
              <a:rPr lang="en-US" sz="2600" b="1" dirty="0"/>
              <a:t>who survive the conflict, </a:t>
            </a:r>
            <a:r>
              <a:rPr lang="en-US" sz="2600" b="1" dirty="0" smtClean="0"/>
              <a:t>bereave </a:t>
            </a:r>
            <a:r>
              <a:rPr lang="en-US" sz="2600" b="1" dirty="0"/>
              <a:t>those </a:t>
            </a:r>
            <a:r>
              <a:rPr lang="en-US" sz="2600" b="1" dirty="0" smtClean="0"/>
              <a:t>losses, </a:t>
            </a:r>
            <a:r>
              <a:rPr lang="en-US" sz="2600" b="1" dirty="0"/>
              <a:t>and endure the consequences</a:t>
            </a:r>
          </a:p>
          <a:p>
            <a:pPr lvl="1"/>
            <a:r>
              <a:rPr lang="en-US" b="1" dirty="0"/>
              <a:t>Three characteristics of bereavement:</a:t>
            </a:r>
            <a:r>
              <a:rPr lang="en-US" dirty="0"/>
              <a:t> </a:t>
            </a:r>
          </a:p>
          <a:p>
            <a:pPr lvl="2"/>
            <a:r>
              <a:rPr lang="en-US" sz="2200" b="1" dirty="0"/>
              <a:t>Multiplicative</a:t>
            </a:r>
            <a:r>
              <a:rPr lang="en-US" sz="2200" dirty="0"/>
              <a:t>; one </a:t>
            </a:r>
            <a:r>
              <a:rPr lang="en-US" sz="2200" dirty="0" smtClean="0"/>
              <a:t>loss </a:t>
            </a:r>
            <a:r>
              <a:rPr lang="en-US" sz="2200" dirty="0"/>
              <a:t>causes multiple bereavements</a:t>
            </a:r>
          </a:p>
          <a:p>
            <a:pPr lvl="2"/>
            <a:r>
              <a:rPr lang="en-US" sz="2200" b="1" dirty="0"/>
              <a:t>Accumulates over the life course </a:t>
            </a:r>
            <a:r>
              <a:rPr lang="en-US" sz="2200" dirty="0"/>
              <a:t>in prolonged</a:t>
            </a: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2200" dirty="0"/>
              <a:t>conflicts</a:t>
            </a:r>
          </a:p>
          <a:p>
            <a:pPr lvl="2"/>
            <a:r>
              <a:rPr lang="en-US" sz="2200" b="1" dirty="0"/>
              <a:t>Lingering effects </a:t>
            </a:r>
            <a:r>
              <a:rPr lang="en-US" sz="2200" dirty="0"/>
              <a:t>after the end of conflict</a:t>
            </a:r>
            <a:r>
              <a:rPr lang="en-US" dirty="0"/>
              <a:t>s</a:t>
            </a:r>
          </a:p>
        </p:txBody>
      </p:sp>
      <p:pic>
        <p:nvPicPr>
          <p:cNvPr id="2050" name="Picture 2" descr="Over 700 killed in last 24 hours as Israel intensifies strikes ..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9" t="51941" r="9247" b="6162"/>
          <a:stretch/>
        </p:blipFill>
        <p:spPr bwMode="auto">
          <a:xfrm>
            <a:off x="8550007" y="3022629"/>
            <a:ext cx="2840664" cy="150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932A7-5303-481D-AFF2-576AD2CD5FC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025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134600" cy="4351338"/>
          </a:xfrm>
        </p:spPr>
        <p:txBody>
          <a:bodyPr>
            <a:normAutofit/>
          </a:bodyPr>
          <a:lstStyle/>
          <a:p>
            <a:r>
              <a:rPr lang="en-US" dirty="0"/>
              <a:t>Effects of </a:t>
            </a:r>
            <a:r>
              <a:rPr lang="en-US" b="1" dirty="0"/>
              <a:t>conflict-related bereavement </a:t>
            </a:r>
            <a:r>
              <a:rPr lang="en-US" dirty="0"/>
              <a:t>at individual and population levels in at least three dimensions</a:t>
            </a:r>
          </a:p>
          <a:p>
            <a:pPr lvl="1"/>
            <a:endParaRPr lang="en-US" b="1" dirty="0"/>
          </a:p>
          <a:p>
            <a:pPr marL="914400" lvl="1" indent="-457200">
              <a:buFont typeface="+mj-lt"/>
              <a:buAutoNum type="arabicPeriod"/>
            </a:pPr>
            <a:r>
              <a:rPr lang="en-US" b="1" dirty="0"/>
              <a:t>Emotional:</a:t>
            </a:r>
            <a:r>
              <a:rPr lang="en-US" dirty="0"/>
              <a:t> It relates to </a:t>
            </a:r>
            <a:r>
              <a:rPr lang="en-US" b="1" dirty="0"/>
              <a:t>traumatic experiences</a:t>
            </a:r>
            <a:r>
              <a:rPr lang="en-US" dirty="0"/>
              <a:t>, not only the experience of loss but also the violence implied in that loss</a:t>
            </a:r>
          </a:p>
          <a:p>
            <a:pPr marL="914400" lvl="1" indent="-457200">
              <a:buFont typeface="+mj-lt"/>
              <a:buAutoNum type="arabicPeriod"/>
            </a:pPr>
            <a:endParaRPr lang="en-US" sz="1400" b="1" dirty="0"/>
          </a:p>
          <a:p>
            <a:pPr marL="914400" lvl="1" indent="-457200">
              <a:buFont typeface="+mj-lt"/>
              <a:buAutoNum type="arabicPeriod"/>
            </a:pPr>
            <a:r>
              <a:rPr lang="en-US" b="1" dirty="0" smtClean="0"/>
              <a:t>Political and social:</a:t>
            </a:r>
            <a:r>
              <a:rPr lang="en-US" dirty="0" smtClean="0"/>
              <a:t> </a:t>
            </a:r>
            <a:r>
              <a:rPr lang="en-US" dirty="0"/>
              <a:t>The greater the level of bereavement inflicted on a population, the </a:t>
            </a:r>
            <a:r>
              <a:rPr lang="en-US" b="1" dirty="0"/>
              <a:t>greater the risk of radicalization and efforts necessary for reconciliation in the </a:t>
            </a:r>
            <a:r>
              <a:rPr lang="en-US" b="1" dirty="0" smtClean="0"/>
              <a:t>future</a:t>
            </a:r>
          </a:p>
          <a:p>
            <a:pPr marL="914400" lvl="1" indent="-457200">
              <a:buFont typeface="+mj-lt"/>
              <a:buAutoNum type="arabicPeriod"/>
            </a:pPr>
            <a:endParaRPr lang="en-US" sz="1400" b="1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b="1" dirty="0" smtClean="0"/>
              <a:t>Material</a:t>
            </a:r>
            <a:r>
              <a:rPr lang="en-US" b="1" dirty="0"/>
              <a:t>: </a:t>
            </a:r>
            <a:r>
              <a:rPr lang="en-US" dirty="0"/>
              <a:t>Considerable reduction in </a:t>
            </a:r>
            <a:r>
              <a:rPr lang="en-US" b="1" dirty="0"/>
              <a:t>care and economic support</a:t>
            </a:r>
            <a:r>
              <a:rPr lang="en-US" dirty="0"/>
              <a:t>, which can be critical</a:t>
            </a:r>
            <a:r>
              <a:rPr lang="en-US" b="1" dirty="0"/>
              <a:t> </a:t>
            </a:r>
            <a:r>
              <a:rPr lang="en-US" dirty="0"/>
              <a:t>for young offspring and old parents</a:t>
            </a:r>
          </a:p>
          <a:p>
            <a:pPr marL="914400" lvl="1" indent="-457200">
              <a:buFont typeface="+mj-lt"/>
              <a:buAutoNum type="arabicPeriod"/>
            </a:pPr>
            <a:endParaRPr lang="en-US" b="1" dirty="0"/>
          </a:p>
          <a:p>
            <a:pPr marL="914400" lvl="1" indent="-457200">
              <a:buFont typeface="+mj-lt"/>
              <a:buAutoNum type="arabicPeriod"/>
            </a:pPr>
            <a:endParaRPr lang="en-US" b="1" dirty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932A7-5303-481D-AFF2-576AD2CD5FC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964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9443"/>
            <a:ext cx="10134600" cy="4789714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Previous work proposing methods for estimating the prevalence of bereavement events from conflict deaths, and their dynamics over time</a:t>
            </a:r>
          </a:p>
          <a:p>
            <a:endParaRPr lang="en-US" dirty="0" smtClean="0"/>
          </a:p>
          <a:p>
            <a:endParaRPr lang="en-US" sz="1400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sz="1100" dirty="0" smtClean="0"/>
          </a:p>
          <a:p>
            <a:r>
              <a:rPr lang="en-US" dirty="0" smtClean="0"/>
              <a:t>Estimation of </a:t>
            </a:r>
            <a:r>
              <a:rPr lang="en-US" b="1" dirty="0" smtClean="0"/>
              <a:t>bereavement </a:t>
            </a:r>
            <a:r>
              <a:rPr lang="en-US" b="1" dirty="0"/>
              <a:t>events </a:t>
            </a:r>
            <a:r>
              <a:rPr lang="en-US" dirty="0"/>
              <a:t>(≠ bereaved </a:t>
            </a:r>
            <a:r>
              <a:rPr lang="en-US" dirty="0" smtClean="0"/>
              <a:t>persons)</a:t>
            </a:r>
          </a:p>
          <a:p>
            <a:pPr lvl="1"/>
            <a:r>
              <a:rPr lang="en-US" dirty="0" smtClean="0"/>
              <a:t>1 person can suffer multiple loses</a:t>
            </a:r>
          </a:p>
          <a:p>
            <a:endParaRPr lang="en-US" sz="100" dirty="0" smtClean="0"/>
          </a:p>
          <a:p>
            <a:r>
              <a:rPr lang="en-US" dirty="0" smtClean="0"/>
              <a:t>Innovation here: </a:t>
            </a:r>
          </a:p>
          <a:p>
            <a:pPr lvl="1"/>
            <a:r>
              <a:rPr lang="en-US" dirty="0" smtClean="0"/>
              <a:t>New method for obtaining </a:t>
            </a:r>
            <a:r>
              <a:rPr lang="en-US" b="1" dirty="0" smtClean="0"/>
              <a:t>bereaved persons</a:t>
            </a:r>
            <a:endParaRPr lang="en-US" dirty="0" smtClean="0"/>
          </a:p>
          <a:p>
            <a:pPr lvl="2"/>
            <a:r>
              <a:rPr lang="en-US" sz="2400" dirty="0" smtClean="0"/>
              <a:t>Accounts for family overlapping</a:t>
            </a:r>
          </a:p>
          <a:p>
            <a:pPr lvl="2"/>
            <a:r>
              <a:rPr lang="en-US" sz="2400" dirty="0" smtClean="0"/>
              <a:t>Allows us to identify segments of the population with strong implications at emotional, material </a:t>
            </a:r>
            <a:r>
              <a:rPr lang="en-US" sz="2400" dirty="0"/>
              <a:t>a</a:t>
            </a:r>
            <a:r>
              <a:rPr lang="en-US" sz="2400" dirty="0" smtClean="0"/>
              <a:t>nd political dimensions</a:t>
            </a:r>
          </a:p>
          <a:p>
            <a:pPr lvl="1"/>
            <a:r>
              <a:rPr lang="en-US" dirty="0" smtClean="0"/>
              <a:t>Accounting for </a:t>
            </a:r>
            <a:r>
              <a:rPr lang="en-US" b="1" dirty="0" smtClean="0"/>
              <a:t>enforced disappearances</a:t>
            </a:r>
            <a:r>
              <a:rPr lang="en-US" dirty="0" smtClean="0"/>
              <a:t>, in addition to homicides</a:t>
            </a:r>
          </a:p>
          <a:p>
            <a:pPr marL="457200" lvl="1" indent="0">
              <a:buNone/>
            </a:pP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2394857" y="2210701"/>
            <a:ext cx="6509657" cy="1474114"/>
            <a:chOff x="2275113" y="2455632"/>
            <a:chExt cx="5747657" cy="124957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/>
            <a:srcRect t="50023" b="11499"/>
            <a:stretch/>
          </p:blipFill>
          <p:spPr>
            <a:xfrm>
              <a:off x="2275113" y="2775856"/>
              <a:ext cx="5747657" cy="92934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/>
            <a:srcRect r="58052" b="82970"/>
            <a:stretch/>
          </p:blipFill>
          <p:spPr>
            <a:xfrm>
              <a:off x="2326819" y="2455632"/>
              <a:ext cx="1845128" cy="314781"/>
            </a:xfrm>
            <a:prstGeom prst="rect">
              <a:avLst/>
            </a:prstGeom>
          </p:spPr>
        </p:pic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932A7-5303-481D-AFF2-576AD2CD5FC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701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60263"/>
          </a:xfrm>
        </p:spPr>
        <p:txBody>
          <a:bodyPr/>
          <a:lstStyle/>
          <a:p>
            <a:r>
              <a:rPr lang="en-US" dirty="0"/>
              <a:t>Aim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7718"/>
            <a:ext cx="10515600" cy="459422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3000" dirty="0"/>
              <a:t>Propose and apply a </a:t>
            </a:r>
            <a:r>
              <a:rPr lang="en-US" sz="3000" b="1" dirty="0"/>
              <a:t>set of methods</a:t>
            </a:r>
            <a:r>
              <a:rPr lang="en-US" sz="3000" dirty="0"/>
              <a:t> that allow us to </a:t>
            </a:r>
            <a:r>
              <a:rPr lang="en-US" sz="3000" dirty="0" smtClean="0"/>
              <a:t>estimate the bereaved population from conflict in Colombia, according to its potential to: </a:t>
            </a:r>
          </a:p>
          <a:p>
            <a:r>
              <a:rPr lang="en-US" sz="2600" dirty="0" smtClean="0"/>
              <a:t>Develop psychological trauma and other disorders </a:t>
            </a:r>
          </a:p>
          <a:p>
            <a:r>
              <a:rPr lang="en-US" sz="2600" dirty="0" smtClean="0"/>
              <a:t>Carry </a:t>
            </a:r>
            <a:r>
              <a:rPr lang="en-US" sz="2600" dirty="0"/>
              <a:t>and reproduce </a:t>
            </a:r>
            <a:r>
              <a:rPr lang="en-US" sz="2600" dirty="0" smtClean="0"/>
              <a:t>collective memory</a:t>
            </a:r>
          </a:p>
          <a:p>
            <a:r>
              <a:rPr lang="en-US" sz="2600" dirty="0" smtClean="0"/>
              <a:t>Suffer loss of support in critical life stages</a:t>
            </a:r>
            <a:endParaRPr lang="en-US" sz="2600" dirty="0"/>
          </a:p>
          <a:p>
            <a:pPr marL="0" indent="0">
              <a:buNone/>
            </a:pPr>
            <a:endParaRPr lang="en-US" sz="2800" b="1" dirty="0" smtClean="0"/>
          </a:p>
          <a:p>
            <a:pPr marL="0" indent="0">
              <a:buNone/>
            </a:pPr>
            <a:r>
              <a:rPr lang="en-US" sz="3000" b="1" dirty="0" smtClean="0"/>
              <a:t>Questions:</a:t>
            </a:r>
            <a:r>
              <a:rPr lang="en-US" sz="3000" dirty="0" smtClean="0"/>
              <a:t> </a:t>
            </a:r>
          </a:p>
          <a:p>
            <a:r>
              <a:rPr lang="en-US" sz="3000" dirty="0" smtClean="0"/>
              <a:t>How many people in Colombia, as of 2018, had experienced during their life course the conflict loss of:</a:t>
            </a:r>
          </a:p>
          <a:p>
            <a:pPr lvl="1"/>
            <a:r>
              <a:rPr lang="en-US" sz="2600" dirty="0"/>
              <a:t>members of the nuclear family</a:t>
            </a:r>
            <a:r>
              <a:rPr lang="en-US" sz="2600" dirty="0" smtClean="0"/>
              <a:t>? (trauma)</a:t>
            </a:r>
            <a:endParaRPr lang="en-US" sz="2600" dirty="0"/>
          </a:p>
          <a:p>
            <a:pPr lvl="1"/>
            <a:r>
              <a:rPr lang="en-US" sz="2600" dirty="0" smtClean="0"/>
              <a:t>members of the extended family? (memory)</a:t>
            </a:r>
          </a:p>
          <a:p>
            <a:pPr lvl="1"/>
            <a:r>
              <a:rPr lang="en-US" sz="2600" dirty="0" smtClean="0"/>
              <a:t>sources of support during critical age stages? (support) </a:t>
            </a:r>
            <a:endParaRPr lang="en-US" sz="2600" dirty="0"/>
          </a:p>
          <a:p>
            <a:endParaRPr lang="en-US" sz="1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932A7-5303-481D-AFF2-576AD2CD5FC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834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Databases from the </a:t>
            </a:r>
            <a:r>
              <a:rPr lang="es-419" b="1" i="1" dirty="0" smtClean="0"/>
              <a:t>Comisión de la verdad</a:t>
            </a:r>
            <a:r>
              <a:rPr lang="en-US" b="1" i="1" dirty="0" smtClean="0"/>
              <a:t> </a:t>
            </a:r>
            <a:r>
              <a:rPr lang="en-US" b="1" dirty="0" smtClean="0"/>
              <a:t>(Truth commission</a:t>
            </a:r>
            <a:r>
              <a:rPr lang="en-US" b="1" dirty="0"/>
              <a:t>) final report (</a:t>
            </a:r>
            <a:r>
              <a:rPr lang="en-US" b="1" dirty="0" smtClean="0"/>
              <a:t>1985 - 2018) – Colombian peace process</a:t>
            </a:r>
          </a:p>
          <a:p>
            <a:pPr lvl="1"/>
            <a:r>
              <a:rPr lang="en-US" dirty="0"/>
              <a:t>Record linkage across </a:t>
            </a:r>
            <a:r>
              <a:rPr lang="en-US" dirty="0" smtClean="0"/>
              <a:t>34 </a:t>
            </a:r>
            <a:r>
              <a:rPr lang="en-US" dirty="0"/>
              <a:t>databases</a:t>
            </a:r>
          </a:p>
          <a:p>
            <a:pPr lvl="1"/>
            <a:r>
              <a:rPr lang="en-US" dirty="0"/>
              <a:t>Information on date of death/disappearance, age (5y), </a:t>
            </a:r>
            <a:r>
              <a:rPr lang="en-US" dirty="0" smtClean="0"/>
              <a:t>gender, place</a:t>
            </a:r>
            <a:endParaRPr lang="en-US" dirty="0"/>
          </a:p>
          <a:p>
            <a:r>
              <a:rPr lang="en-US" b="1" dirty="0" smtClean="0"/>
              <a:t>Homicides </a:t>
            </a:r>
            <a:r>
              <a:rPr lang="en-US" dirty="0" smtClean="0"/>
              <a:t>related to conflict: 454,842 persons</a:t>
            </a:r>
            <a:endParaRPr lang="en-US" dirty="0"/>
          </a:p>
          <a:p>
            <a:r>
              <a:rPr lang="en-US" b="1" dirty="0" smtClean="0"/>
              <a:t>Enforced disappearances </a:t>
            </a:r>
            <a:r>
              <a:rPr lang="en-US" dirty="0"/>
              <a:t>related to </a:t>
            </a:r>
            <a:r>
              <a:rPr lang="en-US" dirty="0" smtClean="0"/>
              <a:t>conflict: 124,021 persons</a:t>
            </a:r>
            <a:endParaRPr lang="en-US" dirty="0"/>
          </a:p>
          <a:p>
            <a:endParaRPr lang="en-US" dirty="0"/>
          </a:p>
          <a:p>
            <a:r>
              <a:rPr lang="en-US" b="1" dirty="0" smtClean="0"/>
              <a:t>WPP 2024 data by gender and </a:t>
            </a:r>
            <a:r>
              <a:rPr lang="en-US" b="1" dirty="0"/>
              <a:t>single-year age (1950-2018) </a:t>
            </a:r>
            <a:endParaRPr lang="en-US" b="1" dirty="0" smtClean="0"/>
          </a:p>
          <a:p>
            <a:pPr lvl="1"/>
            <a:r>
              <a:rPr lang="en-US" b="1" dirty="0" smtClean="0"/>
              <a:t>Population exposures</a:t>
            </a:r>
            <a:endParaRPr lang="en-US" dirty="0" smtClean="0"/>
          </a:p>
          <a:p>
            <a:pPr lvl="1"/>
            <a:r>
              <a:rPr lang="en-US" b="1" dirty="0" smtClean="0"/>
              <a:t>All-cause mortality rates</a:t>
            </a:r>
            <a:endParaRPr lang="en-US" dirty="0" smtClean="0"/>
          </a:p>
          <a:p>
            <a:pPr lvl="1"/>
            <a:r>
              <a:rPr lang="en-US" b="1" dirty="0" smtClean="0"/>
              <a:t>Fertility rates</a:t>
            </a:r>
            <a:endParaRPr lang="en-US" dirty="0" smtClean="0"/>
          </a:p>
          <a:p>
            <a:endParaRPr lang="es-419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932A7-5303-481D-AFF2-576AD2CD5FC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049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Analytical strategy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97497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Estimation of homicides and disappearances </a:t>
            </a:r>
            <a:r>
              <a:rPr lang="en-US" dirty="0" err="1" smtClean="0"/>
              <a:t>completness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Estimation of kinship structures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Estimation of conflict </a:t>
            </a:r>
            <a:r>
              <a:rPr lang="en-US" dirty="0"/>
              <a:t>bereavement </a:t>
            </a:r>
            <a:r>
              <a:rPr lang="en-US" dirty="0" smtClean="0"/>
              <a:t>events over time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Estimation of bereaved population in 2018, by loss type (extended and nuclear family, and critical ages)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932A7-5303-481D-AFF2-576AD2CD5FC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07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</a:t>
            </a:r>
            <a:r>
              <a:rPr lang="en-US" dirty="0" smtClean="0"/>
              <a:t>Homicides </a:t>
            </a:r>
            <a:r>
              <a:rPr lang="en-US" dirty="0"/>
              <a:t>and </a:t>
            </a:r>
            <a:r>
              <a:rPr lang="en-US" dirty="0" smtClean="0"/>
              <a:t>disappearances completeness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832644"/>
            <a:ext cx="10515600" cy="147562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Multiple estimation systems (MES)</a:t>
            </a:r>
          </a:p>
          <a:p>
            <a:pPr lvl="1"/>
            <a:r>
              <a:rPr lang="en-US" dirty="0" smtClean="0"/>
              <a:t>A generalization of capture-recapture methods</a:t>
            </a:r>
          </a:p>
          <a:p>
            <a:pPr lvl="1"/>
            <a:r>
              <a:rPr lang="en-US" dirty="0" smtClean="0"/>
              <a:t>Estimation of unregistered deaths and disappearances, based on the registration patterns across databases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6762443"/>
              </p:ext>
            </p:extLst>
          </p:nvPr>
        </p:nvGraphicFramePr>
        <p:xfrm>
          <a:off x="2048436" y="1813426"/>
          <a:ext cx="9305364" cy="27712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1" name="Worksheet" r:id="rId4" imgW="10906020" imgH="3248059" progId="Excel.Sheet.12">
                  <p:embed/>
                </p:oleObj>
              </mc:Choice>
              <mc:Fallback>
                <p:oleObj name="Worksheet" r:id="rId4" imgW="10906020" imgH="324805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48436" y="1813426"/>
                        <a:ext cx="9305364" cy="27712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84308" y="1792609"/>
            <a:ext cx="13850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/>
              <a:t>Example of linked homicides data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932A7-5303-481D-AFF2-576AD2CD5FC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72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7002</TotalTime>
  <Words>1741</Words>
  <Application>Microsoft Office PowerPoint</Application>
  <PresentationFormat>Widescreen</PresentationFormat>
  <Paragraphs>438</Paragraphs>
  <Slides>28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Cambria Math</vt:lpstr>
      <vt:lpstr>Office Theme</vt:lpstr>
      <vt:lpstr>Worksheet</vt:lpstr>
      <vt:lpstr>The ripples of loss: Estimating the bereaved population due to conflict deaths and enforced disappearances in Colombia</vt:lpstr>
      <vt:lpstr>Background: Colombian conflict</vt:lpstr>
      <vt:lpstr>Background</vt:lpstr>
      <vt:lpstr>Background</vt:lpstr>
      <vt:lpstr>Background</vt:lpstr>
      <vt:lpstr>Aim</vt:lpstr>
      <vt:lpstr>Data</vt:lpstr>
      <vt:lpstr>Analytical strategy</vt:lpstr>
      <vt:lpstr>1. Homicides and disappearances completeness</vt:lpstr>
      <vt:lpstr>1. Homicides and disappearances completeness</vt:lpstr>
      <vt:lpstr>1. Homicides and disappearances completeness</vt:lpstr>
      <vt:lpstr>2. Kinship structures</vt:lpstr>
      <vt:lpstr>3. Conflict bereavement events</vt:lpstr>
      <vt:lpstr>3. Conflict bereavement events over time</vt:lpstr>
      <vt:lpstr>3. Conflict bereavement events</vt:lpstr>
      <vt:lpstr>4. Estimation of bereaved population in 2018</vt:lpstr>
      <vt:lpstr>4. Estimation of bereaved population in 2018</vt:lpstr>
      <vt:lpstr>4. Estimation of bereaved population in 2018</vt:lpstr>
      <vt:lpstr>Results</vt:lpstr>
      <vt:lpstr>Results</vt:lpstr>
      <vt:lpstr>Results</vt:lpstr>
      <vt:lpstr>Results</vt:lpstr>
      <vt:lpstr>Results summary</vt:lpstr>
      <vt:lpstr>Results summary</vt:lpstr>
      <vt:lpstr>Limitations</vt:lpstr>
      <vt:lpstr>Implications</vt:lpstr>
      <vt:lpstr>PowerPoint Presentation</vt:lpstr>
      <vt:lpstr>Data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Cause-specific decomposition of mortality perturbances</dc:title>
  <dc:creator>Microsoft account</dc:creator>
  <cp:lastModifiedBy>Microsoft account</cp:lastModifiedBy>
  <cp:revision>388</cp:revision>
  <dcterms:created xsi:type="dcterms:W3CDTF">2024-03-01T07:41:34Z</dcterms:created>
  <dcterms:modified xsi:type="dcterms:W3CDTF">2024-09-27T07:17:59Z</dcterms:modified>
</cp:coreProperties>
</file>