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5" r:id="rId2"/>
    <p:sldId id="841" r:id="rId3"/>
    <p:sldId id="855" r:id="rId4"/>
    <p:sldId id="854" r:id="rId5"/>
    <p:sldId id="859" r:id="rId6"/>
    <p:sldId id="860" r:id="rId7"/>
    <p:sldId id="886" r:id="rId8"/>
    <p:sldId id="883" r:id="rId9"/>
    <p:sldId id="863" r:id="rId10"/>
    <p:sldId id="865" r:id="rId11"/>
    <p:sldId id="866" r:id="rId12"/>
    <p:sldId id="867" r:id="rId13"/>
    <p:sldId id="868" r:id="rId14"/>
    <p:sldId id="900" r:id="rId15"/>
    <p:sldId id="862" r:id="rId16"/>
    <p:sldId id="840" r:id="rId17"/>
    <p:sldId id="890" r:id="rId18"/>
    <p:sldId id="891" r:id="rId19"/>
    <p:sldId id="893" r:id="rId20"/>
    <p:sldId id="839" r:id="rId21"/>
    <p:sldId id="895" r:id="rId22"/>
    <p:sldId id="869" r:id="rId23"/>
    <p:sldId id="898" r:id="rId24"/>
    <p:sldId id="845" r:id="rId25"/>
    <p:sldId id="846" r:id="rId26"/>
    <p:sldId id="849" r:id="rId27"/>
    <p:sldId id="850" r:id="rId28"/>
    <p:sldId id="851" r:id="rId29"/>
    <p:sldId id="847" r:id="rId30"/>
    <p:sldId id="848" r:id="rId31"/>
    <p:sldId id="870" r:id="rId32"/>
    <p:sldId id="899" r:id="rId33"/>
    <p:sldId id="872" r:id="rId34"/>
    <p:sldId id="871" r:id="rId35"/>
    <p:sldId id="887" r:id="rId3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2C563-930E-4413-697B-2859929028DE}" name="Astri Syse" initials="AS" userId="S::Astri.Syse@fhi.no::2d13666d-7bf7-46aa-aba8-bcdd53f2eb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AE81D-178F-4929-992F-1E355A80CE30}" v="7" dt="2024-09-26T12:38:25.95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0" autoAdjust="0"/>
    <p:restoredTop sz="79393" autoAdjust="0"/>
  </p:normalViewPr>
  <p:slideViewPr>
    <p:cSldViewPr snapToGrid="0">
      <p:cViewPr varScale="1">
        <p:scale>
          <a:sx n="89" d="100"/>
          <a:sy n="89" d="100"/>
        </p:scale>
        <p:origin x="224" y="64"/>
      </p:cViewPr>
      <p:guideLst/>
    </p:cSldViewPr>
  </p:slideViewPr>
  <p:notesTextViewPr>
    <p:cViewPr>
      <p:scale>
        <a:sx n="1" d="1"/>
        <a:sy n="1" d="1"/>
      </p:scale>
      <p:origin x="0" y="0"/>
    </p:cViewPr>
  </p:notesTextViewPr>
  <p:sorterViewPr>
    <p:cViewPr>
      <p:scale>
        <a:sx n="150" d="100"/>
        <a:sy n="150" d="100"/>
      </p:scale>
      <p:origin x="0" y="-6744"/>
    </p:cViewPr>
  </p:sorterViewPr>
  <p:notesViewPr>
    <p:cSldViewPr snapToGrid="0">
      <p:cViewPr varScale="1">
        <p:scale>
          <a:sx n="85" d="100"/>
          <a:sy n="85"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16B1A-1543-46C1-A10C-3866D20B1F82}" type="datetimeFigureOut">
              <a:rPr lang="nb-NO" smtClean="0"/>
              <a:t>26.09.2024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75A8F-5960-4E76-91EC-6B88ED3BC7B8}" type="slidenum">
              <a:rPr lang="nb-NO" smtClean="0"/>
              <a:t>‹#›</a:t>
            </a:fld>
            <a:endParaRPr lang="nb-NO"/>
          </a:p>
        </p:txBody>
      </p:sp>
    </p:spTree>
    <p:extLst>
      <p:ext uri="{BB962C8B-B14F-4D97-AF65-F5344CB8AC3E}">
        <p14:creationId xmlns:p14="http://schemas.microsoft.com/office/powerpoint/2010/main" val="199211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7F75A8F-5960-4E76-91EC-6B88ED3BC7B8}" type="slidenum">
              <a:rPr lang="nb-NO" smtClean="0"/>
              <a:t>1</a:t>
            </a:fld>
            <a:endParaRPr lang="nb-NO"/>
          </a:p>
        </p:txBody>
      </p:sp>
    </p:spTree>
    <p:extLst>
      <p:ext uri="{BB962C8B-B14F-4D97-AF65-F5344CB8AC3E}">
        <p14:creationId xmlns:p14="http://schemas.microsoft.com/office/powerpoint/2010/main" val="280623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B7F75A8F-5960-4E76-91EC-6B88ED3BC7B8}" type="slidenum">
              <a:rPr lang="nb-NO" smtClean="0"/>
              <a:t>5</a:t>
            </a:fld>
            <a:endParaRPr lang="nb-NO"/>
          </a:p>
        </p:txBody>
      </p:sp>
    </p:spTree>
    <p:extLst>
      <p:ext uri="{BB962C8B-B14F-4D97-AF65-F5344CB8AC3E}">
        <p14:creationId xmlns:p14="http://schemas.microsoft.com/office/powerpoint/2010/main" val="339285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7F75A8F-5960-4E76-91EC-6B88ED3BC7B8}" type="slidenum">
              <a:rPr lang="nb-NO" smtClean="0"/>
              <a:t>8</a:t>
            </a:fld>
            <a:endParaRPr lang="nb-NO"/>
          </a:p>
        </p:txBody>
      </p:sp>
    </p:spTree>
    <p:extLst>
      <p:ext uri="{BB962C8B-B14F-4D97-AF65-F5344CB8AC3E}">
        <p14:creationId xmlns:p14="http://schemas.microsoft.com/office/powerpoint/2010/main" val="374589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For students who haven’t has any noteworthy income in the past year, there’s  </a:t>
            </a:r>
          </a:p>
        </p:txBody>
      </p:sp>
      <p:sp>
        <p:nvSpPr>
          <p:cNvPr id="4" name="Slide Number Placeholder 3"/>
          <p:cNvSpPr>
            <a:spLocks noGrp="1"/>
          </p:cNvSpPr>
          <p:nvPr>
            <p:ph type="sldNum" sz="quarter" idx="5"/>
          </p:nvPr>
        </p:nvSpPr>
        <p:spPr/>
        <p:txBody>
          <a:bodyPr/>
          <a:lstStyle/>
          <a:p>
            <a:fld id="{9BD82C29-162C-5441-A869-DE40906DD249}" type="slidenum">
              <a:rPr lang="en-NO" smtClean="0"/>
              <a:t>16</a:t>
            </a:fld>
            <a:endParaRPr lang="en-NO"/>
          </a:p>
        </p:txBody>
      </p:sp>
    </p:spTree>
    <p:extLst>
      <p:ext uri="{BB962C8B-B14F-4D97-AF65-F5344CB8AC3E}">
        <p14:creationId xmlns:p14="http://schemas.microsoft.com/office/powerpoint/2010/main" val="38095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33</a:t>
            </a:fld>
            <a:endParaRPr lang="nb-NO"/>
          </a:p>
        </p:txBody>
      </p:sp>
    </p:spTree>
    <p:extLst>
      <p:ext uri="{BB962C8B-B14F-4D97-AF65-F5344CB8AC3E}">
        <p14:creationId xmlns:p14="http://schemas.microsoft.com/office/powerpoint/2010/main" val="332497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B7F75A8F-5960-4E76-91EC-6B88ED3BC7B8}" type="slidenum">
              <a:rPr lang="nb-NO" smtClean="0"/>
              <a:t>34</a:t>
            </a:fld>
            <a:endParaRPr lang="nb-NO"/>
          </a:p>
        </p:txBody>
      </p:sp>
    </p:spTree>
    <p:extLst>
      <p:ext uri="{BB962C8B-B14F-4D97-AF65-F5344CB8AC3E}">
        <p14:creationId xmlns:p14="http://schemas.microsoft.com/office/powerpoint/2010/main" val="159661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E53F39-6F77-6171-5EBB-89DBB7F6808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7346760-DD63-658E-49BA-43BAE6A8A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D976B97-69B6-7824-6C37-2519EE9837E7}"/>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5" name="Plassholder for bunntekst 4">
            <a:extLst>
              <a:ext uri="{FF2B5EF4-FFF2-40B4-BE49-F238E27FC236}">
                <a16:creationId xmlns:a16="http://schemas.microsoft.com/office/drawing/2014/main" id="{B3576F5B-BF6C-6146-A440-B955E25A32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98A948E-18E4-B800-51C7-2D9A64B2BC30}"/>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298429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7A2D36-20DF-A1A5-CF1C-F97EF2793F8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5993318-64E5-6881-72FB-6E3C719528B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8E7E3A4-5CD7-DAF6-7FC7-10304F54116D}"/>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5" name="Plassholder for bunntekst 4">
            <a:extLst>
              <a:ext uri="{FF2B5EF4-FFF2-40B4-BE49-F238E27FC236}">
                <a16:creationId xmlns:a16="http://schemas.microsoft.com/office/drawing/2014/main" id="{D05E1090-4917-1C4A-DBCD-709B4B9B10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11C4EB-7A5D-0D86-F3E7-956C0C72397F}"/>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46113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870DF77-F149-D326-3447-60EB9F3BD82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3576DF5-8A3B-6A25-6B86-00290564479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ED2FD1E-F3F4-3D0B-80C4-4D977B51B21B}"/>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5" name="Plassholder for bunntekst 4">
            <a:extLst>
              <a:ext uri="{FF2B5EF4-FFF2-40B4-BE49-F238E27FC236}">
                <a16:creationId xmlns:a16="http://schemas.microsoft.com/office/drawing/2014/main" id="{E18963F1-A9C9-D770-9A56-D530D554C2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E3341E1-98BA-0E12-9946-4D6C8E872878}"/>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419734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17312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108935"/>
            <a:ext cx="7807127" cy="1600695"/>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53398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689612"/>
            <a:ext cx="10515600" cy="701731"/>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515654"/>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7"/>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89792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D2B2D-C746-469C-B6B1-0A36324F4D0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B25F9AD-79D4-4DC0-7701-0296040B3DA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B256340-8B95-07CC-0827-F867B7DB5E86}"/>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5" name="Plassholder for bunntekst 4">
            <a:extLst>
              <a:ext uri="{FF2B5EF4-FFF2-40B4-BE49-F238E27FC236}">
                <a16:creationId xmlns:a16="http://schemas.microsoft.com/office/drawing/2014/main" id="{FCA54325-5DC5-AAAE-3644-6A9C38F2F78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A186C53-1FF9-2E9E-C65A-E3BD8240B4BC}"/>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15654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2D477-87A0-ED15-0549-E832B3A08DF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0AD6F72-D93D-7528-DD39-C38AD98A76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C092C4A-E126-9E4F-F6D0-6E01D4B27877}"/>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5" name="Plassholder for bunntekst 4">
            <a:extLst>
              <a:ext uri="{FF2B5EF4-FFF2-40B4-BE49-F238E27FC236}">
                <a16:creationId xmlns:a16="http://schemas.microsoft.com/office/drawing/2014/main" id="{8570ED27-EEC7-C56F-C741-7942A23A564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4F2A6DD-CB61-3879-276B-DE3E3E104758}"/>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141718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50351E-2B5D-9B3D-BABB-7C0868DA39D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2D0BFEB-57C4-7237-6450-EE1964D66F2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BD4C8B4-EF19-8B0C-9A63-BF3B2B516CB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90085F7-8717-EED9-D9B5-D4E6D7621442}"/>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6" name="Plassholder for bunntekst 5">
            <a:extLst>
              <a:ext uri="{FF2B5EF4-FFF2-40B4-BE49-F238E27FC236}">
                <a16:creationId xmlns:a16="http://schemas.microsoft.com/office/drawing/2014/main" id="{B9EDA831-E183-3778-31D1-BD345E9B13A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406F556-4FC2-14C8-94D2-D416FE2222E5}"/>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240704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CB52D-157A-1A90-D0F9-5F38FA3A605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3E80BC5-64A8-E86B-4F58-33FD9A5675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3130508-AEAA-927D-F32D-36F55B7FAC9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4E0B0EC-7B73-6D64-DB29-46E5D35E6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5B78065-DD1C-7A56-DB6D-9FB18B0EE33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BA9BA57-107C-E7C4-186F-BD7FAA3B2B89}"/>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8" name="Plassholder for bunntekst 7">
            <a:extLst>
              <a:ext uri="{FF2B5EF4-FFF2-40B4-BE49-F238E27FC236}">
                <a16:creationId xmlns:a16="http://schemas.microsoft.com/office/drawing/2014/main" id="{2BE5EF5C-A959-80D8-B987-CC59287DFA7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82AAAC9-4D85-6499-F48C-0530D7A39B24}"/>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116483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91AAB3-E75B-18C6-C69C-86EBF30B9C9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91B36F9-BE72-E637-1A51-149D074C233C}"/>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4" name="Plassholder for bunntekst 3">
            <a:extLst>
              <a:ext uri="{FF2B5EF4-FFF2-40B4-BE49-F238E27FC236}">
                <a16:creationId xmlns:a16="http://schemas.microsoft.com/office/drawing/2014/main" id="{89934042-EE2B-E72A-4C46-618F97D6D54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84AC6EF-3E0C-2C45-F810-A6C6713A25EA}"/>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255693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AE60A8D-B609-D465-4204-6A0FE2D07B44}"/>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3" name="Plassholder for bunntekst 2">
            <a:extLst>
              <a:ext uri="{FF2B5EF4-FFF2-40B4-BE49-F238E27FC236}">
                <a16:creationId xmlns:a16="http://schemas.microsoft.com/office/drawing/2014/main" id="{EE947E37-6E5F-6474-61C8-98AF589B8BF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79595E8-B311-9DE8-8509-8908EF1C9844}"/>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239324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C4E27E-729E-51DA-5C33-BEE59DC9529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C82DC3F-69C9-DE51-5F6C-D198BC8EBF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8526617-51C1-FEC7-C9F8-FDA00AD06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C1FA101-21E3-48FB-ADE4-81858DA91EC0}"/>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6" name="Plassholder for bunntekst 5">
            <a:extLst>
              <a:ext uri="{FF2B5EF4-FFF2-40B4-BE49-F238E27FC236}">
                <a16:creationId xmlns:a16="http://schemas.microsoft.com/office/drawing/2014/main" id="{F812FCDB-B010-9AFD-E0C1-5A3F198E912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CF05C41-2471-9754-8810-7C1938FB6066}"/>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357073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2FAEE6-C7C6-4F0F-CFBA-81CF02D6094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21BADB4-1CFB-5700-EBE1-D1272FB7BC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6C5F71A-BD50-073C-E94A-6AA6874D4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832C459-48AE-BA3B-ECDB-DF57D7E6E537}"/>
              </a:ext>
            </a:extLst>
          </p:cNvPr>
          <p:cNvSpPr>
            <a:spLocks noGrp="1"/>
          </p:cNvSpPr>
          <p:nvPr>
            <p:ph type="dt" sz="half" idx="10"/>
          </p:nvPr>
        </p:nvSpPr>
        <p:spPr/>
        <p:txBody>
          <a:bodyPr/>
          <a:lstStyle/>
          <a:p>
            <a:fld id="{50C384C2-BC55-4FED-A62F-7E53B3F4A8E5}" type="datetimeFigureOut">
              <a:rPr lang="nb-NO" smtClean="0"/>
              <a:t>26.09.2024</a:t>
            </a:fld>
            <a:endParaRPr lang="nb-NO"/>
          </a:p>
        </p:txBody>
      </p:sp>
      <p:sp>
        <p:nvSpPr>
          <p:cNvPr id="6" name="Plassholder for bunntekst 5">
            <a:extLst>
              <a:ext uri="{FF2B5EF4-FFF2-40B4-BE49-F238E27FC236}">
                <a16:creationId xmlns:a16="http://schemas.microsoft.com/office/drawing/2014/main" id="{473EE2FE-ED40-BE9C-D1E5-C2C224D59E2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FCCE2CE-953E-492F-2836-36D8ECB7524B}"/>
              </a:ext>
            </a:extLst>
          </p:cNvPr>
          <p:cNvSpPr>
            <a:spLocks noGrp="1"/>
          </p:cNvSpPr>
          <p:nvPr>
            <p:ph type="sldNum" sz="quarter" idx="12"/>
          </p:nvPr>
        </p:nvSpPr>
        <p:spPr/>
        <p:txBody>
          <a:bodyPr/>
          <a:lstStyle/>
          <a:p>
            <a:fld id="{753463AF-424F-4956-8AC0-ED478A5D7832}" type="slidenum">
              <a:rPr lang="nb-NO" smtClean="0"/>
              <a:t>‹#›</a:t>
            </a:fld>
            <a:endParaRPr lang="nb-NO"/>
          </a:p>
        </p:txBody>
      </p:sp>
    </p:spTree>
    <p:extLst>
      <p:ext uri="{BB962C8B-B14F-4D97-AF65-F5344CB8AC3E}">
        <p14:creationId xmlns:p14="http://schemas.microsoft.com/office/powerpoint/2010/main" val="112938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C3362C2-2F31-C5F0-97F4-A99803075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808610D-E998-52AA-2612-A2F1DEE755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DE670E0-B78C-BFFF-58B8-AEB111A96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4C2-BC55-4FED-A62F-7E53B3F4A8E5}" type="datetimeFigureOut">
              <a:rPr lang="nb-NO" smtClean="0"/>
              <a:t>26.09.2024</a:t>
            </a:fld>
            <a:endParaRPr lang="nb-NO"/>
          </a:p>
        </p:txBody>
      </p:sp>
      <p:sp>
        <p:nvSpPr>
          <p:cNvPr id="5" name="Plassholder for bunntekst 4">
            <a:extLst>
              <a:ext uri="{FF2B5EF4-FFF2-40B4-BE49-F238E27FC236}">
                <a16:creationId xmlns:a16="http://schemas.microsoft.com/office/drawing/2014/main" id="{FE210601-E39B-FECA-16A3-1AFFC4C84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BAC95E1-C42F-EFDD-5E23-432AF0653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463AF-424F-4956-8AC0-ED478A5D7832}" type="slidenum">
              <a:rPr lang="nb-NO" smtClean="0"/>
              <a:t>‹#›</a:t>
            </a:fld>
            <a:endParaRPr lang="nb-NO"/>
          </a:p>
        </p:txBody>
      </p:sp>
    </p:spTree>
    <p:extLst>
      <p:ext uri="{BB962C8B-B14F-4D97-AF65-F5344CB8AC3E}">
        <p14:creationId xmlns:p14="http://schemas.microsoft.com/office/powerpoint/2010/main" val="73636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1445E7-5057-4899-A1EA-558389DCB3E8}"/>
              </a:ext>
            </a:extLst>
          </p:cNvPr>
          <p:cNvSpPr>
            <a:spLocks noGrp="1"/>
          </p:cNvSpPr>
          <p:nvPr>
            <p:ph type="body" sz="quarter" idx="14"/>
          </p:nvPr>
        </p:nvSpPr>
        <p:spPr>
          <a:xfrm>
            <a:off x="328739" y="2844418"/>
            <a:ext cx="11499064" cy="1785104"/>
          </a:xfrm>
        </p:spPr>
        <p:txBody>
          <a:bodyPr/>
          <a:lstStyle/>
          <a:p>
            <a:pPr algn="ctr"/>
            <a:r>
              <a:rPr lang="en-US" sz="4400" dirty="0"/>
              <a:t>Life-threatening Illness in a Partner</a:t>
            </a:r>
          </a:p>
          <a:p>
            <a:pPr algn="ctr"/>
            <a:r>
              <a:rPr lang="en-US" sz="3600" dirty="0"/>
              <a:t>A Mixed-methods Study of Implications for Labor Market Efforts, Health and Welfare Uptake</a:t>
            </a:r>
            <a:endParaRPr lang="nb-NO" sz="3600" dirty="0"/>
          </a:p>
        </p:txBody>
      </p:sp>
      <p:sp>
        <p:nvSpPr>
          <p:cNvPr id="4" name="Plassholder for tekst 3">
            <a:extLst>
              <a:ext uri="{FF2B5EF4-FFF2-40B4-BE49-F238E27FC236}">
                <a16:creationId xmlns:a16="http://schemas.microsoft.com/office/drawing/2014/main" id="{7C94AD52-7B82-4012-AE70-1DA1C06528BC}"/>
              </a:ext>
            </a:extLst>
          </p:cNvPr>
          <p:cNvSpPr>
            <a:spLocks noGrp="1"/>
          </p:cNvSpPr>
          <p:nvPr>
            <p:ph type="body" sz="quarter" idx="15"/>
          </p:nvPr>
        </p:nvSpPr>
        <p:spPr>
          <a:xfrm>
            <a:off x="328739" y="5148936"/>
            <a:ext cx="11629899" cy="1185068"/>
          </a:xfrm>
        </p:spPr>
        <p:txBody>
          <a:bodyPr/>
          <a:lstStyle/>
          <a:p>
            <a:pPr algn="ctr"/>
            <a:r>
              <a:rPr lang="nb-NO" sz="2400" dirty="0"/>
              <a:t>Astri Syse (NIPH) &amp; Nina Høy-Petersen (UiO)</a:t>
            </a:r>
          </a:p>
          <a:p>
            <a:pPr algn="ctr"/>
            <a:endParaRPr lang="nb-NO" sz="800" dirty="0"/>
          </a:p>
          <a:p>
            <a:pPr algn="ctr"/>
            <a:r>
              <a:rPr lang="nb-NO" sz="1800" dirty="0" err="1"/>
              <a:t>Coauthors</a:t>
            </a:r>
            <a:r>
              <a:rPr lang="nb-NO" sz="1800" dirty="0"/>
              <a:t>: Øystein Kravdal (NIPH/UiO), Siri Rostoft (OUS/UiO), Michael Thomas (SSB) &amp; Rannveig K. Hart (UiO/NIPH)</a:t>
            </a:r>
          </a:p>
          <a:p>
            <a:endParaRPr lang="nb-NO" dirty="0"/>
          </a:p>
        </p:txBody>
      </p:sp>
      <p:pic>
        <p:nvPicPr>
          <p:cNvPr id="6" name="Bilde 5">
            <a:extLst>
              <a:ext uri="{FF2B5EF4-FFF2-40B4-BE49-F238E27FC236}">
                <a16:creationId xmlns:a16="http://schemas.microsoft.com/office/drawing/2014/main" id="{B94CD24E-8D6E-50FD-1BF4-44EF9D784144}"/>
              </a:ext>
            </a:extLst>
          </p:cNvPr>
          <p:cNvPicPr>
            <a:picLocks noChangeAspect="1"/>
          </p:cNvPicPr>
          <p:nvPr/>
        </p:nvPicPr>
        <p:blipFill>
          <a:blip r:embed="rId3"/>
          <a:stretch>
            <a:fillRect/>
          </a:stretch>
        </p:blipFill>
        <p:spPr>
          <a:xfrm>
            <a:off x="364197" y="372179"/>
            <a:ext cx="1341858" cy="1262925"/>
          </a:xfrm>
          <a:prstGeom prst="rect">
            <a:avLst/>
          </a:prstGeom>
        </p:spPr>
      </p:pic>
      <p:pic>
        <p:nvPicPr>
          <p:cNvPr id="7" name="Bilde 6">
            <a:extLst>
              <a:ext uri="{FF2B5EF4-FFF2-40B4-BE49-F238E27FC236}">
                <a16:creationId xmlns:a16="http://schemas.microsoft.com/office/drawing/2014/main" id="{69CC590C-B89E-D8B3-F656-142880C4C63F}"/>
              </a:ext>
            </a:extLst>
          </p:cNvPr>
          <p:cNvPicPr>
            <a:picLocks noChangeAspect="1"/>
          </p:cNvPicPr>
          <p:nvPr/>
        </p:nvPicPr>
        <p:blipFill>
          <a:blip r:embed="rId4"/>
          <a:stretch>
            <a:fillRect/>
          </a:stretch>
        </p:blipFill>
        <p:spPr>
          <a:xfrm>
            <a:off x="1796162" y="372179"/>
            <a:ext cx="1341857" cy="1262925"/>
          </a:xfrm>
          <a:prstGeom prst="rect">
            <a:avLst/>
          </a:prstGeom>
        </p:spPr>
      </p:pic>
      <p:pic>
        <p:nvPicPr>
          <p:cNvPr id="5" name="Bilde 4">
            <a:extLst>
              <a:ext uri="{FF2B5EF4-FFF2-40B4-BE49-F238E27FC236}">
                <a16:creationId xmlns:a16="http://schemas.microsoft.com/office/drawing/2014/main" id="{00575EE0-7DD4-7805-DAC4-B90D68D9691C}"/>
              </a:ext>
            </a:extLst>
          </p:cNvPr>
          <p:cNvPicPr>
            <a:picLocks noChangeAspect="1"/>
          </p:cNvPicPr>
          <p:nvPr/>
        </p:nvPicPr>
        <p:blipFill>
          <a:blip r:embed="rId5"/>
          <a:stretch>
            <a:fillRect/>
          </a:stretch>
        </p:blipFill>
        <p:spPr>
          <a:xfrm>
            <a:off x="3138019" y="425699"/>
            <a:ext cx="3488283" cy="1209405"/>
          </a:xfrm>
          <a:prstGeom prst="rect">
            <a:avLst/>
          </a:prstGeom>
        </p:spPr>
      </p:pic>
    </p:spTree>
    <p:extLst>
      <p:ext uri="{BB962C8B-B14F-4D97-AF65-F5344CB8AC3E}">
        <p14:creationId xmlns:p14="http://schemas.microsoft.com/office/powerpoint/2010/main" val="375838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181C1A-FFB1-08EB-9EAD-584043E9A693}"/>
              </a:ext>
            </a:extLst>
          </p:cNvPr>
          <p:cNvSpPr>
            <a:spLocks noGrp="1"/>
          </p:cNvSpPr>
          <p:nvPr>
            <p:ph type="title"/>
          </p:nvPr>
        </p:nvSpPr>
        <p:spPr>
          <a:xfrm>
            <a:off x="838199" y="365125"/>
            <a:ext cx="11004395" cy="1325563"/>
          </a:xfrm>
        </p:spPr>
        <p:txBody>
          <a:bodyPr/>
          <a:lstStyle/>
          <a:p>
            <a:r>
              <a:rPr lang="nb-NO" b="1" dirty="0" err="1"/>
              <a:t>Descriptive</a:t>
            </a:r>
            <a:r>
              <a:rPr lang="nb-NO" b="1" dirty="0"/>
              <a:t> trend plot: </a:t>
            </a:r>
            <a:r>
              <a:rPr lang="nb-NO" b="1" dirty="0" err="1"/>
              <a:t>sickness</a:t>
            </a:r>
            <a:r>
              <a:rPr lang="nb-NO" b="1" dirty="0"/>
              <a:t> </a:t>
            </a:r>
            <a:r>
              <a:rPr lang="nb-NO" b="1" dirty="0" err="1"/>
              <a:t>benefit</a:t>
            </a:r>
            <a:r>
              <a:rPr lang="nb-NO" b="1" dirty="0"/>
              <a:t> </a:t>
            </a:r>
            <a:r>
              <a:rPr lang="nb-NO" b="1" dirty="0" err="1"/>
              <a:t>uptake</a:t>
            </a:r>
            <a:endParaRPr lang="en-US" b="1" dirty="0"/>
          </a:p>
        </p:txBody>
      </p:sp>
      <p:pic>
        <p:nvPicPr>
          <p:cNvPr id="4" name="Plassholder for innhold 3">
            <a:extLst>
              <a:ext uri="{FF2B5EF4-FFF2-40B4-BE49-F238E27FC236}">
                <a16:creationId xmlns:a16="http://schemas.microsoft.com/office/drawing/2014/main" id="{E6F3B77D-1A13-286D-31B0-4ECB8848F8E6}"/>
              </a:ext>
            </a:extLst>
          </p:cNvPr>
          <p:cNvPicPr>
            <a:picLocks noGrp="1" noChangeAspect="1"/>
          </p:cNvPicPr>
          <p:nvPr>
            <p:ph idx="1"/>
          </p:nvPr>
        </p:nvPicPr>
        <p:blipFill>
          <a:blip r:embed="rId2"/>
          <a:stretch>
            <a:fillRect/>
          </a:stretch>
        </p:blipFill>
        <p:spPr>
          <a:xfrm>
            <a:off x="3104455" y="1825625"/>
            <a:ext cx="5983089" cy="4351338"/>
          </a:xfrm>
          <a:prstGeom prst="rect">
            <a:avLst/>
          </a:prstGeom>
        </p:spPr>
      </p:pic>
    </p:spTree>
    <p:extLst>
      <p:ext uri="{BB962C8B-B14F-4D97-AF65-F5344CB8AC3E}">
        <p14:creationId xmlns:p14="http://schemas.microsoft.com/office/powerpoint/2010/main" val="206700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FCCFAF-A6E5-FF08-3D9F-C0358406DD4E}"/>
              </a:ext>
            </a:extLst>
          </p:cNvPr>
          <p:cNvSpPr>
            <a:spLocks noGrp="1"/>
          </p:cNvSpPr>
          <p:nvPr>
            <p:ph type="title"/>
          </p:nvPr>
        </p:nvSpPr>
        <p:spPr>
          <a:xfrm>
            <a:off x="701566" y="1542284"/>
            <a:ext cx="2829025" cy="1325563"/>
          </a:xfrm>
        </p:spPr>
        <p:txBody>
          <a:bodyPr>
            <a:normAutofit fontScale="90000"/>
          </a:bodyPr>
          <a:lstStyle/>
          <a:p>
            <a:r>
              <a:rPr lang="nb-NO" b="1" dirty="0" err="1"/>
              <a:t>Modelled</a:t>
            </a:r>
            <a:r>
              <a:rPr lang="nb-NO" b="1" dirty="0"/>
              <a:t> </a:t>
            </a:r>
            <a:r>
              <a:rPr lang="nb-NO" b="1" dirty="0" err="1"/>
              <a:t>results</a:t>
            </a:r>
            <a:r>
              <a:rPr lang="nb-NO" b="1" dirty="0"/>
              <a:t> (</a:t>
            </a:r>
            <a:r>
              <a:rPr lang="nb-NO" b="1" dirty="0" err="1"/>
              <a:t>DiD</a:t>
            </a:r>
            <a:r>
              <a:rPr lang="nb-NO" b="1" dirty="0"/>
              <a:t>)</a:t>
            </a:r>
            <a:endParaRPr lang="en-US" b="1" dirty="0"/>
          </a:p>
        </p:txBody>
      </p:sp>
      <p:pic>
        <p:nvPicPr>
          <p:cNvPr id="4" name="Plassholder for innhold 3">
            <a:extLst>
              <a:ext uri="{FF2B5EF4-FFF2-40B4-BE49-F238E27FC236}">
                <a16:creationId xmlns:a16="http://schemas.microsoft.com/office/drawing/2014/main" id="{FE937AFB-215F-763A-BA73-2C31B6BA2812}"/>
              </a:ext>
            </a:extLst>
          </p:cNvPr>
          <p:cNvPicPr>
            <a:picLocks noGrp="1" noChangeAspect="1"/>
          </p:cNvPicPr>
          <p:nvPr>
            <p:ph idx="1"/>
          </p:nvPr>
        </p:nvPicPr>
        <p:blipFill>
          <a:blip r:embed="rId2"/>
          <a:stretch>
            <a:fillRect/>
          </a:stretch>
        </p:blipFill>
        <p:spPr>
          <a:xfrm>
            <a:off x="3734602" y="164606"/>
            <a:ext cx="8457398" cy="6150835"/>
          </a:xfrm>
          <a:prstGeom prst="rect">
            <a:avLst/>
          </a:prstGeom>
        </p:spPr>
      </p:pic>
    </p:spTree>
    <p:extLst>
      <p:ext uri="{BB962C8B-B14F-4D97-AF65-F5344CB8AC3E}">
        <p14:creationId xmlns:p14="http://schemas.microsoft.com/office/powerpoint/2010/main" val="87069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FCCFAF-A6E5-FF08-3D9F-C0358406DD4E}"/>
              </a:ext>
            </a:extLst>
          </p:cNvPr>
          <p:cNvSpPr>
            <a:spLocks noGrp="1"/>
          </p:cNvSpPr>
          <p:nvPr>
            <p:ph type="title"/>
          </p:nvPr>
        </p:nvSpPr>
        <p:spPr>
          <a:xfrm>
            <a:off x="732322" y="1192898"/>
            <a:ext cx="2829025" cy="1325563"/>
          </a:xfrm>
        </p:spPr>
        <p:txBody>
          <a:bodyPr>
            <a:normAutofit fontScale="90000"/>
          </a:bodyPr>
          <a:lstStyle/>
          <a:p>
            <a:r>
              <a:rPr lang="nb-NO" b="1" dirty="0" err="1"/>
              <a:t>Modelled</a:t>
            </a:r>
            <a:r>
              <a:rPr lang="nb-NO" b="1" dirty="0"/>
              <a:t> </a:t>
            </a:r>
            <a:r>
              <a:rPr lang="nb-NO" b="1" dirty="0" err="1"/>
              <a:t>results</a:t>
            </a:r>
            <a:r>
              <a:rPr lang="nb-NO" b="1" dirty="0"/>
              <a:t> (</a:t>
            </a:r>
            <a:r>
              <a:rPr lang="nb-NO" b="1" dirty="0" err="1"/>
              <a:t>DiD</a:t>
            </a:r>
            <a:r>
              <a:rPr lang="nb-NO" b="1" dirty="0"/>
              <a:t>) by sex</a:t>
            </a:r>
            <a:endParaRPr lang="en-US" b="1" dirty="0"/>
          </a:p>
        </p:txBody>
      </p:sp>
      <p:pic>
        <p:nvPicPr>
          <p:cNvPr id="6" name="Bilde 5">
            <a:extLst>
              <a:ext uri="{FF2B5EF4-FFF2-40B4-BE49-F238E27FC236}">
                <a16:creationId xmlns:a16="http://schemas.microsoft.com/office/drawing/2014/main" id="{12400919-96A1-B9CF-A652-8F1C3F6A1A33}"/>
              </a:ext>
            </a:extLst>
          </p:cNvPr>
          <p:cNvPicPr>
            <a:picLocks noChangeAspect="1"/>
          </p:cNvPicPr>
          <p:nvPr/>
        </p:nvPicPr>
        <p:blipFill>
          <a:blip r:embed="rId2"/>
          <a:stretch>
            <a:fillRect/>
          </a:stretch>
        </p:blipFill>
        <p:spPr>
          <a:xfrm>
            <a:off x="3928332" y="145633"/>
            <a:ext cx="8263668" cy="6014535"/>
          </a:xfrm>
          <a:prstGeom prst="rect">
            <a:avLst/>
          </a:prstGeom>
        </p:spPr>
      </p:pic>
      <p:sp>
        <p:nvSpPr>
          <p:cNvPr id="3" name="Ellipse 2">
            <a:extLst>
              <a:ext uri="{FF2B5EF4-FFF2-40B4-BE49-F238E27FC236}">
                <a16:creationId xmlns:a16="http://schemas.microsoft.com/office/drawing/2014/main" id="{EB6C1963-FFD3-1421-7A91-2E3AAEE6850E}"/>
              </a:ext>
            </a:extLst>
          </p:cNvPr>
          <p:cNvSpPr/>
          <p:nvPr/>
        </p:nvSpPr>
        <p:spPr>
          <a:xfrm>
            <a:off x="9463667" y="490654"/>
            <a:ext cx="2564781" cy="2609385"/>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0304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6BAF37-1D07-FC63-B648-10F8E1E41195}"/>
              </a:ext>
            </a:extLst>
          </p:cNvPr>
          <p:cNvSpPr>
            <a:spLocks noGrp="1"/>
          </p:cNvSpPr>
          <p:nvPr>
            <p:ph type="title"/>
          </p:nvPr>
        </p:nvSpPr>
        <p:spPr/>
        <p:txBody>
          <a:bodyPr/>
          <a:lstStyle/>
          <a:p>
            <a:r>
              <a:rPr lang="nb-NO" b="1" dirty="0" err="1"/>
              <a:t>Summary</a:t>
            </a:r>
            <a:r>
              <a:rPr lang="nb-NO" b="1" dirty="0"/>
              <a:t>/</a:t>
            </a:r>
            <a:r>
              <a:rPr lang="nb-NO" b="1" dirty="0" err="1"/>
              <a:t>discussion</a:t>
            </a:r>
            <a:r>
              <a:rPr lang="nb-NO" b="1" dirty="0"/>
              <a:t> of </a:t>
            </a:r>
            <a:r>
              <a:rPr lang="nb-NO" b="1" dirty="0" err="1"/>
              <a:t>quantitative</a:t>
            </a:r>
            <a:r>
              <a:rPr lang="nb-NO" b="1" dirty="0"/>
              <a:t> </a:t>
            </a:r>
            <a:r>
              <a:rPr lang="nb-NO" b="1" dirty="0" err="1"/>
              <a:t>results</a:t>
            </a:r>
            <a:r>
              <a:rPr lang="nb-NO" b="1" dirty="0"/>
              <a:t> </a:t>
            </a:r>
          </a:p>
        </p:txBody>
      </p:sp>
      <p:sp>
        <p:nvSpPr>
          <p:cNvPr id="3" name="Plassholder for innhold 2">
            <a:extLst>
              <a:ext uri="{FF2B5EF4-FFF2-40B4-BE49-F238E27FC236}">
                <a16:creationId xmlns:a16="http://schemas.microsoft.com/office/drawing/2014/main" id="{3CCC003E-E11F-750F-ABC1-2803D656FAB2}"/>
              </a:ext>
            </a:extLst>
          </p:cNvPr>
          <p:cNvSpPr>
            <a:spLocks noGrp="1"/>
          </p:cNvSpPr>
          <p:nvPr>
            <p:ph idx="1"/>
          </p:nvPr>
        </p:nvSpPr>
        <p:spPr>
          <a:xfrm>
            <a:off x="838200" y="1825625"/>
            <a:ext cx="10515600" cy="4896644"/>
          </a:xfrm>
        </p:spPr>
        <p:txBody>
          <a:bodyPr>
            <a:normAutofit fontScale="92500" lnSpcReduction="20000"/>
          </a:bodyPr>
          <a:lstStyle/>
          <a:p>
            <a:r>
              <a:rPr lang="nb-NO" dirty="0"/>
              <a:t>For </a:t>
            </a:r>
            <a:r>
              <a:rPr lang="nb-NO" dirty="0" err="1"/>
              <a:t>work</a:t>
            </a:r>
            <a:r>
              <a:rPr lang="nb-NO" dirty="0"/>
              <a:t> </a:t>
            </a:r>
            <a:r>
              <a:rPr lang="nb-NO" dirty="0" err="1"/>
              <a:t>related</a:t>
            </a:r>
            <a:r>
              <a:rPr lang="nb-NO" dirty="0"/>
              <a:t> </a:t>
            </a:r>
            <a:r>
              <a:rPr lang="nb-NO" dirty="0" err="1"/>
              <a:t>outcomes</a:t>
            </a:r>
            <a:r>
              <a:rPr lang="nb-NO" dirty="0"/>
              <a:t>: </a:t>
            </a:r>
          </a:p>
          <a:p>
            <a:pPr lvl="1"/>
            <a:r>
              <a:rPr lang="nb-NO" dirty="0"/>
              <a:t>No </a:t>
            </a:r>
            <a:r>
              <a:rPr lang="nb-NO" dirty="0" err="1"/>
              <a:t>significant</a:t>
            </a:r>
            <a:r>
              <a:rPr lang="nb-NO" dirty="0"/>
              <a:t> </a:t>
            </a:r>
            <a:r>
              <a:rPr lang="nb-NO" dirty="0" err="1"/>
              <a:t>effects</a:t>
            </a:r>
            <a:r>
              <a:rPr lang="nb-NO" dirty="0"/>
              <a:t> for employment and earnings</a:t>
            </a:r>
          </a:p>
          <a:p>
            <a:pPr lvl="1"/>
            <a:r>
              <a:rPr lang="nb-NO" dirty="0" err="1"/>
              <a:t>Noisy</a:t>
            </a:r>
            <a:r>
              <a:rPr lang="nb-NO" dirty="0"/>
              <a:t> trends </a:t>
            </a:r>
          </a:p>
          <a:p>
            <a:r>
              <a:rPr lang="nb-NO" dirty="0"/>
              <a:t>Partner’s cancer </a:t>
            </a:r>
            <a:r>
              <a:rPr lang="nb-NO" dirty="0" err="1"/>
              <a:t>diagnosis</a:t>
            </a:r>
            <a:r>
              <a:rPr lang="nb-NO" dirty="0"/>
              <a:t> is </a:t>
            </a:r>
            <a:r>
              <a:rPr lang="nb-NO" dirty="0" err="1"/>
              <a:t>linked</a:t>
            </a:r>
            <a:r>
              <a:rPr lang="nb-NO" dirty="0"/>
              <a:t> to a jump in </a:t>
            </a:r>
            <a:r>
              <a:rPr lang="nb-NO" dirty="0" err="1"/>
              <a:t>use</a:t>
            </a:r>
            <a:r>
              <a:rPr lang="nb-NO" dirty="0"/>
              <a:t> of </a:t>
            </a:r>
            <a:r>
              <a:rPr lang="nb-NO" dirty="0" err="1"/>
              <a:t>sickness</a:t>
            </a:r>
            <a:r>
              <a:rPr lang="nb-NO" dirty="0"/>
              <a:t> </a:t>
            </a:r>
            <a:r>
              <a:rPr lang="nb-NO" dirty="0" err="1"/>
              <a:t>benefits</a:t>
            </a:r>
            <a:r>
              <a:rPr lang="nb-NO" dirty="0"/>
              <a:t> </a:t>
            </a:r>
          </a:p>
          <a:p>
            <a:pPr lvl="1"/>
            <a:r>
              <a:rPr lang="nb-NO" dirty="0"/>
              <a:t>No </a:t>
            </a:r>
            <a:r>
              <a:rPr lang="nb-NO" dirty="0" err="1"/>
              <a:t>similar</a:t>
            </a:r>
            <a:r>
              <a:rPr lang="nb-NO" dirty="0"/>
              <a:t> </a:t>
            </a:r>
            <a:r>
              <a:rPr lang="nb-NO" dirty="0" err="1"/>
              <a:t>increase</a:t>
            </a:r>
            <a:r>
              <a:rPr lang="nb-NO" dirty="0"/>
              <a:t> in longer-term </a:t>
            </a:r>
            <a:r>
              <a:rPr lang="nb-NO" dirty="0" err="1"/>
              <a:t>benefits</a:t>
            </a:r>
            <a:endParaRPr lang="nb-NO" dirty="0"/>
          </a:p>
          <a:p>
            <a:pPr lvl="2"/>
            <a:r>
              <a:rPr lang="en-US" dirty="0"/>
              <a:t>Suggests that the increase in health benefits is temporary – an opportunity for «care leave» is unlikely to lead to an increase in long-term benefits “down the road” </a:t>
            </a:r>
          </a:p>
          <a:p>
            <a:pPr lvl="1"/>
            <a:r>
              <a:rPr lang="nb-NO" dirty="0"/>
              <a:t>For all health-</a:t>
            </a:r>
            <a:r>
              <a:rPr lang="nb-NO" dirty="0" err="1"/>
              <a:t>related</a:t>
            </a:r>
            <a:r>
              <a:rPr lang="nb-NO" dirty="0"/>
              <a:t> </a:t>
            </a:r>
            <a:r>
              <a:rPr lang="nb-NO" dirty="0" err="1"/>
              <a:t>benefits</a:t>
            </a:r>
            <a:r>
              <a:rPr lang="nb-NO" dirty="0"/>
              <a:t>, trends in </a:t>
            </a:r>
            <a:r>
              <a:rPr lang="nb-NO" dirty="0" err="1"/>
              <a:t>diagnosis</a:t>
            </a:r>
            <a:r>
              <a:rPr lang="nb-NO" dirty="0"/>
              <a:t>/</a:t>
            </a:r>
            <a:r>
              <a:rPr lang="nb-NO" dirty="0" err="1"/>
              <a:t>comparison</a:t>
            </a:r>
            <a:r>
              <a:rPr lang="nb-NO" dirty="0"/>
              <a:t> </a:t>
            </a:r>
            <a:r>
              <a:rPr lang="nb-NO" dirty="0" err="1"/>
              <a:t>groups</a:t>
            </a:r>
            <a:r>
              <a:rPr lang="nb-NO" dirty="0"/>
              <a:t> </a:t>
            </a:r>
            <a:r>
              <a:rPr lang="nb-NO" dirty="0" err="1"/>
              <a:t>are</a:t>
            </a:r>
            <a:r>
              <a:rPr lang="nb-NO" dirty="0"/>
              <a:t> </a:t>
            </a:r>
            <a:r>
              <a:rPr lang="nb-NO" dirty="0" err="1"/>
              <a:t>similar</a:t>
            </a:r>
            <a:r>
              <a:rPr lang="nb-NO" dirty="0"/>
              <a:t> prior to </a:t>
            </a:r>
            <a:r>
              <a:rPr lang="nb-NO" dirty="0" err="1"/>
              <a:t>diagnosis</a:t>
            </a:r>
            <a:r>
              <a:rPr lang="nb-NO" dirty="0"/>
              <a:t> </a:t>
            </a:r>
          </a:p>
          <a:p>
            <a:pPr lvl="2"/>
            <a:r>
              <a:rPr lang="nb-NO" dirty="0"/>
              <a:t>Support </a:t>
            </a:r>
            <a:r>
              <a:rPr lang="nb-NO" dirty="0" err="1"/>
              <a:t>that</a:t>
            </a:r>
            <a:r>
              <a:rPr lang="nb-NO" dirty="0"/>
              <a:t> </a:t>
            </a:r>
            <a:r>
              <a:rPr lang="nb-NO" dirty="0" err="1"/>
              <a:t>the</a:t>
            </a:r>
            <a:r>
              <a:rPr lang="nb-NO" dirty="0"/>
              <a:t> </a:t>
            </a:r>
            <a:r>
              <a:rPr lang="nb-NO" dirty="0" err="1"/>
              <a:t>increase</a:t>
            </a:r>
            <a:r>
              <a:rPr lang="nb-NO" dirty="0"/>
              <a:t> </a:t>
            </a:r>
            <a:r>
              <a:rPr lang="nb-NO" dirty="0" err="1"/>
              <a:t>we</a:t>
            </a:r>
            <a:r>
              <a:rPr lang="nb-NO" dirty="0"/>
              <a:t> </a:t>
            </a:r>
            <a:r>
              <a:rPr lang="nb-NO" dirty="0" err="1"/>
              <a:t>see</a:t>
            </a:r>
            <a:r>
              <a:rPr lang="nb-NO" dirty="0"/>
              <a:t> is driven by </a:t>
            </a:r>
            <a:r>
              <a:rPr lang="nb-NO" dirty="0" err="1"/>
              <a:t>the</a:t>
            </a:r>
            <a:r>
              <a:rPr lang="nb-NO" dirty="0"/>
              <a:t> </a:t>
            </a:r>
            <a:r>
              <a:rPr lang="nb-NO" dirty="0" err="1"/>
              <a:t>partner’s</a:t>
            </a:r>
            <a:r>
              <a:rPr lang="nb-NO" dirty="0"/>
              <a:t> </a:t>
            </a:r>
            <a:r>
              <a:rPr lang="nb-NO" dirty="0" err="1"/>
              <a:t>diagnosis</a:t>
            </a:r>
            <a:r>
              <a:rPr lang="nb-NO" dirty="0"/>
              <a:t> </a:t>
            </a:r>
          </a:p>
          <a:p>
            <a:pPr lvl="1"/>
            <a:r>
              <a:rPr lang="en-US" dirty="0"/>
              <a:t>However, we cannot determine from data whether this is due to own health change, or use of sick benefits to care for a sick partner</a:t>
            </a:r>
          </a:p>
          <a:p>
            <a:pPr lvl="2"/>
            <a:r>
              <a:rPr lang="en-US" dirty="0"/>
              <a:t>The line need not be sharp between the two </a:t>
            </a:r>
          </a:p>
          <a:p>
            <a:pPr lvl="1"/>
            <a:r>
              <a:rPr lang="en-US" dirty="0"/>
              <a:t>If own health changes is the driver, the subsequent decline after the year of diagnosis is surprising</a:t>
            </a:r>
          </a:p>
          <a:p>
            <a:pPr lvl="1"/>
            <a:r>
              <a:rPr lang="en-US" dirty="0"/>
              <a:t>To understand more of the work-health balance: Qualitative interviews</a:t>
            </a:r>
          </a:p>
          <a:p>
            <a:pPr lvl="1"/>
            <a:endParaRPr lang="nb-NO" dirty="0"/>
          </a:p>
          <a:p>
            <a:endParaRPr lang="nb-NO" dirty="0"/>
          </a:p>
        </p:txBody>
      </p:sp>
    </p:spTree>
    <p:extLst>
      <p:ext uri="{BB962C8B-B14F-4D97-AF65-F5344CB8AC3E}">
        <p14:creationId xmlns:p14="http://schemas.microsoft.com/office/powerpoint/2010/main" val="239335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5B75-CA1D-7605-336C-36ED8A342F17}"/>
              </a:ext>
            </a:extLst>
          </p:cNvPr>
          <p:cNvSpPr>
            <a:spLocks noGrp="1"/>
          </p:cNvSpPr>
          <p:nvPr>
            <p:ph type="title"/>
          </p:nvPr>
        </p:nvSpPr>
        <p:spPr>
          <a:xfrm>
            <a:off x="761880" y="350241"/>
            <a:ext cx="4646837" cy="1624497"/>
          </a:xfrm>
        </p:spPr>
        <p:txBody>
          <a:bodyPr anchor="ctr">
            <a:normAutofit/>
          </a:bodyPr>
          <a:lstStyle/>
          <a:p>
            <a:r>
              <a:rPr lang="en-NO" sz="4000" b="1" dirty="0"/>
              <a:t>Qualitative </a:t>
            </a:r>
            <a:r>
              <a:rPr lang="nb-NO" sz="4000" b="1" dirty="0" err="1"/>
              <a:t>Findings</a:t>
            </a:r>
            <a:br>
              <a:rPr lang="en-NO" sz="4000" dirty="0"/>
            </a:br>
            <a:endParaRPr lang="en-NO" sz="4000" dirty="0"/>
          </a:p>
        </p:txBody>
      </p:sp>
      <p:sp>
        <p:nvSpPr>
          <p:cNvPr id="3" name="Content Placeholder 2">
            <a:extLst>
              <a:ext uri="{FF2B5EF4-FFF2-40B4-BE49-F238E27FC236}">
                <a16:creationId xmlns:a16="http://schemas.microsoft.com/office/drawing/2014/main" id="{027084F3-D260-E635-2200-641B15D716D4}"/>
              </a:ext>
            </a:extLst>
          </p:cNvPr>
          <p:cNvSpPr>
            <a:spLocks noGrp="1"/>
          </p:cNvSpPr>
          <p:nvPr>
            <p:ph idx="1"/>
          </p:nvPr>
        </p:nvSpPr>
        <p:spPr>
          <a:xfrm>
            <a:off x="724625" y="1750766"/>
            <a:ext cx="4646838" cy="3613097"/>
          </a:xfrm>
        </p:spPr>
        <p:txBody>
          <a:bodyPr anchor="ctr">
            <a:normAutofit fontScale="92500" lnSpcReduction="10000"/>
          </a:bodyPr>
          <a:lstStyle/>
          <a:p>
            <a:r>
              <a:rPr lang="en-NO" sz="2000" dirty="0"/>
              <a:t>Recruitment: through NGO user panels (</a:t>
            </a:r>
            <a:r>
              <a:rPr lang="en-NO" sz="2000" i="1" dirty="0"/>
              <a:t>Kreftforeningen</a:t>
            </a:r>
            <a:r>
              <a:rPr lang="en-NO" sz="2000" dirty="0"/>
              <a:t>/</a:t>
            </a:r>
            <a:r>
              <a:rPr lang="en-NO" sz="2000" i="1" dirty="0"/>
              <a:t>UngKreft)</a:t>
            </a:r>
          </a:p>
          <a:p>
            <a:pPr marL="0" indent="0">
              <a:buNone/>
            </a:pPr>
            <a:endParaRPr lang="en-NO" sz="2000" dirty="0"/>
          </a:p>
          <a:p>
            <a:r>
              <a:rPr lang="en-NO" sz="2000" dirty="0"/>
              <a:t>21 young adult next of kin </a:t>
            </a:r>
          </a:p>
          <a:p>
            <a:pPr lvl="1">
              <a:buFontTx/>
              <a:buChar char="-"/>
            </a:pPr>
            <a:r>
              <a:rPr lang="en-NO" sz="1200" dirty="0"/>
              <a:t>Partner with cancer (N9) parent(s) with cancer (N12)</a:t>
            </a:r>
          </a:p>
          <a:p>
            <a:pPr lvl="1">
              <a:buFontTx/>
              <a:buChar char="-"/>
            </a:pPr>
            <a:r>
              <a:rPr lang="en-NO" sz="1200" dirty="0"/>
              <a:t>Norwegian-born women</a:t>
            </a:r>
          </a:p>
          <a:p>
            <a:pPr lvl="1">
              <a:buFontTx/>
              <a:buChar char="-"/>
            </a:pPr>
            <a:r>
              <a:rPr lang="en-NO" sz="1200" dirty="0"/>
              <a:t>10 deceased; 6 palliative; 5 poor prognosis</a:t>
            </a:r>
          </a:p>
          <a:p>
            <a:pPr lvl="1">
              <a:buFontTx/>
              <a:buChar char="-"/>
            </a:pPr>
            <a:r>
              <a:rPr lang="en-NO" sz="1200" dirty="0"/>
              <a:t>9 students, 12 employed</a:t>
            </a:r>
          </a:p>
          <a:p>
            <a:pPr marL="0" indent="0">
              <a:buNone/>
            </a:pPr>
            <a:endParaRPr lang="en-NO" sz="1600" dirty="0"/>
          </a:p>
          <a:p>
            <a:r>
              <a:rPr lang="en-NO" sz="1600" dirty="0"/>
              <a:t>Conversational interviewing</a:t>
            </a:r>
          </a:p>
          <a:p>
            <a:pPr lvl="1">
              <a:buFontTx/>
              <a:buChar char="-"/>
            </a:pPr>
            <a:r>
              <a:rPr lang="en-NO" sz="1200" dirty="0"/>
              <a:t>Grounded approach (list of themes)</a:t>
            </a:r>
          </a:p>
          <a:p>
            <a:pPr lvl="1">
              <a:buFontTx/>
              <a:buChar char="-"/>
            </a:pPr>
            <a:r>
              <a:rPr lang="en-NO" sz="1200" dirty="0"/>
              <a:t>In person and on Teams, 1-2 hours</a:t>
            </a:r>
          </a:p>
          <a:p>
            <a:pPr lvl="1">
              <a:buFontTx/>
              <a:buChar char="-"/>
            </a:pPr>
            <a:r>
              <a:rPr lang="en-NO" sz="1200" dirty="0"/>
              <a:t>Thematic coding</a:t>
            </a:r>
          </a:p>
          <a:p>
            <a:pPr lvl="1">
              <a:buFontTx/>
              <a:buChar char="-"/>
            </a:pPr>
            <a:r>
              <a:rPr lang="en-NO" sz="1200" dirty="0"/>
              <a:t>Recorded (transcribed by AI)</a:t>
            </a:r>
          </a:p>
          <a:p>
            <a:pPr marL="0" indent="0">
              <a:buNone/>
            </a:pPr>
            <a:endParaRPr lang="en-NO" sz="1600" dirty="0"/>
          </a:p>
          <a:p>
            <a:pPr marL="0" indent="0">
              <a:buNone/>
            </a:pPr>
            <a:endParaRPr lang="en-NO" sz="2000" dirty="0"/>
          </a:p>
        </p:txBody>
      </p:sp>
      <p:sp>
        <p:nvSpPr>
          <p:cNvPr id="4" name="Date Placeholder 3">
            <a:extLst>
              <a:ext uri="{FF2B5EF4-FFF2-40B4-BE49-F238E27FC236}">
                <a16:creationId xmlns:a16="http://schemas.microsoft.com/office/drawing/2014/main" id="{7867CF31-67EE-D7BC-7C4D-67A2D1931912}"/>
              </a:ext>
            </a:extLst>
          </p:cNvPr>
          <p:cNvSpPr>
            <a:spLocks noGrp="1"/>
          </p:cNvSpPr>
          <p:nvPr>
            <p:ph type="dt" sz="half" idx="10"/>
          </p:nvPr>
        </p:nvSpPr>
        <p:spPr>
          <a:xfrm>
            <a:off x="761879" y="6356308"/>
            <a:ext cx="2819557" cy="365120"/>
          </a:xfrm>
        </p:spPr>
        <p:txBody>
          <a:bodyPr>
            <a:normAutofit/>
          </a:bodyPr>
          <a:lstStyle/>
          <a:p>
            <a:pPr>
              <a:spcAft>
                <a:spcPts val="600"/>
              </a:spcAft>
            </a:pPr>
            <a:fld id="{0F996519-E62D-4F8C-AE1E-36928EC7D15C}" type="datetime1">
              <a:rPr lang="en-US">
                <a:solidFill>
                  <a:schemeClr val="tx1"/>
                </a:solidFill>
              </a:rPr>
              <a:pPr>
                <a:spcAft>
                  <a:spcPts val="600"/>
                </a:spcAft>
              </a:pPr>
              <a:t>9/26/2024</a:t>
            </a:fld>
            <a:endParaRPr lang="en-US">
              <a:solidFill>
                <a:schemeClr val="tx1"/>
              </a:solidFill>
            </a:endParaRPr>
          </a:p>
        </p:txBody>
      </p:sp>
      <p:pic>
        <p:nvPicPr>
          <p:cNvPr id="8" name="Picture 7" descr="Colourful overlapping people icons">
            <a:extLst>
              <a:ext uri="{FF2B5EF4-FFF2-40B4-BE49-F238E27FC236}">
                <a16:creationId xmlns:a16="http://schemas.microsoft.com/office/drawing/2014/main" id="{0B788FCB-B1CB-DCDF-4082-E24379E79B17}"/>
              </a:ext>
            </a:extLst>
          </p:cNvPr>
          <p:cNvPicPr>
            <a:picLocks noChangeAspect="1"/>
          </p:cNvPicPr>
          <p:nvPr/>
        </p:nvPicPr>
        <p:blipFill rotWithShape="1">
          <a:blip r:embed="rId2"/>
          <a:srcRect l="28074" r="12525" b="-2"/>
          <a:stretch/>
        </p:blipFill>
        <p:spPr>
          <a:xfrm>
            <a:off x="6096001" y="51"/>
            <a:ext cx="6102737" cy="6857901"/>
          </a:xfrm>
          <a:prstGeom prst="rect">
            <a:avLst/>
          </a:prstGeom>
        </p:spPr>
      </p:pic>
      <p:sp>
        <p:nvSpPr>
          <p:cNvPr id="5" name="Footer Placeholder 4">
            <a:extLst>
              <a:ext uri="{FF2B5EF4-FFF2-40B4-BE49-F238E27FC236}">
                <a16:creationId xmlns:a16="http://schemas.microsoft.com/office/drawing/2014/main" id="{FD1033BA-4935-7EAB-741C-7BD989EAF997}"/>
              </a:ext>
            </a:extLst>
          </p:cNvPr>
          <p:cNvSpPr>
            <a:spLocks noGrp="1"/>
          </p:cNvSpPr>
          <p:nvPr>
            <p:ph type="ftr" sz="quarter" idx="11"/>
          </p:nvPr>
        </p:nvSpPr>
        <p:spPr>
          <a:xfrm>
            <a:off x="6478068" y="6356308"/>
            <a:ext cx="3303383" cy="365120"/>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FB6897E7-2EED-7046-D9D4-5E9338FA75F4}"/>
              </a:ext>
            </a:extLst>
          </p:cNvPr>
          <p:cNvSpPr>
            <a:spLocks noGrp="1"/>
          </p:cNvSpPr>
          <p:nvPr>
            <p:ph type="sldNum" sz="quarter" idx="12"/>
          </p:nvPr>
        </p:nvSpPr>
        <p:spPr>
          <a:xfrm>
            <a:off x="8732482" y="6356308"/>
            <a:ext cx="3200354" cy="365120"/>
          </a:xfrm>
        </p:spPr>
        <p:txBody>
          <a:bodyPr>
            <a:normAutofit/>
          </a:bodyPr>
          <a:lstStyle/>
          <a:p>
            <a:pPr>
              <a:spcAft>
                <a:spcPts val="600"/>
              </a:spcAft>
            </a:pPr>
            <a:fld id="{6E91CC32-6A6B-4E2E-BBA1-6864F305DA26}"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298022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333F-752C-BE6D-306C-1D8A4149E19E}"/>
            </a:ext>
          </a:extLst>
        </p:cNvPr>
        <p:cNvGrpSpPr/>
        <p:nvPr/>
      </p:nvGrpSpPr>
      <p:grpSpPr>
        <a:xfrm>
          <a:off x="0" y="0"/>
          <a:ext cx="0" cy="0"/>
          <a:chOff x="0" y="0"/>
          <a:chExt cx="0" cy="0"/>
        </a:xfrm>
      </p:grpSpPr>
      <p:pic>
        <p:nvPicPr>
          <p:cNvPr id="8" name="Picture 7" descr="Colourful overlapping people icons">
            <a:extLst>
              <a:ext uri="{FF2B5EF4-FFF2-40B4-BE49-F238E27FC236}">
                <a16:creationId xmlns:a16="http://schemas.microsoft.com/office/drawing/2014/main" id="{C863B17D-D3D1-2AFA-ED4C-AF04D25A9F09}"/>
              </a:ext>
            </a:extLst>
          </p:cNvPr>
          <p:cNvPicPr>
            <a:picLocks noChangeAspect="1"/>
          </p:cNvPicPr>
          <p:nvPr/>
        </p:nvPicPr>
        <p:blipFill rotWithShape="1">
          <a:blip r:embed="rId2"/>
          <a:srcRect l="28074" r="12525" b="-2"/>
          <a:stretch/>
        </p:blipFill>
        <p:spPr>
          <a:xfrm>
            <a:off x="6096001" y="51"/>
            <a:ext cx="6102737" cy="6857901"/>
          </a:xfrm>
          <a:prstGeom prst="rect">
            <a:avLst/>
          </a:prstGeom>
        </p:spPr>
      </p:pic>
      <p:sp>
        <p:nvSpPr>
          <p:cNvPr id="2" name="Title 1">
            <a:extLst>
              <a:ext uri="{FF2B5EF4-FFF2-40B4-BE49-F238E27FC236}">
                <a16:creationId xmlns:a16="http://schemas.microsoft.com/office/drawing/2014/main" id="{8E0ABF87-D6AF-4C28-14E3-6F35AE718BDC}"/>
              </a:ext>
            </a:extLst>
          </p:cNvPr>
          <p:cNvSpPr>
            <a:spLocks noGrp="1"/>
          </p:cNvSpPr>
          <p:nvPr>
            <p:ph type="title"/>
          </p:nvPr>
        </p:nvSpPr>
        <p:spPr>
          <a:xfrm>
            <a:off x="498833" y="442295"/>
            <a:ext cx="5334120" cy="1624497"/>
          </a:xfrm>
        </p:spPr>
        <p:txBody>
          <a:bodyPr anchor="ctr">
            <a:normAutofit fontScale="90000"/>
          </a:bodyPr>
          <a:lstStyle/>
          <a:p>
            <a:r>
              <a:rPr lang="en-US" sz="2700" b="1" kern="100" dirty="0">
                <a:solidFill>
                  <a:srgbClr val="222222"/>
                </a:solidFill>
                <a:latin typeface="Times New Roman" panose="02020603050405020304" pitchFamily="18" charset="0"/>
                <a:ea typeface="Aptos" panose="020B0004020202020204" pitchFamily="34" charset="0"/>
                <a:cs typeface="Times New Roman" panose="02020603050405020304" pitchFamily="18" charset="0"/>
              </a:rPr>
              <a:t>Young adult next-of-kin’s reflections on work, health, and sick leave through stages of cancer</a:t>
            </a:r>
            <a:br>
              <a:rPr lang="en-NO" sz="4000" dirty="0"/>
            </a:br>
            <a:endParaRPr lang="en-NO" sz="4000" dirty="0"/>
          </a:p>
        </p:txBody>
      </p:sp>
      <p:sp>
        <p:nvSpPr>
          <p:cNvPr id="3" name="Content Placeholder 2">
            <a:extLst>
              <a:ext uri="{FF2B5EF4-FFF2-40B4-BE49-F238E27FC236}">
                <a16:creationId xmlns:a16="http://schemas.microsoft.com/office/drawing/2014/main" id="{79B783A8-3D2B-2086-BB6B-F72CEFC324CC}"/>
              </a:ext>
            </a:extLst>
          </p:cNvPr>
          <p:cNvSpPr>
            <a:spLocks noGrp="1"/>
          </p:cNvSpPr>
          <p:nvPr>
            <p:ph idx="1"/>
          </p:nvPr>
        </p:nvSpPr>
        <p:spPr>
          <a:xfrm>
            <a:off x="560454" y="1763292"/>
            <a:ext cx="5026153" cy="3613097"/>
          </a:xfrm>
        </p:spPr>
        <p:txBody>
          <a:bodyPr anchor="ctr">
            <a:normAutofit/>
          </a:bodyPr>
          <a:lstStyle/>
          <a:p>
            <a:pPr marL="0" indent="0">
              <a:buNone/>
            </a:pPr>
            <a:r>
              <a:rPr lang="en-NO" sz="1800" b="1" dirty="0"/>
              <a:t>Register data can’t tell us </a:t>
            </a:r>
            <a:r>
              <a:rPr lang="en-NO" sz="1800" b="1" i="1" dirty="0"/>
              <a:t>why</a:t>
            </a:r>
            <a:r>
              <a:rPr lang="en-NO" sz="1800" b="1" dirty="0"/>
              <a:t> people go on sick leave (or why they don’t)</a:t>
            </a:r>
          </a:p>
          <a:p>
            <a:pPr marL="0" indent="0">
              <a:buNone/>
            </a:pPr>
            <a:endParaRPr lang="en-NO" sz="2000" dirty="0"/>
          </a:p>
          <a:p>
            <a:pPr marL="285750" indent="-285750">
              <a:buFont typeface="Wingdings" pitchFamily="2" charset="2"/>
              <a:buChar char="§"/>
            </a:pPr>
            <a:r>
              <a:rPr lang="en-NO" sz="2000" dirty="0"/>
              <a:t>Diagnosis</a:t>
            </a:r>
          </a:p>
          <a:p>
            <a:pPr marL="285750" indent="-285750">
              <a:buFont typeface="Wingdings" pitchFamily="2" charset="2"/>
              <a:buChar char="§"/>
            </a:pPr>
            <a:r>
              <a:rPr lang="en-NO" sz="2000" dirty="0"/>
              <a:t>Treatment (and palliative care)</a:t>
            </a:r>
          </a:p>
          <a:p>
            <a:pPr marL="285750" indent="-285750">
              <a:buFont typeface="Wingdings" pitchFamily="2" charset="2"/>
              <a:buChar char="§"/>
            </a:pPr>
            <a:r>
              <a:rPr lang="en-NO" sz="2000" dirty="0"/>
              <a:t>After completed treatment (or death)</a:t>
            </a:r>
          </a:p>
          <a:p>
            <a:pPr marL="0" indent="0">
              <a:buNone/>
            </a:pPr>
            <a:endParaRPr lang="en-NO" sz="2000" dirty="0"/>
          </a:p>
        </p:txBody>
      </p:sp>
      <p:sp>
        <p:nvSpPr>
          <p:cNvPr id="4" name="Date Placeholder 3">
            <a:extLst>
              <a:ext uri="{FF2B5EF4-FFF2-40B4-BE49-F238E27FC236}">
                <a16:creationId xmlns:a16="http://schemas.microsoft.com/office/drawing/2014/main" id="{60DF2B11-91EF-7257-C7D5-930357FCDA98}"/>
              </a:ext>
            </a:extLst>
          </p:cNvPr>
          <p:cNvSpPr>
            <a:spLocks noGrp="1"/>
          </p:cNvSpPr>
          <p:nvPr>
            <p:ph type="dt" sz="half" idx="10"/>
          </p:nvPr>
        </p:nvSpPr>
        <p:spPr>
          <a:xfrm>
            <a:off x="761879" y="6356308"/>
            <a:ext cx="2819557" cy="365120"/>
          </a:xfrm>
        </p:spPr>
        <p:txBody>
          <a:bodyPr>
            <a:normAutofit/>
          </a:bodyPr>
          <a:lstStyle/>
          <a:p>
            <a:pPr>
              <a:spcAft>
                <a:spcPts val="600"/>
              </a:spcAft>
            </a:pPr>
            <a:fld id="{0F996519-E62D-4F8C-AE1E-36928EC7D15C}" type="datetime1">
              <a:rPr lang="en-US">
                <a:solidFill>
                  <a:schemeClr val="tx1"/>
                </a:solidFill>
              </a:rPr>
              <a:pPr>
                <a:spcAft>
                  <a:spcPts val="600"/>
                </a:spcAft>
              </a:pPr>
              <a:t>9/26/2024</a:t>
            </a:fld>
            <a:endParaRPr lang="en-US">
              <a:solidFill>
                <a:schemeClr val="tx1"/>
              </a:solidFill>
            </a:endParaRPr>
          </a:p>
        </p:txBody>
      </p:sp>
      <p:sp>
        <p:nvSpPr>
          <p:cNvPr id="5" name="Footer Placeholder 4">
            <a:extLst>
              <a:ext uri="{FF2B5EF4-FFF2-40B4-BE49-F238E27FC236}">
                <a16:creationId xmlns:a16="http://schemas.microsoft.com/office/drawing/2014/main" id="{B6AED525-7B07-1D08-BDC4-14EFC89C3535}"/>
              </a:ext>
            </a:extLst>
          </p:cNvPr>
          <p:cNvSpPr>
            <a:spLocks noGrp="1"/>
          </p:cNvSpPr>
          <p:nvPr>
            <p:ph type="ftr" sz="quarter" idx="11"/>
          </p:nvPr>
        </p:nvSpPr>
        <p:spPr>
          <a:xfrm>
            <a:off x="6478068" y="6356308"/>
            <a:ext cx="3303383" cy="365120"/>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942FD89D-054E-0531-CAC4-FC0BFF7CF0B9}"/>
              </a:ext>
            </a:extLst>
          </p:cNvPr>
          <p:cNvSpPr>
            <a:spLocks noGrp="1"/>
          </p:cNvSpPr>
          <p:nvPr>
            <p:ph type="sldNum" sz="quarter" idx="12"/>
          </p:nvPr>
        </p:nvSpPr>
        <p:spPr>
          <a:xfrm>
            <a:off x="8732482" y="6356308"/>
            <a:ext cx="3200354" cy="365120"/>
          </a:xfrm>
        </p:spPr>
        <p:txBody>
          <a:bodyPr>
            <a:normAutofit/>
          </a:bodyPr>
          <a:lstStyle/>
          <a:p>
            <a:pPr>
              <a:spcAft>
                <a:spcPts val="600"/>
              </a:spcAft>
            </a:pPr>
            <a:fld id="{6E91CC32-6A6B-4E2E-BBA1-6864F305DA26}"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43960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B826-537B-6B5E-359E-5FD9367425B1}"/>
              </a:ext>
            </a:extLst>
          </p:cNvPr>
          <p:cNvSpPr>
            <a:spLocks noGrp="1"/>
          </p:cNvSpPr>
          <p:nvPr>
            <p:ph type="title"/>
          </p:nvPr>
        </p:nvSpPr>
        <p:spPr/>
        <p:txBody>
          <a:bodyPr/>
          <a:lstStyle/>
          <a:p>
            <a:r>
              <a:rPr lang="en-NO" b="1" dirty="0"/>
              <a:t>Diagnosis</a:t>
            </a:r>
          </a:p>
        </p:txBody>
      </p:sp>
      <p:sp>
        <p:nvSpPr>
          <p:cNvPr id="3" name="Content Placeholder 2">
            <a:extLst>
              <a:ext uri="{FF2B5EF4-FFF2-40B4-BE49-F238E27FC236}">
                <a16:creationId xmlns:a16="http://schemas.microsoft.com/office/drawing/2014/main" id="{8534B055-9EE1-76C1-3604-872467B50317}"/>
              </a:ext>
            </a:extLst>
          </p:cNvPr>
          <p:cNvSpPr>
            <a:spLocks noGrp="1"/>
          </p:cNvSpPr>
          <p:nvPr>
            <p:ph idx="1"/>
          </p:nvPr>
        </p:nvSpPr>
        <p:spPr>
          <a:xfrm>
            <a:off x="838200" y="1825625"/>
            <a:ext cx="10841736" cy="4351338"/>
          </a:xfrm>
        </p:spPr>
        <p:txBody>
          <a:bodyPr>
            <a:normAutofit/>
          </a:bodyPr>
          <a:lstStyle/>
          <a:p>
            <a:pPr marL="0" indent="0">
              <a:buNone/>
            </a:pPr>
            <a:r>
              <a:rPr lang="en-NO" sz="2000" b="1" dirty="0"/>
              <a:t>Sick leave: </a:t>
            </a:r>
            <a:r>
              <a:rPr lang="en-NO" sz="2000" dirty="0"/>
              <a:t>4 out of 21 interviewees (2-4 weeks) </a:t>
            </a:r>
          </a:p>
          <a:p>
            <a:pPr marL="0" indent="0">
              <a:buNone/>
            </a:pPr>
            <a:r>
              <a:rPr lang="en-NO" sz="2000" b="1" dirty="0"/>
              <a:t>Reasons: </a:t>
            </a:r>
            <a:r>
              <a:rPr lang="en-NO" sz="2000" dirty="0"/>
              <a:t>“Shock”, “not functioning”,  “no concentration”, anxiety and depression</a:t>
            </a:r>
          </a:p>
          <a:p>
            <a:pPr marL="0" indent="0">
              <a:buNone/>
            </a:pPr>
            <a:endParaRPr lang="en-NO" sz="16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buNone/>
            </a:pPr>
            <a:r>
              <a:rPr lang="en-NO"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KT </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(mother now palliative): When I was told the diagnosis my life just stopped, and I was home locked in my room, in my bed for weeks just withering away. I lost myself completely. I was so deeply depressed. </a:t>
            </a:r>
            <a:r>
              <a:rPr lang="en-NO" sz="1800" i="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[Continued education without break]</a:t>
            </a:r>
            <a:endParaRPr lang="en-NO" sz="1800" i="1" dirty="0"/>
          </a:p>
          <a:p>
            <a:pPr marL="0" indent="0">
              <a:buNone/>
            </a:pPr>
            <a:endParaRPr lang="en-NO" sz="1800" b="1" kern="0" dirty="0">
              <a:solidFill>
                <a:srgbClr val="22222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34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4CD2D-BEB0-D8EC-1781-DDF715E6B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7D8DB-AE07-EFDC-39AE-FA96C2403544}"/>
              </a:ext>
            </a:extLst>
          </p:cNvPr>
          <p:cNvSpPr>
            <a:spLocks noGrp="1"/>
          </p:cNvSpPr>
          <p:nvPr>
            <p:ph type="title"/>
          </p:nvPr>
        </p:nvSpPr>
        <p:spPr>
          <a:xfrm>
            <a:off x="838200" y="211137"/>
            <a:ext cx="10515600" cy="1325563"/>
          </a:xfrm>
        </p:spPr>
        <p:txBody>
          <a:bodyPr>
            <a:normAutofit/>
          </a:bodyPr>
          <a:lstStyle/>
          <a:p>
            <a:r>
              <a:rPr lang="en-NO" sz="4000" b="1" dirty="0"/>
              <a:t>Diagnosis: </a:t>
            </a:r>
            <a:r>
              <a:rPr lang="en-NO" sz="4000" dirty="0"/>
              <a:t>Why not more/longer sick leave?</a:t>
            </a:r>
          </a:p>
        </p:txBody>
      </p:sp>
      <p:sp>
        <p:nvSpPr>
          <p:cNvPr id="3" name="Content Placeholder 2">
            <a:extLst>
              <a:ext uri="{FF2B5EF4-FFF2-40B4-BE49-F238E27FC236}">
                <a16:creationId xmlns:a16="http://schemas.microsoft.com/office/drawing/2014/main" id="{3CF88FF3-32EE-B0CC-31C5-B3965D7A2513}"/>
              </a:ext>
            </a:extLst>
          </p:cNvPr>
          <p:cNvSpPr>
            <a:spLocks noGrp="1"/>
          </p:cNvSpPr>
          <p:nvPr>
            <p:ph idx="1"/>
          </p:nvPr>
        </p:nvSpPr>
        <p:spPr>
          <a:xfrm>
            <a:off x="838200" y="1536700"/>
            <a:ext cx="10515600" cy="5229860"/>
          </a:xfrm>
        </p:spPr>
        <p:txBody>
          <a:bodyPr>
            <a:normAutofit/>
          </a:bodyPr>
          <a:lstStyle/>
          <a:p>
            <a:pPr marL="342900" indent="-342900">
              <a:buAutoNum type="arabicParenR"/>
            </a:pPr>
            <a:r>
              <a:rPr lang="en-NO" sz="1800" b="1" kern="0" dirty="0">
                <a:solidFill>
                  <a:schemeClr val="tx2">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Being ineligible</a:t>
            </a:r>
          </a:p>
          <a:p>
            <a:pPr marL="457200" lvl="1" indent="0">
              <a:buNone/>
            </a:pPr>
            <a:r>
              <a:rPr lang="en-NO" sz="18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9 students (4 continuted studies, 3 got jobs, 2 became fulltime caregivers w/o welfare benefits)</a:t>
            </a:r>
          </a:p>
          <a:p>
            <a:pPr marL="0" indent="0">
              <a:buNone/>
            </a:pPr>
            <a:endParaRPr lang="en-NO" sz="18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NO" sz="1800" b="1" kern="0"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Restrictions by GP</a:t>
            </a:r>
          </a:p>
          <a:p>
            <a:pPr marL="457200" lvl="1" indent="0">
              <a:buNone/>
            </a:pPr>
            <a:r>
              <a:rPr lang="en-NO" sz="14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MS2 (partner palliative)</a:t>
            </a:r>
            <a:r>
              <a:rPr lang="en-NO" sz="1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some ways we were lucky that we got the brain-cancer diagnosis during our summer vacation, because my GP said “you’re not the one who’s sick” [starts crying]. […] I used my vacation days and time off in lieu.</a:t>
            </a:r>
          </a:p>
          <a:p>
            <a:pPr marL="457200" lvl="1" indent="0">
              <a:buNone/>
            </a:pPr>
            <a:endParaRPr lang="en-NO" sz="18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NO" sz="1800" b="1" kern="100" dirty="0">
                <a:solidFill>
                  <a:schemeClr val="tx2">
                    <a:lumMod val="75000"/>
                    <a:lumOff val="25000"/>
                  </a:schemeClr>
                </a:solidFill>
                <a:effectLst/>
                <a:latin typeface="Times New Roman" panose="02020603050405020304" pitchFamily="18" charset="0"/>
                <a:ea typeface="Aptos" panose="020B0004020202020204" pitchFamily="34" charset="0"/>
                <a:cs typeface="Times New Roman" panose="02020603050405020304" pitchFamily="18" charset="0"/>
              </a:rPr>
              <a:t>3) Social (internalized) expectations </a:t>
            </a:r>
            <a:r>
              <a:rPr lang="en-NO" sz="1800" kern="100" dirty="0">
                <a:solidFill>
                  <a:schemeClr val="tx2">
                    <a:lumMod val="75000"/>
                    <a:lumOff val="25000"/>
                  </a:schemeClr>
                </a:solidFill>
                <a:effectLst/>
                <a:latin typeface="Times New Roman" panose="02020603050405020304" pitchFamily="18" charset="0"/>
                <a:ea typeface="Aptos" panose="020B0004020202020204" pitchFamily="34" charset="0"/>
                <a:cs typeface="Times New Roman" panose="02020603050405020304" pitchFamily="18" charset="0"/>
              </a:rPr>
              <a:t>(less mentioned)</a:t>
            </a:r>
          </a:p>
          <a:p>
            <a:pPr marL="457200" lvl="1" indent="0">
              <a:buNone/>
            </a:pPr>
            <a:r>
              <a:rPr lang="en-NO"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 </a:t>
            </a:r>
            <a:r>
              <a:rPr lang="en-NO"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(mother now palliative): “When she told me the diagnosis I was </a:t>
            </a:r>
            <a:r>
              <a:rPr lang="en-NO" sz="1400" i="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hysterical</a:t>
            </a:r>
            <a:r>
              <a:rPr lang="en-NO"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But I felt I had to be successful in all aspects of my life. As an employee, a mother, and a daughter”</a:t>
            </a:r>
          </a:p>
          <a:p>
            <a:pPr marL="457200" lvl="1" indent="0">
              <a:buNone/>
            </a:pPr>
            <a:endParaRPr lang="en-NO" sz="14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GB" sz="1800" b="1" kern="0"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Uninformed </a:t>
            </a:r>
            <a:r>
              <a:rPr lang="en-GB" sz="1800" b="1" kern="0" dirty="0">
                <a:solidFill>
                  <a:schemeClr val="tx2">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about</a:t>
            </a:r>
            <a:r>
              <a:rPr lang="en-GB" sz="1800" b="1" kern="0"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disease severity </a:t>
            </a:r>
            <a:r>
              <a:rPr lang="en-GB" sz="1800" kern="0"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(less mentioned)</a:t>
            </a:r>
          </a:p>
          <a:p>
            <a:pPr marL="457200" lvl="1" indent="0">
              <a:buNone/>
            </a:pPr>
            <a:r>
              <a:rPr lang="en-GB"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NO" sz="1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 </a:t>
            </a:r>
            <a:r>
              <a:rPr lang="en-NO" sz="14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(father now deceased): “Because I didn’t know how bad it would get”</a:t>
            </a:r>
            <a:endParaRPr lang="en-NO"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NO" sz="18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dirty="0"/>
          </a:p>
        </p:txBody>
      </p:sp>
    </p:spTree>
    <p:extLst>
      <p:ext uri="{BB962C8B-B14F-4D97-AF65-F5344CB8AC3E}">
        <p14:creationId xmlns:p14="http://schemas.microsoft.com/office/powerpoint/2010/main" val="193505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F99AB-CD74-43C3-9116-A21B7F827FD6}"/>
            </a:ext>
          </a:extLst>
        </p:cNvPr>
        <p:cNvGrpSpPr/>
        <p:nvPr/>
      </p:nvGrpSpPr>
      <p:grpSpPr>
        <a:xfrm>
          <a:off x="0" y="0"/>
          <a:ext cx="0" cy="0"/>
          <a:chOff x="0" y="0"/>
          <a:chExt cx="0" cy="0"/>
        </a:xfrm>
      </p:grpSpPr>
      <p:pic>
        <p:nvPicPr>
          <p:cNvPr id="5" name="Picture 4" descr="Device on a finger">
            <a:extLst>
              <a:ext uri="{FF2B5EF4-FFF2-40B4-BE49-F238E27FC236}">
                <a16:creationId xmlns:a16="http://schemas.microsoft.com/office/drawing/2014/main" id="{01DBCEA7-81B4-DD3D-090B-322B8AB00971}"/>
              </a:ext>
            </a:extLst>
          </p:cNvPr>
          <p:cNvPicPr>
            <a:picLocks noChangeAspect="1"/>
          </p:cNvPicPr>
          <p:nvPr/>
        </p:nvPicPr>
        <p:blipFill>
          <a:blip r:embed="rId2"/>
          <a:srcRect r="5882" b="-1"/>
          <a:stretch/>
        </p:blipFill>
        <p:spPr>
          <a:xfrm>
            <a:off x="1" y="10"/>
            <a:ext cx="9669642" cy="6857990"/>
          </a:xfrm>
          <a:prstGeom prst="rect">
            <a:avLst/>
          </a:prstGeom>
        </p:spPr>
      </p:pic>
      <p:sp>
        <p:nvSpPr>
          <p:cNvPr id="2" name="Title 1">
            <a:extLst>
              <a:ext uri="{FF2B5EF4-FFF2-40B4-BE49-F238E27FC236}">
                <a16:creationId xmlns:a16="http://schemas.microsoft.com/office/drawing/2014/main" id="{D6FA0B98-7545-0D71-3776-341E839F4621}"/>
              </a:ext>
            </a:extLst>
          </p:cNvPr>
          <p:cNvSpPr>
            <a:spLocks noGrp="1"/>
          </p:cNvSpPr>
          <p:nvPr>
            <p:ph type="title"/>
          </p:nvPr>
        </p:nvSpPr>
        <p:spPr>
          <a:xfrm>
            <a:off x="764709" y="0"/>
            <a:ext cx="10659532" cy="1899912"/>
          </a:xfrm>
        </p:spPr>
        <p:txBody>
          <a:bodyPr>
            <a:normAutofit/>
          </a:bodyPr>
          <a:lstStyle/>
          <a:p>
            <a:r>
              <a:rPr lang="en-NO" sz="4000" b="1" dirty="0"/>
              <a:t>Treatment (and palliative care)</a:t>
            </a:r>
          </a:p>
        </p:txBody>
      </p:sp>
      <p:sp>
        <p:nvSpPr>
          <p:cNvPr id="3" name="Content Placeholder 2">
            <a:extLst>
              <a:ext uri="{FF2B5EF4-FFF2-40B4-BE49-F238E27FC236}">
                <a16:creationId xmlns:a16="http://schemas.microsoft.com/office/drawing/2014/main" id="{77B0A445-7DE5-BECE-E540-403BFAD6273A}"/>
              </a:ext>
            </a:extLst>
          </p:cNvPr>
          <p:cNvSpPr>
            <a:spLocks noGrp="1"/>
          </p:cNvSpPr>
          <p:nvPr>
            <p:ph idx="1"/>
          </p:nvPr>
        </p:nvSpPr>
        <p:spPr>
          <a:xfrm>
            <a:off x="5636713" y="1591734"/>
            <a:ext cx="6425852" cy="4517496"/>
          </a:xfrm>
        </p:spPr>
        <p:txBody>
          <a:bodyPr>
            <a:normAutofit/>
          </a:bodyPr>
          <a:lstStyle/>
          <a:p>
            <a:pPr marL="0" indent="0">
              <a:buNone/>
            </a:pPr>
            <a:r>
              <a:rPr lang="en-NO" sz="2400" b="1" dirty="0"/>
              <a:t>Reasons for sick leave</a:t>
            </a:r>
            <a:endParaRPr lang="en-NO" sz="2000" b="1" dirty="0"/>
          </a:p>
          <a:p>
            <a:pPr marL="0" indent="0">
              <a:buNone/>
            </a:pPr>
            <a:r>
              <a:rPr lang="en-NO" sz="2000" b="1" dirty="0"/>
              <a:t>1) </a:t>
            </a:r>
            <a:r>
              <a:rPr lang="nb-NO" sz="2000" b="1" dirty="0"/>
              <a:t>Caregiving </a:t>
            </a:r>
            <a:r>
              <a:rPr lang="nb-NO" sz="2000" b="1" dirty="0" err="1"/>
              <a:t>duties</a:t>
            </a:r>
            <a:r>
              <a:rPr lang="nb-NO" sz="2000" b="1" dirty="0"/>
              <a:t> (</a:t>
            </a:r>
            <a:r>
              <a:rPr lang="nb-NO" sz="2000" b="1" dirty="0" err="1"/>
              <a:t>inadequate</a:t>
            </a:r>
            <a:r>
              <a:rPr lang="nb-NO" sz="2000" b="1" dirty="0"/>
              <a:t> </a:t>
            </a:r>
            <a:r>
              <a:rPr lang="en-NO" sz="2000" b="1" dirty="0"/>
              <a:t>health care services)</a:t>
            </a:r>
          </a:p>
          <a:p>
            <a:pPr marL="0" indent="0" algn="just">
              <a:buNone/>
            </a:pPr>
            <a:endParaRPr lang="en-US" sz="2000" b="1"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buNone/>
            </a:pPr>
            <a:r>
              <a:rPr lang="en-US" sz="2000" b="1"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AL:</a:t>
            </a:r>
            <a:r>
              <a:rPr lang="en-US"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 The municipality said he was too healthy to be in an institution or get homecare services. At the same time, he was too sick to live alone. We were told by the hospital that family often becomes the support system until the patient qualifies for care.</a:t>
            </a:r>
          </a:p>
          <a:p>
            <a:pPr marL="0" indent="0" algn="just">
              <a:buNone/>
            </a:pPr>
            <a:r>
              <a:rPr lang="en-NO" sz="2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MØ:</a:t>
            </a:r>
            <a:r>
              <a:rPr lang="en-NO" sz="20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We were told after the first round of chemo to administer the the following treatments at home, most likely due to a </a:t>
            </a:r>
            <a:r>
              <a:rPr lang="en-NO" sz="2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shortage of hospital beds</a:t>
            </a:r>
            <a:r>
              <a:rPr lang="en-NO" sz="20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He wouldn’t be allowed to come home if I wasn’t there.</a:t>
            </a:r>
            <a:endParaRPr lang="en-NO" sz="2000" b="1" dirty="0"/>
          </a:p>
          <a:p>
            <a:pPr marL="0" indent="0" algn="just">
              <a:buNone/>
            </a:pPr>
            <a:endParaRPr lang="en-NO"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sz="2000" dirty="0"/>
          </a:p>
        </p:txBody>
      </p:sp>
    </p:spTree>
    <p:extLst>
      <p:ext uri="{BB962C8B-B14F-4D97-AF65-F5344CB8AC3E}">
        <p14:creationId xmlns:p14="http://schemas.microsoft.com/office/powerpoint/2010/main" val="4029311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87848-367D-6A12-C4EA-90E00132C516}"/>
            </a:ext>
          </a:extLst>
        </p:cNvPr>
        <p:cNvGrpSpPr/>
        <p:nvPr/>
      </p:nvGrpSpPr>
      <p:grpSpPr>
        <a:xfrm>
          <a:off x="0" y="0"/>
          <a:ext cx="0" cy="0"/>
          <a:chOff x="0" y="0"/>
          <a:chExt cx="0" cy="0"/>
        </a:xfrm>
      </p:grpSpPr>
      <p:pic>
        <p:nvPicPr>
          <p:cNvPr id="5" name="Picture 4" descr="Device on a finger">
            <a:extLst>
              <a:ext uri="{FF2B5EF4-FFF2-40B4-BE49-F238E27FC236}">
                <a16:creationId xmlns:a16="http://schemas.microsoft.com/office/drawing/2014/main" id="{4DC59D05-3E15-3E2E-0C0F-D1BF1B3EBEDC}"/>
              </a:ext>
            </a:extLst>
          </p:cNvPr>
          <p:cNvPicPr>
            <a:picLocks noChangeAspect="1"/>
          </p:cNvPicPr>
          <p:nvPr/>
        </p:nvPicPr>
        <p:blipFill>
          <a:blip r:embed="rId2"/>
          <a:srcRect r="5882" b="-1"/>
          <a:stretch/>
        </p:blipFill>
        <p:spPr>
          <a:xfrm>
            <a:off x="1" y="10"/>
            <a:ext cx="9669642" cy="6857990"/>
          </a:xfrm>
          <a:prstGeom prst="rect">
            <a:avLst/>
          </a:prstGeom>
        </p:spPr>
      </p:pic>
      <p:sp>
        <p:nvSpPr>
          <p:cNvPr id="2" name="Title 1">
            <a:extLst>
              <a:ext uri="{FF2B5EF4-FFF2-40B4-BE49-F238E27FC236}">
                <a16:creationId xmlns:a16="http://schemas.microsoft.com/office/drawing/2014/main" id="{6EE816ED-1D3E-EA22-0BB0-A8644BED66C2}"/>
              </a:ext>
            </a:extLst>
          </p:cNvPr>
          <p:cNvSpPr>
            <a:spLocks noGrp="1"/>
          </p:cNvSpPr>
          <p:nvPr>
            <p:ph type="title"/>
          </p:nvPr>
        </p:nvSpPr>
        <p:spPr>
          <a:xfrm>
            <a:off x="764709" y="0"/>
            <a:ext cx="10659532" cy="1899912"/>
          </a:xfrm>
        </p:spPr>
        <p:txBody>
          <a:bodyPr>
            <a:normAutofit/>
          </a:bodyPr>
          <a:lstStyle/>
          <a:p>
            <a:r>
              <a:rPr lang="en-NO" sz="4000" b="1" dirty="0"/>
              <a:t>Treatment (and palliative care)</a:t>
            </a:r>
          </a:p>
        </p:txBody>
      </p:sp>
      <p:sp>
        <p:nvSpPr>
          <p:cNvPr id="3" name="Content Placeholder 2">
            <a:extLst>
              <a:ext uri="{FF2B5EF4-FFF2-40B4-BE49-F238E27FC236}">
                <a16:creationId xmlns:a16="http://schemas.microsoft.com/office/drawing/2014/main" id="{2A78CF24-0E86-6E2D-F787-0A738175FB39}"/>
              </a:ext>
            </a:extLst>
          </p:cNvPr>
          <p:cNvSpPr>
            <a:spLocks noGrp="1"/>
          </p:cNvSpPr>
          <p:nvPr>
            <p:ph idx="1"/>
          </p:nvPr>
        </p:nvSpPr>
        <p:spPr>
          <a:xfrm>
            <a:off x="5624186" y="1591734"/>
            <a:ext cx="6438378" cy="4517496"/>
          </a:xfrm>
        </p:spPr>
        <p:txBody>
          <a:bodyPr>
            <a:normAutofit/>
          </a:bodyPr>
          <a:lstStyle/>
          <a:p>
            <a:pPr marL="0" indent="0">
              <a:buNone/>
            </a:pPr>
            <a:r>
              <a:rPr lang="en-NO" sz="2400" b="1" dirty="0"/>
              <a:t>Reasons for sick leave</a:t>
            </a:r>
            <a:endParaRPr lang="en-NO" sz="2000" b="1" dirty="0"/>
          </a:p>
          <a:p>
            <a:pPr marL="0" indent="0">
              <a:buNone/>
            </a:pPr>
            <a:r>
              <a:rPr lang="en-NO" sz="2000" b="1" dirty="0"/>
              <a:t>2) </a:t>
            </a:r>
            <a:r>
              <a:rPr lang="nb-NO" sz="2000" b="1" dirty="0" err="1"/>
              <a:t>Psychosomatic</a:t>
            </a:r>
            <a:r>
              <a:rPr lang="nb-NO" sz="2000" b="1" dirty="0"/>
              <a:t> </a:t>
            </a:r>
            <a:r>
              <a:rPr lang="nb-NO" sz="2000" b="1" dirty="0" err="1"/>
              <a:t>illness</a:t>
            </a:r>
            <a:r>
              <a:rPr lang="nb-NO" sz="2000" b="1" dirty="0"/>
              <a:t>, </a:t>
            </a:r>
            <a:r>
              <a:rPr lang="nb-NO" sz="2000" b="1" dirty="0" err="1"/>
              <a:t>declining</a:t>
            </a:r>
            <a:r>
              <a:rPr lang="nb-NO" sz="2000" b="1" dirty="0"/>
              <a:t> mental </a:t>
            </a:r>
            <a:r>
              <a:rPr lang="nb-NO" sz="2000" b="1" dirty="0" err="1"/>
              <a:t>health</a:t>
            </a:r>
            <a:r>
              <a:rPr lang="nb-NO" sz="2000" b="1" dirty="0"/>
              <a:t>, </a:t>
            </a:r>
            <a:r>
              <a:rPr lang="nb-NO" sz="2000" b="1" dirty="0" err="1"/>
              <a:t>exhaustion</a:t>
            </a:r>
            <a:r>
              <a:rPr lang="nb-NO" sz="2000" b="1" dirty="0"/>
              <a:t> </a:t>
            </a:r>
            <a:r>
              <a:rPr lang="nb-NO" sz="2000" dirty="0"/>
              <a:t>(less </a:t>
            </a:r>
            <a:r>
              <a:rPr lang="nb-NO" sz="2000" dirty="0" err="1"/>
              <a:t>often</a:t>
            </a:r>
            <a:r>
              <a:rPr lang="nb-NO" sz="2000" dirty="0"/>
              <a:t> </a:t>
            </a:r>
            <a:r>
              <a:rPr lang="nb-NO" sz="2000" dirty="0" err="1"/>
              <a:t>mentioned</a:t>
            </a:r>
            <a:r>
              <a:rPr lang="nb-NO" sz="2000" dirty="0"/>
              <a:t> as </a:t>
            </a:r>
            <a:r>
              <a:rPr lang="nb-NO" sz="2000" dirty="0" err="1"/>
              <a:t>reason</a:t>
            </a:r>
            <a:r>
              <a:rPr lang="nb-NO" sz="2000" dirty="0"/>
              <a:t> for </a:t>
            </a:r>
            <a:r>
              <a:rPr lang="nb-NO" sz="2000" dirty="0" err="1"/>
              <a:t>sick</a:t>
            </a:r>
            <a:r>
              <a:rPr lang="nb-NO" sz="2000" dirty="0"/>
              <a:t> </a:t>
            </a:r>
            <a:r>
              <a:rPr lang="nb-NO" sz="2000" dirty="0" err="1"/>
              <a:t>leave</a:t>
            </a:r>
            <a:r>
              <a:rPr lang="nb-NO" sz="2000" dirty="0"/>
              <a:t>)</a:t>
            </a:r>
          </a:p>
          <a:p>
            <a:pPr marL="0" indent="0">
              <a:buNone/>
            </a:pPr>
            <a:endParaRPr lang="nb-NO"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NO" sz="2000" dirty="0"/>
          </a:p>
        </p:txBody>
      </p:sp>
    </p:spTree>
    <p:extLst>
      <p:ext uri="{BB962C8B-B14F-4D97-AF65-F5344CB8AC3E}">
        <p14:creationId xmlns:p14="http://schemas.microsoft.com/office/powerpoint/2010/main" val="303982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4A925D-A745-BF9A-42E9-F786E6A3BC43}"/>
              </a:ext>
            </a:extLst>
          </p:cNvPr>
          <p:cNvSpPr>
            <a:spLocks noGrp="1"/>
          </p:cNvSpPr>
          <p:nvPr>
            <p:ph type="title"/>
          </p:nvPr>
        </p:nvSpPr>
        <p:spPr/>
        <p:txBody>
          <a:bodyPr/>
          <a:lstStyle/>
          <a:p>
            <a:r>
              <a:rPr lang="nb-NO" b="1" dirty="0" err="1"/>
              <a:t>Background</a:t>
            </a:r>
            <a:r>
              <a:rPr lang="nb-NO" b="1" dirty="0"/>
              <a:t> I</a:t>
            </a:r>
          </a:p>
        </p:txBody>
      </p:sp>
      <p:sp>
        <p:nvSpPr>
          <p:cNvPr id="3" name="Plassholder for innhold 2">
            <a:extLst>
              <a:ext uri="{FF2B5EF4-FFF2-40B4-BE49-F238E27FC236}">
                <a16:creationId xmlns:a16="http://schemas.microsoft.com/office/drawing/2014/main" id="{C8EC7727-CFA5-EF40-45C2-73332A707DFB}"/>
              </a:ext>
            </a:extLst>
          </p:cNvPr>
          <p:cNvSpPr>
            <a:spLocks noGrp="1"/>
          </p:cNvSpPr>
          <p:nvPr>
            <p:ph idx="1"/>
          </p:nvPr>
        </p:nvSpPr>
        <p:spPr>
          <a:xfrm>
            <a:off x="838200" y="1690688"/>
            <a:ext cx="11034132" cy="4900612"/>
          </a:xfrm>
        </p:spPr>
        <p:txBody>
          <a:bodyPr>
            <a:normAutofit/>
          </a:bodyPr>
          <a:lstStyle/>
          <a:p>
            <a:r>
              <a:rPr lang="nb-NO" dirty="0"/>
              <a:t>Preliminary </a:t>
            </a:r>
            <a:r>
              <a:rPr lang="nb-NO" dirty="0" err="1"/>
              <a:t>results</a:t>
            </a:r>
            <a:r>
              <a:rPr lang="nb-NO" dirty="0"/>
              <a:t> from </a:t>
            </a:r>
            <a:r>
              <a:rPr lang="nb-NO" dirty="0" err="1"/>
              <a:t>the</a:t>
            </a:r>
            <a:r>
              <a:rPr lang="nb-NO" dirty="0"/>
              <a:t> </a:t>
            </a:r>
            <a:r>
              <a:rPr lang="nb-NO" b="1" i="1" dirty="0"/>
              <a:t>FAMCAN </a:t>
            </a:r>
            <a:r>
              <a:rPr lang="nb-NO" b="1" i="1" dirty="0" err="1"/>
              <a:t>project</a:t>
            </a:r>
            <a:r>
              <a:rPr lang="nb-NO" dirty="0"/>
              <a:t>, </a:t>
            </a:r>
            <a:r>
              <a:rPr lang="nb-NO" dirty="0" err="1"/>
              <a:t>examining</a:t>
            </a:r>
            <a:r>
              <a:rPr lang="nb-NO" dirty="0"/>
              <a:t> </a:t>
            </a:r>
            <a:r>
              <a:rPr lang="nb-NO" dirty="0" err="1"/>
              <a:t>the</a:t>
            </a:r>
            <a:r>
              <a:rPr lang="nb-NO" dirty="0"/>
              <a:t> </a:t>
            </a:r>
            <a:r>
              <a:rPr lang="nb-NO" dirty="0" err="1"/>
              <a:t>impact</a:t>
            </a:r>
            <a:r>
              <a:rPr lang="nb-NO" dirty="0"/>
              <a:t> of </a:t>
            </a:r>
            <a:r>
              <a:rPr lang="nb-NO" dirty="0" err="1"/>
              <a:t>illness</a:t>
            </a:r>
            <a:r>
              <a:rPr lang="nb-NO" dirty="0"/>
              <a:t> </a:t>
            </a:r>
            <a:r>
              <a:rPr lang="nb-NO" dirty="0" err="1"/>
              <a:t>on</a:t>
            </a:r>
            <a:r>
              <a:rPr lang="nb-NO" dirty="0"/>
              <a:t> </a:t>
            </a:r>
            <a:r>
              <a:rPr lang="nb-NO" dirty="0" err="1"/>
              <a:t>close</a:t>
            </a:r>
            <a:r>
              <a:rPr lang="nb-NO" dirty="0"/>
              <a:t> </a:t>
            </a:r>
            <a:r>
              <a:rPr lang="nb-NO" dirty="0" err="1"/>
              <a:t>family</a:t>
            </a:r>
            <a:r>
              <a:rPr lang="nb-NO" dirty="0"/>
              <a:t> </a:t>
            </a:r>
            <a:r>
              <a:rPr lang="nb-NO" dirty="0" err="1"/>
              <a:t>members</a:t>
            </a:r>
            <a:endParaRPr lang="nb-NO" dirty="0"/>
          </a:p>
          <a:p>
            <a:pPr lvl="1"/>
            <a:r>
              <a:rPr lang="nb-NO" dirty="0" err="1"/>
              <a:t>We</a:t>
            </a:r>
            <a:r>
              <a:rPr lang="nb-NO" dirty="0"/>
              <a:t> </a:t>
            </a:r>
            <a:r>
              <a:rPr lang="nb-NO" dirty="0" err="1"/>
              <a:t>begin</a:t>
            </a:r>
            <a:r>
              <a:rPr lang="nb-NO" dirty="0"/>
              <a:t> by </a:t>
            </a:r>
            <a:r>
              <a:rPr lang="nb-NO" dirty="0" err="1"/>
              <a:t>examing</a:t>
            </a:r>
            <a:r>
              <a:rPr lang="nb-NO" dirty="0"/>
              <a:t> </a:t>
            </a:r>
            <a:r>
              <a:rPr lang="nb-NO" dirty="0" err="1"/>
              <a:t>the</a:t>
            </a:r>
            <a:r>
              <a:rPr lang="nb-NO" dirty="0"/>
              <a:t> </a:t>
            </a:r>
            <a:r>
              <a:rPr lang="nb-NO" dirty="0" err="1"/>
              <a:t>impact</a:t>
            </a:r>
            <a:r>
              <a:rPr lang="nb-NO" dirty="0"/>
              <a:t> of a </a:t>
            </a:r>
            <a:r>
              <a:rPr lang="nb-NO" dirty="0" err="1"/>
              <a:t>well-defined</a:t>
            </a:r>
            <a:r>
              <a:rPr lang="nb-NO" dirty="0"/>
              <a:t> </a:t>
            </a:r>
            <a:r>
              <a:rPr lang="nb-NO" dirty="0" err="1"/>
              <a:t>disease</a:t>
            </a:r>
            <a:r>
              <a:rPr lang="nb-NO" dirty="0"/>
              <a:t> (cancer)</a:t>
            </a:r>
          </a:p>
          <a:p>
            <a:pPr lvl="1"/>
            <a:r>
              <a:rPr lang="nb-NO" dirty="0" err="1"/>
              <a:t>What</a:t>
            </a:r>
            <a:r>
              <a:rPr lang="nb-NO" dirty="0"/>
              <a:t> holds for cancer, is </a:t>
            </a:r>
            <a:r>
              <a:rPr lang="nb-NO" dirty="0" err="1"/>
              <a:t>likely</a:t>
            </a:r>
            <a:r>
              <a:rPr lang="nb-NO" dirty="0"/>
              <a:t> to hold for </a:t>
            </a:r>
            <a:r>
              <a:rPr lang="nb-NO" dirty="0" err="1"/>
              <a:t>also</a:t>
            </a:r>
            <a:r>
              <a:rPr lang="nb-NO" dirty="0"/>
              <a:t> </a:t>
            </a:r>
            <a:r>
              <a:rPr lang="nb-NO" dirty="0" err="1"/>
              <a:t>other</a:t>
            </a:r>
            <a:r>
              <a:rPr lang="nb-NO" dirty="0"/>
              <a:t> </a:t>
            </a:r>
            <a:r>
              <a:rPr lang="nb-NO" dirty="0" err="1"/>
              <a:t>diseases</a:t>
            </a:r>
            <a:r>
              <a:rPr lang="nb-NO" dirty="0"/>
              <a:t> of </a:t>
            </a:r>
            <a:r>
              <a:rPr lang="nb-NO" dirty="0" err="1"/>
              <a:t>similar</a:t>
            </a:r>
            <a:r>
              <a:rPr lang="nb-NO" dirty="0"/>
              <a:t> </a:t>
            </a:r>
            <a:r>
              <a:rPr lang="nb-NO" dirty="0" err="1"/>
              <a:t>severity</a:t>
            </a:r>
            <a:endParaRPr lang="nb-NO" dirty="0"/>
          </a:p>
          <a:p>
            <a:r>
              <a:rPr lang="en-US" dirty="0"/>
              <a:t>Demographic changes will put pressure on public spendings and the formal health and welfare system and impact markedly on family members’ overall care burdens</a:t>
            </a:r>
          </a:p>
          <a:p>
            <a:r>
              <a:rPr lang="en-US" dirty="0"/>
              <a:t>Understanding </a:t>
            </a:r>
            <a:r>
              <a:rPr lang="en-US" i="1" dirty="0"/>
              <a:t>who</a:t>
            </a:r>
            <a:r>
              <a:rPr lang="en-US" dirty="0"/>
              <a:t> experiences the greatest burdens, and </a:t>
            </a:r>
            <a:r>
              <a:rPr lang="en-US" i="1" dirty="0"/>
              <a:t>what these burdens are</a:t>
            </a:r>
            <a:r>
              <a:rPr lang="en-US" dirty="0"/>
              <a:t>, is crucial for formulating policies that safeguard family members’ coping skills and ability to work, as well as grasping impacts in terms of productivity loss and costs</a:t>
            </a:r>
            <a:endParaRPr lang="nb-NO" dirty="0"/>
          </a:p>
          <a:p>
            <a:endParaRPr lang="nb-NO" dirty="0"/>
          </a:p>
        </p:txBody>
      </p:sp>
      <p:sp>
        <p:nvSpPr>
          <p:cNvPr id="5" name="TekstSylinder 4">
            <a:extLst>
              <a:ext uri="{FF2B5EF4-FFF2-40B4-BE49-F238E27FC236}">
                <a16:creationId xmlns:a16="http://schemas.microsoft.com/office/drawing/2014/main" id="{A10BD9CE-E09F-D6F3-645B-E59CB2036FBA}"/>
              </a:ext>
            </a:extLst>
          </p:cNvPr>
          <p:cNvSpPr txBox="1"/>
          <p:nvPr/>
        </p:nvSpPr>
        <p:spPr>
          <a:xfrm>
            <a:off x="651510" y="6452800"/>
            <a:ext cx="12412716" cy="276999"/>
          </a:xfrm>
          <a:prstGeom prst="rect">
            <a:avLst/>
          </a:prstGeom>
          <a:noFill/>
        </p:spPr>
        <p:txBody>
          <a:bodyPr wrap="square">
            <a:spAutoFit/>
          </a:bodyPr>
          <a:lstStyle/>
          <a:p>
            <a:r>
              <a:rPr lang="en-US" sz="1200" dirty="0"/>
              <a:t>References: OECD 2019a 2019b, 2021; Norwegian Ministry of Labour and Inclusion 2019, 2021; Norwegian Ministry of Health and Care Services 2023; Thomas &amp; Tømmerås 2024</a:t>
            </a:r>
          </a:p>
        </p:txBody>
      </p:sp>
    </p:spTree>
    <p:extLst>
      <p:ext uri="{BB962C8B-B14F-4D97-AF65-F5344CB8AC3E}">
        <p14:creationId xmlns:p14="http://schemas.microsoft.com/office/powerpoint/2010/main" val="21358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51DD-816D-E307-3C08-7E1E938B49EC}"/>
              </a:ext>
            </a:extLst>
          </p:cNvPr>
          <p:cNvSpPr>
            <a:spLocks noGrp="1"/>
          </p:cNvSpPr>
          <p:nvPr>
            <p:ph type="title"/>
          </p:nvPr>
        </p:nvSpPr>
        <p:spPr>
          <a:xfrm>
            <a:off x="761803" y="1332404"/>
            <a:ext cx="10760054" cy="532716"/>
          </a:xfrm>
        </p:spPr>
        <p:txBody>
          <a:bodyPr>
            <a:normAutofit fontScale="90000"/>
          </a:bodyPr>
          <a:lstStyle/>
          <a:p>
            <a:pPr>
              <a:spcBef>
                <a:spcPts val="1800"/>
              </a:spcBef>
              <a:spcAft>
                <a:spcPts val="1200"/>
              </a:spcAft>
            </a:pPr>
            <a:r>
              <a:rPr lang="en-NO" sz="4000" b="1" dirty="0"/>
              <a:t>Treatment (and palliative care)</a:t>
            </a:r>
            <a:br>
              <a:rPr lang="en-NO" sz="2500" b="1" dirty="0"/>
            </a:br>
            <a:r>
              <a:rPr lang="en-NO" sz="2500" dirty="0"/>
              <a:t>Work is described as a struggle, but most all keep working as much as they can. Why?</a:t>
            </a:r>
            <a:br>
              <a:rPr lang="en-NO" sz="2500" b="1" dirty="0"/>
            </a:br>
            <a:br>
              <a:rPr lang="en-NO" sz="2500" b="1" dirty="0"/>
            </a:br>
            <a:r>
              <a:rPr lang="en-NO" sz="2500" b="1" dirty="0"/>
              <a:t>Reasons to keep working</a:t>
            </a:r>
            <a:br>
              <a:rPr lang="en-NO" sz="2500" dirty="0"/>
            </a:br>
            <a:endParaRPr lang="en-NO" sz="2500" b="1" dirty="0"/>
          </a:p>
        </p:txBody>
      </p:sp>
      <p:sp>
        <p:nvSpPr>
          <p:cNvPr id="6" name="Content Placeholder 5">
            <a:extLst>
              <a:ext uri="{FF2B5EF4-FFF2-40B4-BE49-F238E27FC236}">
                <a16:creationId xmlns:a16="http://schemas.microsoft.com/office/drawing/2014/main" id="{A06E9115-BEA2-00B0-95EE-36B94E1998B8}"/>
              </a:ext>
            </a:extLst>
          </p:cNvPr>
          <p:cNvSpPr>
            <a:spLocks noGrp="1"/>
          </p:cNvSpPr>
          <p:nvPr>
            <p:ph idx="1"/>
          </p:nvPr>
        </p:nvSpPr>
        <p:spPr>
          <a:xfrm>
            <a:off x="761803" y="2169840"/>
            <a:ext cx="6536464" cy="2706960"/>
          </a:xfrm>
        </p:spPr>
        <p:txBody>
          <a:bodyPr anchor="ctr">
            <a:normAutofit/>
          </a:bodyPr>
          <a:lstStyle/>
          <a:p>
            <a:pPr marL="0" indent="0">
              <a:buNone/>
            </a:pPr>
            <a:r>
              <a:rPr lang="en-NO" sz="1800" b="1" dirty="0">
                <a:solidFill>
                  <a:schemeClr val="accent1"/>
                </a:solidFill>
              </a:rPr>
              <a:t>1. Sick leave is </a:t>
            </a:r>
            <a:r>
              <a:rPr lang="en-NO" sz="1800" b="1" i="1" dirty="0">
                <a:solidFill>
                  <a:schemeClr val="accent1"/>
                </a:solidFill>
              </a:rPr>
              <a:t>more</a:t>
            </a:r>
            <a:r>
              <a:rPr lang="en-NO" sz="1800" b="1" dirty="0">
                <a:solidFill>
                  <a:schemeClr val="accent1"/>
                </a:solidFill>
              </a:rPr>
              <a:t> emotionally and physically demanding</a:t>
            </a:r>
            <a:endParaRPr lang="en-NO" sz="18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NO"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 think it was easier to keep my head above water when I was working, because during sick leave I had so much more I had to deal with, emotionally, and taking care of her” (HA)</a:t>
            </a:r>
          </a:p>
          <a:p>
            <a:pPr marL="0" indent="0">
              <a:buNone/>
            </a:pPr>
            <a:endParaRPr lang="en-NO"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sz="1000" kern="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NO"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sz="1000" dirty="0"/>
          </a:p>
        </p:txBody>
      </p:sp>
      <p:pic>
        <p:nvPicPr>
          <p:cNvPr id="4" name="Picture 3" descr="Person sleeping at desk">
            <a:extLst>
              <a:ext uri="{FF2B5EF4-FFF2-40B4-BE49-F238E27FC236}">
                <a16:creationId xmlns:a16="http://schemas.microsoft.com/office/drawing/2014/main" id="{998DEB61-F82E-961B-FF5F-68C80293F775}"/>
              </a:ext>
            </a:extLst>
          </p:cNvPr>
          <p:cNvPicPr>
            <a:picLocks noChangeAspect="1"/>
          </p:cNvPicPr>
          <p:nvPr/>
        </p:nvPicPr>
        <p:blipFill>
          <a:blip r:embed="rId2"/>
          <a:srcRect l="12550" r="13219" b="-44"/>
          <a:stretch/>
        </p:blipFill>
        <p:spPr>
          <a:xfrm>
            <a:off x="7298266" y="1729117"/>
            <a:ext cx="4453467" cy="4291447"/>
          </a:xfrm>
          <a:prstGeom prst="rect">
            <a:avLst/>
          </a:prstGeom>
        </p:spPr>
      </p:pic>
    </p:spTree>
    <p:extLst>
      <p:ext uri="{BB962C8B-B14F-4D97-AF65-F5344CB8AC3E}">
        <p14:creationId xmlns:p14="http://schemas.microsoft.com/office/powerpoint/2010/main" val="154282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298E8-FE7B-D797-1F43-70180B2B4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4D513-37F7-81B9-DCED-3546A0AEFBF9}"/>
              </a:ext>
            </a:extLst>
          </p:cNvPr>
          <p:cNvSpPr>
            <a:spLocks noGrp="1"/>
          </p:cNvSpPr>
          <p:nvPr>
            <p:ph type="title"/>
          </p:nvPr>
        </p:nvSpPr>
        <p:spPr>
          <a:xfrm>
            <a:off x="761802" y="1196401"/>
            <a:ext cx="10760054" cy="532716"/>
          </a:xfrm>
        </p:spPr>
        <p:txBody>
          <a:bodyPr>
            <a:normAutofit fontScale="90000"/>
          </a:bodyPr>
          <a:lstStyle/>
          <a:p>
            <a:r>
              <a:rPr lang="en-NO" sz="4000" b="1" dirty="0"/>
              <a:t>Treatment (and palliative care)</a:t>
            </a:r>
            <a:br>
              <a:rPr lang="en-NO" sz="2500" b="1" dirty="0"/>
            </a:br>
            <a:br>
              <a:rPr lang="en-NO" sz="2500" dirty="0"/>
            </a:br>
            <a:r>
              <a:rPr lang="en-NO" sz="2500" b="1" dirty="0"/>
              <a:t>Reasons to keep working</a:t>
            </a:r>
          </a:p>
        </p:txBody>
      </p:sp>
      <p:sp>
        <p:nvSpPr>
          <p:cNvPr id="6" name="Content Placeholder 5">
            <a:extLst>
              <a:ext uri="{FF2B5EF4-FFF2-40B4-BE49-F238E27FC236}">
                <a16:creationId xmlns:a16="http://schemas.microsoft.com/office/drawing/2014/main" id="{32C731BD-782D-FF7A-A69A-D0FCF4199CEA}"/>
              </a:ext>
            </a:extLst>
          </p:cNvPr>
          <p:cNvSpPr>
            <a:spLocks noGrp="1"/>
          </p:cNvSpPr>
          <p:nvPr>
            <p:ph idx="1"/>
          </p:nvPr>
        </p:nvSpPr>
        <p:spPr>
          <a:xfrm>
            <a:off x="761802" y="2373973"/>
            <a:ext cx="5581848" cy="4069314"/>
          </a:xfrm>
        </p:spPr>
        <p:txBody>
          <a:bodyPr anchor="ctr">
            <a:normAutofit/>
          </a:bodyPr>
          <a:lstStyle/>
          <a:p>
            <a:pPr marL="0" indent="0">
              <a:buNone/>
            </a:pPr>
            <a:r>
              <a:rPr lang="en-GB" sz="1800" b="1" dirty="0">
                <a:solidFill>
                  <a:schemeClr val="accent1"/>
                </a:solidFill>
              </a:rPr>
              <a:t>2. </a:t>
            </a:r>
            <a:r>
              <a:rPr lang="nb-NO" sz="1800" b="1" dirty="0">
                <a:solidFill>
                  <a:schemeClr val="accent1"/>
                </a:solidFill>
              </a:rPr>
              <a:t>Using </a:t>
            </a:r>
            <a:r>
              <a:rPr lang="nb-NO" sz="1800" b="1" dirty="0" err="1">
                <a:solidFill>
                  <a:schemeClr val="accent1"/>
                </a:solidFill>
              </a:rPr>
              <a:t>work</a:t>
            </a:r>
            <a:r>
              <a:rPr lang="nb-NO" sz="1800" b="1" dirty="0">
                <a:solidFill>
                  <a:schemeClr val="accent1"/>
                </a:solidFill>
              </a:rPr>
              <a:t>/studies as  a</a:t>
            </a:r>
            <a:r>
              <a:rPr lang="en-NO" sz="1800" b="1" dirty="0">
                <a:solidFill>
                  <a:schemeClr val="accent1"/>
                </a:solidFill>
              </a:rPr>
              <a:t> distraction </a:t>
            </a:r>
            <a:r>
              <a:rPr lang="en-NO" sz="1800" dirty="0">
                <a:solidFill>
                  <a:schemeClr val="accent1"/>
                </a:solidFill>
              </a:rPr>
              <a:t>(frequent theme)</a:t>
            </a:r>
          </a:p>
          <a:p>
            <a:pPr marL="0" indent="0">
              <a:buNone/>
            </a:pPr>
            <a:r>
              <a:rPr lang="en-NO" sz="1800" b="1" kern="0" dirty="0">
                <a:effectLst/>
                <a:latin typeface="Times New Roman" panose="02020603050405020304" pitchFamily="18" charset="0"/>
                <a:ea typeface="Times New Roman" panose="02020603050405020304" pitchFamily="18" charset="0"/>
                <a:cs typeface="Times New Roman" panose="02020603050405020304" pitchFamily="18" charset="0"/>
              </a:rPr>
              <a:t>LHR: ‘</a:t>
            </a:r>
            <a:r>
              <a:rPr lang="en-NO" sz="1800" kern="0" dirty="0">
                <a:effectLst/>
                <a:latin typeface="Times New Roman" panose="02020603050405020304" pitchFamily="18" charset="0"/>
                <a:ea typeface="Times New Roman" panose="02020603050405020304" pitchFamily="18" charset="0"/>
                <a:cs typeface="Times New Roman" panose="02020603050405020304" pitchFamily="18" charset="0"/>
              </a:rPr>
              <a:t>Being at work was my break. Sometimes I almost dreaded the thought of going home</a:t>
            </a:r>
            <a:r>
              <a:rPr lang="en-NO"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Sick leave would probably give me the breakdown I’m expecting to have at some point’.</a:t>
            </a:r>
            <a:endParaRPr lang="nb-NO"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NO" sz="1800" b="1" dirty="0"/>
          </a:p>
          <a:p>
            <a:pPr marL="0" indent="0">
              <a:buNone/>
            </a:pPr>
            <a:r>
              <a:rPr lang="en-NO"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MG:</a:t>
            </a:r>
            <a:r>
              <a:rPr lang="en-NO"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When I’m at work, I sort of switch roles and become “work-Sarah”.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Then on the bus home, I’m like «fuck, work was ok, but life really sucks”. </a:t>
            </a:r>
            <a:r>
              <a:rPr lang="en-NO" sz="1800" kern="0" dirty="0">
                <a:effectLst/>
                <a:latin typeface="Times New Roman" panose="02020603050405020304" pitchFamily="18" charset="0"/>
                <a:ea typeface="Times New Roman" panose="02020603050405020304" pitchFamily="18" charset="0"/>
                <a:cs typeface="Times New Roman" panose="02020603050405020304" pitchFamily="18" charset="0"/>
              </a:rPr>
              <a:t>I don’t think being on sick leave is good for me. </a:t>
            </a:r>
            <a:endParaRPr lang="nb-NO"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NO"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NO" sz="1800" b="1" dirty="0">
                <a:effectLst/>
                <a:latin typeface="Times New Roman" panose="02020603050405020304" pitchFamily="18" charset="0"/>
                <a:ea typeface="Aptos" panose="020B0004020202020204" pitchFamily="34" charset="0"/>
              </a:rPr>
              <a:t>KB:</a:t>
            </a:r>
            <a:r>
              <a:rPr lang="en-NO" sz="1800" dirty="0">
                <a:effectLst/>
                <a:latin typeface="Times New Roman" panose="02020603050405020304" pitchFamily="18" charset="0"/>
                <a:ea typeface="Aptos" panose="020B0004020202020204" pitchFamily="34" charset="0"/>
              </a:rPr>
              <a:t> ‘I think I had a greater need to work than what was good for me, because it was a break from everything.’ </a:t>
            </a:r>
          </a:p>
          <a:p>
            <a:pPr marL="0" indent="0">
              <a:buNone/>
            </a:pPr>
            <a:endParaRPr lang="en-NO" sz="1000" kern="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NO"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sz="1000" dirty="0"/>
          </a:p>
        </p:txBody>
      </p:sp>
      <p:pic>
        <p:nvPicPr>
          <p:cNvPr id="4" name="Picture 3" descr="Person sleeping at desk">
            <a:extLst>
              <a:ext uri="{FF2B5EF4-FFF2-40B4-BE49-F238E27FC236}">
                <a16:creationId xmlns:a16="http://schemas.microsoft.com/office/drawing/2014/main" id="{54FDAA59-4863-ADD7-C2CD-3B55C6A5FF45}"/>
              </a:ext>
            </a:extLst>
          </p:cNvPr>
          <p:cNvPicPr>
            <a:picLocks noChangeAspect="1"/>
          </p:cNvPicPr>
          <p:nvPr/>
        </p:nvPicPr>
        <p:blipFill>
          <a:blip r:embed="rId2"/>
          <a:srcRect l="11241" r="12565" b="385"/>
          <a:stretch/>
        </p:blipFill>
        <p:spPr>
          <a:xfrm>
            <a:off x="6867000" y="1729116"/>
            <a:ext cx="4834575" cy="4519283"/>
          </a:xfrm>
          <a:prstGeom prst="rect">
            <a:avLst/>
          </a:prstGeom>
        </p:spPr>
      </p:pic>
    </p:spTree>
    <p:extLst>
      <p:ext uri="{BB962C8B-B14F-4D97-AF65-F5344CB8AC3E}">
        <p14:creationId xmlns:p14="http://schemas.microsoft.com/office/powerpoint/2010/main" val="2927134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6EB85-7DE5-BA01-589F-5848A9483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2C10E-4D63-8B56-9E44-C3841D109684}"/>
              </a:ext>
            </a:extLst>
          </p:cNvPr>
          <p:cNvSpPr>
            <a:spLocks noGrp="1"/>
          </p:cNvSpPr>
          <p:nvPr>
            <p:ph type="title"/>
          </p:nvPr>
        </p:nvSpPr>
        <p:spPr/>
        <p:txBody>
          <a:bodyPr/>
          <a:lstStyle/>
          <a:p>
            <a:r>
              <a:rPr lang="en-NO" dirty="0"/>
              <a:t>Treatment (and palliative care)</a:t>
            </a:r>
          </a:p>
        </p:txBody>
      </p:sp>
      <p:sp>
        <p:nvSpPr>
          <p:cNvPr id="3" name="Content Placeholder 2">
            <a:extLst>
              <a:ext uri="{FF2B5EF4-FFF2-40B4-BE49-F238E27FC236}">
                <a16:creationId xmlns:a16="http://schemas.microsoft.com/office/drawing/2014/main" id="{CB2D9AB6-5620-6F81-5592-F70D60EBC36A}"/>
              </a:ext>
            </a:extLst>
          </p:cNvPr>
          <p:cNvSpPr>
            <a:spLocks noGrp="1"/>
          </p:cNvSpPr>
          <p:nvPr>
            <p:ph idx="1"/>
          </p:nvPr>
        </p:nvSpPr>
        <p:spPr>
          <a:xfrm>
            <a:off x="838200" y="1690687"/>
            <a:ext cx="10515600" cy="4802187"/>
          </a:xfrm>
        </p:spPr>
        <p:txBody>
          <a:bodyPr>
            <a:normAutofit/>
          </a:bodyPr>
          <a:lstStyle/>
          <a:p>
            <a:pPr marL="0" indent="0">
              <a:buNone/>
            </a:pPr>
            <a:r>
              <a:rPr lang="en-NO" sz="2300" b="1" dirty="0"/>
              <a:t>Reasons to keep working</a:t>
            </a:r>
          </a:p>
          <a:p>
            <a:pPr marL="0" indent="0">
              <a:buNone/>
            </a:pPr>
            <a:endParaRPr lang="en-NO" sz="1800" b="1" dirty="0"/>
          </a:p>
          <a:p>
            <a:pPr marL="0" indent="0">
              <a:buNone/>
            </a:pPr>
            <a:r>
              <a:rPr lang="en-NO" sz="1800" b="1" dirty="0">
                <a:solidFill>
                  <a:schemeClr val="accent1"/>
                </a:solidFill>
              </a:rPr>
              <a:t>3. Following the ‘life script’  </a:t>
            </a:r>
            <a:r>
              <a:rPr lang="en-NO" sz="1800" dirty="0">
                <a:solidFill>
                  <a:schemeClr val="accent1"/>
                </a:solidFill>
              </a:rPr>
              <a:t>(identity, individuality)</a:t>
            </a:r>
          </a:p>
          <a:p>
            <a:pPr marL="0" indent="0" algn="just">
              <a:buNone/>
            </a:pPr>
            <a:r>
              <a:rPr lang="en-NO" sz="1800" b="1" dirty="0"/>
              <a:t>TSS: </a:t>
            </a:r>
            <a:r>
              <a:rPr lang="en-NO" sz="1800" kern="0" dirty="0">
                <a:solidFill>
                  <a:srgbClr val="222222"/>
                </a:solidFill>
                <a:effectLst/>
                <a:ea typeface="Times New Roman" panose="02020603050405020304" pitchFamily="18" charset="0"/>
                <a:cs typeface="Times New Roman" panose="02020603050405020304" pitchFamily="18" charset="0"/>
              </a:rPr>
              <a:t>I knew I could reduce my position, but </a:t>
            </a:r>
            <a:r>
              <a:rPr lang="en-NO" sz="1800" b="1" kern="0" dirty="0">
                <a:solidFill>
                  <a:srgbClr val="222222"/>
                </a:solidFill>
                <a:effectLst/>
                <a:ea typeface="Times New Roman" panose="02020603050405020304" pitchFamily="18" charset="0"/>
                <a:cs typeface="Times New Roman" panose="02020603050405020304" pitchFamily="18" charset="0"/>
              </a:rPr>
              <a:t>I didn’t want to put my life on hold</a:t>
            </a:r>
            <a:r>
              <a:rPr lang="en-NO" sz="1800" b="1" kern="0" dirty="0">
                <a:solidFill>
                  <a:srgbClr val="222222"/>
                </a:solidFill>
                <a:ea typeface="Times New Roman" panose="02020603050405020304" pitchFamily="18" charset="0"/>
                <a:cs typeface="Times New Roman" panose="02020603050405020304" pitchFamily="18" charset="0"/>
              </a:rPr>
              <a:t> </a:t>
            </a:r>
            <a:r>
              <a:rPr lang="en-NO" sz="1800" kern="0" dirty="0">
                <a:solidFill>
                  <a:srgbClr val="222222"/>
                </a:solidFill>
                <a:ea typeface="Times New Roman" panose="02020603050405020304" pitchFamily="18" charset="0"/>
                <a:cs typeface="Times New Roman" panose="02020603050405020304" pitchFamily="18" charset="0"/>
              </a:rPr>
              <a:t>and it </a:t>
            </a:r>
            <a:r>
              <a:rPr lang="en-NO" sz="1800" kern="0" dirty="0">
                <a:solidFill>
                  <a:srgbClr val="222222"/>
                </a:solidFill>
                <a:effectLst/>
                <a:ea typeface="Times New Roman" panose="02020603050405020304" pitchFamily="18" charset="0"/>
                <a:cs typeface="Times New Roman" panose="02020603050405020304" pitchFamily="18" charset="0"/>
              </a:rPr>
              <a:t>would have made me feel even more like my mother’s nurse.</a:t>
            </a:r>
            <a:endParaRPr lang="en-NO" sz="1800" dirty="0"/>
          </a:p>
          <a:p>
            <a:pPr marL="0" indent="0" algn="just">
              <a:buNone/>
            </a:pPr>
            <a:r>
              <a:rPr lang="en-NO" sz="1800" b="1" dirty="0"/>
              <a:t>HSE: </a:t>
            </a:r>
            <a:r>
              <a:rPr lang="en-NO" sz="1800" kern="0" dirty="0">
                <a:solidFill>
                  <a:srgbClr val="222222"/>
                </a:solidFill>
                <a:effectLst/>
                <a:ea typeface="Times New Roman" panose="02020603050405020304" pitchFamily="18" charset="0"/>
              </a:rPr>
              <a:t>I realize that, Ok, I just have to keep working on my masters degree, and hold on to that, or else I’ll be buried in being a next of kin.</a:t>
            </a:r>
            <a:r>
              <a:rPr lang="en-NO" sz="1800" kern="0" dirty="0">
                <a:solidFill>
                  <a:srgbClr val="222222"/>
                </a:solidFill>
                <a:ea typeface="Times New Roman" panose="02020603050405020304" pitchFamily="18" charset="0"/>
              </a:rPr>
              <a:t> </a:t>
            </a:r>
            <a:r>
              <a:rPr lang="en-NO" sz="1800" b="1" kern="0" dirty="0">
                <a:solidFill>
                  <a:srgbClr val="222222"/>
                </a:solidFill>
                <a:effectLst/>
                <a:ea typeface="Times New Roman" panose="02020603050405020304" pitchFamily="18" charset="0"/>
              </a:rPr>
              <a:t>I wish I was 50 years old and established in my profession when this happened. </a:t>
            </a:r>
            <a:r>
              <a:rPr lang="en-NO" sz="1800" kern="0" dirty="0">
                <a:solidFill>
                  <a:srgbClr val="222222"/>
                </a:solidFill>
                <a:effectLst/>
                <a:ea typeface="Times New Roman" panose="02020603050405020304" pitchFamily="18" charset="0"/>
              </a:rPr>
              <a:t>Then I could have told my employer that I’m taking time off indefinitely.  I couldn’t do that as a student, or when I got my first full-time teaching position. I had to give it my all to keep that position. </a:t>
            </a:r>
          </a:p>
        </p:txBody>
      </p:sp>
    </p:spTree>
    <p:extLst>
      <p:ext uri="{BB962C8B-B14F-4D97-AF65-F5344CB8AC3E}">
        <p14:creationId xmlns:p14="http://schemas.microsoft.com/office/powerpoint/2010/main" val="114707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8E1D-0049-A295-89E7-5084464CD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78A5F-36D1-73D0-0DA0-E23D8FCFCE55}"/>
              </a:ext>
            </a:extLst>
          </p:cNvPr>
          <p:cNvSpPr>
            <a:spLocks noGrp="1"/>
          </p:cNvSpPr>
          <p:nvPr>
            <p:ph type="title"/>
          </p:nvPr>
        </p:nvSpPr>
        <p:spPr/>
        <p:txBody>
          <a:bodyPr/>
          <a:lstStyle/>
          <a:p>
            <a:r>
              <a:rPr lang="en-NO" b="1" dirty="0"/>
              <a:t>Treatment (and palliative care)</a:t>
            </a:r>
          </a:p>
        </p:txBody>
      </p:sp>
      <p:sp>
        <p:nvSpPr>
          <p:cNvPr id="3" name="Content Placeholder 2">
            <a:extLst>
              <a:ext uri="{FF2B5EF4-FFF2-40B4-BE49-F238E27FC236}">
                <a16:creationId xmlns:a16="http://schemas.microsoft.com/office/drawing/2014/main" id="{10D778D6-0A54-F34F-92DD-14D354C87917}"/>
              </a:ext>
            </a:extLst>
          </p:cNvPr>
          <p:cNvSpPr>
            <a:spLocks noGrp="1"/>
          </p:cNvSpPr>
          <p:nvPr>
            <p:ph idx="1"/>
          </p:nvPr>
        </p:nvSpPr>
        <p:spPr/>
        <p:txBody>
          <a:bodyPr>
            <a:normAutofit lnSpcReduction="10000"/>
          </a:bodyPr>
          <a:lstStyle/>
          <a:p>
            <a:pPr marL="0" indent="0">
              <a:buNone/>
            </a:pPr>
            <a:r>
              <a:rPr lang="en-NO" sz="2200" b="1" dirty="0"/>
              <a:t>Reasons to keep working</a:t>
            </a:r>
          </a:p>
          <a:p>
            <a:pPr marL="0" indent="0">
              <a:buNone/>
            </a:pPr>
            <a:endParaRPr lang="en-NO" sz="2200" b="1" dirty="0">
              <a:solidFill>
                <a:schemeClr val="accent1"/>
              </a:solidFill>
            </a:endParaRPr>
          </a:p>
          <a:p>
            <a:pPr marL="0" indent="0">
              <a:buNone/>
            </a:pPr>
            <a:r>
              <a:rPr lang="en-NO" sz="2200" b="1" dirty="0">
                <a:solidFill>
                  <a:schemeClr val="accent1"/>
                </a:solidFill>
              </a:rPr>
              <a:t>4. Not being deemed eligible for sickness benefits</a:t>
            </a:r>
          </a:p>
          <a:p>
            <a:pPr marL="0" indent="0">
              <a:buNone/>
            </a:pPr>
            <a:endParaRPr lang="en-NO" sz="2000" dirty="0">
              <a:effectLst/>
            </a:endParaRPr>
          </a:p>
          <a:p>
            <a:pPr marL="0" indent="0" algn="just">
              <a:buNone/>
            </a:pPr>
            <a:r>
              <a:rPr lang="en-NO" sz="2400" b="1" dirty="0">
                <a:solidFill>
                  <a:srgbClr val="222222"/>
                </a:solidFill>
                <a:effectLst/>
                <a:latin typeface="Times New Roman" panose="02020603050405020304" pitchFamily="18" charset="0"/>
                <a:ea typeface="Aptos" panose="020B0004020202020204" pitchFamily="34" charset="0"/>
              </a:rPr>
              <a:t>MM</a:t>
            </a:r>
            <a:r>
              <a:rPr lang="en-NO" sz="2400" dirty="0">
                <a:solidFill>
                  <a:srgbClr val="222222"/>
                </a:solidFill>
                <a:effectLst/>
                <a:latin typeface="Times New Roman" panose="02020603050405020304" pitchFamily="18" charset="0"/>
                <a:ea typeface="Aptos" panose="020B0004020202020204" pitchFamily="34" charset="0"/>
              </a:rPr>
              <a:t>[for context]:</a:t>
            </a:r>
            <a:r>
              <a:rPr lang="en-NO" sz="2400" i="1" dirty="0">
                <a:solidFill>
                  <a:srgbClr val="222222"/>
                </a:solidFill>
                <a:effectLst/>
                <a:latin typeface="Times New Roman" panose="02020603050405020304" pitchFamily="18" charset="0"/>
                <a:ea typeface="Aptos" panose="020B0004020202020204" pitchFamily="34" charset="0"/>
              </a:rPr>
              <a:t> </a:t>
            </a:r>
            <a:r>
              <a:rPr lang="en-NO" sz="2400" kern="0" dirty="0">
                <a:solidFill>
                  <a:srgbClr val="222222"/>
                </a:solidFill>
                <a:effectLst/>
                <a:latin typeface="Times New Roman" panose="02020603050405020304" pitchFamily="18" charset="0"/>
                <a:ea typeface="Times New Roman" panose="02020603050405020304" pitchFamily="18" charset="0"/>
              </a:rPr>
              <a:t>He woke up multiple times during the night, and I gave him painmedications and changed his intravenous- and pain-pump every hour. I had to get up at 7 or 8am to go to work or school. When I came home, I tried to get him out of bed, make him eat, maybe try to get him some fresh air. After that I was totally worn out. I had no energy for a social life. My focus was on him, you don’t prioritize yourself. It affected everything. </a:t>
            </a:r>
            <a:r>
              <a:rPr lang="en-NO" sz="2400" b="1" kern="0" dirty="0">
                <a:solidFill>
                  <a:srgbClr val="FF0000"/>
                </a:solidFill>
                <a:effectLst/>
                <a:latin typeface="Times New Roman" panose="02020603050405020304" pitchFamily="18" charset="0"/>
                <a:ea typeface="Times New Roman" panose="02020603050405020304" pitchFamily="18" charset="0"/>
              </a:rPr>
              <a:t>I struggled with food, lost a lot of weight. I had stomach problems and nausea – psychosomatic issues. Lots of headaches and fatigue. If I’d told the doctor my symptoms without mentioning that my partner has cancer, I would have gotten sick leave </a:t>
            </a:r>
            <a:r>
              <a:rPr lang="en-NO" sz="2400" kern="0" dirty="0">
                <a:solidFill>
                  <a:srgbClr val="222222"/>
                </a:solidFill>
                <a:effectLst/>
                <a:latin typeface="Times New Roman" panose="02020603050405020304" pitchFamily="18" charset="0"/>
                <a:ea typeface="Times New Roman" panose="02020603050405020304" pitchFamily="18" charset="0"/>
              </a:rPr>
              <a:t>[cries]’  </a:t>
            </a:r>
            <a:endParaRPr lang="en-NO" sz="2400" kern="0" dirty="0">
              <a:solidFill>
                <a:srgbClr val="222222"/>
              </a:solidFill>
              <a:latin typeface="Times New Roman" panose="02020603050405020304" pitchFamily="18" charset="0"/>
            </a:endParaRPr>
          </a:p>
          <a:p>
            <a:pPr marL="0" indent="0" algn="just">
              <a:buNone/>
            </a:pPr>
            <a:endParaRPr lang="en-NO" sz="3200" dirty="0"/>
          </a:p>
          <a:p>
            <a:pPr marL="0" indent="0">
              <a:buNone/>
            </a:pPr>
            <a:endParaRPr lang="en-NO" dirty="0"/>
          </a:p>
        </p:txBody>
      </p:sp>
    </p:spTree>
    <p:extLst>
      <p:ext uri="{BB962C8B-B14F-4D97-AF65-F5344CB8AC3E}">
        <p14:creationId xmlns:p14="http://schemas.microsoft.com/office/powerpoint/2010/main" val="111930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FA6C-21D1-FBF0-3402-D5C8790B2985}"/>
              </a:ext>
            </a:extLst>
          </p:cNvPr>
          <p:cNvSpPr>
            <a:spLocks noGrp="1"/>
          </p:cNvSpPr>
          <p:nvPr>
            <p:ph type="title"/>
          </p:nvPr>
        </p:nvSpPr>
        <p:spPr/>
        <p:txBody>
          <a:bodyPr/>
          <a:lstStyle/>
          <a:p>
            <a:r>
              <a:rPr lang="en-NO" b="1" dirty="0"/>
              <a:t>Treatment (and palliative care)</a:t>
            </a:r>
          </a:p>
        </p:txBody>
      </p:sp>
      <p:sp>
        <p:nvSpPr>
          <p:cNvPr id="3" name="Content Placeholder 2">
            <a:extLst>
              <a:ext uri="{FF2B5EF4-FFF2-40B4-BE49-F238E27FC236}">
                <a16:creationId xmlns:a16="http://schemas.microsoft.com/office/drawing/2014/main" id="{10A53808-4B33-A9A8-23F1-A28A8067AE46}"/>
              </a:ext>
            </a:extLst>
          </p:cNvPr>
          <p:cNvSpPr>
            <a:spLocks noGrp="1"/>
          </p:cNvSpPr>
          <p:nvPr>
            <p:ph idx="1"/>
          </p:nvPr>
        </p:nvSpPr>
        <p:spPr/>
        <p:txBody>
          <a:bodyPr>
            <a:normAutofit/>
          </a:bodyPr>
          <a:lstStyle/>
          <a:p>
            <a:pPr marL="0" indent="0">
              <a:buNone/>
            </a:pPr>
            <a:r>
              <a:rPr lang="en-NO" sz="2000" b="1" dirty="0">
                <a:solidFill>
                  <a:schemeClr val="accent1"/>
                </a:solidFill>
              </a:rPr>
              <a:t>4. Not being eligible for sickness benefits</a:t>
            </a:r>
          </a:p>
          <a:p>
            <a:pPr marL="0" indent="0">
              <a:buNone/>
            </a:pPr>
            <a:endParaRPr lang="en-NO" dirty="0"/>
          </a:p>
        </p:txBody>
      </p:sp>
      <p:pic>
        <p:nvPicPr>
          <p:cNvPr id="5" name="Picture 4">
            <a:extLst>
              <a:ext uri="{FF2B5EF4-FFF2-40B4-BE49-F238E27FC236}">
                <a16:creationId xmlns:a16="http://schemas.microsoft.com/office/drawing/2014/main" id="{33808BD8-D611-82F9-0802-88344323C985}"/>
              </a:ext>
            </a:extLst>
          </p:cNvPr>
          <p:cNvPicPr>
            <a:picLocks noChangeAspect="1"/>
          </p:cNvPicPr>
          <p:nvPr/>
        </p:nvPicPr>
        <p:blipFill>
          <a:blip r:embed="rId2"/>
          <a:stretch>
            <a:fillRect/>
          </a:stretch>
        </p:blipFill>
        <p:spPr>
          <a:xfrm>
            <a:off x="492028" y="2636948"/>
            <a:ext cx="11699972" cy="1247997"/>
          </a:xfrm>
          <a:prstGeom prst="rect">
            <a:avLst/>
          </a:prstGeom>
        </p:spPr>
      </p:pic>
    </p:spTree>
    <p:extLst>
      <p:ext uri="{BB962C8B-B14F-4D97-AF65-F5344CB8AC3E}">
        <p14:creationId xmlns:p14="http://schemas.microsoft.com/office/powerpoint/2010/main" val="99693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CCF8-6BE3-6681-1020-8A2D80E3F038}"/>
              </a:ext>
            </a:extLst>
          </p:cNvPr>
          <p:cNvSpPr>
            <a:spLocks noGrp="1"/>
          </p:cNvSpPr>
          <p:nvPr>
            <p:ph type="title"/>
          </p:nvPr>
        </p:nvSpPr>
        <p:spPr/>
        <p:txBody>
          <a:bodyPr/>
          <a:lstStyle/>
          <a:p>
            <a:r>
              <a:rPr lang="en-NO" b="1" dirty="0"/>
              <a:t>‘After’ the crisis</a:t>
            </a:r>
          </a:p>
        </p:txBody>
      </p:sp>
      <p:sp>
        <p:nvSpPr>
          <p:cNvPr id="3" name="Content Placeholder 2">
            <a:extLst>
              <a:ext uri="{FF2B5EF4-FFF2-40B4-BE49-F238E27FC236}">
                <a16:creationId xmlns:a16="http://schemas.microsoft.com/office/drawing/2014/main" id="{C83FC598-CACE-E452-D9C0-B7C4F5250652}"/>
              </a:ext>
            </a:extLst>
          </p:cNvPr>
          <p:cNvSpPr>
            <a:spLocks noGrp="1"/>
          </p:cNvSpPr>
          <p:nvPr>
            <p:ph idx="1"/>
          </p:nvPr>
        </p:nvSpPr>
        <p:spPr>
          <a:xfrm>
            <a:off x="838199" y="1825624"/>
            <a:ext cx="10761133" cy="4879975"/>
          </a:xfrm>
        </p:spPr>
        <p:txBody>
          <a:bodyPr>
            <a:normAutofit/>
          </a:bodyPr>
          <a:lstStyle/>
          <a:p>
            <a:r>
              <a:rPr lang="en-NO" sz="2000" dirty="0"/>
              <a:t>N12 done with treatments or their loved one has died</a:t>
            </a:r>
          </a:p>
          <a:p>
            <a:r>
              <a:rPr lang="en-NO" sz="2000" dirty="0"/>
              <a:t>7 poor health but working, 5 on long term sick leave </a:t>
            </a:r>
          </a:p>
          <a:p>
            <a:pPr marL="0" indent="0">
              <a:buNone/>
            </a:pPr>
            <a:endParaRPr lang="en-NO" sz="2000" b="1" dirty="0"/>
          </a:p>
          <a:p>
            <a:pPr marL="0" indent="0">
              <a:buNone/>
            </a:pPr>
            <a:r>
              <a:rPr lang="en-NO" sz="2000" b="1" dirty="0"/>
              <a:t>Reasons for sick leave </a:t>
            </a:r>
          </a:p>
          <a:p>
            <a:pPr marL="0" indent="0">
              <a:buNone/>
            </a:pPr>
            <a:endParaRPr lang="en-NO" sz="2000" b="1" dirty="0"/>
          </a:p>
          <a:p>
            <a:pPr indent="0" algn="just">
              <a:buNone/>
            </a:pPr>
            <a:r>
              <a:rPr lang="en-NO" sz="1800" b="1" dirty="0">
                <a:solidFill>
                  <a:schemeClr val="accent1"/>
                </a:solidFill>
              </a:rPr>
              <a:t>1) “hitting a wall”, “crashing”, ”collapsing”, “falling apart”</a:t>
            </a:r>
            <a:endParaRPr lang="en-NO"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indent="0" algn="just">
              <a:buNone/>
            </a:pPr>
            <a:r>
              <a:rPr lang="en-NO"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KB:</a:t>
            </a:r>
            <a:r>
              <a:rPr lang="en-NO"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People think the worst times were those spent in the hospital with mom, but </a:t>
            </a:r>
            <a:r>
              <a:rPr lang="en-NO" sz="1800" kern="100" dirty="0">
                <a:effectLst/>
                <a:latin typeface="Times New Roman" panose="02020603050405020304" pitchFamily="18" charset="0"/>
                <a:ea typeface="Aptos" panose="020B0004020202020204" pitchFamily="34" charset="0"/>
                <a:cs typeface="Times New Roman" panose="02020603050405020304" pitchFamily="18" charset="0"/>
              </a:rPr>
              <a:t>I’m extremely good at managing crises.</a:t>
            </a:r>
            <a:r>
              <a:rPr lang="en-NO"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O"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It wasn’t until after the funeral that my world completely fell apart, when I had time to think.</a:t>
            </a:r>
            <a:r>
              <a:rPr lang="en-NO"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 go  to work. But I’m not doing well. Actually, </a:t>
            </a:r>
            <a:r>
              <a:rPr lang="en-NO" sz="1800" i="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everything’s</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 struggle. I think I’m in a survival-mode where I just get through the day. </a:t>
            </a:r>
            <a:r>
              <a:rPr lang="en-NO"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 very exhausted. I don’t take care of myself. I don’t shower unless I absolutely have to. Food has no taste anymore. I’ve lost my memory, concentration, and all my energy to a point where I think this can’t be normal. </a:t>
            </a:r>
            <a:r>
              <a:rPr lang="en-US"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I’m not healthy. At some point I’m going to have a serious breakdown.</a:t>
            </a:r>
            <a:endParaRPr lang="en-NO" sz="1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sz="1800" dirty="0"/>
          </a:p>
          <a:p>
            <a:pPr marL="0" indent="0">
              <a:buNone/>
            </a:pPr>
            <a:endParaRPr lang="en-NO" sz="1800" dirty="0"/>
          </a:p>
          <a:p>
            <a:endParaRPr lang="en-NO" dirty="0"/>
          </a:p>
        </p:txBody>
      </p:sp>
    </p:spTree>
    <p:extLst>
      <p:ext uri="{BB962C8B-B14F-4D97-AF65-F5344CB8AC3E}">
        <p14:creationId xmlns:p14="http://schemas.microsoft.com/office/powerpoint/2010/main" val="378909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EC71-8FF9-E9C9-0FED-11B2EC0EE04E}"/>
              </a:ext>
            </a:extLst>
          </p:cNvPr>
          <p:cNvSpPr>
            <a:spLocks noGrp="1"/>
          </p:cNvSpPr>
          <p:nvPr>
            <p:ph type="title"/>
          </p:nvPr>
        </p:nvSpPr>
        <p:spPr/>
        <p:txBody>
          <a:bodyPr/>
          <a:lstStyle/>
          <a:p>
            <a:r>
              <a:rPr lang="en-NO" b="1" dirty="0"/>
              <a:t>‘After’ the crisis</a:t>
            </a:r>
          </a:p>
        </p:txBody>
      </p:sp>
      <p:sp>
        <p:nvSpPr>
          <p:cNvPr id="3" name="Content Placeholder 2">
            <a:extLst>
              <a:ext uri="{FF2B5EF4-FFF2-40B4-BE49-F238E27FC236}">
                <a16:creationId xmlns:a16="http://schemas.microsoft.com/office/drawing/2014/main" id="{899ECBC3-BCD0-BC80-4AEB-41B26DB36552}"/>
              </a:ext>
            </a:extLst>
          </p:cNvPr>
          <p:cNvSpPr>
            <a:spLocks noGrp="1"/>
          </p:cNvSpPr>
          <p:nvPr>
            <p:ph idx="1"/>
          </p:nvPr>
        </p:nvSpPr>
        <p:spPr/>
        <p:txBody>
          <a:bodyPr/>
          <a:lstStyle/>
          <a:p>
            <a:pPr marL="0" indent="0" algn="just">
              <a:buNone/>
            </a:pPr>
            <a:r>
              <a:rPr lang="en-NO" sz="1800" b="1" dirty="0">
                <a:solidFill>
                  <a:schemeClr val="accent1"/>
                </a:solidFill>
              </a:rPr>
              <a:t>1) “hitting a wall”, “crashing”, ”collapsing”, “falling apart”</a:t>
            </a:r>
            <a:endParaRPr lang="en-NO"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NO"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NO"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When he died, everyone kept saying “it’s over, now you can finally breathe, you can live again”, but that was actually when the worst part started. </a:t>
            </a:r>
            <a:r>
              <a:rPr lang="en-NO" sz="1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NO"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he reality is, you get sick</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I’ve had a lot of anxiety. I struggle with a type of exhaustion that doesn’t go away when I rest. I can’t sleep cause my body is on high alert, like it thinks the crisis is still ongoing. … Dizziness, heart palpitations, loss of concentration, weightloss. I got through the first year after he died, just barely, but then I really broke down, and passed out on the bus.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Tree>
    <p:extLst>
      <p:ext uri="{BB962C8B-B14F-4D97-AF65-F5344CB8AC3E}">
        <p14:creationId xmlns:p14="http://schemas.microsoft.com/office/powerpoint/2010/main" val="381337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A784-EEF2-59E7-092F-A6D69F7C5C18}"/>
              </a:ext>
            </a:extLst>
          </p:cNvPr>
          <p:cNvSpPr>
            <a:spLocks noGrp="1"/>
          </p:cNvSpPr>
          <p:nvPr>
            <p:ph type="title"/>
          </p:nvPr>
        </p:nvSpPr>
        <p:spPr/>
        <p:txBody>
          <a:bodyPr/>
          <a:lstStyle/>
          <a:p>
            <a:r>
              <a:rPr lang="en-NO" b="1" dirty="0"/>
              <a:t>‘After’ the crisis</a:t>
            </a:r>
          </a:p>
        </p:txBody>
      </p:sp>
      <p:sp>
        <p:nvSpPr>
          <p:cNvPr id="3" name="Content Placeholder 2">
            <a:extLst>
              <a:ext uri="{FF2B5EF4-FFF2-40B4-BE49-F238E27FC236}">
                <a16:creationId xmlns:a16="http://schemas.microsoft.com/office/drawing/2014/main" id="{DBFF1FA9-34EC-D0CD-9FAA-8C30F8211475}"/>
              </a:ext>
            </a:extLst>
          </p:cNvPr>
          <p:cNvSpPr>
            <a:spLocks noGrp="1"/>
          </p:cNvSpPr>
          <p:nvPr>
            <p:ph idx="1"/>
          </p:nvPr>
        </p:nvSpPr>
        <p:spPr/>
        <p:txBody>
          <a:bodyPr/>
          <a:lstStyle/>
          <a:p>
            <a:pPr indent="0" algn="just">
              <a:buNone/>
            </a:pPr>
            <a:r>
              <a:rPr lang="en-NO" sz="1800" b="1" dirty="0">
                <a:solidFill>
                  <a:schemeClr val="accent1"/>
                </a:solidFill>
              </a:rPr>
              <a:t>1) “hitting a wall”, “crashing”, ”collapsing”, “falling apart”</a:t>
            </a:r>
            <a:endPar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indent="0" algn="jus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EKS:</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After her death, after I started to unwind</a:t>
            </a:r>
            <a:r>
              <a:rPr lang="en-US" sz="1800" b="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my health started to really bother me.</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 had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physical pains </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and struggled mentally. I couldn’t shower on my own. I got depressed.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 was suicidal</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 have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fibromyalgia</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which my doctor says is caused by stress and worries. I’m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depressed</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and I have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anxiety</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particularly about my health. My thinking is not normal for my age, like, I’ve planned my own funeral. The worst part’s probably that I’m scared constantly. The first few times I was alone with the kids for a week, I couldn’t sleep because I thought, if I die now, the kids won’t be fed, they’ll die, and my husband will come home and find three dead people. </a:t>
            </a: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It’s not just mom who got sick. I got sick. </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whole family got sick.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Tree>
    <p:extLst>
      <p:ext uri="{BB962C8B-B14F-4D97-AF65-F5344CB8AC3E}">
        <p14:creationId xmlns:p14="http://schemas.microsoft.com/office/powerpoint/2010/main" val="44540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C7CB-FD75-2AAB-8908-C10D644F7852}"/>
              </a:ext>
            </a:extLst>
          </p:cNvPr>
          <p:cNvSpPr>
            <a:spLocks noGrp="1"/>
          </p:cNvSpPr>
          <p:nvPr>
            <p:ph type="title"/>
          </p:nvPr>
        </p:nvSpPr>
        <p:spPr/>
        <p:txBody>
          <a:bodyPr/>
          <a:lstStyle/>
          <a:p>
            <a:r>
              <a:rPr lang="en-NO" b="1" dirty="0"/>
              <a:t>‘After’ the crisis</a:t>
            </a:r>
          </a:p>
        </p:txBody>
      </p:sp>
      <p:sp>
        <p:nvSpPr>
          <p:cNvPr id="3" name="Content Placeholder 2">
            <a:extLst>
              <a:ext uri="{FF2B5EF4-FFF2-40B4-BE49-F238E27FC236}">
                <a16:creationId xmlns:a16="http://schemas.microsoft.com/office/drawing/2014/main" id="{F4ADDD9E-42EE-6F25-A8A8-7D4289ABC21A}"/>
              </a:ext>
            </a:extLst>
          </p:cNvPr>
          <p:cNvSpPr>
            <a:spLocks noGrp="1"/>
          </p:cNvSpPr>
          <p:nvPr>
            <p:ph idx="1"/>
          </p:nvPr>
        </p:nvSpPr>
        <p:spPr/>
        <p:txBody>
          <a:bodyPr/>
          <a:lstStyle/>
          <a:p>
            <a:pPr marL="0" indent="0" algn="just">
              <a:buNone/>
            </a:pPr>
            <a:r>
              <a:rPr lang="en-NO" sz="1800" b="1" dirty="0">
                <a:solidFill>
                  <a:schemeClr val="accent1"/>
                </a:solidFill>
              </a:rPr>
              <a:t>1) “hitting a wall”, “crashing”, ”collapsing”, “falling apart”</a:t>
            </a:r>
            <a:endParaRPr lang="en-NO"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NO"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VEJ:</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After she died, I was tired for a few months. That’s really my lowest point. Then </a:t>
            </a:r>
            <a:r>
              <a:rPr lang="en-NO"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few years later, I had a major mental breakdown, and spent a month in a psychiatric hospital. </a:t>
            </a:r>
            <a:r>
              <a:rPr lang="en-NO" sz="1800" kern="0" dirty="0">
                <a:effectLst/>
                <a:latin typeface="Times New Roman" panose="02020603050405020304" pitchFamily="18" charset="0"/>
                <a:ea typeface="Times New Roman" panose="02020603050405020304" pitchFamily="18" charset="0"/>
                <a:cs typeface="Times New Roman" panose="02020603050405020304" pitchFamily="18" charset="0"/>
              </a:rPr>
              <a:t>I was a year in therapy, and they told me that I’ve been suppressing what’s happened until it blew up in my face. </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a long time I was anxious about having cancer, checking my body two-three times a day. I have alot of anxiety about most things, really. I often think about death, and my dad dying. I have medication lined up on my nightstand in case of urgent needs. My mental problems are still not resolved, and they could have been avoided. That’s what I miss the most, someone to talk to.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O" dirty="0"/>
          </a:p>
        </p:txBody>
      </p:sp>
    </p:spTree>
    <p:extLst>
      <p:ext uri="{BB962C8B-B14F-4D97-AF65-F5344CB8AC3E}">
        <p14:creationId xmlns:p14="http://schemas.microsoft.com/office/powerpoint/2010/main" val="262417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C117-DC75-A60E-CEC8-8B9E49C8115A}"/>
              </a:ext>
            </a:extLst>
          </p:cNvPr>
          <p:cNvSpPr>
            <a:spLocks noGrp="1"/>
          </p:cNvSpPr>
          <p:nvPr>
            <p:ph type="title"/>
          </p:nvPr>
        </p:nvSpPr>
        <p:spPr/>
        <p:txBody>
          <a:bodyPr/>
          <a:lstStyle/>
          <a:p>
            <a:r>
              <a:rPr lang="en-NO" b="1" dirty="0"/>
              <a:t>‘After’ the crisis</a:t>
            </a:r>
          </a:p>
        </p:txBody>
      </p:sp>
      <p:sp>
        <p:nvSpPr>
          <p:cNvPr id="3" name="Content Placeholder 2">
            <a:extLst>
              <a:ext uri="{FF2B5EF4-FFF2-40B4-BE49-F238E27FC236}">
                <a16:creationId xmlns:a16="http://schemas.microsoft.com/office/drawing/2014/main" id="{B6E96962-B82C-9F91-5BF5-1D344BFDC17F}"/>
              </a:ext>
            </a:extLst>
          </p:cNvPr>
          <p:cNvSpPr>
            <a:spLocks noGrp="1"/>
          </p:cNvSpPr>
          <p:nvPr>
            <p:ph idx="1"/>
          </p:nvPr>
        </p:nvSpPr>
        <p:spPr/>
        <p:txBody>
          <a:bodyPr>
            <a:normAutofit/>
          </a:bodyPr>
          <a:lstStyle/>
          <a:p>
            <a:pPr marL="0" indent="0">
              <a:buNone/>
            </a:pPr>
            <a:endParaRPr lang="en-NO" sz="1800" kern="0" dirty="0">
              <a:solidFill>
                <a:srgbClr val="222222"/>
              </a:solidFill>
              <a:latin typeface="Times New Roman" panose="02020603050405020304" pitchFamily="18" charset="0"/>
            </a:endParaRPr>
          </a:p>
          <a:p>
            <a:pPr marL="0" indent="0">
              <a:buNone/>
            </a:pPr>
            <a:r>
              <a:rPr lang="en-NO" sz="1800" b="1" kern="0" dirty="0">
                <a:solidFill>
                  <a:schemeClr val="accent1"/>
                </a:solidFill>
                <a:latin typeface="Times New Roman" panose="02020603050405020304" pitchFamily="18" charset="0"/>
              </a:rPr>
              <a:t>The let down effect</a:t>
            </a:r>
          </a:p>
          <a:p>
            <a:pPr marL="0" indent="0" algn="just">
              <a:buNone/>
            </a:pPr>
            <a:br>
              <a:rPr lang="en-NO" sz="1800" kern="0" dirty="0">
                <a:solidFill>
                  <a:srgbClr val="222222"/>
                </a:solidFill>
                <a:latin typeface="Times New Roman" panose="02020603050405020304" pitchFamily="18" charset="0"/>
              </a:rPr>
            </a:b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TSS: </a:t>
            </a:r>
            <a:r>
              <a:rPr lang="en-US"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After she died, it didn’t take long before I had a migraine attack so severe that I had to be hospitalized, </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 broke down basically, and was diagnosed with </a:t>
            </a:r>
            <a:r>
              <a:rPr lang="en-US"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PTSD</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 started realizing just how traumatic this has been. </a:t>
            </a:r>
          </a:p>
          <a:p>
            <a:pPr marL="0" indent="0" algn="just">
              <a:buNone/>
            </a:pPr>
            <a:r>
              <a:rPr lang="en-NO"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HSE:</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NO"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collapsed after two and a half months. I mean </a:t>
            </a:r>
            <a:r>
              <a:rPr lang="en-NO" sz="1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completely</a:t>
            </a:r>
            <a:r>
              <a:rPr lang="en-NO"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 felt dizzy and nauseous in the morning, the whole room was spinning like crazy, but I thought I better get to work. I get to school, walk out into the school yard, say hi to a colleague, and then just pass out and hit the pavement. I wake up in an ambulanse, see people in white coats, and I remember thinking, </a:t>
            </a:r>
            <a:r>
              <a:rPr lang="en-NO" sz="1800" i="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if you’re about to tell me I have cancer, that we’re headed to the oncology department, just fuck off, I can’t do it. I’ll kill you</a:t>
            </a:r>
            <a:r>
              <a:rPr lang="en-NO"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dirty="0"/>
          </a:p>
        </p:txBody>
      </p:sp>
    </p:spTree>
    <p:extLst>
      <p:ext uri="{BB962C8B-B14F-4D97-AF65-F5344CB8AC3E}">
        <p14:creationId xmlns:p14="http://schemas.microsoft.com/office/powerpoint/2010/main" val="421066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4A925D-A745-BF9A-42E9-F786E6A3BC43}"/>
              </a:ext>
            </a:extLst>
          </p:cNvPr>
          <p:cNvSpPr>
            <a:spLocks noGrp="1"/>
          </p:cNvSpPr>
          <p:nvPr>
            <p:ph type="title"/>
          </p:nvPr>
        </p:nvSpPr>
        <p:spPr/>
        <p:txBody>
          <a:bodyPr/>
          <a:lstStyle/>
          <a:p>
            <a:r>
              <a:rPr lang="nb-NO" b="1" dirty="0" err="1"/>
              <a:t>Background</a:t>
            </a:r>
            <a:r>
              <a:rPr lang="nb-NO" b="1" dirty="0"/>
              <a:t> II</a:t>
            </a:r>
          </a:p>
        </p:txBody>
      </p:sp>
      <p:sp>
        <p:nvSpPr>
          <p:cNvPr id="3" name="Plassholder for innhold 2">
            <a:extLst>
              <a:ext uri="{FF2B5EF4-FFF2-40B4-BE49-F238E27FC236}">
                <a16:creationId xmlns:a16="http://schemas.microsoft.com/office/drawing/2014/main" id="{C8EC7727-CFA5-EF40-45C2-73332A707DFB}"/>
              </a:ext>
            </a:extLst>
          </p:cNvPr>
          <p:cNvSpPr>
            <a:spLocks noGrp="1"/>
          </p:cNvSpPr>
          <p:nvPr>
            <p:ph idx="1"/>
          </p:nvPr>
        </p:nvSpPr>
        <p:spPr>
          <a:xfrm>
            <a:off x="838200" y="1690688"/>
            <a:ext cx="11034132" cy="4466272"/>
          </a:xfrm>
        </p:spPr>
        <p:txBody>
          <a:bodyPr>
            <a:normAutofit/>
          </a:bodyPr>
          <a:lstStyle/>
          <a:p>
            <a:r>
              <a:rPr lang="nb-NO" dirty="0"/>
              <a:t>FAMCAN is ‘</a:t>
            </a:r>
            <a:r>
              <a:rPr lang="nb-NO" dirty="0" err="1"/>
              <a:t>grounded</a:t>
            </a:r>
            <a:r>
              <a:rPr lang="nb-NO" dirty="0"/>
              <a:t>’ in a </a:t>
            </a:r>
            <a:r>
              <a:rPr lang="nb-NO" dirty="0" err="1"/>
              <a:t>multi-disciplinary</a:t>
            </a:r>
            <a:r>
              <a:rPr lang="nb-NO" dirty="0"/>
              <a:t> team of </a:t>
            </a:r>
            <a:r>
              <a:rPr lang="nb-NO" dirty="0" err="1"/>
              <a:t>researchers</a:t>
            </a:r>
            <a:r>
              <a:rPr lang="nb-NO" dirty="0"/>
              <a:t>, stakeholders and </a:t>
            </a:r>
            <a:r>
              <a:rPr lang="nb-NO" dirty="0" err="1"/>
              <a:t>users</a:t>
            </a:r>
            <a:r>
              <a:rPr lang="nb-NO" dirty="0"/>
              <a:t>, </a:t>
            </a:r>
            <a:r>
              <a:rPr lang="nb-NO" dirty="0" err="1"/>
              <a:t>but</a:t>
            </a:r>
            <a:r>
              <a:rPr lang="nb-NO" dirty="0"/>
              <a:t> </a:t>
            </a:r>
            <a:r>
              <a:rPr lang="nb-NO" dirty="0" err="1"/>
              <a:t>firmly</a:t>
            </a:r>
            <a:r>
              <a:rPr lang="nb-NO" dirty="0"/>
              <a:t> </a:t>
            </a:r>
            <a:r>
              <a:rPr lang="nb-NO" dirty="0" err="1"/>
              <a:t>set</a:t>
            </a:r>
            <a:r>
              <a:rPr lang="nb-NO" dirty="0"/>
              <a:t> </a:t>
            </a:r>
            <a:r>
              <a:rPr lang="nb-NO" dirty="0" err="1"/>
              <a:t>within</a:t>
            </a:r>
            <a:r>
              <a:rPr lang="nb-NO" dirty="0"/>
              <a:t> </a:t>
            </a:r>
            <a:r>
              <a:rPr lang="nb-NO" dirty="0" err="1"/>
              <a:t>the</a:t>
            </a:r>
            <a:r>
              <a:rPr lang="nb-NO" dirty="0"/>
              <a:t> Norwegian </a:t>
            </a:r>
            <a:r>
              <a:rPr lang="nb-NO" dirty="0" err="1"/>
              <a:t>context</a:t>
            </a:r>
            <a:endParaRPr lang="nb-NO" dirty="0"/>
          </a:p>
          <a:p>
            <a:r>
              <a:rPr lang="nb-NO" dirty="0"/>
              <a:t>Our research is policy-</a:t>
            </a:r>
            <a:r>
              <a:rPr lang="nb-NO" dirty="0" err="1"/>
              <a:t>oriented</a:t>
            </a:r>
            <a:endParaRPr lang="nb-NO" dirty="0"/>
          </a:p>
          <a:p>
            <a:pPr lvl="1"/>
            <a:r>
              <a:rPr lang="nb-NO" dirty="0" err="1"/>
              <a:t>Few</a:t>
            </a:r>
            <a:r>
              <a:rPr lang="nb-NO" dirty="0"/>
              <a:t> Norwegian </a:t>
            </a:r>
            <a:r>
              <a:rPr lang="nb-NO" dirty="0" err="1"/>
              <a:t>policies</a:t>
            </a:r>
            <a:r>
              <a:rPr lang="nb-NO" dirty="0"/>
              <a:t> </a:t>
            </a:r>
            <a:r>
              <a:rPr lang="nb-NO" dirty="0" err="1"/>
              <a:t>aimed</a:t>
            </a:r>
            <a:r>
              <a:rPr lang="nb-NO" dirty="0"/>
              <a:t> at </a:t>
            </a:r>
            <a:r>
              <a:rPr lang="nb-NO" dirty="0" err="1"/>
              <a:t>close</a:t>
            </a:r>
            <a:r>
              <a:rPr lang="nb-NO" dirty="0"/>
              <a:t> </a:t>
            </a:r>
            <a:r>
              <a:rPr lang="nb-NO" dirty="0" err="1"/>
              <a:t>family</a:t>
            </a:r>
            <a:r>
              <a:rPr lang="nb-NO" dirty="0"/>
              <a:t> </a:t>
            </a:r>
            <a:r>
              <a:rPr lang="nb-NO" dirty="0" err="1"/>
              <a:t>members</a:t>
            </a:r>
            <a:endParaRPr lang="nb-NO" dirty="0"/>
          </a:p>
          <a:p>
            <a:pPr lvl="1"/>
            <a:r>
              <a:rPr lang="nb-NO" dirty="0" err="1"/>
              <a:t>We</a:t>
            </a:r>
            <a:r>
              <a:rPr lang="nb-NO" dirty="0"/>
              <a:t> </a:t>
            </a:r>
            <a:r>
              <a:rPr lang="nb-NO" dirty="0" err="1"/>
              <a:t>work</a:t>
            </a:r>
            <a:r>
              <a:rPr lang="nb-NO" dirty="0"/>
              <a:t> </a:t>
            </a:r>
            <a:r>
              <a:rPr lang="nb-NO" dirty="0" err="1"/>
              <a:t>closely</a:t>
            </a:r>
            <a:r>
              <a:rPr lang="nb-NO" dirty="0"/>
              <a:t> </a:t>
            </a:r>
            <a:r>
              <a:rPr lang="nb-NO" dirty="0" err="1"/>
              <a:t>with</a:t>
            </a:r>
            <a:r>
              <a:rPr lang="nb-NO" dirty="0"/>
              <a:t> partners in </a:t>
            </a:r>
            <a:r>
              <a:rPr lang="nb-NO" dirty="0" err="1"/>
              <a:t>the</a:t>
            </a:r>
            <a:r>
              <a:rPr lang="nb-NO" dirty="0"/>
              <a:t> Ministry og Labour and </a:t>
            </a:r>
            <a:r>
              <a:rPr lang="nb-NO" dirty="0" err="1"/>
              <a:t>Social</a:t>
            </a:r>
            <a:r>
              <a:rPr lang="nb-NO" dirty="0"/>
              <a:t> </a:t>
            </a:r>
            <a:r>
              <a:rPr lang="nb-NO" dirty="0" err="1"/>
              <a:t>Inclusion</a:t>
            </a:r>
            <a:r>
              <a:rPr lang="nb-NO" dirty="0"/>
              <a:t>,</a:t>
            </a:r>
            <a:r>
              <a:rPr lang="en-US" dirty="0"/>
              <a:t> the Norwegian Labour and Welfare Administration (NAV),</a:t>
            </a:r>
            <a:r>
              <a:rPr lang="nb-NO" dirty="0"/>
              <a:t> municipal </a:t>
            </a:r>
            <a:r>
              <a:rPr lang="nb-NO" dirty="0" err="1"/>
              <a:t>health</a:t>
            </a:r>
            <a:r>
              <a:rPr lang="nb-NO" dirty="0"/>
              <a:t> </a:t>
            </a:r>
            <a:r>
              <a:rPr lang="nb-NO" dirty="0" err="1"/>
              <a:t>care</a:t>
            </a:r>
            <a:r>
              <a:rPr lang="nb-NO" dirty="0"/>
              <a:t> </a:t>
            </a:r>
            <a:r>
              <a:rPr lang="nb-NO" dirty="0" err="1"/>
              <a:t>providers</a:t>
            </a:r>
            <a:r>
              <a:rPr lang="nb-NO" dirty="0"/>
              <a:t> (GPs and cancer </a:t>
            </a:r>
            <a:r>
              <a:rPr lang="nb-NO" dirty="0" err="1"/>
              <a:t>coordinators</a:t>
            </a:r>
            <a:r>
              <a:rPr lang="nb-NO" dirty="0"/>
              <a:t>), </a:t>
            </a:r>
            <a:r>
              <a:rPr lang="nb-NO" dirty="0" err="1"/>
              <a:t>specialized</a:t>
            </a:r>
            <a:r>
              <a:rPr lang="nb-NO" dirty="0"/>
              <a:t> </a:t>
            </a:r>
            <a:r>
              <a:rPr lang="nb-NO" dirty="0" err="1"/>
              <a:t>health</a:t>
            </a:r>
            <a:r>
              <a:rPr lang="nb-NO" dirty="0"/>
              <a:t> </a:t>
            </a:r>
            <a:r>
              <a:rPr lang="nb-NO" dirty="0" err="1"/>
              <a:t>care</a:t>
            </a:r>
            <a:r>
              <a:rPr lang="nb-NO" dirty="0"/>
              <a:t> </a:t>
            </a:r>
            <a:r>
              <a:rPr lang="nb-NO" dirty="0" err="1"/>
              <a:t>providers</a:t>
            </a:r>
            <a:r>
              <a:rPr lang="nb-NO" dirty="0"/>
              <a:t> (hospitals) and </a:t>
            </a:r>
            <a:r>
              <a:rPr lang="nb-NO" dirty="0" err="1"/>
              <a:t>the</a:t>
            </a:r>
            <a:r>
              <a:rPr lang="nb-NO" dirty="0"/>
              <a:t> Norwegian Cancer </a:t>
            </a:r>
            <a:r>
              <a:rPr lang="nb-NO" dirty="0" err="1"/>
              <a:t>Society</a:t>
            </a:r>
            <a:r>
              <a:rPr lang="nb-NO" dirty="0"/>
              <a:t> </a:t>
            </a:r>
          </a:p>
          <a:p>
            <a:r>
              <a:rPr lang="nb-NO" dirty="0"/>
              <a:t>Mixed-methods: </a:t>
            </a:r>
            <a:r>
              <a:rPr lang="nb-NO" dirty="0" err="1"/>
              <a:t>Today</a:t>
            </a:r>
            <a:r>
              <a:rPr lang="nb-NO" dirty="0"/>
              <a:t> </a:t>
            </a:r>
            <a:r>
              <a:rPr lang="nb-NO" dirty="0" err="1"/>
              <a:t>we</a:t>
            </a:r>
            <a:r>
              <a:rPr lang="nb-NO" dirty="0"/>
              <a:t> </a:t>
            </a:r>
            <a:r>
              <a:rPr lang="nb-NO" dirty="0" err="1"/>
              <a:t>will</a:t>
            </a:r>
            <a:r>
              <a:rPr lang="nb-NO" dirty="0"/>
              <a:t> present </a:t>
            </a:r>
            <a:r>
              <a:rPr lang="nb-NO" dirty="0" err="1"/>
              <a:t>preliminary</a:t>
            </a:r>
            <a:r>
              <a:rPr lang="nb-NO" dirty="0"/>
              <a:t> </a:t>
            </a:r>
            <a:r>
              <a:rPr lang="nb-NO" dirty="0" err="1"/>
              <a:t>results</a:t>
            </a:r>
            <a:r>
              <a:rPr lang="nb-NO" dirty="0"/>
              <a:t> from </a:t>
            </a:r>
            <a:r>
              <a:rPr lang="nb-NO" dirty="0" err="1"/>
              <a:t>quantitative</a:t>
            </a:r>
            <a:r>
              <a:rPr lang="nb-NO" dirty="0"/>
              <a:t> register data and </a:t>
            </a:r>
            <a:r>
              <a:rPr lang="nb-NO" dirty="0" err="1"/>
              <a:t>qualitative</a:t>
            </a:r>
            <a:r>
              <a:rPr lang="nb-NO" dirty="0"/>
              <a:t> </a:t>
            </a:r>
            <a:r>
              <a:rPr lang="nb-NO" dirty="0" err="1"/>
              <a:t>interviews</a:t>
            </a:r>
            <a:endParaRPr lang="nb-NO" dirty="0"/>
          </a:p>
        </p:txBody>
      </p:sp>
    </p:spTree>
    <p:extLst>
      <p:ext uri="{BB962C8B-B14F-4D97-AF65-F5344CB8AC3E}">
        <p14:creationId xmlns:p14="http://schemas.microsoft.com/office/powerpoint/2010/main" val="3518076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3211-F83F-CE12-52A6-B9D724477728}"/>
              </a:ext>
            </a:extLst>
          </p:cNvPr>
          <p:cNvSpPr>
            <a:spLocks noGrp="1"/>
          </p:cNvSpPr>
          <p:nvPr>
            <p:ph type="title"/>
          </p:nvPr>
        </p:nvSpPr>
        <p:spPr/>
        <p:txBody>
          <a:bodyPr/>
          <a:lstStyle/>
          <a:p>
            <a:r>
              <a:rPr lang="en-NO" b="1" dirty="0"/>
              <a:t>‘After’ the crisis</a:t>
            </a:r>
          </a:p>
        </p:txBody>
      </p:sp>
      <p:sp>
        <p:nvSpPr>
          <p:cNvPr id="3" name="Content Placeholder 2">
            <a:extLst>
              <a:ext uri="{FF2B5EF4-FFF2-40B4-BE49-F238E27FC236}">
                <a16:creationId xmlns:a16="http://schemas.microsoft.com/office/drawing/2014/main" id="{F114123B-6657-8733-0CB3-497C2B3FD428}"/>
              </a:ext>
            </a:extLst>
          </p:cNvPr>
          <p:cNvSpPr>
            <a:spLocks noGrp="1"/>
          </p:cNvSpPr>
          <p:nvPr>
            <p:ph idx="1"/>
          </p:nvPr>
        </p:nvSpPr>
        <p:spPr>
          <a:xfrm>
            <a:off x="838200" y="1825625"/>
            <a:ext cx="5655096" cy="4351338"/>
          </a:xfrm>
        </p:spPr>
        <p:txBody>
          <a:bodyPr>
            <a:normAutofit/>
          </a:bodyPr>
          <a:lstStyle/>
          <a:p>
            <a:pPr marL="0" indent="0">
              <a:buNone/>
            </a:pPr>
            <a:r>
              <a:rPr lang="en-GB" sz="2000" b="1" dirty="0"/>
              <a:t>L</a:t>
            </a:r>
            <a:r>
              <a:rPr lang="en-NO" sz="2000" b="1" dirty="0"/>
              <a:t>ong term vulnerability</a:t>
            </a:r>
          </a:p>
          <a:p>
            <a:pPr marL="0" indent="0" algn="just">
              <a:buNone/>
            </a:pPr>
            <a:r>
              <a:rPr lang="en-NO" sz="1600" kern="0" dirty="0">
                <a:solidFill>
                  <a:srgbClr val="222222"/>
                </a:solidFill>
                <a:latin typeface="Roboto" panose="02000000000000000000" pitchFamily="2" charset="0"/>
                <a:ea typeface="Roboto" panose="02000000000000000000" pitchFamily="2" charset="0"/>
                <a:cs typeface="Roboto" panose="02000000000000000000" pitchFamily="2" charset="0"/>
              </a:rPr>
              <a:t>“</a:t>
            </a:r>
            <a:r>
              <a:rPr lang="en-NO" sz="1600" kern="0" dirty="0">
                <a:solidFill>
                  <a:srgbClr val="222222"/>
                </a:solidFill>
                <a:effectLst/>
                <a:latin typeface="Roboto" panose="02000000000000000000" pitchFamily="2" charset="0"/>
                <a:ea typeface="Roboto" panose="02000000000000000000" pitchFamily="2" charset="0"/>
                <a:cs typeface="Roboto" panose="02000000000000000000" pitchFamily="2" charset="0"/>
              </a:rPr>
              <a:t>It has opened the basement hatch to the pitch black room underneath, and I’m always afraid to fall back down there“. </a:t>
            </a:r>
            <a:endParaRPr lang="en-NO" sz="1600" kern="0" dirty="0">
              <a:solidFill>
                <a:srgbClr val="222222"/>
              </a:solidFill>
              <a:latin typeface="Roboto" panose="02000000000000000000" pitchFamily="2" charset="0"/>
              <a:ea typeface="Roboto" panose="02000000000000000000" pitchFamily="2" charset="0"/>
              <a:cs typeface="Roboto" panose="02000000000000000000" pitchFamily="2" charset="0"/>
            </a:endParaRPr>
          </a:p>
          <a:p>
            <a:pPr marL="342917" indent="-342917" algn="just">
              <a:buFont typeface="Arial" panose="020B0604020202020204" pitchFamily="34" charset="0"/>
              <a:buChar char="•"/>
              <a:tabLst>
                <a:tab pos="457223" algn="l"/>
              </a:tabLst>
            </a:pPr>
            <a:endParaRPr lang="en-NO" sz="1600" dirty="0">
              <a:latin typeface="Roboto" panose="02000000000000000000" pitchFamily="2" charset="0"/>
              <a:ea typeface="Roboto" panose="02000000000000000000" pitchFamily="2" charset="0"/>
              <a:cs typeface="Roboto" panose="02000000000000000000" pitchFamily="2" charset="0"/>
            </a:endParaRPr>
          </a:p>
          <a:p>
            <a:pPr marL="0" indent="0" algn="just">
              <a:buNone/>
              <a:tabLst>
                <a:tab pos="457223" algn="l"/>
              </a:tabLst>
            </a:pPr>
            <a:r>
              <a:rPr lang="en-NO" sz="1600" dirty="0">
                <a:latin typeface="Roboto" panose="02000000000000000000" pitchFamily="2" charset="0"/>
                <a:ea typeface="Roboto" panose="02000000000000000000" pitchFamily="2" charset="0"/>
                <a:cs typeface="Roboto" panose="02000000000000000000" pitchFamily="2" charset="0"/>
              </a:rPr>
              <a:t>“My body hurts from being tense for so long. I have complex grief syndrome and PTSD because my problems weren’t dealth with sooner. I’m terrified I might be broken for the rest of my life“</a:t>
            </a:r>
            <a:endParaRPr lang="en-NO" sz="1600" kern="0" dirty="0">
              <a:solidFill>
                <a:srgbClr val="222222"/>
              </a:solidFill>
              <a:effectLst/>
              <a:latin typeface="Roboto" panose="02000000000000000000" pitchFamily="2" charset="0"/>
              <a:ea typeface="Roboto" panose="02000000000000000000" pitchFamily="2" charset="0"/>
              <a:cs typeface="Roboto" panose="02000000000000000000" pitchFamily="2" charset="0"/>
            </a:endParaRPr>
          </a:p>
          <a:p>
            <a:pPr marL="0" indent="0" algn="just">
              <a:buNone/>
            </a:pPr>
            <a:endParaRPr lang="en-NO" sz="1600" kern="0" dirty="0">
              <a:solidFill>
                <a:srgbClr val="222222"/>
              </a:solidFill>
              <a:latin typeface="Roboto" panose="02000000000000000000" pitchFamily="2" charset="0"/>
              <a:ea typeface="Roboto" panose="02000000000000000000" pitchFamily="2" charset="0"/>
              <a:cs typeface="Roboto" panose="02000000000000000000" pitchFamily="2" charset="0"/>
            </a:endParaRPr>
          </a:p>
          <a:p>
            <a:pPr marL="0" indent="0" algn="just">
              <a:buNone/>
              <a:tabLst>
                <a:tab pos="457223" algn="l"/>
              </a:tabLst>
            </a:pPr>
            <a:r>
              <a:rPr lang="en-NO" sz="1600" dirty="0">
                <a:latin typeface="Roboto" panose="02000000000000000000" pitchFamily="2" charset="0"/>
                <a:ea typeface="Roboto" panose="02000000000000000000" pitchFamily="2" charset="0"/>
                <a:cs typeface="Roboto" panose="02000000000000000000" pitchFamily="2" charset="0"/>
              </a:rPr>
              <a:t>“</a:t>
            </a:r>
            <a:r>
              <a:rPr lang="nb-NO" sz="1600" dirty="0" err="1">
                <a:latin typeface="Roboto" panose="02000000000000000000" pitchFamily="2" charset="0"/>
                <a:ea typeface="Roboto" panose="02000000000000000000" pitchFamily="2" charset="0"/>
                <a:cs typeface="Roboto" panose="02000000000000000000" pitchFamily="2" charset="0"/>
              </a:rPr>
              <a:t>I’m</a:t>
            </a:r>
            <a:r>
              <a:rPr lang="nb-NO" sz="1600" dirty="0">
                <a:latin typeface="Roboto" panose="02000000000000000000" pitchFamily="2" charset="0"/>
                <a:ea typeface="Roboto" panose="02000000000000000000" pitchFamily="2" charset="0"/>
                <a:cs typeface="Roboto" panose="02000000000000000000" pitchFamily="2" charset="0"/>
              </a:rPr>
              <a:t> still </a:t>
            </a:r>
            <a:r>
              <a:rPr lang="nb-NO" sz="1600" dirty="0" err="1">
                <a:latin typeface="Roboto" panose="02000000000000000000" pitchFamily="2" charset="0"/>
                <a:ea typeface="Roboto" panose="02000000000000000000" pitchFamily="2" charset="0"/>
                <a:cs typeface="Roboto" panose="02000000000000000000" pitchFamily="2" charset="0"/>
              </a:rPr>
              <a:t>struggling</a:t>
            </a:r>
            <a:r>
              <a:rPr lang="nb-NO" sz="1600" dirty="0">
                <a:latin typeface="Roboto" panose="02000000000000000000" pitchFamily="2" charset="0"/>
                <a:ea typeface="Roboto" panose="02000000000000000000" pitchFamily="2" charset="0"/>
                <a:cs typeface="Roboto" panose="02000000000000000000" pitchFamily="2" charset="0"/>
              </a:rPr>
              <a:t> to </a:t>
            </a:r>
            <a:r>
              <a:rPr lang="nb-NO" sz="1600" dirty="0" err="1">
                <a:latin typeface="Roboto" panose="02000000000000000000" pitchFamily="2" charset="0"/>
                <a:ea typeface="Roboto" panose="02000000000000000000" pitchFamily="2" charset="0"/>
                <a:cs typeface="Roboto" panose="02000000000000000000" pitchFamily="2" charset="0"/>
              </a:rPr>
              <a:t>get</a:t>
            </a:r>
            <a:r>
              <a:rPr lang="nb-NO" sz="1600" dirty="0">
                <a:latin typeface="Roboto" panose="02000000000000000000" pitchFamily="2" charset="0"/>
                <a:ea typeface="Roboto" panose="02000000000000000000" pitchFamily="2" charset="0"/>
                <a:cs typeface="Roboto" panose="02000000000000000000" pitchFamily="2" charset="0"/>
              </a:rPr>
              <a:t> back </a:t>
            </a:r>
            <a:r>
              <a:rPr lang="nb-NO" sz="1600" dirty="0" err="1">
                <a:latin typeface="Roboto" panose="02000000000000000000" pitchFamily="2" charset="0"/>
                <a:ea typeface="Roboto" panose="02000000000000000000" pitchFamily="2" charset="0"/>
                <a:cs typeface="Roboto" panose="02000000000000000000" pitchFamily="2" charset="0"/>
              </a:rPr>
              <a:t>on</a:t>
            </a:r>
            <a:r>
              <a:rPr lang="nb-NO" sz="1600" dirty="0">
                <a:latin typeface="Roboto" panose="02000000000000000000" pitchFamily="2" charset="0"/>
                <a:ea typeface="Roboto" panose="02000000000000000000" pitchFamily="2" charset="0"/>
                <a:cs typeface="Roboto" panose="02000000000000000000" pitchFamily="2" charset="0"/>
              </a:rPr>
              <a:t> my feet [3 yrs later]</a:t>
            </a:r>
            <a:r>
              <a:rPr lang="en-US" sz="1600" dirty="0">
                <a:latin typeface="Roboto" panose="02000000000000000000" pitchFamily="2" charset="0"/>
                <a:ea typeface="Roboto" panose="02000000000000000000" pitchFamily="2" charset="0"/>
                <a:cs typeface="Roboto" panose="02000000000000000000" pitchFamily="2" charset="0"/>
              </a:rPr>
              <a:t> because there was no follow-up so I didn’t know how to handle things. I was denied any mental healthcare services because being a next of kin isn’t a diagnosis”</a:t>
            </a:r>
          </a:p>
          <a:p>
            <a:pPr marL="342917" indent="-342917" algn="just">
              <a:buFont typeface="Arial" panose="020B0604020202020204" pitchFamily="34" charset="0"/>
              <a:buChar char="•"/>
              <a:tabLst>
                <a:tab pos="457223" algn="l"/>
              </a:tabLst>
            </a:pPr>
            <a:endParaRPr lang="en-NO" sz="1800" dirty="0">
              <a:latin typeface="Roboto" panose="02000000000000000000" pitchFamily="2" charset="0"/>
              <a:ea typeface="Roboto" panose="02000000000000000000" pitchFamily="2" charset="0"/>
              <a:cs typeface="Roboto" panose="02000000000000000000" pitchFamily="2" charset="0"/>
            </a:endParaRPr>
          </a:p>
          <a:p>
            <a:pPr marL="0" indent="0" algn="just">
              <a:buNone/>
            </a:pP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O" dirty="0"/>
          </a:p>
        </p:txBody>
      </p:sp>
      <p:pic>
        <p:nvPicPr>
          <p:cNvPr id="5" name="Picture 4" descr="Person in distress">
            <a:extLst>
              <a:ext uri="{FF2B5EF4-FFF2-40B4-BE49-F238E27FC236}">
                <a16:creationId xmlns:a16="http://schemas.microsoft.com/office/drawing/2014/main" id="{42261CBC-3175-D420-AF37-A8EDFF71BB30}"/>
              </a:ext>
            </a:extLst>
          </p:cNvPr>
          <p:cNvPicPr>
            <a:picLocks noChangeAspect="1"/>
          </p:cNvPicPr>
          <p:nvPr/>
        </p:nvPicPr>
        <p:blipFill>
          <a:blip r:embed="rId2"/>
          <a:srcRect r="33676" b="373"/>
          <a:stretch/>
        </p:blipFill>
        <p:spPr>
          <a:xfrm>
            <a:off x="6924399" y="1027906"/>
            <a:ext cx="4730025" cy="5328864"/>
          </a:xfrm>
          <a:prstGeom prst="rect">
            <a:avLst/>
          </a:prstGeom>
        </p:spPr>
      </p:pic>
    </p:spTree>
    <p:extLst>
      <p:ext uri="{BB962C8B-B14F-4D97-AF65-F5344CB8AC3E}">
        <p14:creationId xmlns:p14="http://schemas.microsoft.com/office/powerpoint/2010/main" val="87159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6BAF37-1D07-FC63-B648-10F8E1E41195}"/>
              </a:ext>
            </a:extLst>
          </p:cNvPr>
          <p:cNvSpPr>
            <a:spLocks noGrp="1"/>
          </p:cNvSpPr>
          <p:nvPr>
            <p:ph type="title"/>
          </p:nvPr>
        </p:nvSpPr>
        <p:spPr/>
        <p:txBody>
          <a:bodyPr/>
          <a:lstStyle/>
          <a:p>
            <a:r>
              <a:rPr lang="nb-NO" b="1" dirty="0"/>
              <a:t>Preliminary </a:t>
            </a:r>
            <a:r>
              <a:rPr lang="nb-NO" b="1" dirty="0" err="1"/>
              <a:t>conclusion</a:t>
            </a:r>
            <a:endParaRPr lang="nb-NO" b="1" dirty="0"/>
          </a:p>
        </p:txBody>
      </p:sp>
      <p:sp>
        <p:nvSpPr>
          <p:cNvPr id="3" name="Plassholder for innhold 2">
            <a:extLst>
              <a:ext uri="{FF2B5EF4-FFF2-40B4-BE49-F238E27FC236}">
                <a16:creationId xmlns:a16="http://schemas.microsoft.com/office/drawing/2014/main" id="{3CCC003E-E11F-750F-ABC1-2803D656FAB2}"/>
              </a:ext>
            </a:extLst>
          </p:cNvPr>
          <p:cNvSpPr>
            <a:spLocks noGrp="1"/>
          </p:cNvSpPr>
          <p:nvPr>
            <p:ph idx="1"/>
          </p:nvPr>
        </p:nvSpPr>
        <p:spPr>
          <a:xfrm>
            <a:off x="838200" y="1825624"/>
            <a:ext cx="10134600" cy="4879975"/>
          </a:xfrm>
        </p:spPr>
        <p:txBody>
          <a:bodyPr>
            <a:normAutofit lnSpcReduction="10000"/>
          </a:bodyPr>
          <a:lstStyle/>
          <a:p>
            <a:r>
              <a:rPr lang="en-US" b="1" dirty="0"/>
              <a:t>Qualitative data shows that cancer has marked spill-over effects to partners and adult children </a:t>
            </a:r>
          </a:p>
          <a:p>
            <a:endParaRPr lang="en-US" b="1" dirty="0"/>
          </a:p>
          <a:p>
            <a:r>
              <a:rPr lang="en-GB" b="1" dirty="0"/>
              <a:t>Changing reasons for benefit uptake at different stages:</a:t>
            </a:r>
          </a:p>
          <a:p>
            <a:pPr lvl="1">
              <a:buFont typeface="Wingdings" pitchFamily="2" charset="2"/>
              <a:buChar char="Ø"/>
            </a:pPr>
            <a:r>
              <a:rPr lang="en-GB" dirty="0"/>
              <a:t> </a:t>
            </a:r>
            <a:r>
              <a:rPr lang="en-GB" b="1" dirty="0"/>
              <a:t>Diagnosis: </a:t>
            </a:r>
            <a:r>
              <a:rPr lang="en-GB" dirty="0"/>
              <a:t>shock, “not functioning”, “no  concentration”, some anxiety/depression (4/21, 2-4 weeks)</a:t>
            </a:r>
          </a:p>
          <a:p>
            <a:pPr lvl="1">
              <a:buFont typeface="Wingdings" pitchFamily="2" charset="2"/>
              <a:buChar char="Ø"/>
            </a:pPr>
            <a:r>
              <a:rPr lang="en-GB" b="1" dirty="0"/>
              <a:t>Treatment phase: </a:t>
            </a:r>
            <a:r>
              <a:rPr lang="en-GB" dirty="0"/>
              <a:t>Caring work through critical phases due to lacking health care services (up to 1 year) </a:t>
            </a:r>
          </a:p>
          <a:p>
            <a:pPr lvl="1">
              <a:buFont typeface="Wingdings" pitchFamily="2" charset="2"/>
              <a:buChar char="Ø"/>
            </a:pPr>
            <a:r>
              <a:rPr lang="en-GB" b="1" dirty="0"/>
              <a:t>After treatment/death: </a:t>
            </a:r>
            <a:r>
              <a:rPr lang="en-GB" dirty="0"/>
              <a:t>‘collapse’ of mental health, psychosomatic illness, and ‘let down effect’ (18 ‘collapse” but only 5 on sick leave &gt;1 year)</a:t>
            </a:r>
          </a:p>
          <a:p>
            <a:r>
              <a:rPr lang="en-GB" dirty="0"/>
              <a:t>Limited sick leave is not necessarily indicative of good health (work/studies used as “life-raft”)</a:t>
            </a:r>
          </a:p>
        </p:txBody>
      </p:sp>
    </p:spTree>
    <p:extLst>
      <p:ext uri="{BB962C8B-B14F-4D97-AF65-F5344CB8AC3E}">
        <p14:creationId xmlns:p14="http://schemas.microsoft.com/office/powerpoint/2010/main" val="1439023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156C1-6E04-C591-EE6F-4B3FF0312DD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92F72E4-A21B-BAC2-05D8-47BB681D1BC1}"/>
              </a:ext>
            </a:extLst>
          </p:cNvPr>
          <p:cNvSpPr>
            <a:spLocks noGrp="1"/>
          </p:cNvSpPr>
          <p:nvPr>
            <p:ph type="title"/>
          </p:nvPr>
        </p:nvSpPr>
        <p:spPr/>
        <p:txBody>
          <a:bodyPr/>
          <a:lstStyle/>
          <a:p>
            <a:r>
              <a:rPr lang="nb-NO" b="1" dirty="0" err="1"/>
              <a:t>Taken</a:t>
            </a:r>
            <a:r>
              <a:rPr lang="nb-NO" b="1" dirty="0"/>
              <a:t> </a:t>
            </a:r>
            <a:r>
              <a:rPr lang="nb-NO" b="1" dirty="0" err="1"/>
              <a:t>together</a:t>
            </a:r>
            <a:r>
              <a:rPr lang="nb-NO" b="1" dirty="0"/>
              <a:t>:</a:t>
            </a:r>
          </a:p>
        </p:txBody>
      </p:sp>
      <p:sp>
        <p:nvSpPr>
          <p:cNvPr id="3" name="Plassholder for innhold 2">
            <a:extLst>
              <a:ext uri="{FF2B5EF4-FFF2-40B4-BE49-F238E27FC236}">
                <a16:creationId xmlns:a16="http://schemas.microsoft.com/office/drawing/2014/main" id="{4B77B12C-52B5-E843-A196-3209A652604C}"/>
              </a:ext>
            </a:extLst>
          </p:cNvPr>
          <p:cNvSpPr>
            <a:spLocks noGrp="1"/>
          </p:cNvSpPr>
          <p:nvPr>
            <p:ph idx="1"/>
          </p:nvPr>
        </p:nvSpPr>
        <p:spPr>
          <a:xfrm>
            <a:off x="838200" y="1825624"/>
            <a:ext cx="10515600" cy="4879975"/>
          </a:xfrm>
        </p:spPr>
        <p:txBody>
          <a:bodyPr>
            <a:normAutofit/>
          </a:bodyPr>
          <a:lstStyle/>
          <a:p>
            <a:r>
              <a:rPr lang="en-US" dirty="0"/>
              <a:t>Results are </a:t>
            </a:r>
            <a:r>
              <a:rPr lang="en-US" b="1" dirty="0"/>
              <a:t>much less pronounced </a:t>
            </a:r>
            <a:r>
              <a:rPr lang="en-US" dirty="0"/>
              <a:t>in full-population registry data than in qualitative interviews</a:t>
            </a:r>
          </a:p>
          <a:p>
            <a:r>
              <a:rPr lang="en-US" b="1" dirty="0"/>
              <a:t>Next steps : </a:t>
            </a:r>
          </a:p>
          <a:p>
            <a:pPr marL="971550" lvl="1" indent="-514350">
              <a:buAutoNum type="arabicParenR"/>
            </a:pPr>
            <a:r>
              <a:rPr lang="en-US" dirty="0"/>
              <a:t>incorporate qualitative and quantitative findings to a larger extent; </a:t>
            </a:r>
          </a:p>
          <a:p>
            <a:pPr marL="971550" lvl="1" indent="-514350">
              <a:buAutoNum type="arabicParenR"/>
            </a:pPr>
            <a:r>
              <a:rPr lang="en-US" dirty="0"/>
              <a:t>Examine findings at death also in register data; </a:t>
            </a:r>
          </a:p>
          <a:p>
            <a:pPr marL="971550" lvl="1" indent="-514350">
              <a:buAutoNum type="arabicParenR"/>
            </a:pPr>
            <a:r>
              <a:rPr lang="en-US" dirty="0"/>
              <a:t>Examine the (direct) impact on partners’ health proxied by health services uptake (in register data); </a:t>
            </a:r>
          </a:p>
          <a:p>
            <a:pPr marL="971550" lvl="1" indent="-514350">
              <a:buAutoNum type="arabicParenR"/>
            </a:pPr>
            <a:r>
              <a:rPr lang="en-US" dirty="0"/>
              <a:t>A next-of-kin survey (N &gt;300) to aid in the interpretation of register results and examine the generalizability of the qualitative interviews</a:t>
            </a:r>
          </a:p>
        </p:txBody>
      </p:sp>
    </p:spTree>
    <p:extLst>
      <p:ext uri="{BB962C8B-B14F-4D97-AF65-F5344CB8AC3E}">
        <p14:creationId xmlns:p14="http://schemas.microsoft.com/office/powerpoint/2010/main" val="2918404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5E4A7D-86CB-4527-BA69-F55642B86A36}"/>
              </a:ext>
            </a:extLst>
          </p:cNvPr>
          <p:cNvSpPr>
            <a:spLocks noGrp="1"/>
          </p:cNvSpPr>
          <p:nvPr>
            <p:ph type="title"/>
          </p:nvPr>
        </p:nvSpPr>
        <p:spPr>
          <a:xfrm>
            <a:off x="341972" y="1987428"/>
            <a:ext cx="11545228" cy="1422184"/>
          </a:xfrm>
        </p:spPr>
        <p:txBody>
          <a:bodyPr/>
          <a:lstStyle/>
          <a:p>
            <a:pPr algn="ctr"/>
            <a:r>
              <a:rPr lang="en-US" sz="4801" dirty="0">
                <a:latin typeface="Times New Roman" panose="02020603050405020304" pitchFamily="18" charset="0"/>
                <a:cs typeface="Times New Roman" panose="02020603050405020304" pitchFamily="18" charset="0"/>
              </a:rPr>
              <a:t>On behalf of the researcher, stakeholder and user group: Thank you for your attention!</a:t>
            </a:r>
          </a:p>
        </p:txBody>
      </p:sp>
      <p:pic>
        <p:nvPicPr>
          <p:cNvPr id="6" name="Bilde 5">
            <a:extLst>
              <a:ext uri="{FF2B5EF4-FFF2-40B4-BE49-F238E27FC236}">
                <a16:creationId xmlns:a16="http://schemas.microsoft.com/office/drawing/2014/main" id="{35F9A8A9-9E48-C61B-8DD4-D78821B0C588}"/>
              </a:ext>
            </a:extLst>
          </p:cNvPr>
          <p:cNvPicPr>
            <a:picLocks noChangeAspect="1"/>
          </p:cNvPicPr>
          <p:nvPr/>
        </p:nvPicPr>
        <p:blipFill>
          <a:blip r:embed="rId3"/>
          <a:stretch>
            <a:fillRect/>
          </a:stretch>
        </p:blipFill>
        <p:spPr>
          <a:xfrm>
            <a:off x="7241143" y="4385238"/>
            <a:ext cx="4494581" cy="2044788"/>
          </a:xfrm>
          <a:prstGeom prst="rect">
            <a:avLst/>
          </a:prstGeom>
        </p:spPr>
      </p:pic>
      <p:pic>
        <p:nvPicPr>
          <p:cNvPr id="7" name="Bilde 6">
            <a:extLst>
              <a:ext uri="{FF2B5EF4-FFF2-40B4-BE49-F238E27FC236}">
                <a16:creationId xmlns:a16="http://schemas.microsoft.com/office/drawing/2014/main" id="{F1F8A627-648D-CA09-8731-586363E930DA}"/>
              </a:ext>
            </a:extLst>
          </p:cNvPr>
          <p:cNvPicPr>
            <a:picLocks noChangeAspect="1"/>
          </p:cNvPicPr>
          <p:nvPr/>
        </p:nvPicPr>
        <p:blipFill>
          <a:blip r:embed="rId4"/>
          <a:stretch>
            <a:fillRect/>
          </a:stretch>
        </p:blipFill>
        <p:spPr>
          <a:xfrm>
            <a:off x="456276" y="4398321"/>
            <a:ext cx="2167977" cy="2031705"/>
          </a:xfrm>
          <a:prstGeom prst="rect">
            <a:avLst/>
          </a:prstGeom>
        </p:spPr>
      </p:pic>
      <p:pic>
        <p:nvPicPr>
          <p:cNvPr id="3" name="Bilde 2">
            <a:extLst>
              <a:ext uri="{FF2B5EF4-FFF2-40B4-BE49-F238E27FC236}">
                <a16:creationId xmlns:a16="http://schemas.microsoft.com/office/drawing/2014/main" id="{FA5A6134-CFE2-856F-04D8-B948A911BA1E}"/>
              </a:ext>
            </a:extLst>
          </p:cNvPr>
          <p:cNvPicPr>
            <a:picLocks noChangeAspect="1"/>
          </p:cNvPicPr>
          <p:nvPr/>
        </p:nvPicPr>
        <p:blipFill>
          <a:blip r:embed="rId5"/>
          <a:stretch>
            <a:fillRect/>
          </a:stretch>
        </p:blipFill>
        <p:spPr>
          <a:xfrm>
            <a:off x="2608786" y="4804075"/>
            <a:ext cx="3487214" cy="1207113"/>
          </a:xfrm>
          <a:prstGeom prst="rect">
            <a:avLst/>
          </a:prstGeom>
        </p:spPr>
      </p:pic>
      <p:pic>
        <p:nvPicPr>
          <p:cNvPr id="4" name="Bilde 3">
            <a:extLst>
              <a:ext uri="{FF2B5EF4-FFF2-40B4-BE49-F238E27FC236}">
                <a16:creationId xmlns:a16="http://schemas.microsoft.com/office/drawing/2014/main" id="{BCB2E8B2-0918-62CA-F063-CF1EB9E156B4}"/>
              </a:ext>
            </a:extLst>
          </p:cNvPr>
          <p:cNvPicPr>
            <a:picLocks noChangeAspect="1"/>
          </p:cNvPicPr>
          <p:nvPr/>
        </p:nvPicPr>
        <p:blipFill>
          <a:blip r:embed="rId6"/>
          <a:stretch>
            <a:fillRect/>
          </a:stretch>
        </p:blipFill>
        <p:spPr>
          <a:xfrm>
            <a:off x="341972" y="6507283"/>
            <a:ext cx="12192000" cy="482439"/>
          </a:xfrm>
          <a:prstGeom prst="rect">
            <a:avLst/>
          </a:prstGeom>
        </p:spPr>
      </p:pic>
    </p:spTree>
    <p:extLst>
      <p:ext uri="{BB962C8B-B14F-4D97-AF65-F5344CB8AC3E}">
        <p14:creationId xmlns:p14="http://schemas.microsoft.com/office/powerpoint/2010/main" val="1650722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52BC4-23A2-F4DE-2E9D-C07618CFDEDB}"/>
              </a:ext>
            </a:extLst>
          </p:cNvPr>
          <p:cNvSpPr>
            <a:spLocks noGrp="1"/>
          </p:cNvSpPr>
          <p:nvPr>
            <p:ph type="title"/>
          </p:nvPr>
        </p:nvSpPr>
        <p:spPr>
          <a:xfrm>
            <a:off x="224884" y="585926"/>
            <a:ext cx="10515600" cy="1325563"/>
          </a:xfrm>
        </p:spPr>
        <p:txBody>
          <a:bodyPr/>
          <a:lstStyle/>
          <a:p>
            <a:r>
              <a:rPr lang="nb-NO" dirty="0"/>
              <a:t>References</a:t>
            </a:r>
            <a:br>
              <a:rPr lang="nb-NO" dirty="0"/>
            </a:br>
            <a:endParaRPr lang="nb-NO" dirty="0"/>
          </a:p>
        </p:txBody>
      </p:sp>
      <p:sp>
        <p:nvSpPr>
          <p:cNvPr id="3" name="Plassholder for innhold 2">
            <a:extLst>
              <a:ext uri="{FF2B5EF4-FFF2-40B4-BE49-F238E27FC236}">
                <a16:creationId xmlns:a16="http://schemas.microsoft.com/office/drawing/2014/main" id="{2B8F2C36-D194-C06D-099B-8488C9237249}"/>
              </a:ext>
            </a:extLst>
          </p:cNvPr>
          <p:cNvSpPr>
            <a:spLocks noGrp="1"/>
          </p:cNvSpPr>
          <p:nvPr>
            <p:ph idx="1"/>
          </p:nvPr>
        </p:nvSpPr>
        <p:spPr>
          <a:xfrm>
            <a:off x="224884" y="1551020"/>
            <a:ext cx="5776421" cy="5400196"/>
          </a:xfrm>
        </p:spPr>
        <p:txBody>
          <a:bodyPr>
            <a:noAutofit/>
          </a:bodyPr>
          <a:lstStyle/>
          <a:p>
            <a:pPr marL="0" indent="0">
              <a:spcBef>
                <a:spcPts val="600"/>
              </a:spcBef>
              <a:buNone/>
            </a:pPr>
            <a:r>
              <a:rPr lang="en-US" sz="1200" b="0" i="0" u="none" strike="noStrike" baseline="0" dirty="0" err="1">
                <a:solidFill>
                  <a:srgbClr val="000000"/>
                </a:solidFill>
              </a:rPr>
              <a:t>Coumoundouros</a:t>
            </a:r>
            <a:r>
              <a:rPr lang="en-US" sz="1200" b="0" i="0" u="none" strike="noStrike" baseline="0" dirty="0">
                <a:solidFill>
                  <a:srgbClr val="000000"/>
                </a:solidFill>
              </a:rPr>
              <a:t> C, </a:t>
            </a:r>
            <a:r>
              <a:rPr lang="en-US" sz="1200" b="0" i="0" u="none" strike="noStrike" baseline="0" dirty="0" err="1">
                <a:solidFill>
                  <a:srgbClr val="000000"/>
                </a:solidFill>
              </a:rPr>
              <a:t>Ould</a:t>
            </a:r>
            <a:r>
              <a:rPr lang="en-US" sz="1200" b="0" i="0" u="none" strike="noStrike" baseline="0" dirty="0">
                <a:solidFill>
                  <a:srgbClr val="000000"/>
                </a:solidFill>
              </a:rPr>
              <a:t> </a:t>
            </a:r>
            <a:r>
              <a:rPr lang="en-US" sz="1200" b="0" i="0" u="none" strike="noStrike" baseline="0" dirty="0" err="1">
                <a:solidFill>
                  <a:srgbClr val="000000"/>
                </a:solidFill>
              </a:rPr>
              <a:t>Brahim</a:t>
            </a:r>
            <a:r>
              <a:rPr lang="en-US" sz="1200" b="0" i="0" u="none" strike="noStrike" baseline="0" dirty="0">
                <a:solidFill>
                  <a:srgbClr val="000000"/>
                </a:solidFill>
              </a:rPr>
              <a:t> L, Lambert SD, McCusker J. The direct and indirect financial costs of informal cancer care: A scoping review. Health &amp; Soc Care Comm. 2019;27(5):e622-e36</a:t>
            </a:r>
          </a:p>
          <a:p>
            <a:pPr marL="0" indent="0">
              <a:spcBef>
                <a:spcPts val="600"/>
              </a:spcBef>
              <a:buNone/>
            </a:pPr>
            <a:r>
              <a:rPr lang="en-US" sz="1200" b="0" i="0" u="none" strike="noStrike" baseline="0" dirty="0">
                <a:solidFill>
                  <a:srgbClr val="000000"/>
                </a:solidFill>
              </a:rPr>
              <a:t>Cancer Registry of Norway. Cancer in Norway 2023. Oslo: Cancer Registry of Norway; 2024. </a:t>
            </a:r>
          </a:p>
          <a:p>
            <a:pPr marL="0" indent="0">
              <a:spcBef>
                <a:spcPts val="600"/>
              </a:spcBef>
              <a:buNone/>
            </a:pPr>
            <a:r>
              <a:rPr lang="en-US" sz="1200" b="0" i="0" u="none" strike="noStrike" baseline="0" dirty="0">
                <a:solidFill>
                  <a:srgbClr val="000000"/>
                </a:solidFill>
              </a:rPr>
              <a:t>Elder Jr GH. The life course paradigm: Social change and individual development. Examining lives in context: Perspectives on the ecology of human development. Washington, DC, US: Am. Psychol. </a:t>
            </a:r>
            <a:r>
              <a:rPr lang="en-US" sz="1200" b="0" i="0" u="none" strike="noStrike" baseline="0" dirty="0" err="1">
                <a:solidFill>
                  <a:srgbClr val="000000"/>
                </a:solidFill>
              </a:rPr>
              <a:t>Asso</a:t>
            </a:r>
            <a:r>
              <a:rPr lang="en-US" sz="1200" b="0" i="0" u="none" strike="noStrike" baseline="0" dirty="0">
                <a:solidFill>
                  <a:srgbClr val="000000"/>
                </a:solidFill>
              </a:rPr>
              <a:t>.; 1995. p. 101-39. </a:t>
            </a:r>
          </a:p>
          <a:p>
            <a:pPr marL="0" indent="0">
              <a:spcBef>
                <a:spcPts val="600"/>
              </a:spcBef>
              <a:buNone/>
            </a:pPr>
            <a:r>
              <a:rPr lang="en-US" sz="1200" b="0" i="0" u="none" strike="noStrike" baseline="0" dirty="0" err="1">
                <a:solidFill>
                  <a:srgbClr val="000000"/>
                </a:solidFill>
              </a:rPr>
              <a:t>Halfon</a:t>
            </a:r>
            <a:r>
              <a:rPr lang="en-US" sz="1200" b="0" i="0" u="none" strike="noStrike" baseline="0" dirty="0">
                <a:solidFill>
                  <a:srgbClr val="000000"/>
                </a:solidFill>
              </a:rPr>
              <a:t> N, Hochstein M. Life course health development: an integrated framework for developing health, policy, and research. Milbank Q. 2002;80(3):433-79, iii. </a:t>
            </a:r>
          </a:p>
          <a:p>
            <a:pPr marL="0" indent="0">
              <a:spcBef>
                <a:spcPts val="600"/>
              </a:spcBef>
              <a:buNone/>
            </a:pPr>
            <a:r>
              <a:rPr lang="en-US" sz="1200" b="0" i="0" u="none" strike="noStrike" baseline="0" dirty="0">
                <a:solidFill>
                  <a:srgbClr val="000000"/>
                </a:solidFill>
              </a:rPr>
              <a:t>Humphries B, </a:t>
            </a:r>
            <a:r>
              <a:rPr lang="en-US" sz="1200" b="0" i="0" u="none" strike="noStrike" baseline="0" dirty="0" err="1">
                <a:solidFill>
                  <a:srgbClr val="000000"/>
                </a:solidFill>
              </a:rPr>
              <a:t>Lauzier</a:t>
            </a:r>
            <a:r>
              <a:rPr lang="en-US" sz="1200" b="0" i="0" u="none" strike="noStrike" baseline="0" dirty="0">
                <a:solidFill>
                  <a:srgbClr val="000000"/>
                </a:solidFill>
              </a:rPr>
              <a:t> S, </a:t>
            </a:r>
            <a:r>
              <a:rPr lang="en-US" sz="1200" b="0" i="0" u="none" strike="noStrike" baseline="0" dirty="0" err="1">
                <a:solidFill>
                  <a:srgbClr val="000000"/>
                </a:solidFill>
              </a:rPr>
              <a:t>Drolet</a:t>
            </a:r>
            <a:r>
              <a:rPr lang="en-US" sz="1200" b="0" i="0" u="none" strike="noStrike" baseline="0" dirty="0">
                <a:solidFill>
                  <a:srgbClr val="000000"/>
                </a:solidFill>
              </a:rPr>
              <a:t> M, Coyle D, </a:t>
            </a:r>
            <a:r>
              <a:rPr lang="en-US" sz="1200" b="0" i="0" u="none" strike="noStrike" baseline="0" dirty="0" err="1">
                <a:solidFill>
                  <a:srgbClr val="000000"/>
                </a:solidFill>
              </a:rPr>
              <a:t>Mâsse</a:t>
            </a:r>
            <a:r>
              <a:rPr lang="en-US" sz="1200" b="0" i="0" u="none" strike="noStrike" baseline="0" dirty="0">
                <a:solidFill>
                  <a:srgbClr val="000000"/>
                </a:solidFill>
              </a:rPr>
              <a:t> B, Provencher L, et al. Wage losses among spouses of women with nonmetastatic breast cancer. Cancer. 2020;126(5):1124-34. </a:t>
            </a:r>
          </a:p>
          <a:p>
            <a:pPr marL="0" indent="0">
              <a:spcBef>
                <a:spcPts val="600"/>
              </a:spcBef>
              <a:buNone/>
            </a:pPr>
            <a:r>
              <a:rPr lang="en-US" sz="1200" b="0" i="0" u="none" strike="noStrike" baseline="0" dirty="0">
                <a:solidFill>
                  <a:srgbClr val="000000"/>
                </a:solidFill>
              </a:rPr>
              <a:t>Jeon S-H, Pohl VR. Health and work in the family: Evidence from spouses’ cancer diagnoses2016; 381/2016. Available from: https://www150.statcan.gc.ca/n1/pub/11f0019m/11f0019m2016381-eng.pdf. </a:t>
            </a:r>
          </a:p>
          <a:p>
            <a:pPr marL="0" indent="0">
              <a:spcBef>
                <a:spcPts val="600"/>
              </a:spcBef>
              <a:buNone/>
            </a:pPr>
            <a:r>
              <a:rPr lang="en-US" sz="1200" b="0" i="0" u="none" strike="noStrike" baseline="0" dirty="0">
                <a:solidFill>
                  <a:srgbClr val="000000"/>
                </a:solidFill>
              </a:rPr>
              <a:t>Menon Economics. [Attitudes to employers as next-of-kin. A Survey among Norwegian Enterprises].Oslo; 2022. </a:t>
            </a:r>
          </a:p>
          <a:p>
            <a:pPr marL="0" indent="0">
              <a:spcBef>
                <a:spcPts val="600"/>
              </a:spcBef>
              <a:buNone/>
            </a:pPr>
            <a:r>
              <a:rPr lang="en-US" sz="1200" b="0" i="0" u="none" strike="noStrike" baseline="0" dirty="0">
                <a:solidFill>
                  <a:srgbClr val="000000"/>
                </a:solidFill>
              </a:rPr>
              <a:t>Menon Economics. [Challenges of Next-of-kin on Sick Leave in Norway]. Oslo; 2021. </a:t>
            </a:r>
          </a:p>
          <a:p>
            <a:pPr marL="0" indent="0">
              <a:spcBef>
                <a:spcPts val="600"/>
              </a:spcBef>
              <a:buNone/>
            </a:pPr>
            <a:r>
              <a:rPr lang="en-US" sz="1200" b="0" i="0" u="none" strike="noStrike" baseline="0" dirty="0">
                <a:solidFill>
                  <a:srgbClr val="000000"/>
                </a:solidFill>
              </a:rPr>
              <a:t>Menon Economics. [Gross Production Losses of Next-of-kins’ Care Efforts in Norway]. Oslo; 2021. </a:t>
            </a:r>
          </a:p>
        </p:txBody>
      </p:sp>
      <p:sp>
        <p:nvSpPr>
          <p:cNvPr id="4" name="Plassholder for innhold 2">
            <a:extLst>
              <a:ext uri="{FF2B5EF4-FFF2-40B4-BE49-F238E27FC236}">
                <a16:creationId xmlns:a16="http://schemas.microsoft.com/office/drawing/2014/main" id="{F4BE61C5-A64A-12E5-550C-2627EDFC1FF9}"/>
              </a:ext>
            </a:extLst>
          </p:cNvPr>
          <p:cNvSpPr txBox="1">
            <a:spLocks/>
          </p:cNvSpPr>
          <p:nvPr/>
        </p:nvSpPr>
        <p:spPr>
          <a:xfrm>
            <a:off x="6057060" y="585926"/>
            <a:ext cx="6038297" cy="6272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200" dirty="0">
                <a:solidFill>
                  <a:srgbClr val="000000"/>
                </a:solidFill>
              </a:rPr>
              <a:t>Norwegian Ministries. [We, the Next-of-kin: The Government’s Next-of-kin Strategy and Action Plan 2021–2025]. 2020. </a:t>
            </a:r>
          </a:p>
          <a:p>
            <a:pPr marL="0" indent="0">
              <a:spcBef>
                <a:spcPts val="600"/>
              </a:spcBef>
              <a:buFont typeface="Arial" panose="020B0604020202020204" pitchFamily="34" charset="0"/>
              <a:buNone/>
            </a:pPr>
            <a:r>
              <a:rPr lang="en-US" sz="1200" dirty="0">
                <a:solidFill>
                  <a:srgbClr val="000000"/>
                </a:solidFill>
              </a:rPr>
              <a:t>Norwegian Directorate of Health. [National Next-of-kin Survey]. Oslo; 2022. </a:t>
            </a:r>
          </a:p>
          <a:p>
            <a:pPr marL="0" indent="0">
              <a:spcBef>
                <a:spcPts val="600"/>
              </a:spcBef>
              <a:buFont typeface="Arial" panose="020B0604020202020204" pitchFamily="34" charset="0"/>
              <a:buNone/>
            </a:pPr>
            <a:r>
              <a:rPr lang="en-US" sz="1200" dirty="0">
                <a:solidFill>
                  <a:srgbClr val="000000"/>
                </a:solidFill>
              </a:rPr>
              <a:t>National Insurance Act; 1997. </a:t>
            </a:r>
          </a:p>
          <a:p>
            <a:pPr marL="0" indent="0">
              <a:spcBef>
                <a:spcPts val="600"/>
              </a:spcBef>
              <a:buFont typeface="Arial" panose="020B0604020202020204" pitchFamily="34" charset="0"/>
              <a:buNone/>
            </a:pPr>
            <a:r>
              <a:rPr lang="en-US" sz="1200" dirty="0">
                <a:solidFill>
                  <a:srgbClr val="000000"/>
                </a:solidFill>
              </a:rPr>
              <a:t>Norwegian Ministry of Labour and Inclusion. NOU 2019:7. [Labour and Income Security]. 2019. </a:t>
            </a:r>
          </a:p>
          <a:p>
            <a:pPr marL="0" indent="0">
              <a:spcBef>
                <a:spcPts val="600"/>
              </a:spcBef>
              <a:buFont typeface="Arial" panose="020B0604020202020204" pitchFamily="34" charset="0"/>
              <a:buNone/>
            </a:pPr>
            <a:r>
              <a:rPr lang="en-US" sz="1200" dirty="0">
                <a:solidFill>
                  <a:srgbClr val="000000"/>
                </a:solidFill>
              </a:rPr>
              <a:t>Norwegian Ministry of Labour and Inclusion. NOU 2021:2. [Measures to Increase Work Efforts]. 2021.</a:t>
            </a:r>
          </a:p>
          <a:p>
            <a:pPr marL="0" indent="0">
              <a:spcBef>
                <a:spcPts val="600"/>
              </a:spcBef>
              <a:buFont typeface="Arial" panose="020B0604020202020204" pitchFamily="34" charset="0"/>
              <a:buNone/>
            </a:pPr>
            <a:r>
              <a:rPr lang="en-US" sz="1200" dirty="0">
                <a:solidFill>
                  <a:srgbClr val="000000"/>
                </a:solidFill>
              </a:rPr>
              <a:t>Norwegian Ministry of Health and Care Services. NOU 2023:5. [The major difference. Women's health in a gender perspective]. 2023. </a:t>
            </a:r>
          </a:p>
          <a:p>
            <a:pPr marL="0" indent="0">
              <a:spcBef>
                <a:spcPts val="600"/>
              </a:spcBef>
              <a:buFont typeface="Arial" panose="020B0604020202020204" pitchFamily="34" charset="0"/>
              <a:buNone/>
            </a:pPr>
            <a:r>
              <a:rPr lang="en-US" sz="1200" dirty="0">
                <a:solidFill>
                  <a:srgbClr val="000000"/>
                </a:solidFill>
              </a:rPr>
              <a:t>Norwegian Ministry of Health and Care Services. NOU 2023:4. [Time for action]. Oslo; 2023. </a:t>
            </a:r>
          </a:p>
          <a:p>
            <a:pPr marL="0" indent="0">
              <a:spcBef>
                <a:spcPts val="600"/>
              </a:spcBef>
              <a:buFont typeface="Arial" panose="020B0604020202020204" pitchFamily="34" charset="0"/>
              <a:buNone/>
            </a:pPr>
            <a:r>
              <a:rPr lang="en-US" sz="1200" dirty="0">
                <a:solidFill>
                  <a:srgbClr val="000000"/>
                </a:solidFill>
              </a:rPr>
              <a:t>Oslo Economics. [Work, Health and Cancer]. Oslo; 2022. </a:t>
            </a:r>
          </a:p>
          <a:p>
            <a:pPr marL="0" indent="0">
              <a:spcBef>
                <a:spcPts val="600"/>
              </a:spcBef>
              <a:buFont typeface="Arial" panose="020B0604020202020204" pitchFamily="34" charset="0"/>
              <a:buNone/>
            </a:pPr>
            <a:r>
              <a:rPr lang="en-US" sz="1200" dirty="0">
                <a:solidFill>
                  <a:srgbClr val="000000"/>
                </a:solidFill>
              </a:rPr>
              <a:t>OECD. Pensions at a Glance 2019: OECD and G20 indicators. Paris: OECD; 2019. </a:t>
            </a:r>
          </a:p>
          <a:p>
            <a:pPr marL="0" indent="0">
              <a:spcBef>
                <a:spcPts val="600"/>
              </a:spcBef>
              <a:buFont typeface="Arial" panose="020B0604020202020204" pitchFamily="34" charset="0"/>
              <a:buNone/>
            </a:pPr>
            <a:r>
              <a:rPr lang="en-US" sz="1200" dirty="0">
                <a:solidFill>
                  <a:srgbClr val="000000"/>
                </a:solidFill>
              </a:rPr>
              <a:t>OECD. Health for Everyone? Social Inequalities in Health and Health Systems. Paris: OECD Health Policy Studies; 2019. </a:t>
            </a:r>
          </a:p>
          <a:p>
            <a:pPr marL="0" indent="0">
              <a:spcBef>
                <a:spcPts val="600"/>
              </a:spcBef>
              <a:buFont typeface="Arial" panose="020B0604020202020204" pitchFamily="34" charset="0"/>
              <a:buNone/>
            </a:pPr>
            <a:r>
              <a:rPr lang="en-US" sz="1200" dirty="0">
                <a:solidFill>
                  <a:srgbClr val="000000"/>
                </a:solidFill>
              </a:rPr>
              <a:t>OECD. Health at a Glance 2021. OECD Indicators. Paris: OECD; 2021. </a:t>
            </a:r>
          </a:p>
          <a:p>
            <a:pPr marL="0" indent="0">
              <a:spcBef>
                <a:spcPts val="600"/>
              </a:spcBef>
              <a:buFont typeface="Arial" panose="020B0604020202020204" pitchFamily="34" charset="0"/>
              <a:buNone/>
            </a:pPr>
            <a:r>
              <a:rPr lang="nb-NO" sz="1200" dirty="0">
                <a:solidFill>
                  <a:srgbClr val="000000"/>
                </a:solidFill>
              </a:rPr>
              <a:t>Roth J, </a:t>
            </a:r>
            <a:r>
              <a:rPr lang="nb-NO" sz="1200" dirty="0" err="1">
                <a:solidFill>
                  <a:srgbClr val="000000"/>
                </a:solidFill>
              </a:rPr>
              <a:t>Sant’Anna</a:t>
            </a:r>
            <a:r>
              <a:rPr lang="nb-NO" sz="1200" dirty="0">
                <a:solidFill>
                  <a:srgbClr val="000000"/>
                </a:solidFill>
              </a:rPr>
              <a:t> PHC, </a:t>
            </a:r>
            <a:r>
              <a:rPr lang="nb-NO" sz="1200" dirty="0" err="1">
                <a:solidFill>
                  <a:srgbClr val="000000"/>
                </a:solidFill>
              </a:rPr>
              <a:t>Bilinski</a:t>
            </a:r>
            <a:r>
              <a:rPr lang="nb-NO" sz="1200" dirty="0">
                <a:solidFill>
                  <a:srgbClr val="000000"/>
                </a:solidFill>
              </a:rPr>
              <a:t> A, Poe J. </a:t>
            </a:r>
            <a:r>
              <a:rPr lang="nb-NO" sz="1200" dirty="0" err="1">
                <a:solidFill>
                  <a:srgbClr val="000000"/>
                </a:solidFill>
              </a:rPr>
              <a:t>What’s</a:t>
            </a:r>
            <a:r>
              <a:rPr lang="nb-NO" sz="1200" dirty="0">
                <a:solidFill>
                  <a:srgbClr val="000000"/>
                </a:solidFill>
              </a:rPr>
              <a:t> trending in </a:t>
            </a:r>
            <a:r>
              <a:rPr lang="nb-NO" sz="1200" dirty="0" err="1">
                <a:solidFill>
                  <a:srgbClr val="000000"/>
                </a:solidFill>
              </a:rPr>
              <a:t>difference</a:t>
            </a:r>
            <a:r>
              <a:rPr lang="nb-NO" sz="1200" dirty="0">
                <a:solidFill>
                  <a:srgbClr val="000000"/>
                </a:solidFill>
              </a:rPr>
              <a:t>-in-</a:t>
            </a:r>
            <a:r>
              <a:rPr lang="nb-NO" sz="1200" dirty="0" err="1">
                <a:solidFill>
                  <a:srgbClr val="000000"/>
                </a:solidFill>
              </a:rPr>
              <a:t>differences</a:t>
            </a:r>
            <a:r>
              <a:rPr lang="nb-NO" sz="1200" dirty="0">
                <a:solidFill>
                  <a:srgbClr val="000000"/>
                </a:solidFill>
              </a:rPr>
              <a:t>? A </a:t>
            </a:r>
            <a:r>
              <a:rPr lang="nb-NO" sz="1200" dirty="0" err="1">
                <a:solidFill>
                  <a:srgbClr val="000000"/>
                </a:solidFill>
              </a:rPr>
              <a:t>synthesis</a:t>
            </a:r>
            <a:r>
              <a:rPr lang="nb-NO" sz="1200" dirty="0">
                <a:solidFill>
                  <a:srgbClr val="000000"/>
                </a:solidFill>
              </a:rPr>
              <a:t> of </a:t>
            </a:r>
            <a:r>
              <a:rPr lang="nb-NO" sz="1200" dirty="0" err="1">
                <a:solidFill>
                  <a:srgbClr val="000000"/>
                </a:solidFill>
              </a:rPr>
              <a:t>the</a:t>
            </a:r>
            <a:r>
              <a:rPr lang="nb-NO" sz="1200" dirty="0">
                <a:solidFill>
                  <a:srgbClr val="000000"/>
                </a:solidFill>
              </a:rPr>
              <a:t> </a:t>
            </a:r>
            <a:r>
              <a:rPr lang="nb-NO" sz="1200" dirty="0" err="1">
                <a:solidFill>
                  <a:srgbClr val="000000"/>
                </a:solidFill>
              </a:rPr>
              <a:t>recent</a:t>
            </a:r>
            <a:r>
              <a:rPr lang="nb-NO" sz="1200" dirty="0">
                <a:solidFill>
                  <a:srgbClr val="000000"/>
                </a:solidFill>
              </a:rPr>
              <a:t> </a:t>
            </a:r>
            <a:r>
              <a:rPr lang="nb-NO" sz="1200" dirty="0" err="1">
                <a:solidFill>
                  <a:srgbClr val="000000"/>
                </a:solidFill>
              </a:rPr>
              <a:t>econometrics</a:t>
            </a:r>
            <a:r>
              <a:rPr lang="nb-NO" sz="1200" dirty="0">
                <a:solidFill>
                  <a:srgbClr val="000000"/>
                </a:solidFill>
              </a:rPr>
              <a:t> </a:t>
            </a:r>
            <a:r>
              <a:rPr lang="nb-NO" sz="1200" dirty="0" err="1">
                <a:solidFill>
                  <a:srgbClr val="000000"/>
                </a:solidFill>
              </a:rPr>
              <a:t>literature</a:t>
            </a:r>
            <a:r>
              <a:rPr lang="nb-NO" sz="1200" dirty="0">
                <a:solidFill>
                  <a:srgbClr val="000000"/>
                </a:solidFill>
              </a:rPr>
              <a:t>. J </a:t>
            </a:r>
            <a:r>
              <a:rPr lang="nb-NO" sz="1200" dirty="0" err="1">
                <a:solidFill>
                  <a:srgbClr val="000000"/>
                </a:solidFill>
              </a:rPr>
              <a:t>Econometrics</a:t>
            </a:r>
            <a:r>
              <a:rPr lang="nb-NO" sz="1200" dirty="0">
                <a:solidFill>
                  <a:srgbClr val="000000"/>
                </a:solidFill>
              </a:rPr>
              <a:t>. 2023.</a:t>
            </a:r>
          </a:p>
          <a:p>
            <a:pPr marL="0" indent="0">
              <a:spcBef>
                <a:spcPts val="600"/>
              </a:spcBef>
              <a:buFont typeface="Arial" panose="020B0604020202020204" pitchFamily="34" charset="0"/>
              <a:buNone/>
            </a:pPr>
            <a:r>
              <a:rPr lang="nb-NO" sz="1200" dirty="0">
                <a:solidFill>
                  <a:srgbClr val="000000"/>
                </a:solidFill>
              </a:rPr>
              <a:t>Syse A, Artamonova A, Thomas M, Veenstra M. Do </a:t>
            </a:r>
            <a:r>
              <a:rPr lang="nb-NO" sz="1200" dirty="0" err="1">
                <a:solidFill>
                  <a:srgbClr val="000000"/>
                </a:solidFill>
              </a:rPr>
              <a:t>characteristics</a:t>
            </a:r>
            <a:r>
              <a:rPr lang="nb-NO" sz="1200" dirty="0">
                <a:solidFill>
                  <a:srgbClr val="000000"/>
                </a:solidFill>
              </a:rPr>
              <a:t> of </a:t>
            </a:r>
            <a:r>
              <a:rPr lang="nb-NO" sz="1200" dirty="0" err="1">
                <a:solidFill>
                  <a:srgbClr val="000000"/>
                </a:solidFill>
              </a:rPr>
              <a:t>family</a:t>
            </a:r>
            <a:r>
              <a:rPr lang="nb-NO" sz="1200" dirty="0">
                <a:solidFill>
                  <a:srgbClr val="000000"/>
                </a:solidFill>
              </a:rPr>
              <a:t> </a:t>
            </a:r>
            <a:r>
              <a:rPr lang="nb-NO" sz="1200" dirty="0" err="1">
                <a:solidFill>
                  <a:srgbClr val="000000"/>
                </a:solidFill>
              </a:rPr>
              <a:t>members</a:t>
            </a:r>
            <a:r>
              <a:rPr lang="nb-NO" sz="1200" dirty="0">
                <a:solidFill>
                  <a:srgbClr val="000000"/>
                </a:solidFill>
              </a:rPr>
              <a:t> </a:t>
            </a:r>
            <a:r>
              <a:rPr lang="nb-NO" sz="1200" dirty="0" err="1">
                <a:solidFill>
                  <a:srgbClr val="000000"/>
                </a:solidFill>
              </a:rPr>
              <a:t>influence</a:t>
            </a:r>
            <a:r>
              <a:rPr lang="nb-NO" sz="1200" dirty="0">
                <a:solidFill>
                  <a:srgbClr val="000000"/>
                </a:solidFill>
              </a:rPr>
              <a:t> older persons' </a:t>
            </a:r>
            <a:r>
              <a:rPr lang="nb-NO" sz="1200" dirty="0" err="1">
                <a:solidFill>
                  <a:srgbClr val="000000"/>
                </a:solidFill>
              </a:rPr>
              <a:t>transition</a:t>
            </a:r>
            <a:r>
              <a:rPr lang="nb-NO" sz="1200" dirty="0">
                <a:solidFill>
                  <a:srgbClr val="000000"/>
                </a:solidFill>
              </a:rPr>
              <a:t> to long-term </a:t>
            </a:r>
            <a:r>
              <a:rPr lang="nb-NO" sz="1200" dirty="0" err="1">
                <a:solidFill>
                  <a:srgbClr val="000000"/>
                </a:solidFill>
              </a:rPr>
              <a:t>healthcare</a:t>
            </a:r>
            <a:r>
              <a:rPr lang="nb-NO" sz="1200" dirty="0">
                <a:solidFill>
                  <a:srgbClr val="000000"/>
                </a:solidFill>
              </a:rPr>
              <a:t> services? BMC Health Serv Res. 2022;22(1):362. </a:t>
            </a:r>
          </a:p>
          <a:p>
            <a:pPr marL="0" indent="0">
              <a:spcBef>
                <a:spcPts val="600"/>
              </a:spcBef>
              <a:buFont typeface="Arial" panose="020B0604020202020204" pitchFamily="34" charset="0"/>
              <a:buNone/>
            </a:pPr>
            <a:r>
              <a:rPr lang="nb-NO" sz="1200" dirty="0">
                <a:solidFill>
                  <a:srgbClr val="000000"/>
                </a:solidFill>
              </a:rPr>
              <a:t>Syse A, Thomas M, Gleditsch RF. </a:t>
            </a:r>
            <a:r>
              <a:rPr lang="nb-NO" sz="1200" dirty="0" err="1">
                <a:solidFill>
                  <a:srgbClr val="000000"/>
                </a:solidFill>
              </a:rPr>
              <a:t>Norway’s</a:t>
            </a:r>
            <a:r>
              <a:rPr lang="nb-NO" sz="1200" dirty="0">
                <a:solidFill>
                  <a:srgbClr val="000000"/>
                </a:solidFill>
              </a:rPr>
              <a:t> 2020 </a:t>
            </a:r>
            <a:r>
              <a:rPr lang="nb-NO" sz="1200" dirty="0" err="1">
                <a:solidFill>
                  <a:srgbClr val="000000"/>
                </a:solidFill>
              </a:rPr>
              <a:t>population</a:t>
            </a:r>
            <a:r>
              <a:rPr lang="nb-NO" sz="1200" dirty="0">
                <a:solidFill>
                  <a:srgbClr val="000000"/>
                </a:solidFill>
              </a:rPr>
              <a:t> </a:t>
            </a:r>
            <a:r>
              <a:rPr lang="nb-NO" sz="1200" dirty="0" err="1">
                <a:solidFill>
                  <a:srgbClr val="000000"/>
                </a:solidFill>
              </a:rPr>
              <a:t>projections</a:t>
            </a:r>
            <a:r>
              <a:rPr lang="nb-NO" sz="1200" dirty="0">
                <a:solidFill>
                  <a:srgbClr val="000000"/>
                </a:solidFill>
              </a:rPr>
              <a:t>. Report 2020/25. Oslo: </a:t>
            </a:r>
            <a:r>
              <a:rPr lang="nb-NO" sz="1200" dirty="0" err="1">
                <a:solidFill>
                  <a:srgbClr val="000000"/>
                </a:solidFill>
              </a:rPr>
              <a:t>Statistics</a:t>
            </a:r>
            <a:r>
              <a:rPr lang="nb-NO" sz="1200" dirty="0">
                <a:solidFill>
                  <a:srgbClr val="000000"/>
                </a:solidFill>
              </a:rPr>
              <a:t> Norway; 2020. </a:t>
            </a:r>
          </a:p>
          <a:p>
            <a:pPr marL="0" indent="0">
              <a:spcBef>
                <a:spcPts val="600"/>
              </a:spcBef>
              <a:buFont typeface="Arial" panose="020B0604020202020204" pitchFamily="34" charset="0"/>
              <a:buNone/>
            </a:pPr>
            <a:r>
              <a:rPr lang="nb-NO" sz="1200" dirty="0">
                <a:solidFill>
                  <a:srgbClr val="000000"/>
                </a:solidFill>
              </a:rPr>
              <a:t>Syse A, </a:t>
            </a:r>
            <a:r>
              <a:rPr lang="nb-NO" sz="1200" dirty="0" err="1">
                <a:solidFill>
                  <a:srgbClr val="000000"/>
                </a:solidFill>
              </a:rPr>
              <a:t>Tretli</a:t>
            </a:r>
            <a:r>
              <a:rPr lang="nb-NO" sz="1200" dirty="0">
                <a:solidFill>
                  <a:srgbClr val="000000"/>
                </a:solidFill>
              </a:rPr>
              <a:t> S, Kravdal O. The </a:t>
            </a:r>
            <a:r>
              <a:rPr lang="nb-NO" sz="1200" dirty="0" err="1">
                <a:solidFill>
                  <a:srgbClr val="000000"/>
                </a:solidFill>
              </a:rPr>
              <a:t>impact</a:t>
            </a:r>
            <a:r>
              <a:rPr lang="nb-NO" sz="1200" dirty="0">
                <a:solidFill>
                  <a:srgbClr val="000000"/>
                </a:solidFill>
              </a:rPr>
              <a:t> of cancer </a:t>
            </a:r>
            <a:r>
              <a:rPr lang="nb-NO" sz="1200" dirty="0" err="1">
                <a:solidFill>
                  <a:srgbClr val="000000"/>
                </a:solidFill>
              </a:rPr>
              <a:t>on</a:t>
            </a:r>
            <a:r>
              <a:rPr lang="nb-NO" sz="1200" dirty="0">
                <a:solidFill>
                  <a:srgbClr val="000000"/>
                </a:solidFill>
              </a:rPr>
              <a:t> </a:t>
            </a:r>
            <a:r>
              <a:rPr lang="nb-NO" sz="1200" dirty="0" err="1">
                <a:solidFill>
                  <a:srgbClr val="000000"/>
                </a:solidFill>
              </a:rPr>
              <a:t>spouses</a:t>
            </a:r>
            <a:r>
              <a:rPr lang="nb-NO" sz="1200" dirty="0">
                <a:solidFill>
                  <a:srgbClr val="000000"/>
                </a:solidFill>
              </a:rPr>
              <a:t>' </a:t>
            </a:r>
            <a:r>
              <a:rPr lang="nb-NO" sz="1200" dirty="0" err="1">
                <a:solidFill>
                  <a:srgbClr val="000000"/>
                </a:solidFill>
              </a:rPr>
              <a:t>labor</a:t>
            </a:r>
            <a:r>
              <a:rPr lang="nb-NO" sz="1200" dirty="0">
                <a:solidFill>
                  <a:srgbClr val="000000"/>
                </a:solidFill>
              </a:rPr>
              <a:t> earnings: a </a:t>
            </a:r>
            <a:r>
              <a:rPr lang="nb-NO" sz="1200" dirty="0" err="1">
                <a:solidFill>
                  <a:srgbClr val="000000"/>
                </a:solidFill>
              </a:rPr>
              <a:t>population-based</a:t>
            </a:r>
            <a:r>
              <a:rPr lang="nb-NO" sz="1200" dirty="0">
                <a:solidFill>
                  <a:srgbClr val="000000"/>
                </a:solidFill>
              </a:rPr>
              <a:t> </a:t>
            </a:r>
            <a:r>
              <a:rPr lang="nb-NO" sz="1200" dirty="0" err="1">
                <a:solidFill>
                  <a:srgbClr val="000000"/>
                </a:solidFill>
              </a:rPr>
              <a:t>study</a:t>
            </a:r>
            <a:r>
              <a:rPr lang="nb-NO" sz="1200" dirty="0">
                <a:solidFill>
                  <a:srgbClr val="000000"/>
                </a:solidFill>
              </a:rPr>
              <a:t>. Cancer. 2009;115(18 </a:t>
            </a:r>
            <a:r>
              <a:rPr lang="nb-NO" sz="1200" dirty="0" err="1">
                <a:solidFill>
                  <a:srgbClr val="000000"/>
                </a:solidFill>
              </a:rPr>
              <a:t>Suppl</a:t>
            </a:r>
            <a:r>
              <a:rPr lang="nb-NO" sz="1200" dirty="0">
                <a:solidFill>
                  <a:srgbClr val="000000"/>
                </a:solidFill>
              </a:rPr>
              <a:t>):4350-61. </a:t>
            </a:r>
          </a:p>
          <a:p>
            <a:pPr marL="0" indent="0">
              <a:spcBef>
                <a:spcPts val="600"/>
              </a:spcBef>
              <a:buFont typeface="Arial" panose="020B0604020202020204" pitchFamily="34" charset="0"/>
              <a:buNone/>
            </a:pPr>
            <a:r>
              <a:rPr lang="nb-NO" sz="1200" dirty="0">
                <a:solidFill>
                  <a:srgbClr val="000000"/>
                </a:solidFill>
              </a:rPr>
              <a:t>Xiang E, Guzmán P, </a:t>
            </a:r>
            <a:r>
              <a:rPr lang="nb-NO" sz="1200" dirty="0" err="1">
                <a:solidFill>
                  <a:srgbClr val="000000"/>
                </a:solidFill>
              </a:rPr>
              <a:t>Mims</a:t>
            </a:r>
            <a:r>
              <a:rPr lang="nb-NO" sz="1200" dirty="0">
                <a:solidFill>
                  <a:srgbClr val="000000"/>
                </a:solidFill>
              </a:rPr>
              <a:t> M, </a:t>
            </a:r>
            <a:r>
              <a:rPr lang="nb-NO" sz="1200" dirty="0" err="1">
                <a:solidFill>
                  <a:srgbClr val="000000"/>
                </a:solidFill>
              </a:rPr>
              <a:t>Badr</a:t>
            </a:r>
            <a:r>
              <a:rPr lang="nb-NO" sz="1200" dirty="0">
                <a:solidFill>
                  <a:srgbClr val="000000"/>
                </a:solidFill>
              </a:rPr>
              <a:t> HJ. </a:t>
            </a:r>
            <a:r>
              <a:rPr lang="nb-NO" sz="1200" dirty="0" err="1">
                <a:solidFill>
                  <a:srgbClr val="000000"/>
                </a:solidFill>
              </a:rPr>
              <a:t>Balancing</a:t>
            </a:r>
            <a:r>
              <a:rPr lang="nb-NO" sz="1200" dirty="0">
                <a:solidFill>
                  <a:srgbClr val="000000"/>
                </a:solidFill>
              </a:rPr>
              <a:t> </a:t>
            </a:r>
            <a:r>
              <a:rPr lang="nb-NO" sz="1200" dirty="0" err="1">
                <a:solidFill>
                  <a:srgbClr val="000000"/>
                </a:solidFill>
              </a:rPr>
              <a:t>Work</a:t>
            </a:r>
            <a:r>
              <a:rPr lang="nb-NO" sz="1200" dirty="0">
                <a:solidFill>
                  <a:srgbClr val="000000"/>
                </a:solidFill>
              </a:rPr>
              <a:t> and Cancer Care: Challenges </a:t>
            </a:r>
            <a:r>
              <a:rPr lang="nb-NO" sz="1200" dirty="0" err="1">
                <a:solidFill>
                  <a:srgbClr val="000000"/>
                </a:solidFill>
              </a:rPr>
              <a:t>Faced</a:t>
            </a:r>
            <a:r>
              <a:rPr lang="nb-NO" sz="1200" dirty="0">
                <a:solidFill>
                  <a:srgbClr val="000000"/>
                </a:solidFill>
              </a:rPr>
              <a:t> by </a:t>
            </a:r>
            <a:r>
              <a:rPr lang="nb-NO" sz="1200" dirty="0" err="1">
                <a:solidFill>
                  <a:srgbClr val="000000"/>
                </a:solidFill>
              </a:rPr>
              <a:t>Employed</a:t>
            </a:r>
            <a:r>
              <a:rPr lang="nb-NO" sz="1200" dirty="0">
                <a:solidFill>
                  <a:srgbClr val="000000"/>
                </a:solidFill>
              </a:rPr>
              <a:t> </a:t>
            </a:r>
            <a:r>
              <a:rPr lang="nb-NO" sz="1200" dirty="0" err="1">
                <a:solidFill>
                  <a:srgbClr val="000000"/>
                </a:solidFill>
              </a:rPr>
              <a:t>Informal</a:t>
            </a:r>
            <a:r>
              <a:rPr lang="nb-NO" sz="1200" dirty="0">
                <a:solidFill>
                  <a:srgbClr val="000000"/>
                </a:solidFill>
              </a:rPr>
              <a:t> Caregivers. Cancers (Basel). 2022;14. </a:t>
            </a:r>
          </a:p>
          <a:p>
            <a:pPr marL="0" indent="0">
              <a:spcBef>
                <a:spcPts val="600"/>
              </a:spcBef>
              <a:buFont typeface="Arial" panose="020B0604020202020204" pitchFamily="34" charset="0"/>
              <a:buNone/>
            </a:pPr>
            <a:endParaRPr lang="nb-NO" sz="1200" dirty="0">
              <a:solidFill>
                <a:srgbClr val="000000"/>
              </a:solidFill>
              <a:highlight>
                <a:srgbClr val="00FF00"/>
              </a:highlight>
            </a:endParaRPr>
          </a:p>
          <a:p>
            <a:pPr marL="0" indent="0">
              <a:spcBef>
                <a:spcPts val="600"/>
              </a:spcBef>
              <a:buFont typeface="Arial" panose="020B0604020202020204" pitchFamily="34" charset="0"/>
              <a:buNone/>
            </a:pPr>
            <a:endParaRPr lang="nb-NO" sz="1200" dirty="0">
              <a:highlight>
                <a:srgbClr val="00FF00"/>
              </a:highlight>
            </a:endParaRPr>
          </a:p>
        </p:txBody>
      </p:sp>
    </p:spTree>
    <p:extLst>
      <p:ext uri="{BB962C8B-B14F-4D97-AF65-F5344CB8AC3E}">
        <p14:creationId xmlns:p14="http://schemas.microsoft.com/office/powerpoint/2010/main" val="2389524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D2CC37F1-85EA-A5EA-4B16-E0908DC22182}"/>
              </a:ext>
            </a:extLst>
          </p:cNvPr>
          <p:cNvPicPr>
            <a:picLocks noGrp="1" noChangeAspect="1"/>
          </p:cNvPicPr>
          <p:nvPr>
            <p:ph idx="1"/>
          </p:nvPr>
        </p:nvPicPr>
        <p:blipFill>
          <a:blip r:embed="rId2"/>
          <a:stretch>
            <a:fillRect/>
          </a:stretch>
        </p:blipFill>
        <p:spPr>
          <a:xfrm>
            <a:off x="2899317" y="749147"/>
            <a:ext cx="6034669" cy="6216235"/>
          </a:xfrm>
          <a:prstGeom prst="rect">
            <a:avLst/>
          </a:prstGeom>
        </p:spPr>
      </p:pic>
      <p:sp>
        <p:nvSpPr>
          <p:cNvPr id="6" name="TekstSylinder 5">
            <a:extLst>
              <a:ext uri="{FF2B5EF4-FFF2-40B4-BE49-F238E27FC236}">
                <a16:creationId xmlns:a16="http://schemas.microsoft.com/office/drawing/2014/main" id="{69744BCF-505E-CE35-E0D5-B80E75F76FCD}"/>
              </a:ext>
            </a:extLst>
          </p:cNvPr>
          <p:cNvSpPr txBox="1"/>
          <p:nvPr/>
        </p:nvSpPr>
        <p:spPr>
          <a:xfrm>
            <a:off x="1107688" y="394010"/>
            <a:ext cx="10504448" cy="369332"/>
          </a:xfrm>
          <a:prstGeom prst="rect">
            <a:avLst/>
          </a:prstGeom>
          <a:noFill/>
        </p:spPr>
        <p:txBody>
          <a:bodyPr wrap="square">
            <a:spAutoFit/>
          </a:bodyPr>
          <a:lstStyle/>
          <a:p>
            <a:r>
              <a:rPr lang="en-US" dirty="0"/>
              <a:t>Modelled estimates of benefit uptake for female and male partners of a person diagnosed with cancer </a:t>
            </a:r>
            <a:endParaRPr lang="nb-NO" dirty="0"/>
          </a:p>
        </p:txBody>
      </p:sp>
    </p:spTree>
    <p:extLst>
      <p:ext uri="{BB962C8B-B14F-4D97-AF65-F5344CB8AC3E}">
        <p14:creationId xmlns:p14="http://schemas.microsoft.com/office/powerpoint/2010/main" val="236563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B970F3-C325-48F6-200F-6922AF24533D}"/>
              </a:ext>
            </a:extLst>
          </p:cNvPr>
          <p:cNvSpPr>
            <a:spLocks noGrp="1"/>
          </p:cNvSpPr>
          <p:nvPr>
            <p:ph type="title"/>
          </p:nvPr>
        </p:nvSpPr>
        <p:spPr/>
        <p:txBody>
          <a:bodyPr/>
          <a:lstStyle/>
          <a:p>
            <a:r>
              <a:rPr lang="nb-NO" b="1" dirty="0" err="1"/>
              <a:t>Theoretical</a:t>
            </a:r>
            <a:r>
              <a:rPr lang="nb-NO" b="1" dirty="0"/>
              <a:t> </a:t>
            </a:r>
            <a:r>
              <a:rPr lang="nb-NO" b="1" dirty="0" err="1"/>
              <a:t>framework</a:t>
            </a:r>
            <a:endParaRPr lang="nb-NO" b="1" dirty="0"/>
          </a:p>
        </p:txBody>
      </p:sp>
      <p:sp>
        <p:nvSpPr>
          <p:cNvPr id="3" name="Plassholder for innhold 2">
            <a:extLst>
              <a:ext uri="{FF2B5EF4-FFF2-40B4-BE49-F238E27FC236}">
                <a16:creationId xmlns:a16="http://schemas.microsoft.com/office/drawing/2014/main" id="{BD4E5CDC-3325-63CC-7B11-F74DC182AB26}"/>
              </a:ext>
            </a:extLst>
          </p:cNvPr>
          <p:cNvSpPr>
            <a:spLocks noGrp="1"/>
          </p:cNvSpPr>
          <p:nvPr>
            <p:ph idx="1"/>
          </p:nvPr>
        </p:nvSpPr>
        <p:spPr>
          <a:xfrm>
            <a:off x="838200" y="1825625"/>
            <a:ext cx="10515600" cy="4909712"/>
          </a:xfrm>
        </p:spPr>
        <p:txBody>
          <a:bodyPr>
            <a:normAutofit/>
          </a:bodyPr>
          <a:lstStyle/>
          <a:p>
            <a:r>
              <a:rPr lang="en-US" dirty="0"/>
              <a:t>We draw on the </a:t>
            </a:r>
            <a:r>
              <a:rPr lang="en-US" b="1" dirty="0"/>
              <a:t>linked lives </a:t>
            </a:r>
            <a:r>
              <a:rPr lang="en-US" dirty="0"/>
              <a:t>perspective of Elder (1995), in combination with Halfon &amp; Hochstein (2002) aspects of </a:t>
            </a:r>
            <a:r>
              <a:rPr lang="en-US" b="1" dirty="0"/>
              <a:t>life course theory</a:t>
            </a:r>
          </a:p>
          <a:p>
            <a:r>
              <a:rPr lang="en-US" dirty="0"/>
              <a:t>The life course perspective emphasizes </a:t>
            </a:r>
            <a:r>
              <a:rPr lang="en-US" b="1" dirty="0"/>
              <a:t>the interdependence of human lives and the ways in which people are interconnected</a:t>
            </a:r>
          </a:p>
          <a:p>
            <a:r>
              <a:rPr lang="en-US" b="1" dirty="0"/>
              <a:t>Life paths are embedded in and transformed by conditions and events occurring within the family</a:t>
            </a:r>
            <a:endParaRPr lang="en-US" dirty="0"/>
          </a:p>
          <a:p>
            <a:r>
              <a:rPr lang="en-US" dirty="0"/>
              <a:t>A life course perspective also demands that we consider </a:t>
            </a:r>
            <a:r>
              <a:rPr lang="en-US" b="1" dirty="0"/>
              <a:t>links to the wider social and institutional contexts </a:t>
            </a:r>
            <a:r>
              <a:rPr lang="en-US" dirty="0"/>
              <a:t>(</a:t>
            </a:r>
            <a:r>
              <a:rPr lang="en-US" dirty="0" err="1"/>
              <a:t>Bernardi</a:t>
            </a:r>
            <a:r>
              <a:rPr lang="en-US" dirty="0"/>
              <a:t> 2019)</a:t>
            </a:r>
          </a:p>
          <a:p>
            <a:endParaRPr lang="nb-NO" dirty="0"/>
          </a:p>
        </p:txBody>
      </p:sp>
    </p:spTree>
    <p:extLst>
      <p:ext uri="{BB962C8B-B14F-4D97-AF65-F5344CB8AC3E}">
        <p14:creationId xmlns:p14="http://schemas.microsoft.com/office/powerpoint/2010/main" val="127335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48009D-3FB7-4123-BC1D-933DC8EB669A}"/>
              </a:ext>
            </a:extLst>
          </p:cNvPr>
          <p:cNvSpPr>
            <a:spLocks noGrp="1"/>
          </p:cNvSpPr>
          <p:nvPr>
            <p:ph type="title"/>
          </p:nvPr>
        </p:nvSpPr>
        <p:spPr/>
        <p:txBody>
          <a:bodyPr/>
          <a:lstStyle/>
          <a:p>
            <a:r>
              <a:rPr lang="nb-NO" b="1" dirty="0" err="1"/>
              <a:t>What</a:t>
            </a:r>
            <a:r>
              <a:rPr lang="nb-NO" b="1" dirty="0"/>
              <a:t> is </a:t>
            </a:r>
            <a:r>
              <a:rPr lang="nb-NO" b="1" dirty="0" err="1"/>
              <a:t>already</a:t>
            </a:r>
            <a:r>
              <a:rPr lang="nb-NO" b="1" dirty="0"/>
              <a:t> </a:t>
            </a:r>
            <a:r>
              <a:rPr lang="nb-NO" b="1" dirty="0" err="1"/>
              <a:t>known</a:t>
            </a:r>
            <a:endParaRPr lang="nb-NO" b="1" dirty="0"/>
          </a:p>
        </p:txBody>
      </p:sp>
      <p:sp>
        <p:nvSpPr>
          <p:cNvPr id="3" name="Plassholder for innhold 2">
            <a:extLst>
              <a:ext uri="{FF2B5EF4-FFF2-40B4-BE49-F238E27FC236}">
                <a16:creationId xmlns:a16="http://schemas.microsoft.com/office/drawing/2014/main" id="{149CFBB2-06C6-D4A6-45FF-75C352388C29}"/>
              </a:ext>
            </a:extLst>
          </p:cNvPr>
          <p:cNvSpPr>
            <a:spLocks noGrp="1"/>
          </p:cNvSpPr>
          <p:nvPr>
            <p:ph idx="1"/>
          </p:nvPr>
        </p:nvSpPr>
        <p:spPr>
          <a:xfrm>
            <a:off x="838200" y="1576551"/>
            <a:ext cx="11091041" cy="5507421"/>
          </a:xfrm>
        </p:spPr>
        <p:txBody>
          <a:bodyPr>
            <a:normAutofit/>
          </a:bodyPr>
          <a:lstStyle/>
          <a:p>
            <a:r>
              <a:rPr lang="en-US" dirty="0"/>
              <a:t>Today’s measures for next-of-kin are inadequate in Norway</a:t>
            </a:r>
          </a:p>
          <a:p>
            <a:r>
              <a:rPr lang="en-US" dirty="0"/>
              <a:t>Unless employers provide paid welfare leave or ensure facilitation that makes work compatible with caregiving, few formal options exist for partners in Norway</a:t>
            </a:r>
          </a:p>
          <a:p>
            <a:r>
              <a:rPr lang="en-US" dirty="0"/>
              <a:t>Ill health in partners is resource-demanding and costly for both families and societies</a:t>
            </a:r>
          </a:p>
          <a:p>
            <a:pPr lvl="1"/>
            <a:r>
              <a:rPr lang="en-US" dirty="0"/>
              <a:t>A scoping review (Coumoundouros 2019), document significant declines in employment and earnings among both sexes (Xiang et al 2022; Jeon et al. 2016; Humphries et al. 2020), suggesting that time is (rather) spent providing care and joint leisure with the sick partner (Jeon et al. 2016)</a:t>
            </a:r>
          </a:p>
          <a:p>
            <a:pPr lvl="1"/>
            <a:r>
              <a:rPr lang="en-US" dirty="0"/>
              <a:t>Caregivers often experience high levels of burdens due to the efforts and costs of care time (Coumoundouros 2019)</a:t>
            </a:r>
          </a:p>
        </p:txBody>
      </p:sp>
    </p:spTree>
    <p:extLst>
      <p:ext uri="{BB962C8B-B14F-4D97-AF65-F5344CB8AC3E}">
        <p14:creationId xmlns:p14="http://schemas.microsoft.com/office/powerpoint/2010/main" val="294228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4C0BC2-05FF-2057-C334-BC94FD3DA6EE}"/>
              </a:ext>
            </a:extLst>
          </p:cNvPr>
          <p:cNvSpPr>
            <a:spLocks noGrp="1"/>
          </p:cNvSpPr>
          <p:nvPr>
            <p:ph type="title"/>
          </p:nvPr>
        </p:nvSpPr>
        <p:spPr/>
        <p:txBody>
          <a:bodyPr/>
          <a:lstStyle/>
          <a:p>
            <a:r>
              <a:rPr lang="nb-NO" b="1" dirty="0"/>
              <a:t>Social support for </a:t>
            </a:r>
            <a:r>
              <a:rPr lang="nb-NO" b="1" dirty="0" err="1"/>
              <a:t>next</a:t>
            </a:r>
            <a:r>
              <a:rPr lang="nb-NO" b="1" dirty="0"/>
              <a:t> of </a:t>
            </a:r>
            <a:r>
              <a:rPr lang="nb-NO" b="1" dirty="0" err="1"/>
              <a:t>kin</a:t>
            </a:r>
            <a:r>
              <a:rPr lang="nb-NO" b="1" dirty="0"/>
              <a:t>: A blind spot for </a:t>
            </a:r>
            <a:r>
              <a:rPr lang="nb-NO" b="1" dirty="0" err="1"/>
              <a:t>the</a:t>
            </a:r>
            <a:r>
              <a:rPr lang="nb-NO" b="1" dirty="0"/>
              <a:t> </a:t>
            </a:r>
            <a:r>
              <a:rPr lang="nb-NO" b="1" dirty="0" err="1"/>
              <a:t>welfare</a:t>
            </a:r>
            <a:r>
              <a:rPr lang="nb-NO" b="1" dirty="0"/>
              <a:t> system? </a:t>
            </a:r>
          </a:p>
        </p:txBody>
      </p:sp>
      <p:sp>
        <p:nvSpPr>
          <p:cNvPr id="3" name="Plassholder for innhold 2">
            <a:extLst>
              <a:ext uri="{FF2B5EF4-FFF2-40B4-BE49-F238E27FC236}">
                <a16:creationId xmlns:a16="http://schemas.microsoft.com/office/drawing/2014/main" id="{17D589EC-F4B9-F842-F8AC-832B8C449D8A}"/>
              </a:ext>
            </a:extLst>
          </p:cNvPr>
          <p:cNvSpPr>
            <a:spLocks noGrp="1"/>
          </p:cNvSpPr>
          <p:nvPr>
            <p:ph idx="1"/>
          </p:nvPr>
        </p:nvSpPr>
        <p:spPr>
          <a:xfrm>
            <a:off x="838200" y="2074199"/>
            <a:ext cx="10640627" cy="4351338"/>
          </a:xfrm>
        </p:spPr>
        <p:txBody>
          <a:bodyPr>
            <a:normAutofit lnSpcReduction="10000"/>
          </a:bodyPr>
          <a:lstStyle/>
          <a:p>
            <a:r>
              <a:rPr lang="en-US" dirty="0"/>
              <a:t>The National Insurance Act explicitly states that disability due to social or economic problems does not entitle one to sickness benefits. The fundamental requirement is that the person himself/herself is sick or injured</a:t>
            </a:r>
          </a:p>
          <a:p>
            <a:pPr lvl="1"/>
            <a:r>
              <a:rPr lang="en-US" dirty="0"/>
              <a:t>Sickness benefits are granted to "... those who are unable to work due to a functional impairment clearly caused by illness or injury. </a:t>
            </a:r>
            <a:r>
              <a:rPr lang="en-US" b="1" dirty="0"/>
              <a:t>… Incapacity for work due to social or economic problems does not trigger the right to sick pay</a:t>
            </a:r>
            <a:r>
              <a:rPr lang="en-US" dirty="0"/>
              <a:t>” (National Insurance Act § 8-4, 1</a:t>
            </a:r>
            <a:r>
              <a:rPr lang="en-US" baseline="30000" dirty="0"/>
              <a:t>st</a:t>
            </a:r>
            <a:r>
              <a:rPr lang="en-US" dirty="0"/>
              <a:t> paragraph)</a:t>
            </a:r>
          </a:p>
          <a:p>
            <a:pPr lvl="1"/>
            <a:r>
              <a:rPr lang="en-US" dirty="0"/>
              <a:t>The same applies to work assessment allowance and disability pension (but different sections)</a:t>
            </a:r>
          </a:p>
          <a:p>
            <a:r>
              <a:rPr lang="en-US" dirty="0"/>
              <a:t>It is likely that one would see an impact during three main periods</a:t>
            </a:r>
          </a:p>
          <a:p>
            <a:pPr lvl="1"/>
            <a:r>
              <a:rPr lang="en-US" dirty="0"/>
              <a:t>1) at diagnosis; 2) active treatment; and 3) around death</a:t>
            </a:r>
          </a:p>
          <a:p>
            <a:endParaRPr lang="en-US" dirty="0"/>
          </a:p>
          <a:p>
            <a:endParaRPr lang="en-US" dirty="0"/>
          </a:p>
          <a:p>
            <a:endParaRPr lang="en-US" dirty="0"/>
          </a:p>
          <a:p>
            <a:endParaRPr lang="en-US" dirty="0"/>
          </a:p>
          <a:p>
            <a:endParaRPr lang="nb-NO" dirty="0"/>
          </a:p>
        </p:txBody>
      </p:sp>
    </p:spTree>
    <p:extLst>
      <p:ext uri="{BB962C8B-B14F-4D97-AF65-F5344CB8AC3E}">
        <p14:creationId xmlns:p14="http://schemas.microsoft.com/office/powerpoint/2010/main" val="366988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7">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25C8ABE-7FF3-1FF5-6281-4839B76DFC92}"/>
              </a:ext>
            </a:extLst>
          </p:cNvPr>
          <p:cNvSpPr>
            <a:spLocks noGrp="1"/>
          </p:cNvSpPr>
          <p:nvPr>
            <p:ph type="title"/>
          </p:nvPr>
        </p:nvSpPr>
        <p:spPr>
          <a:xfrm>
            <a:off x="838200" y="3514853"/>
            <a:ext cx="10515600" cy="2614235"/>
          </a:xfrm>
        </p:spPr>
        <p:txBody>
          <a:bodyPr vert="horz" lIns="91440" tIns="45720" rIns="91440" bIns="45720" rtlCol="0" anchor="ctr">
            <a:normAutofit/>
          </a:bodyPr>
          <a:lstStyle/>
          <a:p>
            <a:pPr algn="ctr"/>
            <a:r>
              <a:rPr lang="en-US" sz="5200" b="1" kern="1200">
                <a:solidFill>
                  <a:schemeClr val="tx1"/>
                </a:solidFill>
                <a:latin typeface="+mj-lt"/>
                <a:ea typeface="+mj-ea"/>
                <a:cs typeface="+mj-cs"/>
              </a:rPr>
              <a:t>Quantitative Findings</a:t>
            </a:r>
          </a:p>
        </p:txBody>
      </p:sp>
      <p:pic>
        <p:nvPicPr>
          <p:cNvPr id="5" name="Bilde 4">
            <a:extLst>
              <a:ext uri="{FF2B5EF4-FFF2-40B4-BE49-F238E27FC236}">
                <a16:creationId xmlns:a16="http://schemas.microsoft.com/office/drawing/2014/main" id="{FABFD434-31CD-3B63-151F-7402F91E961D}"/>
              </a:ext>
            </a:extLst>
          </p:cNvPr>
          <p:cNvPicPr>
            <a:picLocks noChangeAspect="1"/>
          </p:cNvPicPr>
          <p:nvPr/>
        </p:nvPicPr>
        <p:blipFill>
          <a:blip r:embed="rId2"/>
          <a:srcRect l="14630" r="5051" b="-1"/>
          <a:stretch/>
        </p:blipFill>
        <p:spPr>
          <a:xfrm>
            <a:off x="184558" y="187900"/>
            <a:ext cx="2255462" cy="3155238"/>
          </a:xfrm>
          <a:prstGeom prst="rect">
            <a:avLst/>
          </a:prstGeom>
        </p:spPr>
      </p:pic>
      <p:pic>
        <p:nvPicPr>
          <p:cNvPr id="6" name="Bilde 5">
            <a:extLst>
              <a:ext uri="{FF2B5EF4-FFF2-40B4-BE49-F238E27FC236}">
                <a16:creationId xmlns:a16="http://schemas.microsoft.com/office/drawing/2014/main" id="{BC7DE632-EFB0-7B53-E986-E4D0296EFED8}"/>
              </a:ext>
            </a:extLst>
          </p:cNvPr>
          <p:cNvPicPr>
            <a:picLocks noChangeAspect="1"/>
          </p:cNvPicPr>
          <p:nvPr/>
        </p:nvPicPr>
        <p:blipFill>
          <a:blip r:embed="rId2"/>
          <a:srcRect l="14630" r="5051" b="-1"/>
          <a:stretch/>
        </p:blipFill>
        <p:spPr>
          <a:xfrm>
            <a:off x="2575696" y="187900"/>
            <a:ext cx="2255462" cy="3155238"/>
          </a:xfrm>
          <a:prstGeom prst="rect">
            <a:avLst/>
          </a:prstGeom>
        </p:spPr>
      </p:pic>
      <p:pic>
        <p:nvPicPr>
          <p:cNvPr id="8" name="Bilde 7">
            <a:extLst>
              <a:ext uri="{FF2B5EF4-FFF2-40B4-BE49-F238E27FC236}">
                <a16:creationId xmlns:a16="http://schemas.microsoft.com/office/drawing/2014/main" id="{179F00AA-61B9-4680-1D99-3F68632721DD}"/>
              </a:ext>
            </a:extLst>
          </p:cNvPr>
          <p:cNvPicPr>
            <a:picLocks noChangeAspect="1"/>
          </p:cNvPicPr>
          <p:nvPr/>
        </p:nvPicPr>
        <p:blipFill>
          <a:blip r:embed="rId2"/>
          <a:srcRect l="14630" r="5051" b="-1"/>
          <a:stretch/>
        </p:blipFill>
        <p:spPr>
          <a:xfrm>
            <a:off x="4966833" y="187900"/>
            <a:ext cx="2255462" cy="3155238"/>
          </a:xfrm>
          <a:prstGeom prst="rect">
            <a:avLst/>
          </a:prstGeom>
        </p:spPr>
      </p:pic>
      <p:pic>
        <p:nvPicPr>
          <p:cNvPr id="7" name="Bilde 6">
            <a:extLst>
              <a:ext uri="{FF2B5EF4-FFF2-40B4-BE49-F238E27FC236}">
                <a16:creationId xmlns:a16="http://schemas.microsoft.com/office/drawing/2014/main" id="{F994B44A-78D3-D078-9FCA-78F4BFC75E58}"/>
              </a:ext>
            </a:extLst>
          </p:cNvPr>
          <p:cNvPicPr>
            <a:picLocks noChangeAspect="1"/>
          </p:cNvPicPr>
          <p:nvPr/>
        </p:nvPicPr>
        <p:blipFill>
          <a:blip r:embed="rId2"/>
          <a:srcRect l="14630" r="5051" b="-1"/>
          <a:stretch/>
        </p:blipFill>
        <p:spPr>
          <a:xfrm>
            <a:off x="7357971" y="187900"/>
            <a:ext cx="2255462" cy="3155238"/>
          </a:xfrm>
          <a:prstGeom prst="rect">
            <a:avLst/>
          </a:prstGeom>
        </p:spPr>
      </p:pic>
      <p:pic>
        <p:nvPicPr>
          <p:cNvPr id="4" name="Plassholder for innhold 3">
            <a:extLst>
              <a:ext uri="{FF2B5EF4-FFF2-40B4-BE49-F238E27FC236}">
                <a16:creationId xmlns:a16="http://schemas.microsoft.com/office/drawing/2014/main" id="{747437DC-3FEE-033B-1F10-2994E267C248}"/>
              </a:ext>
            </a:extLst>
          </p:cNvPr>
          <p:cNvPicPr>
            <a:picLocks noChangeAspect="1"/>
          </p:cNvPicPr>
          <p:nvPr/>
        </p:nvPicPr>
        <p:blipFill>
          <a:blip r:embed="rId3"/>
          <a:srcRect l="15417" r="4264" b="-1"/>
          <a:stretch/>
        </p:blipFill>
        <p:spPr>
          <a:xfrm>
            <a:off x="9749109" y="187900"/>
            <a:ext cx="2255462" cy="3155238"/>
          </a:xfrm>
          <a:prstGeom prst="rect">
            <a:avLst/>
          </a:prstGeom>
        </p:spPr>
      </p:pic>
    </p:spTree>
    <p:extLst>
      <p:ext uri="{BB962C8B-B14F-4D97-AF65-F5344CB8AC3E}">
        <p14:creationId xmlns:p14="http://schemas.microsoft.com/office/powerpoint/2010/main" val="166360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62B2B4-8695-E4D2-6484-FA5BFF3389CD}"/>
              </a:ext>
            </a:extLst>
          </p:cNvPr>
          <p:cNvSpPr>
            <a:spLocks noGrp="1"/>
          </p:cNvSpPr>
          <p:nvPr>
            <p:ph type="title"/>
          </p:nvPr>
        </p:nvSpPr>
        <p:spPr/>
        <p:txBody>
          <a:bodyPr/>
          <a:lstStyle/>
          <a:p>
            <a:r>
              <a:rPr lang="nb-NO" b="1" dirty="0"/>
              <a:t>Data and Methods</a:t>
            </a:r>
          </a:p>
        </p:txBody>
      </p:sp>
      <p:sp>
        <p:nvSpPr>
          <p:cNvPr id="3" name="Plassholder for innhold 2">
            <a:extLst>
              <a:ext uri="{FF2B5EF4-FFF2-40B4-BE49-F238E27FC236}">
                <a16:creationId xmlns:a16="http://schemas.microsoft.com/office/drawing/2014/main" id="{23EEA78B-5D20-0C9C-0B19-8D8A6E6CEA8B}"/>
              </a:ext>
            </a:extLst>
          </p:cNvPr>
          <p:cNvSpPr>
            <a:spLocks noGrp="1"/>
          </p:cNvSpPr>
          <p:nvPr>
            <p:ph idx="1"/>
          </p:nvPr>
        </p:nvSpPr>
        <p:spPr/>
        <p:txBody>
          <a:bodyPr>
            <a:normAutofit/>
          </a:bodyPr>
          <a:lstStyle/>
          <a:p>
            <a:pPr algn="l"/>
            <a:r>
              <a:rPr lang="en-US" dirty="0"/>
              <a:t>Longitudinal data set of 10.3 mill person-years 2011-2018 aged 25-60</a:t>
            </a:r>
          </a:p>
          <a:p>
            <a:pPr lvl="1"/>
            <a:r>
              <a:rPr lang="en-US" dirty="0"/>
              <a:t>1.62 million individuals, 49% male partners </a:t>
            </a:r>
          </a:p>
          <a:p>
            <a:pPr lvl="1"/>
            <a:r>
              <a:rPr lang="en-US" dirty="0"/>
              <a:t>8,355 men and 6,672 women (partners) with cancer 2013-2015</a:t>
            </a:r>
          </a:p>
          <a:p>
            <a:r>
              <a:rPr lang="en-US" dirty="0"/>
              <a:t>Time-to-event models (Roth et al. 2023), controlling for unobservable individual characteristics constant across time, and compare labor market efforts (employment/earnings) and welfare uptake of individuals before and after a cancer diagnosis in the partner</a:t>
            </a:r>
          </a:p>
          <a:p>
            <a:pPr lvl="1"/>
            <a:r>
              <a:rPr lang="en-US" dirty="0"/>
              <a:t>The (at the time) population without cancer in a partner serves as a comparison group</a:t>
            </a:r>
          </a:p>
          <a:p>
            <a:endParaRPr lang="en-US" dirty="0"/>
          </a:p>
          <a:p>
            <a:pPr lvl="1"/>
            <a:endParaRPr lang="en-US" dirty="0"/>
          </a:p>
          <a:p>
            <a:endParaRPr lang="nb-NO" dirty="0"/>
          </a:p>
        </p:txBody>
      </p:sp>
    </p:spTree>
    <p:extLst>
      <p:ext uri="{BB962C8B-B14F-4D97-AF65-F5344CB8AC3E}">
        <p14:creationId xmlns:p14="http://schemas.microsoft.com/office/powerpoint/2010/main" val="145385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1F47AA-2EF4-E80B-E4F8-6637E4BBB413}"/>
              </a:ext>
            </a:extLst>
          </p:cNvPr>
          <p:cNvSpPr>
            <a:spLocks noGrp="1"/>
          </p:cNvSpPr>
          <p:nvPr>
            <p:ph type="title"/>
          </p:nvPr>
        </p:nvSpPr>
        <p:spPr/>
        <p:txBody>
          <a:bodyPr/>
          <a:lstStyle/>
          <a:p>
            <a:r>
              <a:rPr lang="nb-NO" b="1" dirty="0"/>
              <a:t>Methods </a:t>
            </a:r>
          </a:p>
        </p:txBody>
      </p:sp>
      <mc:AlternateContent xmlns:mc="http://schemas.openxmlformats.org/markup-compatibility/2006" xmlns:a14="http://schemas.microsoft.com/office/drawing/2010/main">
        <mc:Choice Requires="a14">
          <p:sp>
            <p:nvSpPr>
              <p:cNvPr id="3" name="Plassholder for innhold 2">
                <a:extLst>
                  <a:ext uri="{FF2B5EF4-FFF2-40B4-BE49-F238E27FC236}">
                    <a16:creationId xmlns:a16="http://schemas.microsoft.com/office/drawing/2014/main" id="{548AE28E-D077-7BFA-19EB-EEFADD1D2B6D}"/>
                  </a:ext>
                </a:extLst>
              </p:cNvPr>
              <p:cNvSpPr>
                <a:spLocks noGrp="1"/>
              </p:cNvSpPr>
              <p:nvPr>
                <p:ph idx="1"/>
              </p:nvPr>
            </p:nvSpPr>
            <p:spPr/>
            <p:txBody>
              <a:bodyPr>
                <a:normAutofit fontScale="92500" lnSpcReduction="20000"/>
              </a:bodyPr>
              <a:lstStyle/>
              <a:p>
                <a:r>
                  <a:rPr lang="nb-NO" dirty="0"/>
                  <a:t>Time-to-</a:t>
                </a:r>
                <a:r>
                  <a:rPr lang="nb-NO" dirty="0" err="1"/>
                  <a:t>event</a:t>
                </a:r>
                <a:r>
                  <a:rPr lang="nb-NO" dirty="0"/>
                  <a:t>-</a:t>
                </a:r>
                <a:r>
                  <a:rPr lang="nb-NO" dirty="0" err="1"/>
                  <a:t>models</a:t>
                </a:r>
                <a:r>
                  <a:rPr lang="nb-NO" dirty="0"/>
                  <a:t> </a:t>
                </a:r>
                <a:r>
                  <a:rPr lang="nb-NO" dirty="0" err="1"/>
                  <a:t>with</a:t>
                </a:r>
                <a:r>
                  <a:rPr lang="nb-NO" dirty="0"/>
                  <a:t> </a:t>
                </a:r>
                <a:r>
                  <a:rPr lang="nb-NO" dirty="0" err="1"/>
                  <a:t>stacked</a:t>
                </a:r>
                <a:r>
                  <a:rPr lang="nb-NO" dirty="0"/>
                  <a:t> data </a:t>
                </a:r>
              </a:p>
              <a:p>
                <a:endParaRPr lang="nb-NO" dirty="0"/>
              </a:p>
              <a:p>
                <a:pPr marL="0" indent="0">
                  <a:buNone/>
                </a:pPr>
                <a14:m>
                  <m:oMathPara xmlns:m="http://schemas.openxmlformats.org/officeDocument/2006/math">
                    <m:oMathParaPr>
                      <m:jc m:val="centerGroup"/>
                    </m:oMathParaPr>
                    <m:oMath xmlns:m="http://schemas.openxmlformats.org/officeDocument/2006/math">
                      <m:sSub>
                        <m:sSubPr>
                          <m:ctrlPr>
                            <a:rPr lang="nb-NO"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subSup"/>
                          <m:ctrlPr>
                            <a:rPr lang="nb-NO"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𝑑𝑢𝑟</m:t>
                          </m:r>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sup>
                        <m:e>
                          <m:sSub>
                            <m:sSubPr>
                              <m:ctrlPr>
                                <a:rPr lang="nb-NO"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𝑑𝑢𝑟</m:t>
                              </m:r>
                            </m:sub>
                          </m:sSub>
                          <m:sSubSup>
                            <m:sSubSupPr>
                              <m:ctrlPr>
                                <a:rPr lang="nb-NO"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𝑑𝑢𝑟</m:t>
                              </m:r>
                            </m:sup>
                          </m:sSubSup>
                        </m:e>
                      </m:nary>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nb-NO"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nb-NO" sz="1800"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nb-NO"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nb-NO" sz="1800" b="0" i="1" smtClean="0">
                              <a:effectLst/>
                              <a:latin typeface="Cambria Math" panose="02040503050406030204" pitchFamily="18" charset="0"/>
                              <a:ea typeface="Calibri" panose="020F0502020204030204" pitchFamily="34" charset="0"/>
                              <a:cs typeface="Times New Roman" panose="02020603050405020304" pitchFamily="18" charset="0"/>
                            </a:rPr>
                            <m:t>𝑦</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sSub>
                        <m:sSubPr>
                          <m:ctrlPr>
                            <a:rPr lang="nb-NO" sz="1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𝑿</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nb-NO"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oMath>
                  </m:oMathPara>
                </a14:m>
                <a:endParaRPr lang="nb-NO" dirty="0"/>
              </a:p>
              <a:p>
                <a:endParaRPr lang="nb-NO" dirty="0"/>
              </a:p>
              <a:p>
                <a:r>
                  <a:rPr lang="nb-NO" dirty="0"/>
                  <a:t>Main </a:t>
                </a:r>
                <a:r>
                  <a:rPr lang="nb-NO" dirty="0" err="1"/>
                  <a:t>explantory</a:t>
                </a:r>
                <a:r>
                  <a:rPr lang="nb-NO" dirty="0"/>
                  <a:t> variable of </a:t>
                </a:r>
                <a:r>
                  <a:rPr lang="nb-NO" dirty="0" err="1"/>
                  <a:t>interest</a:t>
                </a:r>
                <a:r>
                  <a:rPr lang="nb-NO" dirty="0"/>
                  <a:t>: time to/from </a:t>
                </a:r>
                <a:r>
                  <a:rPr lang="nb-NO" dirty="0" err="1"/>
                  <a:t>partner’s</a:t>
                </a:r>
                <a:r>
                  <a:rPr lang="nb-NO" dirty="0"/>
                  <a:t> cancer </a:t>
                </a:r>
                <a:r>
                  <a:rPr lang="nb-NO" dirty="0" err="1"/>
                  <a:t>diagnosis</a:t>
                </a:r>
                <a:r>
                  <a:rPr lang="nb-NO" dirty="0"/>
                  <a:t> </a:t>
                </a:r>
              </a:p>
              <a:p>
                <a:r>
                  <a:rPr lang="nb-NO" dirty="0" err="1"/>
                  <a:t>Fixed</a:t>
                </a:r>
                <a:r>
                  <a:rPr lang="nb-NO" dirty="0"/>
                  <a:t> </a:t>
                </a:r>
                <a:r>
                  <a:rPr lang="nb-NO" dirty="0" err="1"/>
                  <a:t>effects</a:t>
                </a:r>
                <a:r>
                  <a:rPr lang="nb-NO" dirty="0"/>
                  <a:t> for </a:t>
                </a:r>
                <a:r>
                  <a:rPr lang="nb-NO" dirty="0" err="1"/>
                  <a:t>individual</a:t>
                </a:r>
                <a:r>
                  <a:rPr lang="nb-NO" dirty="0"/>
                  <a:t> and </a:t>
                </a:r>
                <a:r>
                  <a:rPr lang="nb-NO" dirty="0" err="1"/>
                  <a:t>year</a:t>
                </a:r>
                <a:endParaRPr lang="nb-NO" dirty="0"/>
              </a:p>
              <a:p>
                <a:r>
                  <a:rPr lang="nb-NO" dirty="0"/>
                  <a:t>Age </a:t>
                </a:r>
                <a:r>
                  <a:rPr lang="nb-NO" dirty="0" err="1"/>
                  <a:t>change</a:t>
                </a:r>
                <a:r>
                  <a:rPr lang="nb-NO" dirty="0"/>
                  <a:t>: </a:t>
                </a:r>
              </a:p>
              <a:p>
                <a:pPr lvl="1"/>
                <a:r>
                  <a:rPr lang="nb-NO" dirty="0"/>
                  <a:t>Match </a:t>
                </a:r>
                <a:r>
                  <a:rPr lang="nb-NO" dirty="0" err="1"/>
                  <a:t>on</a:t>
                </a:r>
                <a:r>
                  <a:rPr lang="nb-NO" dirty="0"/>
                  <a:t> </a:t>
                </a:r>
                <a:r>
                  <a:rPr lang="nb-NO" dirty="0" err="1"/>
                  <a:t>partner’s</a:t>
                </a:r>
                <a:r>
                  <a:rPr lang="nb-NO" dirty="0"/>
                  <a:t> and </a:t>
                </a:r>
                <a:r>
                  <a:rPr lang="nb-NO" dirty="0" err="1"/>
                  <a:t>individual’s</a:t>
                </a:r>
                <a:r>
                  <a:rPr lang="nb-NO" dirty="0"/>
                  <a:t> age </a:t>
                </a:r>
              </a:p>
              <a:p>
                <a:pPr lvl="1"/>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𝜷</m:t>
                    </m:r>
                    <m:sSub>
                      <m:sSubPr>
                        <m:ctrlPr>
                          <a:rPr lang="nb-NO"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effectLst/>
                            <a:latin typeface="Cambria Math" panose="02040503050406030204" pitchFamily="18" charset="0"/>
                            <a:ea typeface="Calibri" panose="020F0502020204030204" pitchFamily="34" charset="0"/>
                            <a:cs typeface="Times New Roman" panose="02020603050405020304" pitchFamily="18" charset="0"/>
                          </a:rPr>
                          <m:t>𝑿</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𝑖𝑡</m:t>
                        </m:r>
                      </m:sub>
                    </m:sSub>
                  </m:oMath>
                </a14:m>
                <a:r>
                  <a:rPr lang="nb-NO" dirty="0"/>
                  <a:t> </a:t>
                </a:r>
                <a:r>
                  <a:rPr lang="nb-NO" dirty="0" err="1"/>
                  <a:t>includes</a:t>
                </a:r>
                <a:r>
                  <a:rPr lang="nb-NO" dirty="0"/>
                  <a:t> </a:t>
                </a:r>
                <a:r>
                  <a:rPr lang="nb-NO" dirty="0" err="1"/>
                  <a:t>controls</a:t>
                </a:r>
                <a:r>
                  <a:rPr lang="nb-NO" dirty="0"/>
                  <a:t> for </a:t>
                </a:r>
                <a:r>
                  <a:rPr lang="nb-NO" dirty="0" err="1"/>
                  <a:t>partner’s</a:t>
                </a:r>
                <a:r>
                  <a:rPr lang="nb-NO" dirty="0"/>
                  <a:t> age </a:t>
                </a:r>
              </a:p>
              <a:p>
                <a:r>
                  <a:rPr lang="nb-NO" dirty="0"/>
                  <a:t>Separate analyses for men and </a:t>
                </a:r>
                <a:r>
                  <a:rPr lang="nb-NO" dirty="0" err="1"/>
                  <a:t>women</a:t>
                </a:r>
                <a:r>
                  <a:rPr lang="nb-NO" dirty="0"/>
                  <a:t> </a:t>
                </a:r>
              </a:p>
            </p:txBody>
          </p:sp>
        </mc:Choice>
        <mc:Fallback xmlns="">
          <p:sp>
            <p:nvSpPr>
              <p:cNvPr id="3" name="Plassholder for innhold 2">
                <a:extLst>
                  <a:ext uri="{FF2B5EF4-FFF2-40B4-BE49-F238E27FC236}">
                    <a16:creationId xmlns:a16="http://schemas.microsoft.com/office/drawing/2014/main" id="{548AE28E-D077-7BFA-19EB-EEFADD1D2B6D}"/>
                  </a:ext>
                </a:extLst>
              </p:cNvPr>
              <p:cNvSpPr>
                <a:spLocks noGrp="1" noRot="1" noChangeAspect="1" noMove="1" noResize="1" noEditPoints="1" noAdjustHandles="1" noChangeArrowheads="1" noChangeShapeType="1" noTextEdit="1"/>
              </p:cNvSpPr>
              <p:nvPr>
                <p:ph idx="1"/>
              </p:nvPr>
            </p:nvSpPr>
            <p:spPr>
              <a:blipFill>
                <a:blip r:embed="rId2"/>
                <a:stretch>
                  <a:fillRect l="-928" t="-5322"/>
                </a:stretch>
              </a:blipFill>
            </p:spPr>
            <p:txBody>
              <a:bodyPr/>
              <a:lstStyle/>
              <a:p>
                <a:r>
                  <a:rPr lang="en-US">
                    <a:noFill/>
                  </a:rPr>
                  <a:t> </a:t>
                </a:r>
              </a:p>
            </p:txBody>
          </p:sp>
        </mc:Fallback>
      </mc:AlternateContent>
    </p:spTree>
    <p:extLst>
      <p:ext uri="{BB962C8B-B14F-4D97-AF65-F5344CB8AC3E}">
        <p14:creationId xmlns:p14="http://schemas.microsoft.com/office/powerpoint/2010/main" val="2813026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3942</Words>
  <Application>Microsoft Office PowerPoint</Application>
  <PresentationFormat>Widescreen</PresentationFormat>
  <Paragraphs>234</Paragraphs>
  <Slides>35</Slides>
  <Notes>6</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35</vt:i4>
      </vt:variant>
    </vt:vector>
  </HeadingPairs>
  <TitlesOfParts>
    <vt:vector size="44" baseType="lpstr">
      <vt:lpstr>Aptos</vt:lpstr>
      <vt:lpstr>Arial</vt:lpstr>
      <vt:lpstr>Calibri</vt:lpstr>
      <vt:lpstr>Calibri Light</vt:lpstr>
      <vt:lpstr>Cambria Math</vt:lpstr>
      <vt:lpstr>Roboto</vt:lpstr>
      <vt:lpstr>Times New Roman</vt:lpstr>
      <vt:lpstr>Wingdings</vt:lpstr>
      <vt:lpstr>Office-tema</vt:lpstr>
      <vt:lpstr>PowerPoint-presentasjon</vt:lpstr>
      <vt:lpstr>Background I</vt:lpstr>
      <vt:lpstr>Background II</vt:lpstr>
      <vt:lpstr>Theoretical framework</vt:lpstr>
      <vt:lpstr>What is already known</vt:lpstr>
      <vt:lpstr>Social support for next of kin: A blind spot for the welfare system? </vt:lpstr>
      <vt:lpstr>Quantitative Findings</vt:lpstr>
      <vt:lpstr>Data and Methods</vt:lpstr>
      <vt:lpstr>Methods </vt:lpstr>
      <vt:lpstr>Descriptive trend plot: sickness benefit uptake</vt:lpstr>
      <vt:lpstr>Modelled results (DiD)</vt:lpstr>
      <vt:lpstr>Modelled results (DiD) by sex</vt:lpstr>
      <vt:lpstr>Summary/discussion of quantitative results </vt:lpstr>
      <vt:lpstr>Qualitative Findings </vt:lpstr>
      <vt:lpstr>Young adult next-of-kin’s reflections on work, health, and sick leave through stages of cancer </vt:lpstr>
      <vt:lpstr>Diagnosis</vt:lpstr>
      <vt:lpstr>Diagnosis: Why not more/longer sick leave?</vt:lpstr>
      <vt:lpstr>Treatment (and palliative care)</vt:lpstr>
      <vt:lpstr>Treatment (and palliative care)</vt:lpstr>
      <vt:lpstr>Treatment (and palliative care) Work is described as a struggle, but most all keep working as much as they can. Why?  Reasons to keep working </vt:lpstr>
      <vt:lpstr>Treatment (and palliative care)  Reasons to keep working</vt:lpstr>
      <vt:lpstr>Treatment (and palliative care)</vt:lpstr>
      <vt:lpstr>Treatment (and palliative care)</vt:lpstr>
      <vt:lpstr>Treatment (and palliative care)</vt:lpstr>
      <vt:lpstr>‘After’ the crisis</vt:lpstr>
      <vt:lpstr>‘After’ the crisis</vt:lpstr>
      <vt:lpstr>‘After’ the crisis</vt:lpstr>
      <vt:lpstr>‘After’ the crisis</vt:lpstr>
      <vt:lpstr>‘After’ the crisis</vt:lpstr>
      <vt:lpstr>‘After’ the crisis</vt:lpstr>
      <vt:lpstr>Preliminary conclusion</vt:lpstr>
      <vt:lpstr>Taken together:</vt:lpstr>
      <vt:lpstr>On behalf of the researcher, stakeholder and user group: Thank you for your attention!</vt:lpstr>
      <vt:lpstr>References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Illness in Marital or Cohabiting Partners: Implications for Welfare Uptake and Labor Market Efforts</dc:title>
  <dc:creator>Rannveig Kaldager Hart</dc:creator>
  <cp:lastModifiedBy>Astri Syse</cp:lastModifiedBy>
  <cp:revision>19</cp:revision>
  <dcterms:created xsi:type="dcterms:W3CDTF">2023-11-27T08:44:40Z</dcterms:created>
  <dcterms:modified xsi:type="dcterms:W3CDTF">2024-09-26T12:47:15Z</dcterms:modified>
</cp:coreProperties>
</file>