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9" r:id="rId3"/>
    <p:sldId id="258" r:id="rId4"/>
    <p:sldId id="308" r:id="rId5"/>
    <p:sldId id="310" r:id="rId6"/>
    <p:sldId id="299" r:id="rId7"/>
    <p:sldId id="284" r:id="rId8"/>
    <p:sldId id="296" r:id="rId9"/>
    <p:sldId id="300" r:id="rId10"/>
    <p:sldId id="292" r:id="rId11"/>
    <p:sldId id="297" r:id="rId12"/>
    <p:sldId id="311" r:id="rId13"/>
    <p:sldId id="312" r:id="rId14"/>
    <p:sldId id="291" r:id="rId15"/>
    <p:sldId id="314" r:id="rId16"/>
    <p:sldId id="313" r:id="rId17"/>
    <p:sldId id="282" r:id="rId18"/>
    <p:sldId id="281" r:id="rId19"/>
    <p:sldId id="276" r:id="rId20"/>
    <p:sldId id="27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53CA-AEA0-44E2-9E75-082888C2E03C}" type="datetimeFigureOut">
              <a:rPr lang="de-DE" smtClean="0"/>
              <a:t>25.09.24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1012-9605-4BD6-9879-AF6C59256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31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4DD5F-E11C-434F-898B-EBFE302D5A51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76449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6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8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4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0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308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2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914-FD29-4B6B-A54B-4967BD3FF69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273316"/>
            <a:ext cx="9144000" cy="61206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Folie </a:t>
            </a:r>
            <a:fld id="{464D38A3-11E8-43D6-B10C-C34FAD23D46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logo_prae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39719" y="6345238"/>
            <a:ext cx="18367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pping.jelena@mh-hannover.d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etzlaff.juliane@mh-hannover.d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6" y="2348880"/>
            <a:ext cx="8600454" cy="3744416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69769FBC-DFDA-7944-9006-889F2CE7C9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92026" y="404665"/>
            <a:ext cx="8600453" cy="94407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200"/>
              </a:spcBef>
              <a:defRPr/>
            </a:pPr>
            <a:r>
              <a:rPr lang="en-GB" sz="3600" b="1" dirty="0">
                <a:solidFill>
                  <a:srgbClr val="EB4D13"/>
                </a:solidFill>
                <a:latin typeface="Calibri"/>
                <a:ea typeface="+mn-ea"/>
                <a:cs typeface="+mn-cs"/>
              </a:rPr>
              <a:t>Healthier at work for longer?</a:t>
            </a:r>
            <a:r>
              <a:rPr lang="de-DE" sz="2400" b="1" dirty="0"/>
              <a:t> </a:t>
            </a:r>
            <a:br>
              <a:rPr lang="de-DE" sz="2400" b="1" dirty="0"/>
            </a:br>
            <a:br>
              <a:rPr lang="de-DE" sz="1000" b="1" dirty="0"/>
            </a:br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436E69-C6F5-F140-9100-0D0B71199148}"/>
              </a:ext>
            </a:extLst>
          </p:cNvPr>
          <p:cNvSpPr txBox="1"/>
          <p:nvPr/>
        </p:nvSpPr>
        <p:spPr>
          <a:xfrm>
            <a:off x="4203437" y="1936037"/>
            <a:ext cx="392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B4D1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Jelena Epping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EB4D13"/>
                </a:solidFill>
                <a:latin typeface="Calibri"/>
              </a:rPr>
              <a:t>Juliane Tetzlaff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5FD13E5-D6E8-C240-BA08-914A4A91FBC8}"/>
              </a:ext>
            </a:extLst>
          </p:cNvPr>
          <p:cNvSpPr txBox="1">
            <a:spLocks/>
          </p:cNvSpPr>
          <p:nvPr/>
        </p:nvSpPr>
        <p:spPr>
          <a:xfrm>
            <a:off x="179512" y="6412565"/>
            <a:ext cx="5672648" cy="4008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Medical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Sociology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Hanover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Germany</a:t>
            </a:r>
            <a:r>
              <a:rPr kumimoji="0" lang="de-DE" altLang="de-DE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| HMMWG Bilbao 2024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9769FBC-DFDA-7944-9006-889F2CE7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26" y="991961"/>
            <a:ext cx="8755155" cy="9440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200"/>
              </a:spcBef>
              <a:defRPr/>
            </a:pPr>
            <a:r>
              <a:rPr lang="en-US" sz="2500" dirty="0"/>
              <a:t>Trends in life years free of cardiovascular and musculoskeletal diseases in the employed and general population based on health insurance data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2134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hseck 7">
            <a:extLst>
              <a:ext uri="{FF2B5EF4-FFF2-40B4-BE49-F238E27FC236}">
                <a16:creationId xmlns:a16="http://schemas.microsoft.com/office/drawing/2014/main" id="{2876BA4C-86AB-5119-46CB-D775C207AAE2}"/>
              </a:ext>
            </a:extLst>
          </p:cNvPr>
          <p:cNvSpPr/>
          <p:nvPr/>
        </p:nvSpPr>
        <p:spPr>
          <a:xfrm>
            <a:off x="290586" y="1065007"/>
            <a:ext cx="1441524" cy="108652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/>
              <a:t>CVD-</a:t>
            </a:r>
            <a:r>
              <a:rPr lang="de-DE" b="1" dirty="0" err="1"/>
              <a:t>free</a:t>
            </a:r>
            <a:endParaRPr lang="de-DE" b="1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0D41899C-88A2-5E2D-EE84-52E3E3036449}"/>
              </a:ext>
            </a:extLst>
          </p:cNvPr>
          <p:cNvSpPr/>
          <p:nvPr/>
        </p:nvSpPr>
        <p:spPr>
          <a:xfrm>
            <a:off x="2678784" y="1065007"/>
            <a:ext cx="1441524" cy="108652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 err="1"/>
              <a:t>with</a:t>
            </a:r>
            <a:r>
              <a:rPr lang="de-DE" b="1" dirty="0"/>
              <a:t> CVD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138F135D-A7C7-F9A8-C75D-32158F38DC50}"/>
              </a:ext>
            </a:extLst>
          </p:cNvPr>
          <p:cNvSpPr/>
          <p:nvPr/>
        </p:nvSpPr>
        <p:spPr>
          <a:xfrm>
            <a:off x="1553228" y="2693668"/>
            <a:ext cx="1441524" cy="108652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 err="1"/>
              <a:t>death</a:t>
            </a:r>
            <a:endParaRPr lang="de-DE" b="1" dirty="0"/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7A3883DC-6E6C-CC00-F6D7-5E485B8BE5AF}"/>
              </a:ext>
            </a:extLst>
          </p:cNvPr>
          <p:cNvSpPr/>
          <p:nvPr/>
        </p:nvSpPr>
        <p:spPr>
          <a:xfrm>
            <a:off x="1729648" y="1377108"/>
            <a:ext cx="947450" cy="220338"/>
          </a:xfrm>
          <a:custGeom>
            <a:avLst/>
            <a:gdLst>
              <a:gd name="connsiteX0" fmla="*/ 0 w 947450"/>
              <a:gd name="connsiteY0" fmla="*/ 220338 h 220338"/>
              <a:gd name="connsiteX1" fmla="*/ 484742 w 947450"/>
              <a:gd name="connsiteY1" fmla="*/ 0 h 220338"/>
              <a:gd name="connsiteX2" fmla="*/ 947450 w 947450"/>
              <a:gd name="connsiteY2" fmla="*/ 220338 h 2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450" h="220338">
                <a:moveTo>
                  <a:pt x="0" y="220338"/>
                </a:moveTo>
                <a:cubicBezTo>
                  <a:pt x="163417" y="110169"/>
                  <a:pt x="326834" y="0"/>
                  <a:pt x="484742" y="0"/>
                </a:cubicBezTo>
                <a:cubicBezTo>
                  <a:pt x="642650" y="0"/>
                  <a:pt x="795050" y="110169"/>
                  <a:pt x="947450" y="220338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9DEB1268-F18B-7A45-7EE7-DA368D6C3360}"/>
              </a:ext>
            </a:extLst>
          </p:cNvPr>
          <p:cNvSpPr/>
          <p:nvPr/>
        </p:nvSpPr>
        <p:spPr>
          <a:xfrm>
            <a:off x="3007604" y="2159306"/>
            <a:ext cx="565606" cy="1090670"/>
          </a:xfrm>
          <a:custGeom>
            <a:avLst/>
            <a:gdLst>
              <a:gd name="connsiteX0" fmla="*/ 429658 w 565606"/>
              <a:gd name="connsiteY0" fmla="*/ 0 h 1090670"/>
              <a:gd name="connsiteX1" fmla="*/ 539827 w 565606"/>
              <a:gd name="connsiteY1" fmla="*/ 638978 h 1090670"/>
              <a:gd name="connsiteX2" fmla="*/ 0 w 565606"/>
              <a:gd name="connsiteY2" fmla="*/ 1090670 h 10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606" h="1090670">
                <a:moveTo>
                  <a:pt x="429658" y="0"/>
                </a:moveTo>
                <a:cubicBezTo>
                  <a:pt x="520547" y="228600"/>
                  <a:pt x="611437" y="457200"/>
                  <a:pt x="539827" y="638978"/>
                </a:cubicBezTo>
                <a:cubicBezTo>
                  <a:pt x="468217" y="820756"/>
                  <a:pt x="234108" y="955713"/>
                  <a:pt x="0" y="109067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79110989-46DA-B724-E795-61288B78B38D}"/>
              </a:ext>
            </a:extLst>
          </p:cNvPr>
          <p:cNvSpPr/>
          <p:nvPr/>
        </p:nvSpPr>
        <p:spPr>
          <a:xfrm rot="10800000" flipV="1">
            <a:off x="967651" y="2153322"/>
            <a:ext cx="565606" cy="1090670"/>
          </a:xfrm>
          <a:custGeom>
            <a:avLst/>
            <a:gdLst>
              <a:gd name="connsiteX0" fmla="*/ 429658 w 565606"/>
              <a:gd name="connsiteY0" fmla="*/ 0 h 1090670"/>
              <a:gd name="connsiteX1" fmla="*/ 539827 w 565606"/>
              <a:gd name="connsiteY1" fmla="*/ 638978 h 1090670"/>
              <a:gd name="connsiteX2" fmla="*/ 0 w 565606"/>
              <a:gd name="connsiteY2" fmla="*/ 1090670 h 10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606" h="1090670">
                <a:moveTo>
                  <a:pt x="429658" y="0"/>
                </a:moveTo>
                <a:cubicBezTo>
                  <a:pt x="520547" y="228600"/>
                  <a:pt x="611437" y="457200"/>
                  <a:pt x="539827" y="638978"/>
                </a:cubicBezTo>
                <a:cubicBezTo>
                  <a:pt x="468217" y="820756"/>
                  <a:pt x="234108" y="955713"/>
                  <a:pt x="0" y="109067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E43F1E3-DBB1-6CAE-DEC3-3C289391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8" y="82910"/>
            <a:ext cx="6709272" cy="820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CVD: Illness-Death-Model with 2 absorbing states</a:t>
            </a:r>
            <a:endParaRPr lang="de-DE" altLang="de-D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91B50052-30D0-2E06-4E9D-2392910B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574" y="2282035"/>
            <a:ext cx="4375532" cy="820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MSD: Illness-Death-Model with 1 transitional and 1 absorbing state</a:t>
            </a:r>
            <a:endParaRPr lang="de-DE" altLang="de-D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Sechseck 23">
            <a:extLst>
              <a:ext uri="{FF2B5EF4-FFF2-40B4-BE49-F238E27FC236}">
                <a16:creationId xmlns:a16="http://schemas.microsoft.com/office/drawing/2014/main" id="{DFA364CD-85D5-618C-D9E4-E998D72C1766}"/>
              </a:ext>
            </a:extLst>
          </p:cNvPr>
          <p:cNvSpPr/>
          <p:nvPr/>
        </p:nvSpPr>
        <p:spPr>
          <a:xfrm>
            <a:off x="4750582" y="3277561"/>
            <a:ext cx="1441524" cy="108652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/>
              <a:t>MSD-</a:t>
            </a:r>
            <a:r>
              <a:rPr lang="de-DE" b="1" dirty="0" err="1"/>
              <a:t>free</a:t>
            </a:r>
            <a:endParaRPr lang="de-DE" b="1" dirty="0"/>
          </a:p>
        </p:txBody>
      </p:sp>
      <p:sp>
        <p:nvSpPr>
          <p:cNvPr id="25" name="Sechseck 24">
            <a:extLst>
              <a:ext uri="{FF2B5EF4-FFF2-40B4-BE49-F238E27FC236}">
                <a16:creationId xmlns:a16="http://schemas.microsoft.com/office/drawing/2014/main" id="{A112DEC1-7599-D2DC-D3CB-37364BA27815}"/>
              </a:ext>
            </a:extLst>
          </p:cNvPr>
          <p:cNvSpPr/>
          <p:nvPr/>
        </p:nvSpPr>
        <p:spPr>
          <a:xfrm>
            <a:off x="7138780" y="3277561"/>
            <a:ext cx="1441524" cy="108652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 err="1"/>
              <a:t>with</a:t>
            </a:r>
            <a:r>
              <a:rPr lang="de-DE" b="1" dirty="0"/>
              <a:t> MSD</a:t>
            </a:r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B3FBE361-AA38-F770-7817-B272FCC6E2A9}"/>
              </a:ext>
            </a:extLst>
          </p:cNvPr>
          <p:cNvSpPr/>
          <p:nvPr/>
        </p:nvSpPr>
        <p:spPr>
          <a:xfrm>
            <a:off x="6013224" y="4906222"/>
            <a:ext cx="1441524" cy="108652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b="1" dirty="0" err="1"/>
              <a:t>death</a:t>
            </a:r>
            <a:endParaRPr lang="de-DE" b="1" dirty="0"/>
          </a:p>
        </p:txBody>
      </p:sp>
      <p:sp>
        <p:nvSpPr>
          <p:cNvPr id="27" name="Freihandform 26">
            <a:extLst>
              <a:ext uri="{FF2B5EF4-FFF2-40B4-BE49-F238E27FC236}">
                <a16:creationId xmlns:a16="http://schemas.microsoft.com/office/drawing/2014/main" id="{F1C3212F-A028-B053-2639-404D3F53C304}"/>
              </a:ext>
            </a:extLst>
          </p:cNvPr>
          <p:cNvSpPr/>
          <p:nvPr/>
        </p:nvSpPr>
        <p:spPr>
          <a:xfrm>
            <a:off x="6189644" y="3589662"/>
            <a:ext cx="947450" cy="220338"/>
          </a:xfrm>
          <a:custGeom>
            <a:avLst/>
            <a:gdLst>
              <a:gd name="connsiteX0" fmla="*/ 0 w 947450"/>
              <a:gd name="connsiteY0" fmla="*/ 220338 h 220338"/>
              <a:gd name="connsiteX1" fmla="*/ 484742 w 947450"/>
              <a:gd name="connsiteY1" fmla="*/ 0 h 220338"/>
              <a:gd name="connsiteX2" fmla="*/ 947450 w 947450"/>
              <a:gd name="connsiteY2" fmla="*/ 220338 h 2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450" h="220338">
                <a:moveTo>
                  <a:pt x="0" y="220338"/>
                </a:moveTo>
                <a:cubicBezTo>
                  <a:pt x="163417" y="110169"/>
                  <a:pt x="326834" y="0"/>
                  <a:pt x="484742" y="0"/>
                </a:cubicBezTo>
                <a:cubicBezTo>
                  <a:pt x="642650" y="0"/>
                  <a:pt x="795050" y="110169"/>
                  <a:pt x="947450" y="220338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>
            <a:extLst>
              <a:ext uri="{FF2B5EF4-FFF2-40B4-BE49-F238E27FC236}">
                <a16:creationId xmlns:a16="http://schemas.microsoft.com/office/drawing/2014/main" id="{378B7C35-25D5-F669-881D-00E714729423}"/>
              </a:ext>
            </a:extLst>
          </p:cNvPr>
          <p:cNvSpPr/>
          <p:nvPr/>
        </p:nvSpPr>
        <p:spPr>
          <a:xfrm>
            <a:off x="7467600" y="4371860"/>
            <a:ext cx="565606" cy="1090670"/>
          </a:xfrm>
          <a:custGeom>
            <a:avLst/>
            <a:gdLst>
              <a:gd name="connsiteX0" fmla="*/ 429658 w 565606"/>
              <a:gd name="connsiteY0" fmla="*/ 0 h 1090670"/>
              <a:gd name="connsiteX1" fmla="*/ 539827 w 565606"/>
              <a:gd name="connsiteY1" fmla="*/ 638978 h 1090670"/>
              <a:gd name="connsiteX2" fmla="*/ 0 w 565606"/>
              <a:gd name="connsiteY2" fmla="*/ 1090670 h 10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606" h="1090670">
                <a:moveTo>
                  <a:pt x="429658" y="0"/>
                </a:moveTo>
                <a:cubicBezTo>
                  <a:pt x="520547" y="228600"/>
                  <a:pt x="611437" y="457200"/>
                  <a:pt x="539827" y="638978"/>
                </a:cubicBezTo>
                <a:cubicBezTo>
                  <a:pt x="468217" y="820756"/>
                  <a:pt x="234108" y="955713"/>
                  <a:pt x="0" y="109067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>
            <a:extLst>
              <a:ext uri="{FF2B5EF4-FFF2-40B4-BE49-F238E27FC236}">
                <a16:creationId xmlns:a16="http://schemas.microsoft.com/office/drawing/2014/main" id="{F7C9C729-E343-A55C-01ED-5F00F30D1669}"/>
              </a:ext>
            </a:extLst>
          </p:cNvPr>
          <p:cNvSpPr/>
          <p:nvPr/>
        </p:nvSpPr>
        <p:spPr>
          <a:xfrm rot="10800000" flipV="1">
            <a:off x="5427647" y="4365876"/>
            <a:ext cx="565606" cy="1090670"/>
          </a:xfrm>
          <a:custGeom>
            <a:avLst/>
            <a:gdLst>
              <a:gd name="connsiteX0" fmla="*/ 429658 w 565606"/>
              <a:gd name="connsiteY0" fmla="*/ 0 h 1090670"/>
              <a:gd name="connsiteX1" fmla="*/ 539827 w 565606"/>
              <a:gd name="connsiteY1" fmla="*/ 638978 h 1090670"/>
              <a:gd name="connsiteX2" fmla="*/ 0 w 565606"/>
              <a:gd name="connsiteY2" fmla="*/ 1090670 h 10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606" h="1090670">
                <a:moveTo>
                  <a:pt x="429658" y="0"/>
                </a:moveTo>
                <a:cubicBezTo>
                  <a:pt x="520547" y="228600"/>
                  <a:pt x="611437" y="457200"/>
                  <a:pt x="539827" y="638978"/>
                </a:cubicBezTo>
                <a:cubicBezTo>
                  <a:pt x="468217" y="820756"/>
                  <a:pt x="234108" y="955713"/>
                  <a:pt x="0" y="109067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9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-27384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39966"/>
                </a:solidFill>
              </a:rPr>
              <a:t>Statistical Analysis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08720" y="1159043"/>
            <a:ext cx="8039744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Transition </a:t>
            </a:r>
            <a:r>
              <a:rPr lang="de-DE" sz="2800" dirty="0" err="1">
                <a:solidFill>
                  <a:prstClr val="black"/>
                </a:solidFill>
              </a:rPr>
              <a:t>rates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calculated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based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of</a:t>
            </a:r>
            <a:r>
              <a:rPr lang="de-DE" sz="2800" dirty="0">
                <a:solidFill>
                  <a:prstClr val="black"/>
                </a:solidFill>
              </a:rPr>
              <a:t> longitudinal </a:t>
            </a:r>
            <a:r>
              <a:rPr lang="de-DE" sz="2800" dirty="0" err="1">
                <a:solidFill>
                  <a:prstClr val="black"/>
                </a:solidFill>
              </a:rPr>
              <a:t>data</a:t>
            </a:r>
            <a:endParaRPr lang="de-DE" sz="2800" dirty="0">
              <a:solidFill>
                <a:prstClr val="black"/>
              </a:solidFill>
            </a:endParaRPr>
          </a:p>
          <a:p>
            <a:pPr marL="514350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Transition </a:t>
            </a:r>
            <a:r>
              <a:rPr lang="de-DE" sz="2800" dirty="0" err="1">
                <a:solidFill>
                  <a:prstClr val="black"/>
                </a:solidFill>
              </a:rPr>
              <a:t>rates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used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as</a:t>
            </a:r>
            <a:r>
              <a:rPr lang="de-DE" sz="2800" dirty="0">
                <a:solidFill>
                  <a:prstClr val="black"/>
                </a:solidFill>
              </a:rPr>
              <a:t> an </a:t>
            </a:r>
            <a:r>
              <a:rPr lang="de-DE" sz="2800" dirty="0" err="1">
                <a:solidFill>
                  <a:prstClr val="black"/>
                </a:solidFill>
              </a:rPr>
              <a:t>input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for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multistate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life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tables</a:t>
            </a:r>
            <a:endParaRPr lang="de-DE" sz="2800" dirty="0">
              <a:solidFill>
                <a:prstClr val="black"/>
              </a:solidFill>
            </a:endParaRPr>
          </a:p>
          <a:p>
            <a:pPr marL="514350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Life </a:t>
            </a:r>
            <a:r>
              <a:rPr lang="de-DE" sz="2800" dirty="0" err="1">
                <a:solidFill>
                  <a:prstClr val="black"/>
                </a:solidFill>
              </a:rPr>
              <a:t>years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estimated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within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multistate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models</a:t>
            </a:r>
            <a:endParaRPr lang="de-DE" sz="28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prstClr val="black"/>
                </a:solidFill>
              </a:rPr>
              <a:t>Separately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for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employed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individuals</a:t>
            </a:r>
            <a:r>
              <a:rPr lang="de-DE" sz="2800" dirty="0">
                <a:solidFill>
                  <a:prstClr val="black"/>
                </a:solidFill>
              </a:rPr>
              <a:t> and </a:t>
            </a:r>
            <a:r>
              <a:rPr lang="de-DE" sz="2800" dirty="0" err="1">
                <a:solidFill>
                  <a:prstClr val="black"/>
                </a:solidFill>
              </a:rPr>
              <a:t>general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population</a:t>
            </a:r>
            <a:endParaRPr lang="de-DE" sz="28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... </a:t>
            </a:r>
            <a:r>
              <a:rPr lang="de-DE" sz="2800" dirty="0" err="1">
                <a:solidFill>
                  <a:prstClr val="black"/>
                </a:solidFill>
              </a:rPr>
              <a:t>for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three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occupational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groups</a:t>
            </a:r>
            <a:endParaRPr lang="de-DE" sz="28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800" dirty="0" err="1">
                <a:solidFill>
                  <a:prstClr val="black"/>
                </a:solidFill>
              </a:rPr>
              <a:t>stratified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by</a:t>
            </a:r>
            <a:r>
              <a:rPr lang="de-DE" sz="2800" dirty="0">
                <a:solidFill>
                  <a:prstClr val="black"/>
                </a:solidFill>
              </a:rPr>
              <a:t> sex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50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FE2987-A335-2A3F-2089-234DA691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-27384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39966"/>
                </a:solidFill>
              </a:rPr>
              <a:t>Life years free of MSD and CVD for employed individuals and general population at age of 30 (till max 65 years)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BAA879F4-049D-553D-4402-778A5ADE3B3F}"/>
              </a:ext>
            </a:extLst>
          </p:cNvPr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17CA748-D15F-6A20-A09B-1B87B8CAC911}"/>
              </a:ext>
            </a:extLst>
          </p:cNvPr>
          <p:cNvSpPr txBox="1"/>
          <p:nvPr/>
        </p:nvSpPr>
        <p:spPr>
          <a:xfrm>
            <a:off x="231353" y="1608463"/>
            <a:ext cx="402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Musculoskeletal</a:t>
            </a:r>
            <a:r>
              <a:rPr lang="de-DE" sz="2400" b="1" dirty="0"/>
              <a:t> </a:t>
            </a:r>
            <a:r>
              <a:rPr lang="de-DE" sz="2400" b="1" dirty="0" err="1"/>
              <a:t>diseases</a:t>
            </a:r>
            <a:endParaRPr lang="de-DE" sz="2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068BDA-AF90-BF1F-74F5-BB22C9EE6269}"/>
              </a:ext>
            </a:extLst>
          </p:cNvPr>
          <p:cNvSpPr txBox="1"/>
          <p:nvPr/>
        </p:nvSpPr>
        <p:spPr>
          <a:xfrm>
            <a:off x="4371859" y="1509991"/>
            <a:ext cx="402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Cardiovascular</a:t>
            </a:r>
            <a:r>
              <a:rPr lang="de-DE" sz="2400" b="1" dirty="0"/>
              <a:t> </a:t>
            </a:r>
            <a:r>
              <a:rPr lang="de-DE" sz="2400" b="1" dirty="0" err="1"/>
              <a:t>diseases</a:t>
            </a:r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9178B7-6EA1-37D9-1414-7D0A5195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385"/>
            <a:ext cx="5194300" cy="34925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D7DEC60-0031-DFF5-CC2B-316735F1E27F}"/>
              </a:ext>
            </a:extLst>
          </p:cNvPr>
          <p:cNvGrpSpPr/>
          <p:nvPr/>
        </p:nvGrpSpPr>
        <p:grpSpPr>
          <a:xfrm>
            <a:off x="3629591" y="2180298"/>
            <a:ext cx="5549900" cy="3558602"/>
            <a:chOff x="3629591" y="2180298"/>
            <a:chExt cx="5549900" cy="355860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EEAEEEC-B67A-0AFC-A1EB-B7421027F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9591" y="2180298"/>
              <a:ext cx="5549900" cy="34925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EE8C02C-1562-D905-4FBE-D372A836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193" y="4880474"/>
              <a:ext cx="4959795" cy="858426"/>
            </a:xfrm>
            <a:prstGeom prst="rect">
              <a:avLst/>
            </a:prstGeom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2216CAAB-9471-A7AD-EE64-D317BDC337B2}"/>
              </a:ext>
            </a:extLst>
          </p:cNvPr>
          <p:cNvSpPr/>
          <p:nvPr/>
        </p:nvSpPr>
        <p:spPr>
          <a:xfrm>
            <a:off x="462708" y="2467778"/>
            <a:ext cx="4406747" cy="23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DFD22B6-0E21-C9BB-C7F1-5DE65E9C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53"/>
            <a:ext cx="5750490" cy="36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FE2987-A335-2A3F-2089-234DA691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-27384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39966"/>
                </a:solidFill>
              </a:rPr>
              <a:t>Life years free of MSD and CVD according to occupational groups at age of 30 (till max 65 years)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BAA879F4-049D-553D-4402-778A5ADE3B3F}"/>
              </a:ext>
            </a:extLst>
          </p:cNvPr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17CA748-D15F-6A20-A09B-1B87B8CAC911}"/>
              </a:ext>
            </a:extLst>
          </p:cNvPr>
          <p:cNvSpPr txBox="1"/>
          <p:nvPr/>
        </p:nvSpPr>
        <p:spPr>
          <a:xfrm>
            <a:off x="231353" y="1608463"/>
            <a:ext cx="402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Musculoskeletal</a:t>
            </a:r>
            <a:r>
              <a:rPr lang="de-DE" sz="2400" b="1" dirty="0"/>
              <a:t> </a:t>
            </a:r>
            <a:r>
              <a:rPr lang="de-DE" sz="2400" b="1" dirty="0" err="1"/>
              <a:t>diseases</a:t>
            </a:r>
            <a:endParaRPr lang="de-DE" sz="24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191D35-EE1F-89B1-4E59-F8976AB8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34" y="1938448"/>
            <a:ext cx="5972197" cy="3672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5068BDA-AF90-BF1F-74F5-BB22C9EE6269}"/>
              </a:ext>
            </a:extLst>
          </p:cNvPr>
          <p:cNvSpPr txBox="1"/>
          <p:nvPr/>
        </p:nvSpPr>
        <p:spPr>
          <a:xfrm>
            <a:off x="4371859" y="1509991"/>
            <a:ext cx="402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Cardiovascular</a:t>
            </a:r>
            <a:r>
              <a:rPr lang="de-DE" sz="2400" b="1" dirty="0"/>
              <a:t> </a:t>
            </a:r>
            <a:r>
              <a:rPr lang="de-DE" sz="2400" b="1" dirty="0" err="1"/>
              <a:t>diseases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245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-27384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339966"/>
                </a:solidFill>
              </a:rPr>
              <a:t>Summary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08720" y="1341923"/>
            <a:ext cx="8039744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 err="1">
                <a:solidFill>
                  <a:prstClr val="black"/>
                </a:solidFill>
              </a:rPr>
              <a:t>Employed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individuals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slightly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healthier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</a:p>
          <a:p>
            <a:pPr marL="914400" lvl="1" indent="-457200">
              <a:spcBef>
                <a:spcPct val="20000"/>
              </a:spcBef>
              <a:buClr>
                <a:srgbClr val="329965"/>
              </a:buClr>
              <a:buFont typeface="Wingdings" pitchFamily="2" charset="2"/>
              <a:buChar char="§"/>
            </a:pPr>
            <a:r>
              <a:rPr lang="de-DE" sz="2800" dirty="0" err="1">
                <a:solidFill>
                  <a:prstClr val="black"/>
                </a:solidFill>
              </a:rPr>
              <a:t>healthy-worker-effect</a:t>
            </a:r>
            <a:r>
              <a:rPr lang="de-DE" sz="2800" dirty="0">
                <a:solidFill>
                  <a:prstClr val="black"/>
                </a:solidFill>
              </a:rPr>
              <a:t>?</a:t>
            </a:r>
          </a:p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>
                <a:solidFill>
                  <a:prstClr val="black"/>
                </a:solidFill>
              </a:rPr>
              <a:t>MSD in </a:t>
            </a:r>
            <a:r>
              <a:rPr lang="de-DE" sz="2800" dirty="0" err="1">
                <a:solidFill>
                  <a:prstClr val="black"/>
                </a:solidFill>
              </a:rPr>
              <a:t>highly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qualified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get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worse</a:t>
            </a:r>
            <a:endParaRPr lang="de-DE" sz="28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rgbClr val="329965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digital </a:t>
            </a:r>
            <a:r>
              <a:rPr lang="de-DE" sz="2800" dirty="0" err="1">
                <a:solidFill>
                  <a:prstClr val="black"/>
                </a:solidFill>
              </a:rPr>
              <a:t>working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environment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+ </a:t>
            </a:r>
            <a:r>
              <a:rPr lang="de-DE" sz="2800" dirty="0" err="1">
                <a:solidFill>
                  <a:prstClr val="black"/>
                </a:solidFill>
                <a:sym typeface="Wingdings" pitchFamily="2" charset="2"/>
              </a:rPr>
              <a:t>sedentary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2800" dirty="0" err="1">
                <a:solidFill>
                  <a:prstClr val="black"/>
                </a:solidFill>
                <a:sym typeface="Wingdings" pitchFamily="2" charset="2"/>
              </a:rPr>
              <a:t>life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 style</a:t>
            </a:r>
            <a:r>
              <a:rPr lang="de-DE" sz="2800" dirty="0">
                <a:solidFill>
                  <a:prstClr val="black"/>
                </a:solidFill>
              </a:rPr>
              <a:t>?</a:t>
            </a:r>
          </a:p>
          <a:p>
            <a:pPr marL="51435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>
                <a:solidFill>
                  <a:prstClr val="black"/>
                </a:solidFill>
              </a:rPr>
              <a:t>CVD </a:t>
            </a:r>
            <a:r>
              <a:rPr lang="de-DE" sz="2800" dirty="0" err="1">
                <a:solidFill>
                  <a:prstClr val="black"/>
                </a:solidFill>
              </a:rPr>
              <a:t>remain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stable</a:t>
            </a:r>
            <a:endParaRPr lang="de-DE" sz="28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rgbClr val="329965"/>
              </a:buClr>
              <a:buFont typeface="Wingdings" pitchFamily="2" charset="2"/>
              <a:buChar char="§"/>
            </a:pPr>
            <a:r>
              <a:rPr lang="de-DE" sz="2800" dirty="0" err="1">
                <a:solidFill>
                  <a:prstClr val="black"/>
                </a:solidFill>
              </a:rPr>
              <a:t>Ceiling-effect</a:t>
            </a:r>
            <a:r>
              <a:rPr lang="de-DE" sz="2800" dirty="0">
                <a:solidFill>
                  <a:prstClr val="black"/>
                </a:solidFill>
              </a:rPr>
              <a:t> in </a:t>
            </a:r>
            <a:r>
              <a:rPr lang="de-DE" sz="2800" dirty="0" err="1">
                <a:solidFill>
                  <a:prstClr val="black"/>
                </a:solidFill>
              </a:rPr>
              <a:t>women</a:t>
            </a:r>
            <a:r>
              <a:rPr lang="de-DE" sz="2800" dirty="0">
                <a:solidFill>
                  <a:prstClr val="black"/>
                </a:solidFill>
              </a:rPr>
              <a:t>?</a:t>
            </a:r>
          </a:p>
          <a:p>
            <a:pPr marL="971550" lvl="1" indent="-514350">
              <a:spcBef>
                <a:spcPct val="20000"/>
              </a:spcBef>
              <a:buClr>
                <a:srgbClr val="329965"/>
              </a:buClr>
              <a:buFont typeface="Wingdings" pitchFamily="2" charset="2"/>
              <a:buChar char="§"/>
            </a:pPr>
            <a:r>
              <a:rPr lang="de-DE" sz="2800" dirty="0" err="1">
                <a:solidFill>
                  <a:prstClr val="black"/>
                </a:solidFill>
              </a:rPr>
              <a:t>Preventive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medication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de-DE" sz="2800" dirty="0" err="1">
                <a:solidFill>
                  <a:prstClr val="black"/>
                </a:solidFill>
                <a:sym typeface="Wingdings" pitchFamily="2" charset="2"/>
              </a:rPr>
              <a:t>less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2800" dirty="0" err="1">
                <a:solidFill>
                  <a:prstClr val="black"/>
                </a:solidFill>
                <a:sym typeface="Wingdings" pitchFamily="2" charset="2"/>
              </a:rPr>
              <a:t>serious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 CVD </a:t>
            </a:r>
            <a:r>
              <a:rPr lang="de-DE" sz="2800" dirty="0" err="1">
                <a:solidFill>
                  <a:prstClr val="black"/>
                </a:solidFill>
                <a:sym typeface="Wingdings" pitchFamily="2" charset="2"/>
              </a:rPr>
              <a:t>problems</a:t>
            </a:r>
            <a:r>
              <a:rPr lang="de-DE" sz="2800" dirty="0">
                <a:solidFill>
                  <a:prstClr val="black"/>
                </a:solidFill>
                <a:sym typeface="Wingdings" pitchFamily="2" charset="2"/>
              </a:rPr>
              <a:t>?</a:t>
            </a:r>
            <a:endParaRPr lang="de-DE" sz="28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82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4281FA-2536-32B4-26E5-B92F5B54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51" y="3062691"/>
            <a:ext cx="2951798" cy="2951798"/>
          </a:xfrm>
          <a:prstGeom prst="rect">
            <a:avLst/>
          </a:prstGeom>
        </p:spPr>
      </p:pic>
      <p:pic>
        <p:nvPicPr>
          <p:cNvPr id="4" name="Grafik 3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166E2A60-9BD6-F5E8-8442-68808F200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" y="2072194"/>
            <a:ext cx="5978225" cy="39604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8A7E2A-D7B9-FEA3-6C6B-D3B5151DF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" y="1280106"/>
            <a:ext cx="3873893" cy="4789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4B18B1E-11E0-B771-7F49-B8C67F0F6ED2}"/>
              </a:ext>
            </a:extLst>
          </p:cNvPr>
          <p:cNvSpPr txBox="1"/>
          <p:nvPr/>
        </p:nvSpPr>
        <p:spPr>
          <a:xfrm>
            <a:off x="165891" y="135975"/>
            <a:ext cx="844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Published</a:t>
            </a:r>
            <a:r>
              <a:rPr lang="de-DE" sz="2400" b="1" dirty="0"/>
              <a:t> in a Special </a:t>
            </a:r>
            <a:r>
              <a:rPr lang="de-DE" sz="2400" b="1" dirty="0" err="1"/>
              <a:t>Issue</a:t>
            </a:r>
            <a:r>
              <a:rPr lang="de-DE" sz="2400" b="1" dirty="0"/>
              <a:t> at Bundesgesundheitsblatt </a:t>
            </a:r>
          </a:p>
          <a:p>
            <a:r>
              <a:rPr lang="de-DE" sz="2400" b="1" dirty="0"/>
              <a:t>„Life </a:t>
            </a:r>
            <a:r>
              <a:rPr lang="de-DE" sz="2400" b="1" dirty="0" err="1"/>
              <a:t>Expectancy</a:t>
            </a:r>
            <a:r>
              <a:rPr lang="de-DE" sz="2400" b="1" dirty="0"/>
              <a:t> and Health“ 2024</a:t>
            </a:r>
          </a:p>
        </p:txBody>
      </p:sp>
    </p:spTree>
    <p:extLst>
      <p:ext uri="{BB962C8B-B14F-4D97-AF65-F5344CB8AC3E}">
        <p14:creationId xmlns:p14="http://schemas.microsoft.com/office/powerpoint/2010/main" val="29890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Schuhwerk, Person, Menschen enthält.&#10;&#10;Automatisch generierte Beschreibung">
            <a:extLst>
              <a:ext uri="{FF2B5EF4-FFF2-40B4-BE49-F238E27FC236}">
                <a16:creationId xmlns:a16="http://schemas.microsoft.com/office/drawing/2014/main" id="{DDE61B37-4BDB-3AE1-70AE-E2B11DC78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6" y="308670"/>
            <a:ext cx="5627464" cy="5627464"/>
          </a:xfrm>
          <a:prstGeom prst="rect">
            <a:avLst/>
          </a:prstGeom>
        </p:spPr>
      </p:pic>
      <p:pic>
        <p:nvPicPr>
          <p:cNvPr id="3" name="Grafik 2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751CB7FF-30D9-E626-9F87-11F6F2E32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2" y="573842"/>
            <a:ext cx="1130300" cy="1066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BA0D867-1112-2D22-F497-93195F7C86A6}"/>
              </a:ext>
            </a:extLst>
          </p:cNvPr>
          <p:cNvSpPr txBox="1"/>
          <p:nvPr/>
        </p:nvSpPr>
        <p:spPr>
          <a:xfrm>
            <a:off x="427073" y="1648664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ChatGPT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A8412A-E0E2-F446-F559-1435EC3B6555}"/>
              </a:ext>
            </a:extLst>
          </p:cNvPr>
          <p:cNvSpPr txBox="1"/>
          <p:nvPr/>
        </p:nvSpPr>
        <p:spPr>
          <a:xfrm>
            <a:off x="2115239" y="308670"/>
            <a:ext cx="54864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Create 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employed</a:t>
            </a:r>
            <a:r>
              <a:rPr lang="de-DE" dirty="0"/>
              <a:t> </a:t>
            </a:r>
            <a:r>
              <a:rPr lang="de-DE" dirty="0" err="1"/>
              <a:t>individuals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eating</a:t>
            </a:r>
            <a:r>
              <a:rPr lang="de-DE" dirty="0"/>
              <a:t>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and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316C04-25F7-D527-DBDE-8D4FC65E5D7C}"/>
              </a:ext>
            </a:extLst>
          </p:cNvPr>
          <p:cNvSpPr txBox="1"/>
          <p:nvPr/>
        </p:nvSpPr>
        <p:spPr>
          <a:xfrm>
            <a:off x="632356" y="5705099"/>
            <a:ext cx="6308269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employed</a:t>
            </a:r>
            <a:r>
              <a:rPr lang="de-DE" dirty="0"/>
              <a:t> </a:t>
            </a:r>
            <a:r>
              <a:rPr lang="de-DE" dirty="0" err="1"/>
              <a:t>individuals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eating</a:t>
            </a:r>
            <a:r>
              <a:rPr lang="de-DE" dirty="0"/>
              <a:t>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and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a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dealing</a:t>
            </a:r>
            <a:r>
              <a:rPr lang="de-DE" dirty="0"/>
              <a:t> achtsam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3261" y="308472"/>
            <a:ext cx="9097181" cy="2148289"/>
          </a:xfrm>
        </p:spPr>
        <p:txBody>
          <a:bodyPr>
            <a:noAutofit/>
          </a:bodyPr>
          <a:lstStyle/>
          <a:p>
            <a:pPr algn="l"/>
            <a:r>
              <a:rPr lang="de-DE" sz="4000" b="1" dirty="0" err="1"/>
              <a:t>Thank</a:t>
            </a:r>
            <a:r>
              <a:rPr lang="de-DE" sz="4000" b="1" dirty="0"/>
              <a:t> </a:t>
            </a:r>
            <a:r>
              <a:rPr lang="de-DE" sz="4000" b="1" dirty="0" err="1"/>
              <a:t>you</a:t>
            </a:r>
            <a:r>
              <a:rPr lang="de-DE" sz="4000" b="1" dirty="0"/>
              <a:t> </a:t>
            </a:r>
            <a:r>
              <a:rPr lang="de-DE" sz="4000" b="1" dirty="0" err="1"/>
              <a:t>for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attention</a:t>
            </a:r>
            <a:r>
              <a:rPr lang="de-DE" sz="4000" b="1" dirty="0"/>
              <a:t>!</a:t>
            </a:r>
            <a:br>
              <a:rPr lang="de-DE" sz="4000" b="1" dirty="0"/>
            </a:br>
            <a:r>
              <a:rPr lang="de-DE" sz="4000" b="1" dirty="0"/>
              <a:t>And </a:t>
            </a:r>
            <a:r>
              <a:rPr lang="de-DE" sz="4000" b="1" dirty="0" err="1"/>
              <a:t>to</a:t>
            </a:r>
            <a:r>
              <a:rPr lang="de-DE" sz="4000" b="1" dirty="0"/>
              <a:t> </a:t>
            </a:r>
            <a:r>
              <a:rPr lang="de-DE" sz="4000" b="1" dirty="0" err="1"/>
              <a:t>my</a:t>
            </a:r>
            <a:r>
              <a:rPr lang="de-DE" sz="4000" b="1" dirty="0"/>
              <a:t> </a:t>
            </a:r>
            <a:r>
              <a:rPr lang="de-DE" sz="4000" b="1" dirty="0" err="1"/>
              <a:t>team</a:t>
            </a:r>
            <a:r>
              <a:rPr lang="de-DE" sz="4000" b="1" dirty="0"/>
              <a:t> </a:t>
            </a:r>
            <a:r>
              <a:rPr lang="de-DE" sz="4000" b="1" dirty="0" err="1"/>
              <a:t>of</a:t>
            </a:r>
            <a:r>
              <a:rPr lang="de-DE" sz="4000" b="1" dirty="0"/>
              <a:t> Medical </a:t>
            </a:r>
            <a:r>
              <a:rPr lang="de-DE" sz="4000" b="1" dirty="0" err="1"/>
              <a:t>Sociology</a:t>
            </a:r>
            <a:r>
              <a:rPr lang="de-DE" sz="4000" b="1" dirty="0"/>
              <a:t> </a:t>
            </a:r>
            <a:r>
              <a:rPr lang="de-DE" sz="4000" b="1" dirty="0" err="1"/>
              <a:t>for</a:t>
            </a:r>
            <a:r>
              <a:rPr lang="de-DE" sz="4000" b="1" dirty="0"/>
              <a:t> </a:t>
            </a:r>
            <a:r>
              <a:rPr lang="de-DE" sz="4000" b="1" dirty="0" err="1"/>
              <a:t>the</a:t>
            </a:r>
            <a:r>
              <a:rPr lang="de-DE" sz="4000" b="1" dirty="0"/>
              <a:t> </a:t>
            </a:r>
            <a:r>
              <a:rPr lang="de-DE" sz="4000" b="1" dirty="0" err="1"/>
              <a:t>tremendous</a:t>
            </a:r>
            <a:r>
              <a:rPr lang="de-DE" sz="4000" b="1" dirty="0"/>
              <a:t> </a:t>
            </a:r>
            <a:r>
              <a:rPr lang="de-DE" sz="4000" b="1" dirty="0" err="1"/>
              <a:t>scientific</a:t>
            </a:r>
            <a:r>
              <a:rPr lang="de-DE" sz="4000" b="1" dirty="0"/>
              <a:t> </a:t>
            </a:r>
            <a:r>
              <a:rPr lang="de-DE" sz="4000" b="1" dirty="0" err="1"/>
              <a:t>output</a:t>
            </a:r>
            <a:r>
              <a:rPr lang="de-DE" sz="4000" b="1" dirty="0"/>
              <a:t>!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2244" y="5056794"/>
            <a:ext cx="4459078" cy="10335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3600" b="1" dirty="0" err="1"/>
              <a:t>Looking</a:t>
            </a:r>
            <a:r>
              <a:rPr lang="de-DE" sz="3600" b="1" dirty="0"/>
              <a:t> </a:t>
            </a:r>
            <a:r>
              <a:rPr lang="de-DE" sz="3600" b="1" dirty="0" err="1"/>
              <a:t>forward</a:t>
            </a:r>
            <a:r>
              <a:rPr lang="de-DE" sz="3600" b="1" dirty="0"/>
              <a:t> </a:t>
            </a:r>
            <a:r>
              <a:rPr lang="de-DE" sz="3600" b="1" dirty="0" err="1"/>
              <a:t>to</a:t>
            </a:r>
            <a:r>
              <a:rPr lang="de-DE" sz="3600" b="1" dirty="0"/>
              <a:t> </a:t>
            </a:r>
            <a:r>
              <a:rPr lang="de-DE" sz="3600" b="1" dirty="0" err="1"/>
              <a:t>discuss</a:t>
            </a:r>
            <a:r>
              <a:rPr lang="de-DE" sz="3600" b="1" dirty="0"/>
              <a:t> </a:t>
            </a:r>
            <a:r>
              <a:rPr lang="de-DE" sz="3600" b="1" dirty="0" err="1"/>
              <a:t>with</a:t>
            </a:r>
            <a:r>
              <a:rPr lang="de-DE" sz="3600" b="1" dirty="0"/>
              <a:t> </a:t>
            </a:r>
            <a:r>
              <a:rPr lang="de-DE" sz="3600" b="1" dirty="0" err="1"/>
              <a:t>you</a:t>
            </a:r>
            <a:r>
              <a:rPr lang="de-DE" sz="3600" b="1" dirty="0"/>
              <a:t> </a:t>
            </a:r>
            <a:r>
              <a:rPr lang="de-DE" sz="3600" b="1" dirty="0">
                <a:sym typeface="Wingdings" panose="05000000000000000000" pitchFamily="2" charset="2"/>
              </a:rPr>
              <a:t></a:t>
            </a:r>
            <a:endParaRPr lang="de-DE" sz="36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F65FF6-CB02-5262-1701-A528493A3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6" y="2190704"/>
            <a:ext cx="7772400" cy="26969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EC8AD26-342B-4B5B-BDF7-0468515EB1B3}"/>
              </a:ext>
            </a:extLst>
          </p:cNvPr>
          <p:cNvSpPr txBox="1"/>
          <p:nvPr/>
        </p:nvSpPr>
        <p:spPr>
          <a:xfrm>
            <a:off x="5376232" y="5144929"/>
            <a:ext cx="3541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Contact: Jelena Epping (LinkedIn)</a:t>
            </a:r>
            <a:br>
              <a:rPr lang="de-DE" sz="1800" dirty="0"/>
            </a:br>
            <a:r>
              <a:rPr lang="de-DE" sz="1800" dirty="0">
                <a:hlinkClick r:id="rId3"/>
              </a:rPr>
              <a:t>epping.jelena@mh-hannover.de</a:t>
            </a:r>
            <a:br>
              <a:rPr lang="de-DE" sz="1800" dirty="0"/>
            </a:br>
            <a:r>
              <a:rPr lang="de-DE" sz="1800" dirty="0">
                <a:hlinkClick r:id="rId4"/>
              </a:rPr>
              <a:t>tetzlaff.juliane@mh-hannover.de</a:t>
            </a:r>
            <a:r>
              <a:rPr lang="de-DE" sz="18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9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Supplement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34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147AC-0070-EF0A-72A9-BBC60B11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16432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b="1" dirty="0"/>
              <a:t>Altersstruktur AOKN vs. NDS vs. BRD</a:t>
            </a:r>
            <a:br>
              <a:rPr lang="de-DE" sz="2800" b="1" dirty="0"/>
            </a:br>
            <a:r>
              <a:rPr lang="de-DE" sz="2800" b="1" dirty="0"/>
              <a:t>Männer, Stichtag 31.12.2017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7EE9C5-435A-F070-D5E4-01978EBA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914-FD29-4B6B-A54B-4967BD3FF69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69AAA234-17F1-F13F-425E-AE3D194C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2" y="2959432"/>
            <a:ext cx="8350538" cy="3931712"/>
          </a:xfrm>
          <a:prstGeom prst="rect">
            <a:avLst/>
          </a:prstGeom>
        </p:spPr>
      </p:pic>
      <p:pic>
        <p:nvPicPr>
          <p:cNvPr id="8" name="Grafik 7" descr="Ein Bild, das Text, Schrift enthält.&#10;&#10;Automatisch generierte Beschreibung">
            <a:extLst>
              <a:ext uri="{FF2B5EF4-FFF2-40B4-BE49-F238E27FC236}">
                <a16:creationId xmlns:a16="http://schemas.microsoft.com/office/drawing/2014/main" id="{BD3770F8-EE48-9303-2D43-0F5366A5B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414"/>
            <a:ext cx="7772400" cy="13250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DB3B5B-7BCA-23A6-870E-6F80D2F60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7438"/>
            <a:ext cx="5364088" cy="3389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BC7232-79B4-1BC3-CBFE-462BE77A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3571643" cy="2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Tisch, Person, Mann enthält.&#10;&#10;Automatisch generierte Beschreibung">
            <a:extLst>
              <a:ext uri="{FF2B5EF4-FFF2-40B4-BE49-F238E27FC236}">
                <a16:creationId xmlns:a16="http://schemas.microsoft.com/office/drawing/2014/main" id="{75C302FD-E8AA-155E-F1A2-7D8DDBF5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33" y="91739"/>
            <a:ext cx="6502400" cy="6502400"/>
          </a:xfrm>
          <a:prstGeom prst="rect">
            <a:avLst/>
          </a:prstGeom>
        </p:spPr>
      </p:pic>
      <p:pic>
        <p:nvPicPr>
          <p:cNvPr id="3" name="Grafik 2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8F547F23-B644-BAE1-30A4-19E8EE25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380"/>
            <a:ext cx="1130300" cy="1066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AAB8BB9-E3DB-6922-EC54-006C55B95CB7}"/>
              </a:ext>
            </a:extLst>
          </p:cNvPr>
          <p:cNvSpPr txBox="1"/>
          <p:nvPr/>
        </p:nvSpPr>
        <p:spPr>
          <a:xfrm>
            <a:off x="107504" y="1412776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ChatGPT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5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45CD9-1B75-458B-868C-17F80F3D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/>
              <a:t>Berufsbildende Abschlüsse der SVP-Beschäftigten </a:t>
            </a:r>
            <a:br>
              <a:rPr lang="de-DE" sz="2800" b="1" dirty="0"/>
            </a:br>
            <a:r>
              <a:rPr lang="de-DE" sz="2800" b="1" dirty="0"/>
              <a:t>in AOKN, NDS und BRD; Frauen, 2012 </a:t>
            </a:r>
            <a:r>
              <a:rPr lang="de-DE" sz="2800" b="1" dirty="0" err="1"/>
              <a:t>vs</a:t>
            </a:r>
            <a:r>
              <a:rPr lang="de-DE" sz="2800" b="1" dirty="0"/>
              <a:t> 2017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B58D8C-F67D-F7C7-820A-5FE5CA01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914-FD29-4B6B-A54B-4967BD3FF69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F22BA3E4-F36E-E8CB-DAC2-6537A665B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7" y="1450782"/>
            <a:ext cx="8569286" cy="4084652"/>
          </a:xfrm>
          <a:prstGeom prst="rect">
            <a:avLst/>
          </a:prstGeom>
        </p:spPr>
      </p:pic>
      <p:pic>
        <p:nvPicPr>
          <p:cNvPr id="8" name="Grafik 7" descr="Ein Bild, das Muster, Quadrat, nähen enthält.&#10;&#10;Automatisch generierte Beschreibung">
            <a:extLst>
              <a:ext uri="{FF2B5EF4-FFF2-40B4-BE49-F238E27FC236}">
                <a16:creationId xmlns:a16="http://schemas.microsoft.com/office/drawing/2014/main" id="{93AF759C-762B-F1FF-207D-DD2AB41F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68" y="36830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396606"/>
            <a:ext cx="8686800" cy="7190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339966"/>
                </a:solidFill>
              </a:rPr>
              <a:t>Schedule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08720" y="1341923"/>
            <a:ext cx="8039744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 err="1">
                <a:solidFill>
                  <a:prstClr val="black"/>
                </a:solidFill>
              </a:rPr>
              <a:t>Why</a:t>
            </a:r>
            <a:r>
              <a:rPr lang="de-DE" sz="2800" dirty="0">
                <a:solidFill>
                  <a:prstClr val="black"/>
                </a:solidFill>
              </a:rPr>
              <a:t> do </a:t>
            </a:r>
            <a:r>
              <a:rPr lang="de-DE" sz="2800" dirty="0" err="1">
                <a:solidFill>
                  <a:prstClr val="black"/>
                </a:solidFill>
              </a:rPr>
              <a:t>we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bother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about</a:t>
            </a:r>
            <a:r>
              <a:rPr lang="de-DE" sz="2800" dirty="0">
                <a:solidFill>
                  <a:prstClr val="black"/>
                </a:solidFill>
              </a:rPr>
              <a:t> LY </a:t>
            </a:r>
            <a:r>
              <a:rPr lang="de-DE" sz="2800" dirty="0" err="1">
                <a:solidFill>
                  <a:prstClr val="black"/>
                </a:solidFill>
              </a:rPr>
              <a:t>free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of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diseases</a:t>
            </a:r>
            <a:r>
              <a:rPr lang="de-DE" sz="2800" dirty="0">
                <a:solidFill>
                  <a:prstClr val="black"/>
                </a:solidFill>
              </a:rPr>
              <a:t>?</a:t>
            </a:r>
          </a:p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 err="1">
                <a:solidFill>
                  <a:prstClr val="black"/>
                </a:solidFill>
              </a:rPr>
              <a:t>What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data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we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used</a:t>
            </a:r>
            <a:endParaRPr lang="de-DE" sz="2800" dirty="0">
              <a:solidFill>
                <a:prstClr val="black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 err="1">
                <a:solidFill>
                  <a:prstClr val="black"/>
                </a:solidFill>
              </a:rPr>
              <a:t>How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many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years</a:t>
            </a:r>
            <a:r>
              <a:rPr lang="de-DE" sz="2800" dirty="0">
                <a:solidFill>
                  <a:prstClr val="black"/>
                </a:solidFill>
              </a:rPr>
              <a:t> do </a:t>
            </a:r>
            <a:r>
              <a:rPr lang="de-DE" sz="2800" dirty="0" err="1">
                <a:solidFill>
                  <a:prstClr val="black"/>
                </a:solidFill>
              </a:rPr>
              <a:t>people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spend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free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of</a:t>
            </a:r>
            <a:r>
              <a:rPr lang="de-DE" sz="2800" dirty="0">
                <a:solidFill>
                  <a:prstClr val="black"/>
                </a:solidFill>
              </a:rPr>
              <a:t> MSD and CVD?</a:t>
            </a:r>
          </a:p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 err="1">
                <a:solidFill>
                  <a:prstClr val="black"/>
                </a:solidFill>
              </a:rPr>
              <a:t>Which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groups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are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most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affected</a:t>
            </a:r>
            <a:r>
              <a:rPr lang="de-DE" sz="2800" dirty="0">
                <a:solidFill>
                  <a:prstClr val="black"/>
                </a:solidFill>
              </a:rPr>
              <a:t>?</a:t>
            </a:r>
          </a:p>
          <a:p>
            <a:pPr marL="514350" lvl="0" indent="-514350">
              <a:spcBef>
                <a:spcPct val="20000"/>
              </a:spcBef>
              <a:buClr>
                <a:srgbClr val="329965"/>
              </a:buClr>
              <a:buFont typeface="+mj-lt"/>
              <a:buAutoNum type="arabicPeriod"/>
            </a:pPr>
            <a:r>
              <a:rPr lang="de-DE" sz="2800" dirty="0" err="1">
                <a:solidFill>
                  <a:prstClr val="black"/>
                </a:solidFill>
              </a:rPr>
              <a:t>What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are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the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reasons</a:t>
            </a:r>
            <a:r>
              <a:rPr lang="de-DE" sz="2800" dirty="0">
                <a:solidFill>
                  <a:prstClr val="black"/>
                </a:solidFill>
              </a:rPr>
              <a:t> and </a:t>
            </a:r>
            <a:r>
              <a:rPr lang="de-DE" sz="2800" dirty="0" err="1">
                <a:solidFill>
                  <a:prstClr val="black"/>
                </a:solidFill>
              </a:rPr>
              <a:t>implications</a:t>
            </a:r>
            <a:r>
              <a:rPr lang="de-DE" sz="2800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3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A9E30EB-D720-2582-215E-C0EF54F7ACA0}"/>
              </a:ext>
            </a:extLst>
          </p:cNvPr>
          <p:cNvSpPr txBox="1"/>
          <p:nvPr/>
        </p:nvSpPr>
        <p:spPr>
          <a:xfrm>
            <a:off x="1197031" y="1100872"/>
            <a:ext cx="825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Average </a:t>
            </a:r>
            <a:r>
              <a:rPr 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retirement</a:t>
            </a: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age</a:t>
            </a: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in Germany </a:t>
            </a:r>
            <a:r>
              <a:rPr 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since</a:t>
            </a: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2000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A16D85-2D9B-563F-C2EB-454C52FB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9" y="1570302"/>
            <a:ext cx="7772400" cy="502982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1462D3C-0AD8-94BA-2CBD-C3182ACB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16" y="235236"/>
            <a:ext cx="8686800" cy="7190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>
                <a:solidFill>
                  <a:srgbClr val="339966"/>
                </a:solidFill>
              </a:rPr>
              <a:t>Why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bother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about</a:t>
            </a:r>
            <a:r>
              <a:rPr lang="de-DE" sz="3600" b="1" dirty="0">
                <a:solidFill>
                  <a:srgbClr val="339966"/>
                </a:solidFill>
              </a:rPr>
              <a:t> LY </a:t>
            </a:r>
            <a:r>
              <a:rPr lang="de-DE" sz="3600" b="1" dirty="0" err="1">
                <a:solidFill>
                  <a:srgbClr val="339966"/>
                </a:solidFill>
              </a:rPr>
              <a:t>free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of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disease</a:t>
            </a:r>
            <a:r>
              <a:rPr lang="de-DE" sz="3600" b="1" dirty="0">
                <a:solidFill>
                  <a:srgbClr val="339966"/>
                </a:solidFill>
              </a:rPr>
              <a:t>?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13A3D3FA-8E2F-C3FC-A92C-3938C77CB1AF}"/>
              </a:ext>
            </a:extLst>
          </p:cNvPr>
          <p:cNvCxnSpPr/>
          <p:nvPr/>
        </p:nvCxnSpPr>
        <p:spPr>
          <a:xfrm>
            <a:off x="-509" y="983178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12B29E2F-970F-E668-3C52-3AA036952AA2}"/>
              </a:ext>
            </a:extLst>
          </p:cNvPr>
          <p:cNvSpPr/>
          <p:nvPr/>
        </p:nvSpPr>
        <p:spPr>
          <a:xfrm>
            <a:off x="744723" y="6453487"/>
            <a:ext cx="7633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Source: https://www.demografie-portal.de/DE/Fakten/renteneintrittsalter.html</a:t>
            </a:r>
          </a:p>
        </p:txBody>
      </p:sp>
    </p:spTree>
    <p:extLst>
      <p:ext uri="{BB962C8B-B14F-4D97-AF65-F5344CB8AC3E}">
        <p14:creationId xmlns:p14="http://schemas.microsoft.com/office/powerpoint/2010/main" val="12295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3A5F282-FD15-965D-2246-A2098B02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16" y="235236"/>
            <a:ext cx="8686800" cy="7190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>
                <a:solidFill>
                  <a:srgbClr val="339966"/>
                </a:solidFill>
              </a:rPr>
              <a:t>Why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bother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about</a:t>
            </a:r>
            <a:r>
              <a:rPr lang="de-DE" sz="3600" b="1" dirty="0">
                <a:solidFill>
                  <a:srgbClr val="339966"/>
                </a:solidFill>
              </a:rPr>
              <a:t> LY </a:t>
            </a:r>
            <a:r>
              <a:rPr lang="de-DE" sz="3600" b="1" dirty="0" err="1">
                <a:solidFill>
                  <a:srgbClr val="339966"/>
                </a:solidFill>
              </a:rPr>
              <a:t>free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of</a:t>
            </a:r>
            <a:r>
              <a:rPr lang="de-DE" sz="3600" b="1" dirty="0">
                <a:solidFill>
                  <a:srgbClr val="339966"/>
                </a:solidFill>
              </a:rPr>
              <a:t> </a:t>
            </a:r>
            <a:r>
              <a:rPr lang="de-DE" sz="3600" b="1" dirty="0" err="1">
                <a:solidFill>
                  <a:srgbClr val="339966"/>
                </a:solidFill>
              </a:rPr>
              <a:t>disease</a:t>
            </a:r>
            <a:r>
              <a:rPr lang="de-DE" sz="3600" b="1" dirty="0">
                <a:solidFill>
                  <a:srgbClr val="339966"/>
                </a:solidFill>
              </a:rPr>
              <a:t>?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25B7391-CC9C-38C1-79AA-A75128F262B6}"/>
              </a:ext>
            </a:extLst>
          </p:cNvPr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Text, Schrift enthält.&#10;&#10;Automatisch generierte Beschreibung">
            <a:extLst>
              <a:ext uri="{FF2B5EF4-FFF2-40B4-BE49-F238E27FC236}">
                <a16:creationId xmlns:a16="http://schemas.microsoft.com/office/drawing/2014/main" id="{048876B5-6FF2-62D0-95C3-EC43233FC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2" y="1242659"/>
            <a:ext cx="6024282" cy="1063108"/>
          </a:xfrm>
          <a:prstGeom prst="rect">
            <a:avLst/>
          </a:prstGeom>
        </p:spPr>
      </p:pic>
      <p:pic>
        <p:nvPicPr>
          <p:cNvPr id="14" name="Grafik 13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8B160C9C-6F09-5A3D-69DE-2EED03C0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087"/>
            <a:ext cx="6745045" cy="1487743"/>
          </a:xfrm>
          <a:prstGeom prst="rect">
            <a:avLst/>
          </a:prstGeom>
        </p:spPr>
      </p:pic>
      <p:pic>
        <p:nvPicPr>
          <p:cNvPr id="16" name="Grafik 15" descr="Ein Bild, das Text, Schrift, weiß enthält.&#10;&#10;Automatisch generierte Beschreibung">
            <a:extLst>
              <a:ext uri="{FF2B5EF4-FFF2-40B4-BE49-F238E27FC236}">
                <a16:creationId xmlns:a16="http://schemas.microsoft.com/office/drawing/2014/main" id="{4669074B-862D-419B-642A-402A173C1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3" y="2012224"/>
            <a:ext cx="6542810" cy="125855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12D0AF-A065-1D24-2110-0BAF33E20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522" y="4203000"/>
            <a:ext cx="57816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9041932" cy="30632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55" y="4710112"/>
            <a:ext cx="6191250" cy="40957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8F544B1-919C-137A-6AB8-D60B5A6C5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2370"/>
            <a:ext cx="8686800" cy="873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39966"/>
                </a:solidFill>
              </a:rPr>
              <a:t>Proportion of </a:t>
            </a:r>
            <a:r>
              <a:rPr lang="en-US" sz="3600" b="1" dirty="0" err="1">
                <a:solidFill>
                  <a:srgbClr val="339966"/>
                </a:solidFill>
              </a:rPr>
              <a:t>labour</a:t>
            </a:r>
            <a:r>
              <a:rPr lang="en-US" sz="3600" b="1" dirty="0">
                <a:solidFill>
                  <a:srgbClr val="339966"/>
                </a:solidFill>
              </a:rPr>
              <a:t> force in total population, </a:t>
            </a:r>
          </a:p>
          <a:p>
            <a:r>
              <a:rPr lang="en-US" sz="3600" b="1" dirty="0">
                <a:solidFill>
                  <a:srgbClr val="339966"/>
                </a:solidFill>
              </a:rPr>
              <a:t>according to age and sex</a:t>
            </a:r>
            <a:endParaRPr lang="de-DE" altLang="de-DE" sz="3600" b="1" dirty="0">
              <a:solidFill>
                <a:srgbClr val="339966"/>
              </a:solidFill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E47705A-BE0F-ABCB-C012-85288C31F170}"/>
              </a:ext>
            </a:extLst>
          </p:cNvPr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DFD00E4-B640-41BE-462A-E84AAA4DF5DC}"/>
              </a:ext>
            </a:extLst>
          </p:cNvPr>
          <p:cNvSpPr txBox="1"/>
          <p:nvPr/>
        </p:nvSpPr>
        <p:spPr>
          <a:xfrm>
            <a:off x="580913" y="5432612"/>
            <a:ext cx="552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German </a:t>
            </a:r>
            <a:r>
              <a:rPr lang="de-DE" dirty="0" err="1"/>
              <a:t>Socio-Economic</a:t>
            </a:r>
            <a:r>
              <a:rPr lang="de-DE" dirty="0"/>
              <a:t> Panel, Heller et al 2022</a:t>
            </a:r>
          </a:p>
        </p:txBody>
      </p:sp>
    </p:spTree>
    <p:extLst>
      <p:ext uri="{BB962C8B-B14F-4D97-AF65-F5344CB8AC3E}">
        <p14:creationId xmlns:p14="http://schemas.microsoft.com/office/powerpoint/2010/main" val="30390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226297"/>
            <a:ext cx="8686800" cy="64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39966"/>
                </a:solidFill>
              </a:rPr>
              <a:t>Data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08720" y="1159043"/>
            <a:ext cx="518916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Claims </a:t>
            </a:r>
            <a:r>
              <a:rPr lang="de-DE" sz="2400" dirty="0" err="1">
                <a:solidFill>
                  <a:prstClr val="black"/>
                </a:solidFill>
              </a:rPr>
              <a:t>data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from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statutory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health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insurance</a:t>
            </a:r>
            <a:r>
              <a:rPr lang="de-DE" sz="2400" dirty="0">
                <a:solidFill>
                  <a:prstClr val="black"/>
                </a:solidFill>
              </a:rPr>
              <a:t> AOK Niedersachsen (</a:t>
            </a:r>
            <a:r>
              <a:rPr lang="de-DE" sz="2400" dirty="0" err="1">
                <a:solidFill>
                  <a:prstClr val="black"/>
                </a:solidFill>
              </a:rPr>
              <a:t>Lower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Saxony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354013" lvl="0" indent="-354013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Lower </a:t>
            </a:r>
            <a:r>
              <a:rPr lang="de-DE" sz="2400" dirty="0" err="1">
                <a:solidFill>
                  <a:prstClr val="black"/>
                </a:solidFill>
              </a:rPr>
              <a:t>Saxony</a:t>
            </a:r>
            <a:r>
              <a:rPr lang="de-DE" sz="2400" dirty="0">
                <a:solidFill>
                  <a:prstClr val="black"/>
                </a:solidFill>
              </a:rPr>
              <a:t> (~ 10 % </a:t>
            </a:r>
            <a:r>
              <a:rPr lang="de-DE" sz="2400" dirty="0" err="1">
                <a:solidFill>
                  <a:prstClr val="black"/>
                </a:solidFill>
              </a:rPr>
              <a:t>of</a:t>
            </a:r>
            <a:r>
              <a:rPr lang="de-DE" sz="2400" dirty="0">
                <a:solidFill>
                  <a:prstClr val="black"/>
                </a:solidFill>
              </a:rPr>
              <a:t> German </a:t>
            </a:r>
            <a:r>
              <a:rPr lang="de-DE" sz="2400" dirty="0" err="1">
                <a:solidFill>
                  <a:prstClr val="black"/>
                </a:solidFill>
              </a:rPr>
              <a:t>population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Mandatory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health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insurance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&lt; 69 300 € </a:t>
            </a:r>
            <a:r>
              <a:rPr lang="de-DE" sz="2400" dirty="0" err="1">
                <a:solidFill>
                  <a:prstClr val="black"/>
                </a:solidFill>
              </a:rPr>
              <a:t>pre-tax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income</a:t>
            </a:r>
            <a:endParaRPr lang="de-DE" sz="24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7,3% </a:t>
            </a:r>
            <a:r>
              <a:rPr lang="de-DE" sz="2400" dirty="0" err="1">
                <a:solidFill>
                  <a:prstClr val="black"/>
                </a:solidFill>
              </a:rPr>
              <a:t>of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income</a:t>
            </a:r>
            <a:endParaRPr lang="de-DE" sz="2400" dirty="0">
              <a:solidFill>
                <a:prstClr val="black"/>
              </a:solidFill>
            </a:endParaRPr>
          </a:p>
          <a:p>
            <a:pPr marL="354013" indent="-354013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Access </a:t>
            </a:r>
            <a:r>
              <a:rPr lang="de-DE" sz="2400" dirty="0" err="1">
                <a:solidFill>
                  <a:prstClr val="black"/>
                </a:solidFill>
              </a:rPr>
              <a:t>to</a:t>
            </a:r>
            <a:r>
              <a:rPr lang="de-DE" sz="2400" dirty="0">
                <a:solidFill>
                  <a:prstClr val="black"/>
                </a:solidFill>
              </a:rPr>
              <a:t> all </a:t>
            </a:r>
            <a:r>
              <a:rPr lang="de-DE" sz="2400" dirty="0" err="1">
                <a:solidFill>
                  <a:prstClr val="black"/>
                </a:solidFill>
              </a:rPr>
              <a:t>health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services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for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disease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curation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data</a:t>
            </a:r>
            <a:endParaRPr lang="de-DE" sz="2400" dirty="0"/>
          </a:p>
          <a:p>
            <a:pPr marL="354013" indent="-354013"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N=3,225,337 (</a:t>
            </a:r>
            <a:r>
              <a:rPr lang="de-DE" sz="2400" dirty="0">
                <a:solidFill>
                  <a:prstClr val="black"/>
                </a:solidFill>
              </a:rPr>
              <a:t>~ 40% </a:t>
            </a:r>
            <a:r>
              <a:rPr lang="de-DE" sz="2400" dirty="0" err="1">
                <a:solidFill>
                  <a:prstClr val="black"/>
                </a:solidFill>
              </a:rPr>
              <a:t>of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the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population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of</a:t>
            </a:r>
            <a:r>
              <a:rPr lang="de-DE" sz="2400" dirty="0">
                <a:solidFill>
                  <a:prstClr val="black"/>
                </a:solidFill>
              </a:rPr>
              <a:t> Lower </a:t>
            </a:r>
            <a:r>
              <a:rPr lang="de-DE" sz="2400" dirty="0" err="1">
                <a:solidFill>
                  <a:prstClr val="black"/>
                </a:solidFill>
              </a:rPr>
              <a:t>Saxony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-509" y="875604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46" y="1294562"/>
            <a:ext cx="3528154" cy="47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1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463051"/>
            <a:ext cx="8686800" cy="64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39966"/>
                </a:solidFill>
              </a:rPr>
              <a:t>Data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08720" y="1159043"/>
            <a:ext cx="8039744" cy="563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Insurance </a:t>
            </a:r>
            <a:r>
              <a:rPr lang="de-DE" sz="2400" dirty="0" err="1">
                <a:solidFill>
                  <a:prstClr val="black"/>
                </a:solidFill>
              </a:rPr>
              <a:t>episodes</a:t>
            </a:r>
            <a:r>
              <a:rPr lang="de-DE" sz="2400" dirty="0">
                <a:solidFill>
                  <a:prstClr val="black"/>
                </a:solidFill>
              </a:rPr>
              <a:t> (on </a:t>
            </a:r>
            <a:r>
              <a:rPr lang="de-DE" sz="2400" dirty="0" err="1">
                <a:solidFill>
                  <a:prstClr val="black"/>
                </a:solidFill>
              </a:rPr>
              <a:t>daily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basis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Employment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history</a:t>
            </a:r>
            <a:r>
              <a:rPr lang="de-DE" sz="2400" dirty="0">
                <a:solidFill>
                  <a:prstClr val="black"/>
                </a:solidFill>
              </a:rPr>
              <a:t> (</a:t>
            </a:r>
            <a:r>
              <a:rPr lang="de-DE" sz="2400" dirty="0" err="1">
                <a:solidFill>
                  <a:prstClr val="black"/>
                </a:solidFill>
              </a:rPr>
              <a:t>mandatory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report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by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employers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Employed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individuals</a:t>
            </a:r>
            <a:r>
              <a:rPr lang="de-DE" sz="2400" dirty="0">
                <a:solidFill>
                  <a:prstClr val="black"/>
                </a:solidFill>
              </a:rPr>
              <a:t>: </a:t>
            </a:r>
            <a:r>
              <a:rPr lang="de-DE" sz="2400" dirty="0" err="1">
                <a:solidFill>
                  <a:prstClr val="black"/>
                </a:solidFill>
              </a:rPr>
              <a:t>three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occupational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groups</a:t>
            </a:r>
            <a:endParaRPr lang="de-DE" sz="2400" dirty="0">
              <a:solidFill>
                <a:prstClr val="black"/>
              </a:solidFill>
            </a:endParaRP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Semi-</a:t>
            </a:r>
            <a:r>
              <a:rPr lang="de-DE" sz="2400" dirty="0" err="1">
                <a:solidFill>
                  <a:prstClr val="black"/>
                </a:solidFill>
              </a:rPr>
              <a:t>skilled</a:t>
            </a:r>
            <a:r>
              <a:rPr lang="de-DE" sz="2400" dirty="0">
                <a:solidFill>
                  <a:prstClr val="black"/>
                </a:solidFill>
              </a:rPr>
              <a:t> (e.g. </a:t>
            </a:r>
            <a:r>
              <a:rPr lang="de-DE" sz="2400" dirty="0" err="1">
                <a:solidFill>
                  <a:prstClr val="black"/>
                </a:solidFill>
              </a:rPr>
              <a:t>logistics</a:t>
            </a:r>
            <a:r>
              <a:rPr lang="de-DE" sz="2400" dirty="0">
                <a:solidFill>
                  <a:prstClr val="black"/>
                </a:solidFill>
              </a:rPr>
              <a:t>, </a:t>
            </a:r>
            <a:r>
              <a:rPr lang="de-DE" sz="2400" dirty="0" err="1">
                <a:solidFill>
                  <a:prstClr val="black"/>
                </a:solidFill>
              </a:rPr>
              <a:t>cleaning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services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Skilled</a:t>
            </a:r>
            <a:r>
              <a:rPr lang="de-DE" sz="2400" dirty="0">
                <a:solidFill>
                  <a:prstClr val="black"/>
                </a:solidFill>
              </a:rPr>
              <a:t> (e.g. </a:t>
            </a:r>
            <a:r>
              <a:rPr lang="de-DE" sz="2400" dirty="0" err="1">
                <a:solidFill>
                  <a:prstClr val="black"/>
                </a:solidFill>
              </a:rPr>
              <a:t>physiotherapist</a:t>
            </a:r>
            <a:r>
              <a:rPr lang="de-DE" sz="2400" dirty="0">
                <a:solidFill>
                  <a:prstClr val="black"/>
                </a:solidFill>
              </a:rPr>
              <a:t>, </a:t>
            </a:r>
            <a:r>
              <a:rPr lang="de-DE" sz="2400" dirty="0" err="1">
                <a:solidFill>
                  <a:prstClr val="black"/>
                </a:solidFill>
              </a:rPr>
              <a:t>bus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driver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Highly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skilled</a:t>
            </a:r>
            <a:r>
              <a:rPr lang="de-DE" sz="2400" dirty="0">
                <a:solidFill>
                  <a:prstClr val="black"/>
                </a:solidFill>
              </a:rPr>
              <a:t> (e.g. </a:t>
            </a:r>
            <a:r>
              <a:rPr lang="de-DE" sz="2400" dirty="0" err="1">
                <a:solidFill>
                  <a:prstClr val="black"/>
                </a:solidFill>
              </a:rPr>
              <a:t>ingenieur</a:t>
            </a:r>
            <a:r>
              <a:rPr lang="de-DE" sz="2400" dirty="0">
                <a:solidFill>
                  <a:prstClr val="black"/>
                </a:solidFill>
              </a:rPr>
              <a:t>, </a:t>
            </a:r>
            <a:r>
              <a:rPr lang="de-DE" sz="2400" dirty="0" err="1">
                <a:solidFill>
                  <a:prstClr val="black"/>
                </a:solidFill>
              </a:rPr>
              <a:t>university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teacher</a:t>
            </a:r>
            <a:r>
              <a:rPr lang="de-DE" sz="2400" dirty="0">
                <a:solidFill>
                  <a:prstClr val="black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Three</a:t>
            </a:r>
            <a:r>
              <a:rPr lang="de-DE" sz="2400" dirty="0">
                <a:solidFill>
                  <a:prstClr val="black"/>
                </a:solidFill>
              </a:rPr>
              <a:t> time </a:t>
            </a:r>
            <a:r>
              <a:rPr lang="de-DE" sz="2400" dirty="0" err="1">
                <a:solidFill>
                  <a:prstClr val="black"/>
                </a:solidFill>
              </a:rPr>
              <a:t>periods</a:t>
            </a:r>
            <a:r>
              <a:rPr lang="de-DE" sz="2400" dirty="0">
                <a:solidFill>
                  <a:prstClr val="black"/>
                </a:solidFill>
              </a:rPr>
              <a:t> 2006-2008, 2011-2013, 2016-2018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prstClr val="black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00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-27384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39966"/>
                </a:solidFill>
              </a:rPr>
              <a:t>Diagnoses</a:t>
            </a:r>
            <a:endParaRPr lang="de-DE" altLang="de-DE" sz="3200" b="1" dirty="0">
              <a:solidFill>
                <a:srgbClr val="339966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08720" y="1159043"/>
            <a:ext cx="8039744" cy="454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Outpatient and </a:t>
            </a:r>
            <a:r>
              <a:rPr lang="de-DE" sz="2400" dirty="0" err="1">
                <a:solidFill>
                  <a:prstClr val="black"/>
                </a:solidFill>
              </a:rPr>
              <a:t>inpatient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health</a:t>
            </a:r>
            <a:r>
              <a:rPr lang="de-DE" sz="2400" dirty="0">
                <a:solidFill>
                  <a:prstClr val="black"/>
                </a:solidFill>
              </a:rPr>
              <a:t> care</a:t>
            </a:r>
          </a:p>
          <a:p>
            <a:pPr marL="514350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Cardiovascular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diseases</a:t>
            </a:r>
            <a:endParaRPr lang="de-DE" sz="24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Angina Pectoris (I20)</a:t>
            </a: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Myocardial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infarction</a:t>
            </a:r>
            <a:r>
              <a:rPr lang="de-DE" sz="2400" dirty="0">
                <a:solidFill>
                  <a:prstClr val="black"/>
                </a:solidFill>
              </a:rPr>
              <a:t> (I21)</a:t>
            </a: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Chronic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ischaemic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heart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disease</a:t>
            </a:r>
            <a:r>
              <a:rPr lang="de-DE" sz="2400" dirty="0">
                <a:solidFill>
                  <a:prstClr val="black"/>
                </a:solidFill>
              </a:rPr>
              <a:t> (I25)</a:t>
            </a: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Chronic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heart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failure</a:t>
            </a:r>
            <a:r>
              <a:rPr lang="de-DE" sz="2400" dirty="0">
                <a:solidFill>
                  <a:prstClr val="black"/>
                </a:solidFill>
              </a:rPr>
              <a:t> (I50)</a:t>
            </a: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Stroke</a:t>
            </a:r>
            <a:r>
              <a:rPr lang="de-DE" sz="2400" dirty="0">
                <a:solidFill>
                  <a:prstClr val="black"/>
                </a:solidFill>
              </a:rPr>
              <a:t> (I60-I64)</a:t>
            </a:r>
          </a:p>
          <a:p>
            <a:pPr marL="514350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prstClr val="black"/>
                </a:solidFill>
              </a:rPr>
              <a:t>Musculoskeletal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diseases</a:t>
            </a:r>
            <a:endParaRPr lang="de-DE" sz="2400" dirty="0">
              <a:solidFill>
                <a:prstClr val="black"/>
              </a:solidFill>
            </a:endParaRPr>
          </a:p>
          <a:p>
            <a:pPr marL="971550" lvl="1" indent="-514350">
              <a:spcBef>
                <a:spcPts val="6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All </a:t>
            </a:r>
            <a:r>
              <a:rPr lang="de-DE" sz="2400" dirty="0" err="1">
                <a:solidFill>
                  <a:prstClr val="black"/>
                </a:solidFill>
              </a:rPr>
              <a:t>diagnoses</a:t>
            </a:r>
            <a:r>
              <a:rPr lang="de-DE" sz="2400" dirty="0">
                <a:solidFill>
                  <a:prstClr val="black"/>
                </a:solidFill>
              </a:rPr>
              <a:t> in </a:t>
            </a:r>
            <a:r>
              <a:rPr lang="de-DE" sz="2400" dirty="0" err="1">
                <a:solidFill>
                  <a:prstClr val="black"/>
                </a:solidFill>
              </a:rPr>
              <a:t>the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chapter</a:t>
            </a:r>
            <a:r>
              <a:rPr lang="de-DE" sz="2400" dirty="0">
                <a:solidFill>
                  <a:prstClr val="black"/>
                </a:solidFill>
              </a:rPr>
              <a:t> M (ICD-10)</a:t>
            </a:r>
          </a:p>
          <a:p>
            <a:pPr marL="514350" indent="-514350">
              <a:lnSpc>
                <a:spcPct val="130000"/>
              </a:lnSpc>
              <a:spcBef>
                <a:spcPct val="20000"/>
              </a:spcBef>
              <a:buClr>
                <a:srgbClr val="32996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-509" y="1080000"/>
            <a:ext cx="918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7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Macintosh PowerPoint</Application>
  <PresentationFormat>Bildschirmpräsentation (4:3)</PresentationFormat>
  <Paragraphs>88</Paragraphs>
  <Slides>20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1_Larissa</vt:lpstr>
      <vt:lpstr>Healthier at work for longer?   </vt:lpstr>
      <vt:lpstr>PowerPoint-Präsentation</vt:lpstr>
      <vt:lpstr>Schedule</vt:lpstr>
      <vt:lpstr>PowerPoint-Präsentation</vt:lpstr>
      <vt:lpstr>PowerPoint-Präsentation</vt:lpstr>
      <vt:lpstr>PowerPoint-Präsentation</vt:lpstr>
      <vt:lpstr>Data</vt:lpstr>
      <vt:lpstr>Data</vt:lpstr>
      <vt:lpstr>Diagnoses</vt:lpstr>
      <vt:lpstr>PowerPoint-Präsentation</vt:lpstr>
      <vt:lpstr>Statistical Analysis</vt:lpstr>
      <vt:lpstr>PowerPoint-Präsentation</vt:lpstr>
      <vt:lpstr>PowerPoint-Präsentation</vt:lpstr>
      <vt:lpstr>Summary</vt:lpstr>
      <vt:lpstr>PowerPoint-Präsentation</vt:lpstr>
      <vt:lpstr>PowerPoint-Präsentation</vt:lpstr>
      <vt:lpstr>Thank you for your attention! And to my team of Medical Sociology for the tremendous scientific output! </vt:lpstr>
      <vt:lpstr>Supplement</vt:lpstr>
      <vt:lpstr>Altersstruktur AOKN vs. NDS vs. BRD Männer, Stichtag 31.12.2017</vt:lpstr>
      <vt:lpstr>Berufsbildende Abschlüsse der SVP-Beschäftigten  in AOKN, NDS und BRD; Frauen, 2012 vs 2017</vt:lpstr>
    </vt:vector>
  </TitlesOfParts>
  <Company>MHH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Fahrplan</dc:title>
  <dc:creator>Epping, Jelena Dr.</dc:creator>
  <cp:lastModifiedBy>Andreas Epping</cp:lastModifiedBy>
  <cp:revision>373</cp:revision>
  <dcterms:created xsi:type="dcterms:W3CDTF">2022-09-21T16:54:07Z</dcterms:created>
  <dcterms:modified xsi:type="dcterms:W3CDTF">2024-09-25T05:51:41Z</dcterms:modified>
</cp:coreProperties>
</file>