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0" r:id="rId3"/>
    <p:sldId id="262" r:id="rId4"/>
    <p:sldId id="263" r:id="rId5"/>
    <p:sldId id="264" r:id="rId6"/>
    <p:sldId id="266" r:id="rId7"/>
    <p:sldId id="265" r:id="rId8"/>
    <p:sldId id="267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77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uk&#225;&#353;\Documents\archiv\Vej&#353;ka\U&#269;ivo\12.%20semestr\Bilbao\OB&#268;AN&#201;%202021%20DEF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uk&#225;&#353;\Documents\archiv\Vej&#353;ka\U&#269;ivo\12.%20semestr\Bilbao\Bilbao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uk&#225;&#353;\Documents\archiv\Vej&#353;ka\U&#269;ivo\12.%20semestr\Bilbao\Bilbao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uk&#225;&#353;\Documents\archiv\Vej&#353;ka\U&#269;ivo\12.%20semestr\Bilbao\Preventivci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uk&#225;&#353;\Documents\archiv\Vej&#353;ka\U&#269;ivo\12.%20semestr\Bilbao\Celkove_vysledky_Bilbao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n-GB" sz="1920" b="0" i="0" u="none" strike="noStrike" kern="1200" spc="0" baseline="0" noProof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 noProof="0" dirty="0"/>
              <a:t>OR for persons without partner on probability of</a:t>
            </a:r>
            <a:r>
              <a:rPr lang="en-GB" baseline="0" noProof="0" dirty="0"/>
              <a:t> GP </a:t>
            </a:r>
            <a:r>
              <a:rPr lang="en-GB" noProof="0" dirty="0"/>
              <a:t>check-ups participation</a:t>
            </a:r>
            <a:br>
              <a:rPr lang="en-GB" noProof="0" dirty="0"/>
            </a:br>
            <a:r>
              <a:rPr lang="en-GB" noProof="0" dirty="0"/>
              <a:t>(reference category = persons with partner)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GB" sz="1920" b="0" i="0" u="none" strike="noStrike" kern="1200" spc="0" baseline="0" noProof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'Krásný graf'!$B$1</c:f>
              <c:strCache>
                <c:ptCount val="1"/>
                <c:pt idx="0">
                  <c:v>OR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star"/>
            <c:size val="22"/>
            <c:spPr>
              <a:noFill/>
              <a:ln w="9525">
                <a:solidFill>
                  <a:schemeClr val="accent1">
                    <a:shade val="15000"/>
                  </a:schemeClr>
                </a:solidFill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'Krásný graf'!$F$2:$F$5</c:f>
                <c:numCache>
                  <c:formatCode>General</c:formatCode>
                  <c:ptCount val="4"/>
                  <c:pt idx="0">
                    <c:v>0.32800000000000001</c:v>
                  </c:pt>
                  <c:pt idx="1">
                    <c:v>0.74299999999999999</c:v>
                  </c:pt>
                  <c:pt idx="2">
                    <c:v>7.999999999999996E-2</c:v>
                  </c:pt>
                  <c:pt idx="3">
                    <c:v>5.9999999999999942E-2</c:v>
                  </c:pt>
                </c:numCache>
              </c:numRef>
            </c:plus>
            <c:minus>
              <c:numRef>
                <c:f>'Krásný graf'!$E$2:$E$5</c:f>
                <c:numCache>
                  <c:formatCode>General</c:formatCode>
                  <c:ptCount val="4"/>
                  <c:pt idx="0">
                    <c:v>0.193</c:v>
                  </c:pt>
                  <c:pt idx="1">
                    <c:v>0.39399999999999996</c:v>
                  </c:pt>
                  <c:pt idx="2">
                    <c:v>6.0000000000000053E-2</c:v>
                  </c:pt>
                  <c:pt idx="3">
                    <c:v>5.0000000000000044E-2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'Krásný graf'!$A$2:$A$5</c:f>
              <c:strCache>
                <c:ptCount val="4"/>
                <c:pt idx="0">
                  <c:v>Czechia, F, 2021</c:v>
                </c:pt>
                <c:pt idx="1">
                  <c:v>Czechia, M, 2021</c:v>
                </c:pt>
                <c:pt idx="2">
                  <c:v>Germany, F, 2004*</c:v>
                </c:pt>
                <c:pt idx="3">
                  <c:v>Germany, F, 2004**</c:v>
                </c:pt>
              </c:strCache>
            </c:strRef>
          </c:cat>
          <c:val>
            <c:numRef>
              <c:f>'Krásný graf'!$B$2:$B$5</c:f>
              <c:numCache>
                <c:formatCode>General</c:formatCode>
                <c:ptCount val="4"/>
                <c:pt idx="0">
                  <c:v>0.46600000000000003</c:v>
                </c:pt>
                <c:pt idx="1">
                  <c:v>0.83799999999999997</c:v>
                </c:pt>
                <c:pt idx="2">
                  <c:v>0.63</c:v>
                </c:pt>
                <c:pt idx="3">
                  <c:v>0.8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D5B-41AE-85A9-D2A7A8AD60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19712768"/>
        <c:axId val="2119996464"/>
      </c:lineChart>
      <c:catAx>
        <c:axId val="2119712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FFA5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600" b="0" i="0" u="none" strike="noStrike" kern="1200" baseline="0" noProof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119996464"/>
        <c:crosses val="autoZero"/>
        <c:auto val="1"/>
        <c:lblAlgn val="ctr"/>
        <c:lblOffset val="100"/>
        <c:noMultiLvlLbl val="0"/>
      </c:catAx>
      <c:valAx>
        <c:axId val="2119996464"/>
        <c:scaling>
          <c:orientation val="minMax"/>
          <c:max val="1.8"/>
          <c:min val="0.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600" b="0" i="0" u="none" strike="noStrike" kern="1200" baseline="0" noProof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119712768"/>
        <c:crosses val="autoZero"/>
        <c:crossBetween val="between"/>
        <c:majorUnit val="0.4"/>
      </c:valAx>
      <c:spPr>
        <a:solidFill>
          <a:srgbClr val="FFF8DC"/>
        </a:solidFill>
        <a:ln>
          <a:solidFill>
            <a:srgbClr val="FFA500"/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lang="en-US" sz="1600" noProof="0">
          <a:solidFill>
            <a:schemeClr val="tx1"/>
          </a:solidFill>
        </a:defRPr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n-GB" sz="1920" b="0" i="0" u="none" strike="noStrike" kern="1200" spc="0" baseline="0" noProof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 noProof="0" dirty="0"/>
              <a:t>GP check-ups participation by age and partner status, Czechia, 2021–2022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GB" sz="1920" b="0" i="0" u="none" strike="noStrike" kern="1200" spc="0" baseline="0" noProof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5.7880560002091498E-2"/>
          <c:y val="0.14276971084015394"/>
          <c:w val="0.92817945835437965"/>
          <c:h val="0.59987874451728396"/>
        </c:manualLayout>
      </c:layout>
      <c:lineChart>
        <c:grouping val="standard"/>
        <c:varyColors val="0"/>
        <c:ser>
          <c:idx val="0"/>
          <c:order val="0"/>
          <c:tx>
            <c:strRef>
              <c:f>Graf_rates!$B$2</c:f>
              <c:strCache>
                <c:ptCount val="1"/>
                <c:pt idx="0">
                  <c:v>Without partner, M</c:v>
                </c:pt>
              </c:strCache>
            </c:strRef>
          </c:tx>
          <c:spPr>
            <a:ln w="34925" cap="rnd">
              <a:solidFill>
                <a:srgbClr val="1E90FF"/>
              </a:solidFill>
              <a:round/>
            </a:ln>
            <a:effectLst/>
          </c:spPr>
          <c:marker>
            <c:symbol val="none"/>
          </c:marker>
          <c:cat>
            <c:strRef>
              <c:f>Graf_rates!$A$3:$A$41</c:f>
              <c:strCache>
                <c:ptCount val="39"/>
                <c:pt idx="0">
                  <c:v>19–20</c:v>
                </c:pt>
                <c:pt idx="1">
                  <c:v>21–22</c:v>
                </c:pt>
                <c:pt idx="2">
                  <c:v>23–24</c:v>
                </c:pt>
                <c:pt idx="3">
                  <c:v>25–26</c:v>
                </c:pt>
                <c:pt idx="4">
                  <c:v>27–28</c:v>
                </c:pt>
                <c:pt idx="5">
                  <c:v>29–30</c:v>
                </c:pt>
                <c:pt idx="6">
                  <c:v>31–32</c:v>
                </c:pt>
                <c:pt idx="7">
                  <c:v>33–34</c:v>
                </c:pt>
                <c:pt idx="8">
                  <c:v>35–36</c:v>
                </c:pt>
                <c:pt idx="9">
                  <c:v>37–38</c:v>
                </c:pt>
                <c:pt idx="10">
                  <c:v>39–40</c:v>
                </c:pt>
                <c:pt idx="11">
                  <c:v>41–42</c:v>
                </c:pt>
                <c:pt idx="12">
                  <c:v>43–44</c:v>
                </c:pt>
                <c:pt idx="13">
                  <c:v>45–46</c:v>
                </c:pt>
                <c:pt idx="14">
                  <c:v>47–48</c:v>
                </c:pt>
                <c:pt idx="15">
                  <c:v>49–50</c:v>
                </c:pt>
                <c:pt idx="16">
                  <c:v>51–52</c:v>
                </c:pt>
                <c:pt idx="17">
                  <c:v>53–54</c:v>
                </c:pt>
                <c:pt idx="18">
                  <c:v>55–56</c:v>
                </c:pt>
                <c:pt idx="19">
                  <c:v>57–58</c:v>
                </c:pt>
                <c:pt idx="20">
                  <c:v>59–60</c:v>
                </c:pt>
                <c:pt idx="21">
                  <c:v>61–62</c:v>
                </c:pt>
                <c:pt idx="22">
                  <c:v>63–64</c:v>
                </c:pt>
                <c:pt idx="23">
                  <c:v>65–66</c:v>
                </c:pt>
                <c:pt idx="24">
                  <c:v>67–68</c:v>
                </c:pt>
                <c:pt idx="25">
                  <c:v>69–70</c:v>
                </c:pt>
                <c:pt idx="26">
                  <c:v>71–72</c:v>
                </c:pt>
                <c:pt idx="27">
                  <c:v>73–74</c:v>
                </c:pt>
                <c:pt idx="28">
                  <c:v>75–76</c:v>
                </c:pt>
                <c:pt idx="29">
                  <c:v>77–78</c:v>
                </c:pt>
                <c:pt idx="30">
                  <c:v>79–80</c:v>
                </c:pt>
                <c:pt idx="31">
                  <c:v>81–82</c:v>
                </c:pt>
                <c:pt idx="32">
                  <c:v>83–84</c:v>
                </c:pt>
                <c:pt idx="33">
                  <c:v>85–86</c:v>
                </c:pt>
                <c:pt idx="34">
                  <c:v>87–88</c:v>
                </c:pt>
                <c:pt idx="35">
                  <c:v>89–90</c:v>
                </c:pt>
                <c:pt idx="36">
                  <c:v>91–92</c:v>
                </c:pt>
                <c:pt idx="37">
                  <c:v>93–94</c:v>
                </c:pt>
                <c:pt idx="38">
                  <c:v>95+</c:v>
                </c:pt>
              </c:strCache>
            </c:strRef>
          </c:cat>
          <c:val>
            <c:numRef>
              <c:f>Graf_rates!$B$3:$B$41</c:f>
              <c:numCache>
                <c:formatCode>General</c:formatCode>
                <c:ptCount val="39"/>
                <c:pt idx="0">
                  <c:v>75.746367736251287</c:v>
                </c:pt>
                <c:pt idx="1">
                  <c:v>40.551714658781457</c:v>
                </c:pt>
                <c:pt idx="2">
                  <c:v>37.777979718479287</c:v>
                </c:pt>
                <c:pt idx="3">
                  <c:v>37.188868205394485</c:v>
                </c:pt>
                <c:pt idx="4">
                  <c:v>36.204772796655874</c:v>
                </c:pt>
                <c:pt idx="5">
                  <c:v>36.376148366917398</c:v>
                </c:pt>
                <c:pt idx="6">
                  <c:v>35.997189165063368</c:v>
                </c:pt>
                <c:pt idx="7">
                  <c:v>35.410686624519791</c:v>
                </c:pt>
                <c:pt idx="8">
                  <c:v>35.527946806490277</c:v>
                </c:pt>
                <c:pt idx="9">
                  <c:v>35.95016683901612</c:v>
                </c:pt>
                <c:pt idx="10">
                  <c:v>36.860328992386457</c:v>
                </c:pt>
                <c:pt idx="11">
                  <c:v>37.952619476544442</c:v>
                </c:pt>
                <c:pt idx="12">
                  <c:v>37.97712284821074</c:v>
                </c:pt>
                <c:pt idx="13">
                  <c:v>38.560325259850892</c:v>
                </c:pt>
                <c:pt idx="14">
                  <c:v>39.257460129030413</c:v>
                </c:pt>
                <c:pt idx="15">
                  <c:v>40.974513553591322</c:v>
                </c:pt>
                <c:pt idx="16">
                  <c:v>43.572388506269853</c:v>
                </c:pt>
                <c:pt idx="17">
                  <c:v>42.625255396820648</c:v>
                </c:pt>
                <c:pt idx="18">
                  <c:v>43.321315061020314</c:v>
                </c:pt>
                <c:pt idx="19">
                  <c:v>43.696390807408861</c:v>
                </c:pt>
                <c:pt idx="20">
                  <c:v>44.29573508504496</c:v>
                </c:pt>
                <c:pt idx="21">
                  <c:v>43.914100561358786</c:v>
                </c:pt>
                <c:pt idx="22">
                  <c:v>42.851555222637991</c:v>
                </c:pt>
                <c:pt idx="23">
                  <c:v>51.891354828123596</c:v>
                </c:pt>
                <c:pt idx="24">
                  <c:v>47.103035186127393</c:v>
                </c:pt>
                <c:pt idx="25">
                  <c:v>50.31444918761467</c:v>
                </c:pt>
                <c:pt idx="26">
                  <c:v>49.818169131086293</c:v>
                </c:pt>
                <c:pt idx="27">
                  <c:v>49.489928252980313</c:v>
                </c:pt>
                <c:pt idx="28">
                  <c:v>48.63394033347528</c:v>
                </c:pt>
                <c:pt idx="29">
                  <c:v>46.946745232326158</c:v>
                </c:pt>
                <c:pt idx="30">
                  <c:v>45.276203027943403</c:v>
                </c:pt>
                <c:pt idx="31">
                  <c:v>42.925215577624428</c:v>
                </c:pt>
                <c:pt idx="32">
                  <c:v>40.181616796613859</c:v>
                </c:pt>
                <c:pt idx="33">
                  <c:v>38.024459613252233</c:v>
                </c:pt>
                <c:pt idx="34">
                  <c:v>35.473435280991978</c:v>
                </c:pt>
                <c:pt idx="35">
                  <c:v>33.303527767785752</c:v>
                </c:pt>
                <c:pt idx="36">
                  <c:v>31.291531822496154</c:v>
                </c:pt>
                <c:pt idx="37">
                  <c:v>29.25057760312114</c:v>
                </c:pt>
                <c:pt idx="38">
                  <c:v>20.774091457577526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4EC-48FD-A93E-D652790DE861}"/>
            </c:ext>
          </c:extLst>
        </c:ser>
        <c:ser>
          <c:idx val="1"/>
          <c:order val="1"/>
          <c:tx>
            <c:strRef>
              <c:f>Graf_rates!$C$2</c:f>
              <c:strCache>
                <c:ptCount val="1"/>
                <c:pt idx="0">
                  <c:v>With partner, M</c:v>
                </c:pt>
              </c:strCache>
            </c:strRef>
          </c:tx>
          <c:spPr>
            <a:ln w="34925" cap="rnd">
              <a:solidFill>
                <a:srgbClr val="8CE1F0"/>
              </a:solidFill>
              <a:round/>
            </a:ln>
            <a:effectLst/>
          </c:spPr>
          <c:marker>
            <c:symbol val="none"/>
          </c:marker>
          <c:cat>
            <c:strRef>
              <c:f>Graf_rates!$A$3:$A$41</c:f>
              <c:strCache>
                <c:ptCount val="39"/>
                <c:pt idx="0">
                  <c:v>19–20</c:v>
                </c:pt>
                <c:pt idx="1">
                  <c:v>21–22</c:v>
                </c:pt>
                <c:pt idx="2">
                  <c:v>23–24</c:v>
                </c:pt>
                <c:pt idx="3">
                  <c:v>25–26</c:v>
                </c:pt>
                <c:pt idx="4">
                  <c:v>27–28</c:v>
                </c:pt>
                <c:pt idx="5">
                  <c:v>29–30</c:v>
                </c:pt>
                <c:pt idx="6">
                  <c:v>31–32</c:v>
                </c:pt>
                <c:pt idx="7">
                  <c:v>33–34</c:v>
                </c:pt>
                <c:pt idx="8">
                  <c:v>35–36</c:v>
                </c:pt>
                <c:pt idx="9">
                  <c:v>37–38</c:v>
                </c:pt>
                <c:pt idx="10">
                  <c:v>39–40</c:v>
                </c:pt>
                <c:pt idx="11">
                  <c:v>41–42</c:v>
                </c:pt>
                <c:pt idx="12">
                  <c:v>43–44</c:v>
                </c:pt>
                <c:pt idx="13">
                  <c:v>45–46</c:v>
                </c:pt>
                <c:pt idx="14">
                  <c:v>47–48</c:v>
                </c:pt>
                <c:pt idx="15">
                  <c:v>49–50</c:v>
                </c:pt>
                <c:pt idx="16">
                  <c:v>51–52</c:v>
                </c:pt>
                <c:pt idx="17">
                  <c:v>53–54</c:v>
                </c:pt>
                <c:pt idx="18">
                  <c:v>55–56</c:v>
                </c:pt>
                <c:pt idx="19">
                  <c:v>57–58</c:v>
                </c:pt>
                <c:pt idx="20">
                  <c:v>59–60</c:v>
                </c:pt>
                <c:pt idx="21">
                  <c:v>61–62</c:v>
                </c:pt>
                <c:pt idx="22">
                  <c:v>63–64</c:v>
                </c:pt>
                <c:pt idx="23">
                  <c:v>65–66</c:v>
                </c:pt>
                <c:pt idx="24">
                  <c:v>67–68</c:v>
                </c:pt>
                <c:pt idx="25">
                  <c:v>69–70</c:v>
                </c:pt>
                <c:pt idx="26">
                  <c:v>71–72</c:v>
                </c:pt>
                <c:pt idx="27">
                  <c:v>73–74</c:v>
                </c:pt>
                <c:pt idx="28">
                  <c:v>75–76</c:v>
                </c:pt>
                <c:pt idx="29">
                  <c:v>77–78</c:v>
                </c:pt>
                <c:pt idx="30">
                  <c:v>79–80</c:v>
                </c:pt>
                <c:pt idx="31">
                  <c:v>81–82</c:v>
                </c:pt>
                <c:pt idx="32">
                  <c:v>83–84</c:v>
                </c:pt>
                <c:pt idx="33">
                  <c:v>85–86</c:v>
                </c:pt>
                <c:pt idx="34">
                  <c:v>87–88</c:v>
                </c:pt>
                <c:pt idx="35">
                  <c:v>89–90</c:v>
                </c:pt>
                <c:pt idx="36">
                  <c:v>91–92</c:v>
                </c:pt>
                <c:pt idx="37">
                  <c:v>93–94</c:v>
                </c:pt>
                <c:pt idx="38">
                  <c:v>95+</c:v>
                </c:pt>
              </c:strCache>
            </c:strRef>
          </c:cat>
          <c:val>
            <c:numRef>
              <c:f>Graf_rates!$C$3:$C$41</c:f>
              <c:numCache>
                <c:formatCode>General</c:formatCode>
                <c:ptCount val="39"/>
                <c:pt idx="0">
                  <c:v>81.594364943216561</c:v>
                </c:pt>
                <c:pt idx="1">
                  <c:v>49.236778877329343</c:v>
                </c:pt>
                <c:pt idx="2">
                  <c:v>46.366908768934216</c:v>
                </c:pt>
                <c:pt idx="3">
                  <c:v>45.814103278951094</c:v>
                </c:pt>
                <c:pt idx="4">
                  <c:v>44.785125565564435</c:v>
                </c:pt>
                <c:pt idx="5">
                  <c:v>44.961982750599581</c:v>
                </c:pt>
                <c:pt idx="6">
                  <c:v>44.549385898946404</c:v>
                </c:pt>
                <c:pt idx="7">
                  <c:v>43.921183526207628</c:v>
                </c:pt>
                <c:pt idx="8">
                  <c:v>44.042861051825128</c:v>
                </c:pt>
                <c:pt idx="9">
                  <c:v>44.497577416894252</c:v>
                </c:pt>
                <c:pt idx="10">
                  <c:v>45.480894202124702</c:v>
                </c:pt>
                <c:pt idx="11">
                  <c:v>46.62095082014293</c:v>
                </c:pt>
                <c:pt idx="12">
                  <c:v>46.660679830162792</c:v>
                </c:pt>
                <c:pt idx="13">
                  <c:v>47.280851895596392</c:v>
                </c:pt>
                <c:pt idx="14">
                  <c:v>48.007043218511505</c:v>
                </c:pt>
                <c:pt idx="15">
                  <c:v>49.802173011389137</c:v>
                </c:pt>
                <c:pt idx="16">
                  <c:v>52.44824950959115</c:v>
                </c:pt>
                <c:pt idx="17">
                  <c:v>51.48867936134738</c:v>
                </c:pt>
                <c:pt idx="18">
                  <c:v>52.201203335742463</c:v>
                </c:pt>
                <c:pt idx="19">
                  <c:v>52.58169325879112</c:v>
                </c:pt>
                <c:pt idx="20">
                  <c:v>53.185502859337596</c:v>
                </c:pt>
                <c:pt idx="21">
                  <c:v>52.792598804073435</c:v>
                </c:pt>
                <c:pt idx="22">
                  <c:v>51.714446563378239</c:v>
                </c:pt>
                <c:pt idx="23">
                  <c:v>60.619704011569972</c:v>
                </c:pt>
                <c:pt idx="24">
                  <c:v>55.995504734065193</c:v>
                </c:pt>
                <c:pt idx="25">
                  <c:v>59.139243869461353</c:v>
                </c:pt>
                <c:pt idx="26">
                  <c:v>58.647262178315884</c:v>
                </c:pt>
                <c:pt idx="27">
                  <c:v>58.327460070088499</c:v>
                </c:pt>
                <c:pt idx="28">
                  <c:v>57.492802948331942</c:v>
                </c:pt>
                <c:pt idx="29">
                  <c:v>55.836819106307409</c:v>
                </c:pt>
                <c:pt idx="30">
                  <c:v>54.179129584997717</c:v>
                </c:pt>
                <c:pt idx="31">
                  <c:v>51.81172508027111</c:v>
                </c:pt>
                <c:pt idx="32">
                  <c:v>48.992107501556234</c:v>
                </c:pt>
                <c:pt idx="33">
                  <c:v>46.751663275051712</c:v>
                </c:pt>
                <c:pt idx="34">
                  <c:v>44.043566007089176</c:v>
                </c:pt>
                <c:pt idx="35">
                  <c:v>41.660115271647008</c:v>
                </c:pt>
                <c:pt idx="36">
                  <c:v>39.468958360683445</c:v>
                </c:pt>
                <c:pt idx="37">
                  <c:v>37.110368831603083</c:v>
                </c:pt>
                <c:pt idx="38">
                  <c:v>27.251061861823743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4EC-48FD-A93E-D652790DE861}"/>
            </c:ext>
          </c:extLst>
        </c:ser>
        <c:ser>
          <c:idx val="2"/>
          <c:order val="2"/>
          <c:tx>
            <c:strRef>
              <c:f>Graf_rates!$D$2</c:f>
              <c:strCache>
                <c:ptCount val="1"/>
                <c:pt idx="0">
                  <c:v>Without partner, F</c:v>
                </c:pt>
              </c:strCache>
            </c:strRef>
          </c:tx>
          <c:spPr>
            <a:ln w="3492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Graf_rates!$A$3:$A$41</c:f>
              <c:strCache>
                <c:ptCount val="39"/>
                <c:pt idx="0">
                  <c:v>19–20</c:v>
                </c:pt>
                <c:pt idx="1">
                  <c:v>21–22</c:v>
                </c:pt>
                <c:pt idx="2">
                  <c:v>23–24</c:v>
                </c:pt>
                <c:pt idx="3">
                  <c:v>25–26</c:v>
                </c:pt>
                <c:pt idx="4">
                  <c:v>27–28</c:v>
                </c:pt>
                <c:pt idx="5">
                  <c:v>29–30</c:v>
                </c:pt>
                <c:pt idx="6">
                  <c:v>31–32</c:v>
                </c:pt>
                <c:pt idx="7">
                  <c:v>33–34</c:v>
                </c:pt>
                <c:pt idx="8">
                  <c:v>35–36</c:v>
                </c:pt>
                <c:pt idx="9">
                  <c:v>37–38</c:v>
                </c:pt>
                <c:pt idx="10">
                  <c:v>39–40</c:v>
                </c:pt>
                <c:pt idx="11">
                  <c:v>41–42</c:v>
                </c:pt>
                <c:pt idx="12">
                  <c:v>43–44</c:v>
                </c:pt>
                <c:pt idx="13">
                  <c:v>45–46</c:v>
                </c:pt>
                <c:pt idx="14">
                  <c:v>47–48</c:v>
                </c:pt>
                <c:pt idx="15">
                  <c:v>49–50</c:v>
                </c:pt>
                <c:pt idx="16">
                  <c:v>51–52</c:v>
                </c:pt>
                <c:pt idx="17">
                  <c:v>53–54</c:v>
                </c:pt>
                <c:pt idx="18">
                  <c:v>55–56</c:v>
                </c:pt>
                <c:pt idx="19">
                  <c:v>57–58</c:v>
                </c:pt>
                <c:pt idx="20">
                  <c:v>59–60</c:v>
                </c:pt>
                <c:pt idx="21">
                  <c:v>61–62</c:v>
                </c:pt>
                <c:pt idx="22">
                  <c:v>63–64</c:v>
                </c:pt>
                <c:pt idx="23">
                  <c:v>65–66</c:v>
                </c:pt>
                <c:pt idx="24">
                  <c:v>67–68</c:v>
                </c:pt>
                <c:pt idx="25">
                  <c:v>69–70</c:v>
                </c:pt>
                <c:pt idx="26">
                  <c:v>71–72</c:v>
                </c:pt>
                <c:pt idx="27">
                  <c:v>73–74</c:v>
                </c:pt>
                <c:pt idx="28">
                  <c:v>75–76</c:v>
                </c:pt>
                <c:pt idx="29">
                  <c:v>77–78</c:v>
                </c:pt>
                <c:pt idx="30">
                  <c:v>79–80</c:v>
                </c:pt>
                <c:pt idx="31">
                  <c:v>81–82</c:v>
                </c:pt>
                <c:pt idx="32">
                  <c:v>83–84</c:v>
                </c:pt>
                <c:pt idx="33">
                  <c:v>85–86</c:v>
                </c:pt>
                <c:pt idx="34">
                  <c:v>87–88</c:v>
                </c:pt>
                <c:pt idx="35">
                  <c:v>89–90</c:v>
                </c:pt>
                <c:pt idx="36">
                  <c:v>91–92</c:v>
                </c:pt>
                <c:pt idx="37">
                  <c:v>93–94</c:v>
                </c:pt>
                <c:pt idx="38">
                  <c:v>95+</c:v>
                </c:pt>
              </c:strCache>
            </c:strRef>
          </c:cat>
          <c:val>
            <c:numRef>
              <c:f>Graf_rates!$D$3:$D$41</c:f>
              <c:numCache>
                <c:formatCode>General</c:formatCode>
                <c:ptCount val="39"/>
                <c:pt idx="0">
                  <c:v>76.589807635069846</c:v>
                </c:pt>
                <c:pt idx="1">
                  <c:v>42.811551849832121</c:v>
                </c:pt>
                <c:pt idx="2">
                  <c:v>41.346692700815986</c:v>
                </c:pt>
                <c:pt idx="3">
                  <c:v>41.044096886223677</c:v>
                </c:pt>
                <c:pt idx="4">
                  <c:v>39.900300467862671</c:v>
                </c:pt>
                <c:pt idx="5">
                  <c:v>40.347191719510633</c:v>
                </c:pt>
                <c:pt idx="6">
                  <c:v>39.970299959940256</c:v>
                </c:pt>
                <c:pt idx="7">
                  <c:v>39.424235243730188</c:v>
                </c:pt>
                <c:pt idx="8">
                  <c:v>39.612212232286922</c:v>
                </c:pt>
                <c:pt idx="9">
                  <c:v>40.256320986933311</c:v>
                </c:pt>
                <c:pt idx="10">
                  <c:v>41.222166635171121</c:v>
                </c:pt>
                <c:pt idx="11">
                  <c:v>41.773891148584788</c:v>
                </c:pt>
                <c:pt idx="12">
                  <c:v>42.242926390692162</c:v>
                </c:pt>
                <c:pt idx="13">
                  <c:v>43.476540181247877</c:v>
                </c:pt>
                <c:pt idx="14">
                  <c:v>44.067542584297129</c:v>
                </c:pt>
                <c:pt idx="15">
                  <c:v>45.852376548352019</c:v>
                </c:pt>
                <c:pt idx="16">
                  <c:v>47.993052516566053</c:v>
                </c:pt>
                <c:pt idx="17">
                  <c:v>47.678855234083869</c:v>
                </c:pt>
                <c:pt idx="18">
                  <c:v>48.227616945477195</c:v>
                </c:pt>
                <c:pt idx="19">
                  <c:v>48.293280947518141</c:v>
                </c:pt>
                <c:pt idx="20">
                  <c:v>48.745755691592365</c:v>
                </c:pt>
                <c:pt idx="21">
                  <c:v>47.495382130326398</c:v>
                </c:pt>
                <c:pt idx="22">
                  <c:v>47.438423131971227</c:v>
                </c:pt>
                <c:pt idx="23">
                  <c:v>52.474972402455158</c:v>
                </c:pt>
                <c:pt idx="24">
                  <c:v>50.052914113048033</c:v>
                </c:pt>
                <c:pt idx="25">
                  <c:v>51.21548866626847</c:v>
                </c:pt>
                <c:pt idx="26">
                  <c:v>50.481518232486913</c:v>
                </c:pt>
                <c:pt idx="27">
                  <c:v>49.40567554140916</c:v>
                </c:pt>
                <c:pt idx="28">
                  <c:v>48.569106605131864</c:v>
                </c:pt>
                <c:pt idx="29">
                  <c:v>47.583665522766807</c:v>
                </c:pt>
                <c:pt idx="30">
                  <c:v>45.937163787883087</c:v>
                </c:pt>
                <c:pt idx="31">
                  <c:v>44.227800777626662</c:v>
                </c:pt>
                <c:pt idx="32">
                  <c:v>42.384648351284888</c:v>
                </c:pt>
                <c:pt idx="33">
                  <c:v>41.456378408727424</c:v>
                </c:pt>
                <c:pt idx="34">
                  <c:v>39.93337290501276</c:v>
                </c:pt>
                <c:pt idx="35">
                  <c:v>38.464042339628143</c:v>
                </c:pt>
                <c:pt idx="36">
                  <c:v>36.48744848873632</c:v>
                </c:pt>
                <c:pt idx="37">
                  <c:v>33.668312619817478</c:v>
                </c:pt>
                <c:pt idx="38">
                  <c:v>23.924331732638791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4EC-48FD-A93E-D652790DE861}"/>
            </c:ext>
          </c:extLst>
        </c:ser>
        <c:ser>
          <c:idx val="3"/>
          <c:order val="3"/>
          <c:tx>
            <c:strRef>
              <c:f>Graf_rates!$E$2</c:f>
              <c:strCache>
                <c:ptCount val="1"/>
                <c:pt idx="0">
                  <c:v>With partner, F</c:v>
                </c:pt>
              </c:strCache>
            </c:strRef>
          </c:tx>
          <c:spPr>
            <a:ln w="34925" cap="rnd">
              <a:solidFill>
                <a:srgbClr val="FFA500"/>
              </a:solidFill>
              <a:round/>
            </a:ln>
            <a:effectLst/>
          </c:spPr>
          <c:marker>
            <c:symbol val="none"/>
          </c:marker>
          <c:cat>
            <c:strRef>
              <c:f>Graf_rates!$A$3:$A$41</c:f>
              <c:strCache>
                <c:ptCount val="39"/>
                <c:pt idx="0">
                  <c:v>19–20</c:v>
                </c:pt>
                <c:pt idx="1">
                  <c:v>21–22</c:v>
                </c:pt>
                <c:pt idx="2">
                  <c:v>23–24</c:v>
                </c:pt>
                <c:pt idx="3">
                  <c:v>25–26</c:v>
                </c:pt>
                <c:pt idx="4">
                  <c:v>27–28</c:v>
                </c:pt>
                <c:pt idx="5">
                  <c:v>29–30</c:v>
                </c:pt>
                <c:pt idx="6">
                  <c:v>31–32</c:v>
                </c:pt>
                <c:pt idx="7">
                  <c:v>33–34</c:v>
                </c:pt>
                <c:pt idx="8">
                  <c:v>35–36</c:v>
                </c:pt>
                <c:pt idx="9">
                  <c:v>37–38</c:v>
                </c:pt>
                <c:pt idx="10">
                  <c:v>39–40</c:v>
                </c:pt>
                <c:pt idx="11">
                  <c:v>41–42</c:v>
                </c:pt>
                <c:pt idx="12">
                  <c:v>43–44</c:v>
                </c:pt>
                <c:pt idx="13">
                  <c:v>45–46</c:v>
                </c:pt>
                <c:pt idx="14">
                  <c:v>47–48</c:v>
                </c:pt>
                <c:pt idx="15">
                  <c:v>49–50</c:v>
                </c:pt>
                <c:pt idx="16">
                  <c:v>51–52</c:v>
                </c:pt>
                <c:pt idx="17">
                  <c:v>53–54</c:v>
                </c:pt>
                <c:pt idx="18">
                  <c:v>55–56</c:v>
                </c:pt>
                <c:pt idx="19">
                  <c:v>57–58</c:v>
                </c:pt>
                <c:pt idx="20">
                  <c:v>59–60</c:v>
                </c:pt>
                <c:pt idx="21">
                  <c:v>61–62</c:v>
                </c:pt>
                <c:pt idx="22">
                  <c:v>63–64</c:v>
                </c:pt>
                <c:pt idx="23">
                  <c:v>65–66</c:v>
                </c:pt>
                <c:pt idx="24">
                  <c:v>67–68</c:v>
                </c:pt>
                <c:pt idx="25">
                  <c:v>69–70</c:v>
                </c:pt>
                <c:pt idx="26">
                  <c:v>71–72</c:v>
                </c:pt>
                <c:pt idx="27">
                  <c:v>73–74</c:v>
                </c:pt>
                <c:pt idx="28">
                  <c:v>75–76</c:v>
                </c:pt>
                <c:pt idx="29">
                  <c:v>77–78</c:v>
                </c:pt>
                <c:pt idx="30">
                  <c:v>79–80</c:v>
                </c:pt>
                <c:pt idx="31">
                  <c:v>81–82</c:v>
                </c:pt>
                <c:pt idx="32">
                  <c:v>83–84</c:v>
                </c:pt>
                <c:pt idx="33">
                  <c:v>85–86</c:v>
                </c:pt>
                <c:pt idx="34">
                  <c:v>87–88</c:v>
                </c:pt>
                <c:pt idx="35">
                  <c:v>89–90</c:v>
                </c:pt>
                <c:pt idx="36">
                  <c:v>91–92</c:v>
                </c:pt>
                <c:pt idx="37">
                  <c:v>93–94</c:v>
                </c:pt>
                <c:pt idx="38">
                  <c:v>95+</c:v>
                </c:pt>
              </c:strCache>
            </c:strRef>
          </c:cat>
          <c:val>
            <c:numRef>
              <c:f>Graf_rates!$E$3:$E$41</c:f>
              <c:numCache>
                <c:formatCode>General</c:formatCode>
                <c:ptCount val="39"/>
                <c:pt idx="0">
                  <c:v>82.343549183829325</c:v>
                </c:pt>
                <c:pt idx="1">
                  <c:v>51.546726016608034</c:v>
                </c:pt>
                <c:pt idx="2">
                  <c:v>50.104315755885722</c:v>
                </c:pt>
                <c:pt idx="3">
                  <c:v>49.850231934826795</c:v>
                </c:pt>
                <c:pt idx="4">
                  <c:v>48.686397547980604</c:v>
                </c:pt>
                <c:pt idx="5">
                  <c:v>49.141810102366094</c:v>
                </c:pt>
                <c:pt idx="6">
                  <c:v>48.74076952904948</c:v>
                </c:pt>
                <c:pt idx="7">
                  <c:v>48.179732359267902</c:v>
                </c:pt>
                <c:pt idx="8">
                  <c:v>48.364500947434799</c:v>
                </c:pt>
                <c:pt idx="9">
                  <c:v>49.042858625465044</c:v>
                </c:pt>
                <c:pt idx="10">
                  <c:v>50.056688361461774</c:v>
                </c:pt>
                <c:pt idx="11">
                  <c:v>50.614949981317778</c:v>
                </c:pt>
                <c:pt idx="12">
                  <c:v>51.098122192093086</c:v>
                </c:pt>
                <c:pt idx="13">
                  <c:v>52.353780074621049</c:v>
                </c:pt>
                <c:pt idx="14">
                  <c:v>52.952856889487109</c:v>
                </c:pt>
                <c:pt idx="15">
                  <c:v>54.746208170998742</c:v>
                </c:pt>
                <c:pt idx="16">
                  <c:v>56.867323479397292</c:v>
                </c:pt>
                <c:pt idx="17">
                  <c:v>56.557605506933996</c:v>
                </c:pt>
                <c:pt idx="18">
                  <c:v>57.095986451940981</c:v>
                </c:pt>
                <c:pt idx="19">
                  <c:v>57.162560251532277</c:v>
                </c:pt>
                <c:pt idx="20">
                  <c:v>57.6030852974746</c:v>
                </c:pt>
                <c:pt idx="21">
                  <c:v>56.373589889678385</c:v>
                </c:pt>
                <c:pt idx="22">
                  <c:v>56.319083648119175</c:v>
                </c:pt>
                <c:pt idx="23">
                  <c:v>61.207194940778564</c:v>
                </c:pt>
                <c:pt idx="24">
                  <c:v>58.820276464855183</c:v>
                </c:pt>
                <c:pt idx="25">
                  <c:v>59.987192626117711</c:v>
                </c:pt>
                <c:pt idx="26">
                  <c:v>59.299262510056273</c:v>
                </c:pt>
                <c:pt idx="27">
                  <c:v>58.257600185984785</c:v>
                </c:pt>
                <c:pt idx="28">
                  <c:v>57.442345168703511</c:v>
                </c:pt>
                <c:pt idx="29">
                  <c:v>56.4691392278759</c:v>
                </c:pt>
                <c:pt idx="30">
                  <c:v>54.856968057130132</c:v>
                </c:pt>
                <c:pt idx="31">
                  <c:v>53.131149304098713</c:v>
                </c:pt>
                <c:pt idx="32">
                  <c:v>51.256094588311093</c:v>
                </c:pt>
                <c:pt idx="33">
                  <c:v>50.314549247375105</c:v>
                </c:pt>
                <c:pt idx="34">
                  <c:v>48.738950963554188</c:v>
                </c:pt>
                <c:pt idx="35">
                  <c:v>47.198254915044622</c:v>
                </c:pt>
                <c:pt idx="36">
                  <c:v>45.073106470836265</c:v>
                </c:pt>
                <c:pt idx="37">
                  <c:v>42.031525973931082</c:v>
                </c:pt>
                <c:pt idx="38">
                  <c:v>30.999182248536034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4EC-48FD-A93E-D652790DE8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51942240"/>
        <c:axId val="751945600"/>
      </c:lineChart>
      <c:catAx>
        <c:axId val="751942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FFA500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lang="en-US" sz="1600" b="0" i="0" u="none" strike="noStrike" kern="1200" baseline="0" noProof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751945600"/>
        <c:crosses val="autoZero"/>
        <c:auto val="1"/>
        <c:lblAlgn val="ctr"/>
        <c:lblOffset val="100"/>
        <c:tickLblSkip val="1"/>
        <c:noMultiLvlLbl val="0"/>
      </c:catAx>
      <c:valAx>
        <c:axId val="751945600"/>
        <c:scaling>
          <c:orientation val="minMax"/>
          <c:max val="90"/>
          <c:min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0&quot;%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600" b="0" i="0" u="none" strike="noStrike" kern="1200" baseline="0" noProof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751942240"/>
        <c:crosses val="autoZero"/>
        <c:crossBetween val="midCat"/>
        <c:majorUnit val="20"/>
      </c:valAx>
      <c:spPr>
        <a:noFill/>
        <a:ln>
          <a:solidFill>
            <a:srgbClr val="FFA500"/>
          </a:solidFill>
        </a:ln>
        <a:effectLst/>
      </c:spPr>
    </c:plotArea>
    <c:legend>
      <c:legendPos val="b"/>
      <c:layout>
        <c:manualLayout>
          <c:xMode val="edge"/>
          <c:yMode val="edge"/>
          <c:x val="0.24302756444272899"/>
          <c:y val="0.1538205739502285"/>
          <c:w val="0.72909247227021323"/>
          <c:h val="0.1250249677229846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600" b="0" i="0" u="none" strike="noStrike" kern="1200" baseline="0" noProof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lang="en-US" sz="1600" noProof="0">
          <a:solidFill>
            <a:schemeClr val="tx1"/>
          </a:solidFill>
        </a:defRPr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Overall population GP check-up participation</a:t>
            </a:r>
            <a:endParaRPr lang="en-GB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3.9045597968166298E-2"/>
          <c:y val="0.16347171275977082"/>
          <c:w val="0.91866955340965317"/>
          <c:h val="0.739290837068902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Chechups31!$AQ$46</c:f>
              <c:strCache>
                <c:ptCount val="1"/>
                <c:pt idx="0">
                  <c:v>Attention</c:v>
                </c:pt>
              </c:strCache>
            </c:strRef>
          </c:tx>
          <c:spPr>
            <a:solidFill>
              <a:srgbClr val="1E90FF"/>
            </a:solidFill>
            <a:ln>
              <a:noFill/>
            </a:ln>
            <a:effectLst/>
          </c:spPr>
          <c:invertIfNegative val="0"/>
          <c:cat>
            <c:strRef>
              <c:f>Chechups31!$AP$47:$AP$50</c:f>
              <c:strCache>
                <c:ptCount val="4"/>
                <c:pt idx="0">
                  <c:v>2021</c:v>
                </c:pt>
                <c:pt idx="1">
                  <c:v>2031
high partneship variant</c:v>
                </c:pt>
                <c:pt idx="2">
                  <c:v>2031
medium partneship variant</c:v>
                </c:pt>
                <c:pt idx="3">
                  <c:v>2031
low partneship variant</c:v>
                </c:pt>
              </c:strCache>
            </c:strRef>
          </c:cat>
          <c:val>
            <c:numRef>
              <c:f>Chechups31!$AQ$47:$AQ$50</c:f>
              <c:numCache>
                <c:formatCode>General</c:formatCode>
                <c:ptCount val="4"/>
                <c:pt idx="0">
                  <c:v>48.790326930177145</c:v>
                </c:pt>
                <c:pt idx="1">
                  <c:v>49.503342496077799</c:v>
                </c:pt>
                <c:pt idx="2">
                  <c:v>49.127435429057215</c:v>
                </c:pt>
                <c:pt idx="3">
                  <c:v>48.751527491603305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5A-4B91-9786-9A944702CC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8283872"/>
        <c:axId val="498281952"/>
      </c:barChart>
      <c:catAx>
        <c:axId val="498283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FFA5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98281952"/>
        <c:crosses val="autoZero"/>
        <c:auto val="1"/>
        <c:lblAlgn val="ctr"/>
        <c:lblOffset val="100"/>
        <c:noMultiLvlLbl val="0"/>
      </c:catAx>
      <c:valAx>
        <c:axId val="498281952"/>
        <c:scaling>
          <c:orientation val="minMax"/>
          <c:max val="50"/>
          <c:min val="4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0.0&quot;%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98283872"/>
        <c:crosses val="autoZero"/>
        <c:crossBetween val="between"/>
        <c:majorUnit val="0.5"/>
      </c:valAx>
      <c:spPr>
        <a:noFill/>
        <a:ln>
          <a:solidFill>
            <a:srgbClr val="FFA500"/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n-GB" sz="1920" b="0" i="0" u="none" strike="noStrike" kern="1200" spc="0" baseline="0" noProof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 noProof="0" dirty="0"/>
              <a:t>Average hospital days in the five years after a completed or missed check-up</a:t>
            </a:r>
            <a:br>
              <a:rPr lang="cs-CZ" baseline="0" noProof="0" dirty="0"/>
            </a:br>
            <a:r>
              <a:rPr lang="cs-CZ" noProof="0" dirty="0"/>
              <a:t>by sex</a:t>
            </a:r>
            <a:r>
              <a:rPr lang="cs-CZ" baseline="0" noProof="0" dirty="0"/>
              <a:t>, </a:t>
            </a:r>
            <a:r>
              <a:rPr lang="en-GB" noProof="0" dirty="0"/>
              <a:t>Czechia, 2015–2019, </a:t>
            </a:r>
            <a:r>
              <a:rPr lang="en-GB" sz="1920" b="0" i="0" u="none" strike="noStrike" baseline="0" noProof="0" dirty="0">
                <a:effectLst/>
              </a:rPr>
              <a:t>smoothed by moving averages</a:t>
            </a:r>
            <a:endParaRPr lang="en-GB" noProof="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GB" sz="1920" b="0" i="0" u="none" strike="noStrike" kern="1200" spc="0" baseline="0" noProof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4.9493273324001635E-2"/>
          <c:y val="0.2022522338631145"/>
          <c:w val="0.93173534409956449"/>
          <c:h val="0.65918826183842905"/>
        </c:manualLayout>
      </c:layout>
      <c:lineChart>
        <c:grouping val="standard"/>
        <c:varyColors val="0"/>
        <c:ser>
          <c:idx val="0"/>
          <c:order val="0"/>
          <c:tx>
            <c:strRef>
              <c:f>Vyhlazení_křivek_final!$F$1</c:f>
              <c:strCache>
                <c:ptCount val="1"/>
                <c:pt idx="0">
                  <c:v>M (missing check-up)</c:v>
                </c:pt>
              </c:strCache>
            </c:strRef>
          </c:tx>
          <c:spPr>
            <a:ln w="28575" cap="rnd">
              <a:solidFill>
                <a:srgbClr val="1E90FF"/>
              </a:solidFill>
              <a:round/>
            </a:ln>
            <a:effectLst/>
          </c:spPr>
          <c:marker>
            <c:symbol val="none"/>
          </c:marker>
          <c:cat>
            <c:strRef>
              <c:f>Vyhlazení_křivek_final!$E$2:$E$78</c:f>
              <c:strCache>
                <c:ptCount val="77"/>
                <c:pt idx="0">
                  <c:v>19</c:v>
                </c:pt>
                <c:pt idx="1">
                  <c:v>20</c:v>
                </c:pt>
                <c:pt idx="2">
                  <c:v>21</c:v>
                </c:pt>
                <c:pt idx="3">
                  <c:v>22</c:v>
                </c:pt>
                <c:pt idx="4">
                  <c:v>23</c:v>
                </c:pt>
                <c:pt idx="5">
                  <c:v>24</c:v>
                </c:pt>
                <c:pt idx="6">
                  <c:v>25</c:v>
                </c:pt>
                <c:pt idx="7">
                  <c:v>26</c:v>
                </c:pt>
                <c:pt idx="8">
                  <c:v>27</c:v>
                </c:pt>
                <c:pt idx="9">
                  <c:v>28</c:v>
                </c:pt>
                <c:pt idx="10">
                  <c:v>29</c:v>
                </c:pt>
                <c:pt idx="11">
                  <c:v>30</c:v>
                </c:pt>
                <c:pt idx="12">
                  <c:v>31</c:v>
                </c:pt>
                <c:pt idx="13">
                  <c:v>32</c:v>
                </c:pt>
                <c:pt idx="14">
                  <c:v>33</c:v>
                </c:pt>
                <c:pt idx="15">
                  <c:v>34</c:v>
                </c:pt>
                <c:pt idx="16">
                  <c:v>35</c:v>
                </c:pt>
                <c:pt idx="17">
                  <c:v>36</c:v>
                </c:pt>
                <c:pt idx="18">
                  <c:v>37</c:v>
                </c:pt>
                <c:pt idx="19">
                  <c:v>38</c:v>
                </c:pt>
                <c:pt idx="20">
                  <c:v>39</c:v>
                </c:pt>
                <c:pt idx="21">
                  <c:v>40</c:v>
                </c:pt>
                <c:pt idx="22">
                  <c:v>41</c:v>
                </c:pt>
                <c:pt idx="23">
                  <c:v>42</c:v>
                </c:pt>
                <c:pt idx="24">
                  <c:v>43</c:v>
                </c:pt>
                <c:pt idx="25">
                  <c:v>44</c:v>
                </c:pt>
                <c:pt idx="26">
                  <c:v>45</c:v>
                </c:pt>
                <c:pt idx="27">
                  <c:v>46</c:v>
                </c:pt>
                <c:pt idx="28">
                  <c:v>47</c:v>
                </c:pt>
                <c:pt idx="29">
                  <c:v>48</c:v>
                </c:pt>
                <c:pt idx="30">
                  <c:v>49</c:v>
                </c:pt>
                <c:pt idx="31">
                  <c:v>50</c:v>
                </c:pt>
                <c:pt idx="32">
                  <c:v>51</c:v>
                </c:pt>
                <c:pt idx="33">
                  <c:v>52</c:v>
                </c:pt>
                <c:pt idx="34">
                  <c:v>53</c:v>
                </c:pt>
                <c:pt idx="35">
                  <c:v>54</c:v>
                </c:pt>
                <c:pt idx="36">
                  <c:v>55</c:v>
                </c:pt>
                <c:pt idx="37">
                  <c:v>56</c:v>
                </c:pt>
                <c:pt idx="38">
                  <c:v>57</c:v>
                </c:pt>
                <c:pt idx="39">
                  <c:v>58</c:v>
                </c:pt>
                <c:pt idx="40">
                  <c:v>59</c:v>
                </c:pt>
                <c:pt idx="41">
                  <c:v>60</c:v>
                </c:pt>
                <c:pt idx="42">
                  <c:v>61</c:v>
                </c:pt>
                <c:pt idx="43">
                  <c:v>62</c:v>
                </c:pt>
                <c:pt idx="44">
                  <c:v>63</c:v>
                </c:pt>
                <c:pt idx="45">
                  <c:v>64</c:v>
                </c:pt>
                <c:pt idx="46">
                  <c:v>65</c:v>
                </c:pt>
                <c:pt idx="47">
                  <c:v>66</c:v>
                </c:pt>
                <c:pt idx="48">
                  <c:v>67</c:v>
                </c:pt>
                <c:pt idx="49">
                  <c:v>68</c:v>
                </c:pt>
                <c:pt idx="50">
                  <c:v>69</c:v>
                </c:pt>
                <c:pt idx="51">
                  <c:v>70</c:v>
                </c:pt>
                <c:pt idx="52">
                  <c:v>71</c:v>
                </c:pt>
                <c:pt idx="53">
                  <c:v>72</c:v>
                </c:pt>
                <c:pt idx="54">
                  <c:v>73</c:v>
                </c:pt>
                <c:pt idx="55">
                  <c:v>74</c:v>
                </c:pt>
                <c:pt idx="56">
                  <c:v>75</c:v>
                </c:pt>
                <c:pt idx="57">
                  <c:v>76</c:v>
                </c:pt>
                <c:pt idx="58">
                  <c:v>77</c:v>
                </c:pt>
                <c:pt idx="59">
                  <c:v>78</c:v>
                </c:pt>
                <c:pt idx="60">
                  <c:v>79</c:v>
                </c:pt>
                <c:pt idx="61">
                  <c:v>80</c:v>
                </c:pt>
                <c:pt idx="62">
                  <c:v>81</c:v>
                </c:pt>
                <c:pt idx="63">
                  <c:v>82</c:v>
                </c:pt>
                <c:pt idx="64">
                  <c:v>83</c:v>
                </c:pt>
                <c:pt idx="65">
                  <c:v>84</c:v>
                </c:pt>
                <c:pt idx="66">
                  <c:v>85</c:v>
                </c:pt>
                <c:pt idx="67">
                  <c:v>86</c:v>
                </c:pt>
                <c:pt idx="68">
                  <c:v>87</c:v>
                </c:pt>
                <c:pt idx="69">
                  <c:v>88</c:v>
                </c:pt>
                <c:pt idx="70">
                  <c:v>89</c:v>
                </c:pt>
                <c:pt idx="71">
                  <c:v>90</c:v>
                </c:pt>
                <c:pt idx="72">
                  <c:v>91</c:v>
                </c:pt>
                <c:pt idx="73">
                  <c:v>92</c:v>
                </c:pt>
                <c:pt idx="74">
                  <c:v>93</c:v>
                </c:pt>
                <c:pt idx="75">
                  <c:v>94</c:v>
                </c:pt>
                <c:pt idx="76">
                  <c:v>95+</c:v>
                </c:pt>
              </c:strCache>
            </c:strRef>
          </c:cat>
          <c:val>
            <c:numRef>
              <c:f>Vyhlazení_křivek_final!$F$2:$F$78</c:f>
              <c:numCache>
                <c:formatCode>General</c:formatCode>
                <c:ptCount val="77"/>
                <c:pt idx="0">
                  <c:v>5.8109992307813556</c:v>
                </c:pt>
                <c:pt idx="1">
                  <c:v>5.1244480600533775</c:v>
                </c:pt>
                <c:pt idx="2">
                  <c:v>4.1040807946742666</c:v>
                </c:pt>
                <c:pt idx="3">
                  <c:v>3.6438524425865308</c:v>
                </c:pt>
                <c:pt idx="4">
                  <c:v>3.5382177864770896</c:v>
                </c:pt>
                <c:pt idx="5">
                  <c:v>3.6416753433916069</c:v>
                </c:pt>
                <c:pt idx="6">
                  <c:v>3.7014141672306464</c:v>
                </c:pt>
                <c:pt idx="7">
                  <c:v>3.7267536335933364</c:v>
                </c:pt>
                <c:pt idx="8">
                  <c:v>3.7641862347312078</c:v>
                </c:pt>
                <c:pt idx="9">
                  <c:v>3.8052517410980067</c:v>
                </c:pt>
                <c:pt idx="10">
                  <c:v>3.8576615671361885</c:v>
                </c:pt>
                <c:pt idx="11">
                  <c:v>3.956577471950014</c:v>
                </c:pt>
                <c:pt idx="12">
                  <c:v>4.0467986976591561</c:v>
                </c:pt>
                <c:pt idx="13">
                  <c:v>4.0908183913284635</c:v>
                </c:pt>
                <c:pt idx="14">
                  <c:v>4.0599832004738161</c:v>
                </c:pt>
                <c:pt idx="15">
                  <c:v>4.0323316010389307</c:v>
                </c:pt>
                <c:pt idx="16">
                  <c:v>4.0087712942165128</c:v>
                </c:pt>
                <c:pt idx="17">
                  <c:v>4.0056336716391012</c:v>
                </c:pt>
                <c:pt idx="18">
                  <c:v>4.0592363328029988</c:v>
                </c:pt>
                <c:pt idx="19">
                  <c:v>4.1625139657512999</c:v>
                </c:pt>
                <c:pt idx="20">
                  <c:v>4.3277636740721421</c:v>
                </c:pt>
                <c:pt idx="21">
                  <c:v>4.5190381544250382</c:v>
                </c:pt>
                <c:pt idx="22">
                  <c:v>4.7977827074893309</c:v>
                </c:pt>
                <c:pt idx="23">
                  <c:v>5.123939115946234</c:v>
                </c:pt>
                <c:pt idx="24">
                  <c:v>5.3713025067811753</c:v>
                </c:pt>
                <c:pt idx="25">
                  <c:v>5.5739022107036273</c:v>
                </c:pt>
                <c:pt idx="26">
                  <c:v>5.9222447905724263</c:v>
                </c:pt>
                <c:pt idx="27">
                  <c:v>6.359362874198264</c:v>
                </c:pt>
                <c:pt idx="28">
                  <c:v>6.7266441555177279</c:v>
                </c:pt>
                <c:pt idx="29">
                  <c:v>6.971285436188893</c:v>
                </c:pt>
                <c:pt idx="30">
                  <c:v>7.2712282065496252</c:v>
                </c:pt>
                <c:pt idx="31">
                  <c:v>7.8338869099608601</c:v>
                </c:pt>
                <c:pt idx="32">
                  <c:v>8.7475710467367875</c:v>
                </c:pt>
                <c:pt idx="33">
                  <c:v>9.7789033691785221</c:v>
                </c:pt>
                <c:pt idx="34">
                  <c:v>10.623718951778207</c:v>
                </c:pt>
                <c:pt idx="35">
                  <c:v>11.099704160928855</c:v>
                </c:pt>
                <c:pt idx="36">
                  <c:v>11.455114884742041</c:v>
                </c:pt>
                <c:pt idx="37">
                  <c:v>11.739998801922487</c:v>
                </c:pt>
                <c:pt idx="38">
                  <c:v>12.245530872360352</c:v>
                </c:pt>
                <c:pt idx="39">
                  <c:v>13.235007652793547</c:v>
                </c:pt>
                <c:pt idx="40">
                  <c:v>14.447687927268859</c:v>
                </c:pt>
                <c:pt idx="41">
                  <c:v>15.509303830923955</c:v>
                </c:pt>
                <c:pt idx="42">
                  <c:v>16.256983589628902</c:v>
                </c:pt>
                <c:pt idx="43">
                  <c:v>16.694566285055782</c:v>
                </c:pt>
                <c:pt idx="44">
                  <c:v>17.379503246213567</c:v>
                </c:pt>
                <c:pt idx="45">
                  <c:v>18.414270707072006</c:v>
                </c:pt>
                <c:pt idx="46">
                  <c:v>20.038685856523202</c:v>
                </c:pt>
                <c:pt idx="47">
                  <c:v>20.792578994577383</c:v>
                </c:pt>
                <c:pt idx="48">
                  <c:v>21.570779496921478</c:v>
                </c:pt>
                <c:pt idx="49">
                  <c:v>25.035207458868772</c:v>
                </c:pt>
                <c:pt idx="50">
                  <c:v>28.464019627892917</c:v>
                </c:pt>
                <c:pt idx="51">
                  <c:v>31.462179578827875</c:v>
                </c:pt>
                <c:pt idx="52">
                  <c:v>30.490342022564107</c:v>
                </c:pt>
                <c:pt idx="53">
                  <c:v>31.623991630706307</c:v>
                </c:pt>
                <c:pt idx="54">
                  <c:v>32.841085674939372</c:v>
                </c:pt>
                <c:pt idx="55">
                  <c:v>34.169838970666362</c:v>
                </c:pt>
                <c:pt idx="56">
                  <c:v>36.366440461375404</c:v>
                </c:pt>
                <c:pt idx="57">
                  <c:v>38.987780265236992</c:v>
                </c:pt>
                <c:pt idx="58">
                  <c:v>39.026894547346537</c:v>
                </c:pt>
                <c:pt idx="59">
                  <c:v>38.860326703861972</c:v>
                </c:pt>
                <c:pt idx="60">
                  <c:v>38.19108191360484</c:v>
                </c:pt>
                <c:pt idx="61">
                  <c:v>38.593041052139114</c:v>
                </c:pt>
                <c:pt idx="62">
                  <c:v>39.369510869455972</c:v>
                </c:pt>
                <c:pt idx="63">
                  <c:v>40.550611211046849</c:v>
                </c:pt>
                <c:pt idx="64">
                  <c:v>42.094015731885676</c:v>
                </c:pt>
                <c:pt idx="65">
                  <c:v>44.674759090647576</c:v>
                </c:pt>
                <c:pt idx="66">
                  <c:v>47.18496816279729</c:v>
                </c:pt>
                <c:pt idx="67">
                  <c:v>49.268703284196029</c:v>
                </c:pt>
                <c:pt idx="68">
                  <c:v>49.719332781774348</c:v>
                </c:pt>
                <c:pt idx="69">
                  <c:v>49.041684350672448</c:v>
                </c:pt>
                <c:pt idx="70">
                  <c:v>48.964083811891882</c:v>
                </c:pt>
                <c:pt idx="71">
                  <c:v>49.677382488883836</c:v>
                </c:pt>
                <c:pt idx="72">
                  <c:v>50.633991957523321</c:v>
                </c:pt>
                <c:pt idx="73">
                  <c:v>50.498247981581571</c:v>
                </c:pt>
                <c:pt idx="74">
                  <c:v>50.652497308090254</c:v>
                </c:pt>
                <c:pt idx="75">
                  <c:v>49.845657855746495</c:v>
                </c:pt>
                <c:pt idx="76">
                  <c:v>48.285436765523933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FCF-4300-A06F-65E432A1CAE2}"/>
            </c:ext>
          </c:extLst>
        </c:ser>
        <c:ser>
          <c:idx val="1"/>
          <c:order val="1"/>
          <c:tx>
            <c:strRef>
              <c:f>Vyhlazení_křivek_final!$G$1</c:f>
              <c:strCache>
                <c:ptCount val="1"/>
                <c:pt idx="0">
                  <c:v>F (missing ch.)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Vyhlazení_křivek_final!$E$2:$E$78</c:f>
              <c:strCache>
                <c:ptCount val="77"/>
                <c:pt idx="0">
                  <c:v>19</c:v>
                </c:pt>
                <c:pt idx="1">
                  <c:v>20</c:v>
                </c:pt>
                <c:pt idx="2">
                  <c:v>21</c:v>
                </c:pt>
                <c:pt idx="3">
                  <c:v>22</c:v>
                </c:pt>
                <c:pt idx="4">
                  <c:v>23</c:v>
                </c:pt>
                <c:pt idx="5">
                  <c:v>24</c:v>
                </c:pt>
                <c:pt idx="6">
                  <c:v>25</c:v>
                </c:pt>
                <c:pt idx="7">
                  <c:v>26</c:v>
                </c:pt>
                <c:pt idx="8">
                  <c:v>27</c:v>
                </c:pt>
                <c:pt idx="9">
                  <c:v>28</c:v>
                </c:pt>
                <c:pt idx="10">
                  <c:v>29</c:v>
                </c:pt>
                <c:pt idx="11">
                  <c:v>30</c:v>
                </c:pt>
                <c:pt idx="12">
                  <c:v>31</c:v>
                </c:pt>
                <c:pt idx="13">
                  <c:v>32</c:v>
                </c:pt>
                <c:pt idx="14">
                  <c:v>33</c:v>
                </c:pt>
                <c:pt idx="15">
                  <c:v>34</c:v>
                </c:pt>
                <c:pt idx="16">
                  <c:v>35</c:v>
                </c:pt>
                <c:pt idx="17">
                  <c:v>36</c:v>
                </c:pt>
                <c:pt idx="18">
                  <c:v>37</c:v>
                </c:pt>
                <c:pt idx="19">
                  <c:v>38</c:v>
                </c:pt>
                <c:pt idx="20">
                  <c:v>39</c:v>
                </c:pt>
                <c:pt idx="21">
                  <c:v>40</c:v>
                </c:pt>
                <c:pt idx="22">
                  <c:v>41</c:v>
                </c:pt>
                <c:pt idx="23">
                  <c:v>42</c:v>
                </c:pt>
                <c:pt idx="24">
                  <c:v>43</c:v>
                </c:pt>
                <c:pt idx="25">
                  <c:v>44</c:v>
                </c:pt>
                <c:pt idx="26">
                  <c:v>45</c:v>
                </c:pt>
                <c:pt idx="27">
                  <c:v>46</c:v>
                </c:pt>
                <c:pt idx="28">
                  <c:v>47</c:v>
                </c:pt>
                <c:pt idx="29">
                  <c:v>48</c:v>
                </c:pt>
                <c:pt idx="30">
                  <c:v>49</c:v>
                </c:pt>
                <c:pt idx="31">
                  <c:v>50</c:v>
                </c:pt>
                <c:pt idx="32">
                  <c:v>51</c:v>
                </c:pt>
                <c:pt idx="33">
                  <c:v>52</c:v>
                </c:pt>
                <c:pt idx="34">
                  <c:v>53</c:v>
                </c:pt>
                <c:pt idx="35">
                  <c:v>54</c:v>
                </c:pt>
                <c:pt idx="36">
                  <c:v>55</c:v>
                </c:pt>
                <c:pt idx="37">
                  <c:v>56</c:v>
                </c:pt>
                <c:pt idx="38">
                  <c:v>57</c:v>
                </c:pt>
                <c:pt idx="39">
                  <c:v>58</c:v>
                </c:pt>
                <c:pt idx="40">
                  <c:v>59</c:v>
                </c:pt>
                <c:pt idx="41">
                  <c:v>60</c:v>
                </c:pt>
                <c:pt idx="42">
                  <c:v>61</c:v>
                </c:pt>
                <c:pt idx="43">
                  <c:v>62</c:v>
                </c:pt>
                <c:pt idx="44">
                  <c:v>63</c:v>
                </c:pt>
                <c:pt idx="45">
                  <c:v>64</c:v>
                </c:pt>
                <c:pt idx="46">
                  <c:v>65</c:v>
                </c:pt>
                <c:pt idx="47">
                  <c:v>66</c:v>
                </c:pt>
                <c:pt idx="48">
                  <c:v>67</c:v>
                </c:pt>
                <c:pt idx="49">
                  <c:v>68</c:v>
                </c:pt>
                <c:pt idx="50">
                  <c:v>69</c:v>
                </c:pt>
                <c:pt idx="51">
                  <c:v>70</c:v>
                </c:pt>
                <c:pt idx="52">
                  <c:v>71</c:v>
                </c:pt>
                <c:pt idx="53">
                  <c:v>72</c:v>
                </c:pt>
                <c:pt idx="54">
                  <c:v>73</c:v>
                </c:pt>
                <c:pt idx="55">
                  <c:v>74</c:v>
                </c:pt>
                <c:pt idx="56">
                  <c:v>75</c:v>
                </c:pt>
                <c:pt idx="57">
                  <c:v>76</c:v>
                </c:pt>
                <c:pt idx="58">
                  <c:v>77</c:v>
                </c:pt>
                <c:pt idx="59">
                  <c:v>78</c:v>
                </c:pt>
                <c:pt idx="60">
                  <c:v>79</c:v>
                </c:pt>
                <c:pt idx="61">
                  <c:v>80</c:v>
                </c:pt>
                <c:pt idx="62">
                  <c:v>81</c:v>
                </c:pt>
                <c:pt idx="63">
                  <c:v>82</c:v>
                </c:pt>
                <c:pt idx="64">
                  <c:v>83</c:v>
                </c:pt>
                <c:pt idx="65">
                  <c:v>84</c:v>
                </c:pt>
                <c:pt idx="66">
                  <c:v>85</c:v>
                </c:pt>
                <c:pt idx="67">
                  <c:v>86</c:v>
                </c:pt>
                <c:pt idx="68">
                  <c:v>87</c:v>
                </c:pt>
                <c:pt idx="69">
                  <c:v>88</c:v>
                </c:pt>
                <c:pt idx="70">
                  <c:v>89</c:v>
                </c:pt>
                <c:pt idx="71">
                  <c:v>90</c:v>
                </c:pt>
                <c:pt idx="72">
                  <c:v>91</c:v>
                </c:pt>
                <c:pt idx="73">
                  <c:v>92</c:v>
                </c:pt>
                <c:pt idx="74">
                  <c:v>93</c:v>
                </c:pt>
                <c:pt idx="75">
                  <c:v>94</c:v>
                </c:pt>
                <c:pt idx="76">
                  <c:v>95+</c:v>
                </c:pt>
              </c:strCache>
            </c:strRef>
          </c:cat>
          <c:val>
            <c:numRef>
              <c:f>Vyhlazení_křivek_final!$G$2:$G$78</c:f>
              <c:numCache>
                <c:formatCode>General</c:formatCode>
                <c:ptCount val="77"/>
                <c:pt idx="0">
                  <c:v>6.0232960728910294</c:v>
                </c:pt>
                <c:pt idx="1">
                  <c:v>5.3752561356457669</c:v>
                </c:pt>
                <c:pt idx="2">
                  <c:v>4.3734977538907085</c:v>
                </c:pt>
                <c:pt idx="3">
                  <c:v>3.9718291564265038</c:v>
                </c:pt>
                <c:pt idx="4">
                  <c:v>4.0311273103468332</c:v>
                </c:pt>
                <c:pt idx="5">
                  <c:v>4.3752765941763494</c:v>
                </c:pt>
                <c:pt idx="6">
                  <c:v>4.7176685868726818</c:v>
                </c:pt>
                <c:pt idx="7">
                  <c:v>4.9498638835767403</c:v>
                </c:pt>
                <c:pt idx="8">
                  <c:v>5.0830506064155134</c:v>
                </c:pt>
                <c:pt idx="9">
                  <c:v>5.1258742232411283</c:v>
                </c:pt>
                <c:pt idx="10">
                  <c:v>5.042707994522809</c:v>
                </c:pt>
                <c:pt idx="11">
                  <c:v>4.9359365082862929</c:v>
                </c:pt>
                <c:pt idx="12">
                  <c:v>4.7941977177955541</c:v>
                </c:pt>
                <c:pt idx="13">
                  <c:v>4.6138412577559027</c:v>
                </c:pt>
                <c:pt idx="14">
                  <c:v>4.3579790873810689</c:v>
                </c:pt>
                <c:pt idx="15">
                  <c:v>4.0714817085168153</c:v>
                </c:pt>
                <c:pt idx="16">
                  <c:v>3.77672569856961</c:v>
                </c:pt>
                <c:pt idx="17">
                  <c:v>3.5777746575718594</c:v>
                </c:pt>
                <c:pt idx="18">
                  <c:v>3.4799767950103542</c:v>
                </c:pt>
                <c:pt idx="19">
                  <c:v>3.4605636046401669</c:v>
                </c:pt>
                <c:pt idx="20">
                  <c:v>3.5121525569430943</c:v>
                </c:pt>
                <c:pt idx="21">
                  <c:v>3.6534905155476673</c:v>
                </c:pt>
                <c:pt idx="22">
                  <c:v>3.8955959891683611</c:v>
                </c:pt>
                <c:pt idx="23">
                  <c:v>4.1600409169154133</c:v>
                </c:pt>
                <c:pt idx="24">
                  <c:v>4.4253122992267651</c:v>
                </c:pt>
                <c:pt idx="25">
                  <c:v>4.657704158293388</c:v>
                </c:pt>
                <c:pt idx="26">
                  <c:v>4.8656098317344387</c:v>
                </c:pt>
                <c:pt idx="27">
                  <c:v>5.1092595045982394</c:v>
                </c:pt>
                <c:pt idx="28">
                  <c:v>5.2760204682045897</c:v>
                </c:pt>
                <c:pt idx="29">
                  <c:v>5.2772653756322159</c:v>
                </c:pt>
                <c:pt idx="30">
                  <c:v>5.2991920299419926</c:v>
                </c:pt>
                <c:pt idx="31">
                  <c:v>5.6584125242710241</c:v>
                </c:pt>
                <c:pt idx="32">
                  <c:v>6.3428154931889562</c:v>
                </c:pt>
                <c:pt idx="33">
                  <c:v>7.108417357164333</c:v>
                </c:pt>
                <c:pt idx="34">
                  <c:v>7.6809557114919116</c:v>
                </c:pt>
                <c:pt idx="35">
                  <c:v>7.9368854970494525</c:v>
                </c:pt>
                <c:pt idx="36">
                  <c:v>8.0521287626637239</c:v>
                </c:pt>
                <c:pt idx="37">
                  <c:v>7.9215788268432235</c:v>
                </c:pt>
                <c:pt idx="38">
                  <c:v>8.0233282862373176</c:v>
                </c:pt>
                <c:pt idx="39">
                  <c:v>8.5192470491689214</c:v>
                </c:pt>
                <c:pt idx="40">
                  <c:v>9.2326674242549043</c:v>
                </c:pt>
                <c:pt idx="41">
                  <c:v>9.9063770655059056</c:v>
                </c:pt>
                <c:pt idx="42">
                  <c:v>10.541459717499313</c:v>
                </c:pt>
                <c:pt idx="43">
                  <c:v>11.231485079681446</c:v>
                </c:pt>
                <c:pt idx="44">
                  <c:v>12.147524485578653</c:v>
                </c:pt>
                <c:pt idx="45">
                  <c:v>13.314699809211518</c:v>
                </c:pt>
                <c:pt idx="46">
                  <c:v>14.581174470484706</c:v>
                </c:pt>
                <c:pt idx="47">
                  <c:v>15.45525232832421</c:v>
                </c:pt>
                <c:pt idx="48">
                  <c:v>16.53112729780128</c:v>
                </c:pt>
                <c:pt idx="49">
                  <c:v>18.901810971107682</c:v>
                </c:pt>
                <c:pt idx="50">
                  <c:v>21.858906432941982</c:v>
                </c:pt>
                <c:pt idx="51">
                  <c:v>24.538623072665892</c:v>
                </c:pt>
                <c:pt idx="52">
                  <c:v>25.624941989842313</c:v>
                </c:pt>
                <c:pt idx="53">
                  <c:v>27.956052995377156</c:v>
                </c:pt>
                <c:pt idx="54">
                  <c:v>30.265024744758563</c:v>
                </c:pt>
                <c:pt idx="55">
                  <c:v>32.185552389016131</c:v>
                </c:pt>
                <c:pt idx="56">
                  <c:v>34.249986808875825</c:v>
                </c:pt>
                <c:pt idx="57">
                  <c:v>36.708494596304902</c:v>
                </c:pt>
                <c:pt idx="58">
                  <c:v>38.350023342120139</c:v>
                </c:pt>
                <c:pt idx="59">
                  <c:v>40.039345584161168</c:v>
                </c:pt>
                <c:pt idx="60">
                  <c:v>41.318609148451955</c:v>
                </c:pt>
                <c:pt idx="61">
                  <c:v>42.738785935744247</c:v>
                </c:pt>
                <c:pt idx="62">
                  <c:v>44.6241718126508</c:v>
                </c:pt>
                <c:pt idx="63">
                  <c:v>47.177555070484701</c:v>
                </c:pt>
                <c:pt idx="64">
                  <c:v>50.185240949501427</c:v>
                </c:pt>
                <c:pt idx="65">
                  <c:v>53.320602355516165</c:v>
                </c:pt>
                <c:pt idx="66">
                  <c:v>56.056018980885753</c:v>
                </c:pt>
                <c:pt idx="67">
                  <c:v>58.455235382179787</c:v>
                </c:pt>
                <c:pt idx="68">
                  <c:v>58.812556198930835</c:v>
                </c:pt>
                <c:pt idx="69">
                  <c:v>59.218369124716084</c:v>
                </c:pt>
                <c:pt idx="70">
                  <c:v>58.298038018207251</c:v>
                </c:pt>
                <c:pt idx="71">
                  <c:v>57.950556903079018</c:v>
                </c:pt>
                <c:pt idx="72">
                  <c:v>56.77004454786487</c:v>
                </c:pt>
                <c:pt idx="73">
                  <c:v>57.027510212747373</c:v>
                </c:pt>
                <c:pt idx="74">
                  <c:v>58.066384873061097</c:v>
                </c:pt>
                <c:pt idx="75">
                  <c:v>59.372207917319365</c:v>
                </c:pt>
                <c:pt idx="76">
                  <c:v>60.369251637647722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FCF-4300-A06F-65E432A1CAE2}"/>
            </c:ext>
          </c:extLst>
        </c:ser>
        <c:ser>
          <c:idx val="2"/>
          <c:order val="2"/>
          <c:tx>
            <c:strRef>
              <c:f>Vyhlazení_křivek_final!$H$1</c:f>
              <c:strCache>
                <c:ptCount val="1"/>
                <c:pt idx="0">
                  <c:v>M (attending ch.)</c:v>
                </c:pt>
              </c:strCache>
            </c:strRef>
          </c:tx>
          <c:spPr>
            <a:ln w="28575" cap="rnd">
              <a:solidFill>
                <a:srgbClr val="8CE1F0"/>
              </a:solidFill>
              <a:round/>
            </a:ln>
            <a:effectLst/>
          </c:spPr>
          <c:marker>
            <c:symbol val="none"/>
          </c:marker>
          <c:cat>
            <c:strRef>
              <c:f>Vyhlazení_křivek_final!$E$2:$E$78</c:f>
              <c:strCache>
                <c:ptCount val="77"/>
                <c:pt idx="0">
                  <c:v>19</c:v>
                </c:pt>
                <c:pt idx="1">
                  <c:v>20</c:v>
                </c:pt>
                <c:pt idx="2">
                  <c:v>21</c:v>
                </c:pt>
                <c:pt idx="3">
                  <c:v>22</c:v>
                </c:pt>
                <c:pt idx="4">
                  <c:v>23</c:v>
                </c:pt>
                <c:pt idx="5">
                  <c:v>24</c:v>
                </c:pt>
                <c:pt idx="6">
                  <c:v>25</c:v>
                </c:pt>
                <c:pt idx="7">
                  <c:v>26</c:v>
                </c:pt>
                <c:pt idx="8">
                  <c:v>27</c:v>
                </c:pt>
                <c:pt idx="9">
                  <c:v>28</c:v>
                </c:pt>
                <c:pt idx="10">
                  <c:v>29</c:v>
                </c:pt>
                <c:pt idx="11">
                  <c:v>30</c:v>
                </c:pt>
                <c:pt idx="12">
                  <c:v>31</c:v>
                </c:pt>
                <c:pt idx="13">
                  <c:v>32</c:v>
                </c:pt>
                <c:pt idx="14">
                  <c:v>33</c:v>
                </c:pt>
                <c:pt idx="15">
                  <c:v>34</c:v>
                </c:pt>
                <c:pt idx="16">
                  <c:v>35</c:v>
                </c:pt>
                <c:pt idx="17">
                  <c:v>36</c:v>
                </c:pt>
                <c:pt idx="18">
                  <c:v>37</c:v>
                </c:pt>
                <c:pt idx="19">
                  <c:v>38</c:v>
                </c:pt>
                <c:pt idx="20">
                  <c:v>39</c:v>
                </c:pt>
                <c:pt idx="21">
                  <c:v>40</c:v>
                </c:pt>
                <c:pt idx="22">
                  <c:v>41</c:v>
                </c:pt>
                <c:pt idx="23">
                  <c:v>42</c:v>
                </c:pt>
                <c:pt idx="24">
                  <c:v>43</c:v>
                </c:pt>
                <c:pt idx="25">
                  <c:v>44</c:v>
                </c:pt>
                <c:pt idx="26">
                  <c:v>45</c:v>
                </c:pt>
                <c:pt idx="27">
                  <c:v>46</c:v>
                </c:pt>
                <c:pt idx="28">
                  <c:v>47</c:v>
                </c:pt>
                <c:pt idx="29">
                  <c:v>48</c:v>
                </c:pt>
                <c:pt idx="30">
                  <c:v>49</c:v>
                </c:pt>
                <c:pt idx="31">
                  <c:v>50</c:v>
                </c:pt>
                <c:pt idx="32">
                  <c:v>51</c:v>
                </c:pt>
                <c:pt idx="33">
                  <c:v>52</c:v>
                </c:pt>
                <c:pt idx="34">
                  <c:v>53</c:v>
                </c:pt>
                <c:pt idx="35">
                  <c:v>54</c:v>
                </c:pt>
                <c:pt idx="36">
                  <c:v>55</c:v>
                </c:pt>
                <c:pt idx="37">
                  <c:v>56</c:v>
                </c:pt>
                <c:pt idx="38">
                  <c:v>57</c:v>
                </c:pt>
                <c:pt idx="39">
                  <c:v>58</c:v>
                </c:pt>
                <c:pt idx="40">
                  <c:v>59</c:v>
                </c:pt>
                <c:pt idx="41">
                  <c:v>60</c:v>
                </c:pt>
                <c:pt idx="42">
                  <c:v>61</c:v>
                </c:pt>
                <c:pt idx="43">
                  <c:v>62</c:v>
                </c:pt>
                <c:pt idx="44">
                  <c:v>63</c:v>
                </c:pt>
                <c:pt idx="45">
                  <c:v>64</c:v>
                </c:pt>
                <c:pt idx="46">
                  <c:v>65</c:v>
                </c:pt>
                <c:pt idx="47">
                  <c:v>66</c:v>
                </c:pt>
                <c:pt idx="48">
                  <c:v>67</c:v>
                </c:pt>
                <c:pt idx="49">
                  <c:v>68</c:v>
                </c:pt>
                <c:pt idx="50">
                  <c:v>69</c:v>
                </c:pt>
                <c:pt idx="51">
                  <c:v>70</c:v>
                </c:pt>
                <c:pt idx="52">
                  <c:v>71</c:v>
                </c:pt>
                <c:pt idx="53">
                  <c:v>72</c:v>
                </c:pt>
                <c:pt idx="54">
                  <c:v>73</c:v>
                </c:pt>
                <c:pt idx="55">
                  <c:v>74</c:v>
                </c:pt>
                <c:pt idx="56">
                  <c:v>75</c:v>
                </c:pt>
                <c:pt idx="57">
                  <c:v>76</c:v>
                </c:pt>
                <c:pt idx="58">
                  <c:v>77</c:v>
                </c:pt>
                <c:pt idx="59">
                  <c:v>78</c:v>
                </c:pt>
                <c:pt idx="60">
                  <c:v>79</c:v>
                </c:pt>
                <c:pt idx="61">
                  <c:v>80</c:v>
                </c:pt>
                <c:pt idx="62">
                  <c:v>81</c:v>
                </c:pt>
                <c:pt idx="63">
                  <c:v>82</c:v>
                </c:pt>
                <c:pt idx="64">
                  <c:v>83</c:v>
                </c:pt>
                <c:pt idx="65">
                  <c:v>84</c:v>
                </c:pt>
                <c:pt idx="66">
                  <c:v>85</c:v>
                </c:pt>
                <c:pt idx="67">
                  <c:v>86</c:v>
                </c:pt>
                <c:pt idx="68">
                  <c:v>87</c:v>
                </c:pt>
                <c:pt idx="69">
                  <c:v>88</c:v>
                </c:pt>
                <c:pt idx="70">
                  <c:v>89</c:v>
                </c:pt>
                <c:pt idx="71">
                  <c:v>90</c:v>
                </c:pt>
                <c:pt idx="72">
                  <c:v>91</c:v>
                </c:pt>
                <c:pt idx="73">
                  <c:v>92</c:v>
                </c:pt>
                <c:pt idx="74">
                  <c:v>93</c:v>
                </c:pt>
                <c:pt idx="75">
                  <c:v>94</c:v>
                </c:pt>
                <c:pt idx="76">
                  <c:v>95+</c:v>
                </c:pt>
              </c:strCache>
            </c:strRef>
          </c:cat>
          <c:val>
            <c:numRef>
              <c:f>Vyhlazení_křivek_final!$H$2:$H$78</c:f>
              <c:numCache>
                <c:formatCode>General</c:formatCode>
                <c:ptCount val="77"/>
                <c:pt idx="0">
                  <c:v>2.3885548810890147</c:v>
                </c:pt>
                <c:pt idx="1">
                  <c:v>2.6791354897648461</c:v>
                </c:pt>
                <c:pt idx="2">
                  <c:v>3.2264147115507704</c:v>
                </c:pt>
                <c:pt idx="3">
                  <c:v>3.5194107240152848</c:v>
                </c:pt>
                <c:pt idx="4">
                  <c:v>3.6623679147859938</c:v>
                </c:pt>
                <c:pt idx="5">
                  <c:v>3.6873573906629558</c:v>
                </c:pt>
                <c:pt idx="6">
                  <c:v>3.6595708052081419</c:v>
                </c:pt>
                <c:pt idx="7">
                  <c:v>3.7317516823592149</c:v>
                </c:pt>
                <c:pt idx="8">
                  <c:v>3.8850470299585553</c:v>
                </c:pt>
                <c:pt idx="9">
                  <c:v>4.0111790116559858</c:v>
                </c:pt>
                <c:pt idx="10">
                  <c:v>4.1087201595794092</c:v>
                </c:pt>
                <c:pt idx="11">
                  <c:v>4.1870999219197698</c:v>
                </c:pt>
                <c:pt idx="12">
                  <c:v>4.2923814632283888</c:v>
                </c:pt>
                <c:pt idx="13">
                  <c:v>4.3397543330950814</c:v>
                </c:pt>
                <c:pt idx="14">
                  <c:v>4.3625816389784493</c:v>
                </c:pt>
                <c:pt idx="15">
                  <c:v>4.4410405393932741</c:v>
                </c:pt>
                <c:pt idx="16">
                  <c:v>4.5867044651969122</c:v>
                </c:pt>
                <c:pt idx="17">
                  <c:v>4.66647364559672</c:v>
                </c:pt>
                <c:pt idx="18">
                  <c:v>4.6417185365569278</c:v>
                </c:pt>
                <c:pt idx="19">
                  <c:v>4.6474240060611312</c:v>
                </c:pt>
                <c:pt idx="20">
                  <c:v>4.6064350476192413</c:v>
                </c:pt>
                <c:pt idx="21">
                  <c:v>4.5400472600853172</c:v>
                </c:pt>
                <c:pt idx="22">
                  <c:v>4.4515131083558561</c:v>
                </c:pt>
                <c:pt idx="23">
                  <c:v>4.4223786103171978</c:v>
                </c:pt>
                <c:pt idx="24">
                  <c:v>4.5275247189420833</c:v>
                </c:pt>
                <c:pt idx="25">
                  <c:v>4.8206190545473859</c:v>
                </c:pt>
                <c:pt idx="26">
                  <c:v>5.1700942096030307</c:v>
                </c:pt>
                <c:pt idx="27">
                  <c:v>5.5591726893128621</c:v>
                </c:pt>
                <c:pt idx="28">
                  <c:v>6.0667866878498131</c:v>
                </c:pt>
                <c:pt idx="29">
                  <c:v>6.6998655689224806</c:v>
                </c:pt>
                <c:pt idx="30">
                  <c:v>7.1589793790128784</c:v>
                </c:pt>
                <c:pt idx="31">
                  <c:v>7.2490575240882986</c:v>
                </c:pt>
                <c:pt idx="32">
                  <c:v>7.1545306690588717</c:v>
                </c:pt>
                <c:pt idx="33">
                  <c:v>7.175152184443391</c:v>
                </c:pt>
                <c:pt idx="34">
                  <c:v>7.5507619913971054</c:v>
                </c:pt>
                <c:pt idx="35">
                  <c:v>8.2661525945426142</c:v>
                </c:pt>
                <c:pt idx="36">
                  <c:v>9.1045098339250909</c:v>
                </c:pt>
                <c:pt idx="37">
                  <c:v>10.081208084880995</c:v>
                </c:pt>
                <c:pt idx="38">
                  <c:v>11.013197251141932</c:v>
                </c:pt>
                <c:pt idx="39">
                  <c:v>11.54145071274591</c:v>
                </c:pt>
                <c:pt idx="40">
                  <c:v>11.70743441947991</c:v>
                </c:pt>
                <c:pt idx="41">
                  <c:v>11.83835667755651</c:v>
                </c:pt>
                <c:pt idx="42">
                  <c:v>12.269968835203628</c:v>
                </c:pt>
                <c:pt idx="43">
                  <c:v>13.046781726844287</c:v>
                </c:pt>
                <c:pt idx="44">
                  <c:v>13.776946936465885</c:v>
                </c:pt>
                <c:pt idx="45">
                  <c:v>14.26906280366094</c:v>
                </c:pt>
                <c:pt idx="46">
                  <c:v>14.435115704315475</c:v>
                </c:pt>
                <c:pt idx="47">
                  <c:v>15.305635130035091</c:v>
                </c:pt>
                <c:pt idx="48">
                  <c:v>16.594899230632556</c:v>
                </c:pt>
                <c:pt idx="49">
                  <c:v>16.378507417363011</c:v>
                </c:pt>
                <c:pt idx="50">
                  <c:v>16.276926152915212</c:v>
                </c:pt>
                <c:pt idx="51">
                  <c:v>16.301708133703986</c:v>
                </c:pt>
                <c:pt idx="52">
                  <c:v>17.737450300093332</c:v>
                </c:pt>
                <c:pt idx="53">
                  <c:v>18.376832172652723</c:v>
                </c:pt>
                <c:pt idx="54">
                  <c:v>19.092538900290048</c:v>
                </c:pt>
                <c:pt idx="55">
                  <c:v>19.918695208463518</c:v>
                </c:pt>
                <c:pt idx="56">
                  <c:v>20.513328290134581</c:v>
                </c:pt>
                <c:pt idx="57">
                  <c:v>21.096197885690291</c:v>
                </c:pt>
                <c:pt idx="58">
                  <c:v>22.313015945811564</c:v>
                </c:pt>
                <c:pt idx="59">
                  <c:v>23.472009895771158</c:v>
                </c:pt>
                <c:pt idx="60">
                  <c:v>25.152823508332666</c:v>
                </c:pt>
                <c:pt idx="61">
                  <c:v>26.922732101191905</c:v>
                </c:pt>
                <c:pt idx="62">
                  <c:v>28.55530917480926</c:v>
                </c:pt>
                <c:pt idx="63">
                  <c:v>29.835052379493185</c:v>
                </c:pt>
                <c:pt idx="64">
                  <c:v>30.893025238958934</c:v>
                </c:pt>
                <c:pt idx="65">
                  <c:v>30.81075115155479</c:v>
                </c:pt>
                <c:pt idx="66">
                  <c:v>30.568480279671046</c:v>
                </c:pt>
                <c:pt idx="67">
                  <c:v>29.930136234693315</c:v>
                </c:pt>
                <c:pt idx="68">
                  <c:v>29.747103038654707</c:v>
                </c:pt>
                <c:pt idx="69">
                  <c:v>30.07060281081927</c:v>
                </c:pt>
                <c:pt idx="70">
                  <c:v>29.709740150407196</c:v>
                </c:pt>
                <c:pt idx="71">
                  <c:v>28.755948053137889</c:v>
                </c:pt>
                <c:pt idx="72">
                  <c:v>27.107329555162419</c:v>
                </c:pt>
                <c:pt idx="73">
                  <c:v>25.330911242126319</c:v>
                </c:pt>
                <c:pt idx="74">
                  <c:v>22.487032283993692</c:v>
                </c:pt>
                <c:pt idx="75">
                  <c:v>20.299585435419313</c:v>
                </c:pt>
                <c:pt idx="76">
                  <c:v>16.877181743429279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FCF-4300-A06F-65E432A1CAE2}"/>
            </c:ext>
          </c:extLst>
        </c:ser>
        <c:ser>
          <c:idx val="3"/>
          <c:order val="3"/>
          <c:tx>
            <c:strRef>
              <c:f>Vyhlazení_křivek_final!$I$1</c:f>
              <c:strCache>
                <c:ptCount val="1"/>
                <c:pt idx="0">
                  <c:v>F (attending ch.)</c:v>
                </c:pt>
              </c:strCache>
            </c:strRef>
          </c:tx>
          <c:spPr>
            <a:ln w="28575" cap="rnd">
              <a:solidFill>
                <a:srgbClr val="FFA500"/>
              </a:solidFill>
              <a:round/>
            </a:ln>
            <a:effectLst/>
          </c:spPr>
          <c:marker>
            <c:symbol val="none"/>
          </c:marker>
          <c:cat>
            <c:strRef>
              <c:f>Vyhlazení_křivek_final!$E$2:$E$78</c:f>
              <c:strCache>
                <c:ptCount val="77"/>
                <c:pt idx="0">
                  <c:v>19</c:v>
                </c:pt>
                <c:pt idx="1">
                  <c:v>20</c:v>
                </c:pt>
                <c:pt idx="2">
                  <c:v>21</c:v>
                </c:pt>
                <c:pt idx="3">
                  <c:v>22</c:v>
                </c:pt>
                <c:pt idx="4">
                  <c:v>23</c:v>
                </c:pt>
                <c:pt idx="5">
                  <c:v>24</c:v>
                </c:pt>
                <c:pt idx="6">
                  <c:v>25</c:v>
                </c:pt>
                <c:pt idx="7">
                  <c:v>26</c:v>
                </c:pt>
                <c:pt idx="8">
                  <c:v>27</c:v>
                </c:pt>
                <c:pt idx="9">
                  <c:v>28</c:v>
                </c:pt>
                <c:pt idx="10">
                  <c:v>29</c:v>
                </c:pt>
                <c:pt idx="11">
                  <c:v>30</c:v>
                </c:pt>
                <c:pt idx="12">
                  <c:v>31</c:v>
                </c:pt>
                <c:pt idx="13">
                  <c:v>32</c:v>
                </c:pt>
                <c:pt idx="14">
                  <c:v>33</c:v>
                </c:pt>
                <c:pt idx="15">
                  <c:v>34</c:v>
                </c:pt>
                <c:pt idx="16">
                  <c:v>35</c:v>
                </c:pt>
                <c:pt idx="17">
                  <c:v>36</c:v>
                </c:pt>
                <c:pt idx="18">
                  <c:v>37</c:v>
                </c:pt>
                <c:pt idx="19">
                  <c:v>38</c:v>
                </c:pt>
                <c:pt idx="20">
                  <c:v>39</c:v>
                </c:pt>
                <c:pt idx="21">
                  <c:v>40</c:v>
                </c:pt>
                <c:pt idx="22">
                  <c:v>41</c:v>
                </c:pt>
                <c:pt idx="23">
                  <c:v>42</c:v>
                </c:pt>
                <c:pt idx="24">
                  <c:v>43</c:v>
                </c:pt>
                <c:pt idx="25">
                  <c:v>44</c:v>
                </c:pt>
                <c:pt idx="26">
                  <c:v>45</c:v>
                </c:pt>
                <c:pt idx="27">
                  <c:v>46</c:v>
                </c:pt>
                <c:pt idx="28">
                  <c:v>47</c:v>
                </c:pt>
                <c:pt idx="29">
                  <c:v>48</c:v>
                </c:pt>
                <c:pt idx="30">
                  <c:v>49</c:v>
                </c:pt>
                <c:pt idx="31">
                  <c:v>50</c:v>
                </c:pt>
                <c:pt idx="32">
                  <c:v>51</c:v>
                </c:pt>
                <c:pt idx="33">
                  <c:v>52</c:v>
                </c:pt>
                <c:pt idx="34">
                  <c:v>53</c:v>
                </c:pt>
                <c:pt idx="35">
                  <c:v>54</c:v>
                </c:pt>
                <c:pt idx="36">
                  <c:v>55</c:v>
                </c:pt>
                <c:pt idx="37">
                  <c:v>56</c:v>
                </c:pt>
                <c:pt idx="38">
                  <c:v>57</c:v>
                </c:pt>
                <c:pt idx="39">
                  <c:v>58</c:v>
                </c:pt>
                <c:pt idx="40">
                  <c:v>59</c:v>
                </c:pt>
                <c:pt idx="41">
                  <c:v>60</c:v>
                </c:pt>
                <c:pt idx="42">
                  <c:v>61</c:v>
                </c:pt>
                <c:pt idx="43">
                  <c:v>62</c:v>
                </c:pt>
                <c:pt idx="44">
                  <c:v>63</c:v>
                </c:pt>
                <c:pt idx="45">
                  <c:v>64</c:v>
                </c:pt>
                <c:pt idx="46">
                  <c:v>65</c:v>
                </c:pt>
                <c:pt idx="47">
                  <c:v>66</c:v>
                </c:pt>
                <c:pt idx="48">
                  <c:v>67</c:v>
                </c:pt>
                <c:pt idx="49">
                  <c:v>68</c:v>
                </c:pt>
                <c:pt idx="50">
                  <c:v>69</c:v>
                </c:pt>
                <c:pt idx="51">
                  <c:v>70</c:v>
                </c:pt>
                <c:pt idx="52">
                  <c:v>71</c:v>
                </c:pt>
                <c:pt idx="53">
                  <c:v>72</c:v>
                </c:pt>
                <c:pt idx="54">
                  <c:v>73</c:v>
                </c:pt>
                <c:pt idx="55">
                  <c:v>74</c:v>
                </c:pt>
                <c:pt idx="56">
                  <c:v>75</c:v>
                </c:pt>
                <c:pt idx="57">
                  <c:v>76</c:v>
                </c:pt>
                <c:pt idx="58">
                  <c:v>77</c:v>
                </c:pt>
                <c:pt idx="59">
                  <c:v>78</c:v>
                </c:pt>
                <c:pt idx="60">
                  <c:v>79</c:v>
                </c:pt>
                <c:pt idx="61">
                  <c:v>80</c:v>
                </c:pt>
                <c:pt idx="62">
                  <c:v>81</c:v>
                </c:pt>
                <c:pt idx="63">
                  <c:v>82</c:v>
                </c:pt>
                <c:pt idx="64">
                  <c:v>83</c:v>
                </c:pt>
                <c:pt idx="65">
                  <c:v>84</c:v>
                </c:pt>
                <c:pt idx="66">
                  <c:v>85</c:v>
                </c:pt>
                <c:pt idx="67">
                  <c:v>86</c:v>
                </c:pt>
                <c:pt idx="68">
                  <c:v>87</c:v>
                </c:pt>
                <c:pt idx="69">
                  <c:v>88</c:v>
                </c:pt>
                <c:pt idx="70">
                  <c:v>89</c:v>
                </c:pt>
                <c:pt idx="71">
                  <c:v>90</c:v>
                </c:pt>
                <c:pt idx="72">
                  <c:v>91</c:v>
                </c:pt>
                <c:pt idx="73">
                  <c:v>92</c:v>
                </c:pt>
                <c:pt idx="74">
                  <c:v>93</c:v>
                </c:pt>
                <c:pt idx="75">
                  <c:v>94</c:v>
                </c:pt>
                <c:pt idx="76">
                  <c:v>95+</c:v>
                </c:pt>
              </c:strCache>
            </c:strRef>
          </c:cat>
          <c:val>
            <c:numRef>
              <c:f>Vyhlazení_křivek_final!$I$2:$I$78</c:f>
              <c:numCache>
                <c:formatCode>General</c:formatCode>
                <c:ptCount val="77"/>
                <c:pt idx="0">
                  <c:v>2.8221096439878761</c:v>
                </c:pt>
                <c:pt idx="1">
                  <c:v>3.2887644190063798</c:v>
                </c:pt>
                <c:pt idx="2">
                  <c:v>4.1546512001282432</c:v>
                </c:pt>
                <c:pt idx="3">
                  <c:v>4.7218476495784723</c:v>
                </c:pt>
                <c:pt idx="4">
                  <c:v>5.051523534223648</c:v>
                </c:pt>
                <c:pt idx="5">
                  <c:v>5.2656504032395341</c:v>
                </c:pt>
                <c:pt idx="6">
                  <c:v>5.417226826587525</c:v>
                </c:pt>
                <c:pt idx="7">
                  <c:v>5.6491274486305318</c:v>
                </c:pt>
                <c:pt idx="8">
                  <c:v>5.8807312607215989</c:v>
                </c:pt>
                <c:pt idx="9">
                  <c:v>6.0376932571539443</c:v>
                </c:pt>
                <c:pt idx="10">
                  <c:v>6.0584556012293769</c:v>
                </c:pt>
                <c:pt idx="11">
                  <c:v>5.8925598469723628</c:v>
                </c:pt>
                <c:pt idx="12">
                  <c:v>5.6662505461844637</c:v>
                </c:pt>
                <c:pt idx="13">
                  <c:v>5.4166905477135687</c:v>
                </c:pt>
                <c:pt idx="14">
                  <c:v>5.2223801819856748</c:v>
                </c:pt>
                <c:pt idx="15">
                  <c:v>5.0615453690430829</c:v>
                </c:pt>
                <c:pt idx="16">
                  <c:v>4.960270829326662</c:v>
                </c:pt>
                <c:pt idx="17">
                  <c:v>4.7644557568727848</c:v>
                </c:pt>
                <c:pt idx="18">
                  <c:v>4.5192038410332591</c:v>
                </c:pt>
                <c:pt idx="19">
                  <c:v>4.3341126316180754</c:v>
                </c:pt>
                <c:pt idx="20">
                  <c:v>4.1968299844445287</c:v>
                </c:pt>
                <c:pt idx="21">
                  <c:v>4.0576640458058124</c:v>
                </c:pt>
                <c:pt idx="22">
                  <c:v>3.9366988046292866</c:v>
                </c:pt>
                <c:pt idx="23">
                  <c:v>3.8885936600269893</c:v>
                </c:pt>
                <c:pt idx="24">
                  <c:v>4.0056815944929607</c:v>
                </c:pt>
                <c:pt idx="25">
                  <c:v>4.2763722278762426</c:v>
                </c:pt>
                <c:pt idx="26">
                  <c:v>4.5686126527454096</c:v>
                </c:pt>
                <c:pt idx="27">
                  <c:v>4.8735424121173985</c:v>
                </c:pt>
                <c:pt idx="28">
                  <c:v>5.2146678406690343</c:v>
                </c:pt>
                <c:pt idx="29">
                  <c:v>5.5843336675843762</c:v>
                </c:pt>
                <c:pt idx="30">
                  <c:v>5.8928148719128313</c:v>
                </c:pt>
                <c:pt idx="31">
                  <c:v>5.9677070211498116</c:v>
                </c:pt>
                <c:pt idx="32">
                  <c:v>5.8482903658398175</c:v>
                </c:pt>
                <c:pt idx="33">
                  <c:v>5.7459281776413258</c:v>
                </c:pt>
                <c:pt idx="34">
                  <c:v>5.8918164302574549</c:v>
                </c:pt>
                <c:pt idx="35">
                  <c:v>6.3282656702061253</c:v>
                </c:pt>
                <c:pt idx="36">
                  <c:v>6.8697612073107281</c:v>
                </c:pt>
                <c:pt idx="37">
                  <c:v>7.4769498157918575</c:v>
                </c:pt>
                <c:pt idx="38">
                  <c:v>7.8915217852271891</c:v>
                </c:pt>
                <c:pt idx="39">
                  <c:v>8.0090494639024339</c:v>
                </c:pt>
                <c:pt idx="40">
                  <c:v>8.0368690474722833</c:v>
                </c:pt>
                <c:pt idx="41">
                  <c:v>8.1906764434129933</c:v>
                </c:pt>
                <c:pt idx="42">
                  <c:v>8.5944906036239654</c:v>
                </c:pt>
                <c:pt idx="43">
                  <c:v>9.218883100409073</c:v>
                </c:pt>
                <c:pt idx="44">
                  <c:v>9.8470212724553541</c:v>
                </c:pt>
                <c:pt idx="45">
                  <c:v>10.394682309580196</c:v>
                </c:pt>
                <c:pt idx="46">
                  <c:v>10.971602895131465</c:v>
                </c:pt>
                <c:pt idx="47">
                  <c:v>11.970020651580656</c:v>
                </c:pt>
                <c:pt idx="48">
                  <c:v>13.140552639613222</c:v>
                </c:pt>
                <c:pt idx="49">
                  <c:v>13.718268443332416</c:v>
                </c:pt>
                <c:pt idx="50">
                  <c:v>14.219533847444144</c:v>
                </c:pt>
                <c:pt idx="51">
                  <c:v>15.107183390125664</c:v>
                </c:pt>
                <c:pt idx="52">
                  <c:v>16.922193252333024</c:v>
                </c:pt>
                <c:pt idx="53">
                  <c:v>18.259764074463881</c:v>
                </c:pt>
                <c:pt idx="54">
                  <c:v>19.665452162799088</c:v>
                </c:pt>
                <c:pt idx="55">
                  <c:v>21.305480333409406</c:v>
                </c:pt>
                <c:pt idx="56">
                  <c:v>22.893868831775045</c:v>
                </c:pt>
                <c:pt idx="57">
                  <c:v>24.301184279632903</c:v>
                </c:pt>
                <c:pt idx="58">
                  <c:v>26.522736881610086</c:v>
                </c:pt>
                <c:pt idx="59">
                  <c:v>29.081294063373161</c:v>
                </c:pt>
                <c:pt idx="60">
                  <c:v>32.070756546758822</c:v>
                </c:pt>
                <c:pt idx="61">
                  <c:v>35.2737450663953</c:v>
                </c:pt>
                <c:pt idx="62">
                  <c:v>38.145264217475336</c:v>
                </c:pt>
                <c:pt idx="63">
                  <c:v>40.472584623858125</c:v>
                </c:pt>
                <c:pt idx="64">
                  <c:v>41.864219104462947</c:v>
                </c:pt>
                <c:pt idx="65">
                  <c:v>42.198408454460001</c:v>
                </c:pt>
                <c:pt idx="66">
                  <c:v>42.00747602488071</c:v>
                </c:pt>
                <c:pt idx="67">
                  <c:v>41.232184626778057</c:v>
                </c:pt>
                <c:pt idx="68">
                  <c:v>41.445346092213327</c:v>
                </c:pt>
                <c:pt idx="69">
                  <c:v>40.826356407943301</c:v>
                </c:pt>
                <c:pt idx="70">
                  <c:v>40.252182417302244</c:v>
                </c:pt>
                <c:pt idx="71">
                  <c:v>38.564842498716096</c:v>
                </c:pt>
                <c:pt idx="72">
                  <c:v>37.05316814395858</c:v>
                </c:pt>
                <c:pt idx="73">
                  <c:v>34.570075016058652</c:v>
                </c:pt>
                <c:pt idx="74">
                  <c:v>30.807917509821984</c:v>
                </c:pt>
                <c:pt idx="75">
                  <c:v>26.895539492224806</c:v>
                </c:pt>
                <c:pt idx="76">
                  <c:v>22.414684147813414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FCF-4300-A06F-65E432A1CA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7482911"/>
        <c:axId val="487483391"/>
      </c:lineChart>
      <c:catAx>
        <c:axId val="4874829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FFA5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87483391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487483391"/>
        <c:scaling>
          <c:orientation val="minMax"/>
          <c:max val="6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87482911"/>
        <c:crosses val="autoZero"/>
        <c:crossBetween val="midCat"/>
        <c:majorUnit val="20"/>
      </c:valAx>
      <c:spPr>
        <a:noFill/>
        <a:ln>
          <a:solidFill>
            <a:srgbClr val="FFA500"/>
          </a:solidFill>
        </a:ln>
        <a:effectLst/>
      </c:spPr>
    </c:plotArea>
    <c:legend>
      <c:legendPos val="b"/>
      <c:legendEntry>
        <c:idx val="2"/>
        <c:txPr>
          <a:bodyPr rot="0" spcFirstLastPara="1" vertOverflow="ellipsis" vert="horz" wrap="square" anchor="ctr" anchorCtr="1"/>
          <a:lstStyle/>
          <a:p>
            <a:pPr algn="just"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</c:legendEntry>
      <c:layout>
        <c:manualLayout>
          <c:xMode val="edge"/>
          <c:yMode val="edge"/>
          <c:x val="4.1940374680280189E-2"/>
          <c:y val="0.26570499863588481"/>
          <c:w val="0.74505117009243149"/>
          <c:h val="0.109350760817831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cs-C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n-GB" sz="1920" b="0" i="0" u="none" strike="noStrike" kern="1200" spc="0" baseline="0" noProof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 noProof="0" dirty="0"/>
              <a:t>Total estimated</a:t>
            </a:r>
            <a:r>
              <a:rPr lang="en-GB" baseline="0" noProof="0" dirty="0"/>
              <a:t> h</a:t>
            </a:r>
            <a:r>
              <a:rPr lang="en-GB" noProof="0" dirty="0"/>
              <a:t>ospitalization days in Czechia in 2031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GB" sz="1920" b="0" i="0" u="none" strike="noStrike" kern="1200" spc="0" baseline="0" noProof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0.12590768298622576"/>
          <c:y val="0.14790894586398851"/>
          <c:w val="0.72594402473154551"/>
          <c:h val="0.6803293008583686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1E90FF"/>
            </a:solidFill>
            <a:ln>
              <a:noFill/>
            </a:ln>
            <a:effectLst/>
          </c:spPr>
          <c:invertIfNegative val="0"/>
          <c:cat>
            <c:strRef>
              <c:f>Výsledky!$P$4:$R$4</c:f>
              <c:strCache>
                <c:ptCount val="3"/>
                <c:pt idx="0">
                  <c:v>high partnership variant</c:v>
                </c:pt>
                <c:pt idx="1">
                  <c:v>medium partnership variant</c:v>
                </c:pt>
                <c:pt idx="2">
                  <c:v>low partnership variant</c:v>
                </c:pt>
              </c:strCache>
            </c:strRef>
          </c:cat>
          <c:val>
            <c:numRef>
              <c:f>Výsledky!$P$5:$R$5</c:f>
              <c:numCache>
                <c:formatCode>General</c:formatCode>
                <c:ptCount val="3"/>
                <c:pt idx="0">
                  <c:v>22.417302147938674</c:v>
                </c:pt>
                <c:pt idx="1">
                  <c:v>22.440831508307131</c:v>
                </c:pt>
                <c:pt idx="2">
                  <c:v>22.464360923159102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E5-4FAA-8BE0-25DBF7E5B4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401160319"/>
        <c:axId val="1401162239"/>
      </c:barChart>
      <c:barChart>
        <c:barDir val="col"/>
        <c:grouping val="clustered"/>
        <c:varyColors val="0"/>
        <c:ser>
          <c:idx val="1"/>
          <c:order val="1"/>
          <c:spPr>
            <a:solidFill>
              <a:srgbClr val="FFA500">
                <a:alpha val="0"/>
              </a:srgbClr>
            </a:solidFill>
            <a:ln>
              <a:noFill/>
            </a:ln>
            <a:effectLst/>
          </c:spPr>
          <c:invertIfNegative val="0"/>
          <c:cat>
            <c:strRef>
              <c:f>Výsledky!$P$4:$R$4</c:f>
              <c:strCache>
                <c:ptCount val="3"/>
                <c:pt idx="0">
                  <c:v>high partnership variant</c:v>
                </c:pt>
                <c:pt idx="1">
                  <c:v>medium partnership variant</c:v>
                </c:pt>
                <c:pt idx="2">
                  <c:v>low partnership variant</c:v>
                </c:pt>
              </c:strCache>
            </c:strRef>
          </c:cat>
          <c:val>
            <c:numRef>
              <c:f>Výsledky!$P$6:$R$6</c:f>
              <c:numCache>
                <c:formatCode>General</c:formatCode>
                <c:ptCount val="3"/>
                <c:pt idx="0">
                  <c:v>99.895149338117221</c:v>
                </c:pt>
                <c:pt idx="1">
                  <c:v>100</c:v>
                </c:pt>
                <c:pt idx="2">
                  <c:v>100.1048509046702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BE5-4FAA-8BE0-25DBF7E5B4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0"/>
        <c:axId val="1585871919"/>
        <c:axId val="1585869039"/>
      </c:barChart>
      <c:catAx>
        <c:axId val="14011603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FFA5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401162239"/>
        <c:crosses val="autoZero"/>
        <c:auto val="1"/>
        <c:lblAlgn val="ctr"/>
        <c:lblOffset val="100"/>
        <c:noMultiLvlLbl val="0"/>
      </c:catAx>
      <c:valAx>
        <c:axId val="1401162239"/>
        <c:scaling>
          <c:orientation val="minMax"/>
          <c:max val="22.5"/>
          <c:min val="22.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en-GB" sz="1600" b="0" i="0" u="none" strike="noStrike" kern="1200" baseline="0" noProof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noProof="0" dirty="0"/>
                  <a:t>Days in millions</a:t>
                </a:r>
              </a:p>
            </c:rich>
          </c:tx>
          <c:layout>
            <c:manualLayout>
              <c:xMode val="edge"/>
              <c:yMode val="edge"/>
              <c:x val="1.7674124394253202E-2"/>
              <c:y val="0.2171137657497358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en-GB" sz="1600" b="0" i="0" u="none" strike="noStrike" kern="1200" baseline="0" noProof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401160319"/>
        <c:crosses val="autoZero"/>
        <c:crossBetween val="between"/>
        <c:majorUnit val="2.0000000000000004E-2"/>
      </c:valAx>
      <c:valAx>
        <c:axId val="1585869039"/>
        <c:scaling>
          <c:orientation val="minMax"/>
          <c:max val="100.265"/>
          <c:min val="99.817999999999998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en-GB" sz="1600" b="0" i="0" u="none" strike="noStrike" kern="1200" baseline="0" noProof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noProof="0" dirty="0"/>
                  <a:t>Relative</a:t>
                </a:r>
                <a:r>
                  <a:rPr lang="en-GB" baseline="0" noProof="0" dirty="0"/>
                  <a:t> scale</a:t>
                </a:r>
                <a:endParaRPr lang="cs-CZ" baseline="0" noProof="0" dirty="0"/>
              </a:p>
              <a:p>
                <a:pPr>
                  <a:defRPr lang="en-GB" noProof="0"/>
                </a:pPr>
                <a:r>
                  <a:rPr lang="en-GB" baseline="0" noProof="0" dirty="0"/>
                  <a:t>(100% = medium variant)</a:t>
                </a:r>
                <a:endParaRPr lang="en-GB" noProof="0" dirty="0"/>
              </a:p>
            </c:rich>
          </c:tx>
          <c:layout>
            <c:manualLayout>
              <c:xMode val="edge"/>
              <c:yMode val="edge"/>
              <c:x val="0.94763468151077102"/>
              <c:y val="0.1839956443096076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en-GB" sz="1600" b="0" i="0" u="none" strike="noStrike" kern="1200" baseline="0" noProof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00.00&quot;%&quot;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585871919"/>
        <c:crosses val="max"/>
        <c:crossBetween val="between"/>
        <c:majorUnit val="8.840000000000002E-2"/>
      </c:valAx>
      <c:catAx>
        <c:axId val="1585871919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85869039"/>
        <c:crosses val="autoZero"/>
        <c:auto val="1"/>
        <c:lblAlgn val="ctr"/>
        <c:lblOffset val="100"/>
        <c:noMultiLvlLbl val="0"/>
      </c:catAx>
      <c:spPr>
        <a:noFill/>
        <a:ln>
          <a:solidFill>
            <a:srgbClr val="FFA500"/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E5F6DA-DF50-48B6-A361-7713C72477D6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DACA71-A5F1-4764-9F80-60F6AD50E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757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8" name="Google Shape;78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0f5bb1cb0e_1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3" name="Google Shape;103;g20f5bb1cb0e_1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04" name="Google Shape;104;g20f5bb1cb0e_1_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0f5bb1cb0e_1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3" name="Google Shape;103;g20f5bb1cb0e_1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04" name="Google Shape;104;g20f5bb1cb0e_1_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965357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0f5bb1cb0e_1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3" name="Google Shape;103;g20f5bb1cb0e_1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04" name="Google Shape;104;g20f5bb1cb0e_1_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92633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0f5bb1cb0e_1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3" name="Google Shape;103;g20f5bb1cb0e_1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04" name="Google Shape;104;g20f5bb1cb0e_1_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63783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0f5bb1cb0e_1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3" name="Google Shape;103;g20f5bb1cb0e_1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04" name="Google Shape;104;g20f5bb1cb0e_1_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890142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0f5bb1cb0e_1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3" name="Google Shape;103;g20f5bb1cb0e_1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04" name="Google Shape;104;g20f5bb1cb0e_1_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832891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0f5bb1cb0e_1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3" name="Google Shape;103;g20f5bb1cb0e_1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04" name="Google Shape;104;g20f5bb1cb0e_1_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25740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1AEF51-45B9-E316-7132-6B4D4F8792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A87E035-F12E-EB61-ECE9-ADD1C1C8C0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138E61C-FEF3-A33E-DD72-5DF36D0F7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80ED-A840-49EB-898E-10FB9994E423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A806B30-B2C2-6BF8-F74E-3B8543802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D394C9-B208-00A1-2732-72409C691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887E7-5DEB-4013-9424-EF813F9E9F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14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48E404-1472-0777-7458-75D44714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097E259-C485-362D-C826-98BA7E53B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68C4F90-6D6B-65E0-C18E-2B021E8FC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80ED-A840-49EB-898E-10FB9994E423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BFA295B-2E98-65C9-5F89-71CC1A3F0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284463F-C1C2-24E6-6E21-6996BE0D1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887E7-5DEB-4013-9424-EF813F9E9F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373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5DFB889-61F5-B58E-3494-DC8255628C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4BD81CF-43DF-DEF0-151D-E6412C5C68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237497-A90D-BFB2-6CA0-CBBC40165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80ED-A840-49EB-898E-10FB9994E423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73B0C38-07F7-ABD0-4371-2E0356370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27CA6EF-E8CA-60BD-DC46-91E1779D7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887E7-5DEB-4013-9424-EF813F9E9F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014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289BC1-42FE-6475-7488-6D0B6F499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312A2B-AB96-D874-BEBB-336A9D10B0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4333810-96A9-7AE7-E5E0-B26709F6C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80ED-A840-49EB-898E-10FB9994E423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7DC958E-2F3A-0F95-6102-E24FC7358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0541F13-27D8-B6EC-CC7D-632B590B3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887E7-5DEB-4013-9424-EF813F9E9F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001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A3D006-C0EE-B5B7-BDF2-B74B3A1C0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E6EFADB-195E-78EC-33C2-C6909704AE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AC7E3CB-E4CF-C624-5B31-D8996338E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80ED-A840-49EB-898E-10FB9994E423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ABB6A5D-E481-8885-0CB9-76734E927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AC865CB-7598-D40E-2993-DB9A2F502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887E7-5DEB-4013-9424-EF813F9E9F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0250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E119C8-D3DF-84EC-F1B8-7BBA320AD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457351-878A-CBB8-AEC5-3C579F7989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893F7C0-1BF3-2D6A-D24E-0CB111378F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13BCF66-09FD-C0DD-D149-A460BD0EC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80ED-A840-49EB-898E-10FB9994E423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7677E05-B474-3F17-240C-303B689B9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8FCA344-B01D-F041-5D9F-C9542C607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887E7-5DEB-4013-9424-EF813F9E9F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2661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03F1C4-C80F-DF22-F800-C0060D66D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5D35264-A15B-C60B-B762-55CE598D7D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D34C17B-F142-D068-A00A-B7AC6AD6DC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4617462-071D-9757-E5F8-2D9FBBD93E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F6012AA-CFA4-5314-5A09-9531535FD9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2B0BC30-A4CF-B4AE-A7EB-575656611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80ED-A840-49EB-898E-10FB9994E423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F626F9D-7154-BD46-461C-A217F3E1F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35AB8A7-82CC-9EDE-64DC-316045BCD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887E7-5DEB-4013-9424-EF813F9E9F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9689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D4F4C1-6FCA-0B77-5BBF-CE05D4D10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4979E7C-48AF-F979-655A-960202F04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80ED-A840-49EB-898E-10FB9994E423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7285A0A-D9BD-8941-E3AB-0D80B1348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207F973-F935-2CBB-92B5-DD103EFD8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887E7-5DEB-4013-9424-EF813F9E9F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1795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3FBB0C0-195A-14BC-0835-FB7790C26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80ED-A840-49EB-898E-10FB9994E423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F892421-4F43-B1BB-3FEC-F8CD055C4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C60DF23-E728-C7A8-ED53-ECC70D059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887E7-5DEB-4013-9424-EF813F9E9F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740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110F0F-5DE9-5D44-63E6-62512EEF0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A1CF0A-77AA-CD2A-E15D-A4F1D3EBF7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DA76F34-F149-DEB5-AFA0-CF07CB43A7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B04EEB3-91AE-4B79-CE07-338FCF550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80ED-A840-49EB-898E-10FB9994E423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5A12CAA-2865-5232-704C-F1AB60549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758B8EF-5334-1209-0C49-63ACACFA9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887E7-5DEB-4013-9424-EF813F9E9F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8977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8D9E9B-F80B-56C0-378C-53871FAF0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C503935-BB80-59B9-4654-66D7F82111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0569D33-6F03-0A02-20FD-DCA73508BA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C973F3F-B88E-59A1-E6BF-47AEC2403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80ED-A840-49EB-898E-10FB9994E423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D36843A-6A78-05C2-3651-9F631C9F5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8275176-0649-8429-865A-3A9EA2CD5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887E7-5DEB-4013-9424-EF813F9E9F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356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C311CE2-66FC-C225-3FA9-DB9434A84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6EBB7E9-3E72-1873-8437-FD1D750426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3A7975-30C8-B47A-D2A6-95648E7B56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C5E80ED-A840-49EB-898E-10FB9994E423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B01094E-637C-0476-785E-8FA245934D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5C068B6-D875-7430-5D8E-7C8D287CC9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EF887E7-5DEB-4013-9424-EF813F9E9F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4591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5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microsoft.com/office/2007/relationships/hdphoto" Target="../media/hdphoto1.wdp"/><Relationship Id="rId10" Type="http://schemas.openxmlformats.org/officeDocument/2006/relationships/image" Target="../media/image10.jpeg"/><Relationship Id="rId4" Type="http://schemas.openxmlformats.org/officeDocument/2006/relationships/image" Target="../media/image2.png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982E11-B536-1E7E-EE82-2FD5B71A11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597244"/>
            <a:ext cx="12192000" cy="1831756"/>
          </a:xfrm>
          <a:noFill/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>
              <a:spcBef>
                <a:spcPts val="600"/>
              </a:spcBef>
            </a:pPr>
            <a:r>
              <a:rPr lang="en-US" sz="4800" b="1" dirty="0">
                <a:ln w="0"/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Effect of holding in sickness and in health</a:t>
            </a:r>
            <a:br>
              <a:rPr lang="cs-CZ" sz="4800" b="1" dirty="0">
                <a:ln w="0"/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>
                <a:ln w="0"/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potential for changes in the demand for healthcare</a:t>
            </a:r>
            <a:br>
              <a:rPr lang="cs-CZ" sz="2400" dirty="0">
                <a:ln w="0"/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>
                <a:ln w="0"/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regarding changes in the population structure by partner status</a:t>
            </a:r>
            <a:endParaRPr lang="en-GB" sz="4800" dirty="0">
              <a:ln w="0"/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3" name="Skupina 2">
            <a:extLst>
              <a:ext uri="{FF2B5EF4-FFF2-40B4-BE49-F238E27FC236}">
                <a16:creationId xmlns:a16="http://schemas.microsoft.com/office/drawing/2014/main" id="{5F1ED4BC-5680-0E83-5B9D-327F09A57916}"/>
              </a:ext>
            </a:extLst>
          </p:cNvPr>
          <p:cNvGrpSpPr>
            <a:grpSpLocks noChangeAspect="1"/>
          </p:cNvGrpSpPr>
          <p:nvPr/>
        </p:nvGrpSpPr>
        <p:grpSpPr>
          <a:xfrm>
            <a:off x="25400" y="4975538"/>
            <a:ext cx="12132000" cy="1861496"/>
            <a:chOff x="9875934" y="46159272"/>
            <a:chExt cx="14096852" cy="2162978"/>
          </a:xfrm>
        </p:grpSpPr>
        <p:sp>
          <p:nvSpPr>
            <p:cNvPr id="4" name="Nadpis 1">
              <a:extLst>
                <a:ext uri="{FF2B5EF4-FFF2-40B4-BE49-F238E27FC236}">
                  <a16:creationId xmlns:a16="http://schemas.microsoft.com/office/drawing/2014/main" id="{9B631B11-CF3D-579E-DCF7-6936237D2422}"/>
                </a:ext>
              </a:extLst>
            </p:cNvPr>
            <p:cNvSpPr txBox="1">
              <a:spLocks/>
            </p:cNvSpPr>
            <p:nvPr/>
          </p:nvSpPr>
          <p:spPr>
            <a:xfrm>
              <a:off x="14992202" y="46459976"/>
              <a:ext cx="8306883" cy="1561568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lIns="91440" tIns="45720" rIns="91440" bIns="45720" rtlCol="0" anchor="b">
              <a:noAutofit/>
            </a:bodyPr>
            <a:lstStyle>
              <a:lvl1pPr algn="ctr" defTabSz="2138324">
                <a:lnSpc>
                  <a:spcPct val="90000"/>
                </a:lnSpc>
                <a:spcBef>
                  <a:spcPct val="0"/>
                </a:spcBef>
                <a:buNone/>
                <a:defRPr sz="6600" b="1">
                  <a:ln w="0"/>
                  <a:solidFill>
                    <a:schemeClr val="tx1"/>
                  </a:solidFill>
                  <a:latin typeface="HelveticaNeueforSAS" panose="020B0604020202020204" pitchFamily="34" charset="0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400" b="0" dirty="0"/>
                <a:t>Lukáš Kahoun</a:t>
              </a:r>
            </a:p>
            <a:p>
              <a:pPr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200" b="0" dirty="0"/>
                <a:t>Charles University, Faculty of Science, Department of Demography and Geodemography</a:t>
              </a:r>
            </a:p>
            <a:p>
              <a:pPr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200" b="0" dirty="0"/>
                <a:t> Institute of Health Information and Statistics of the Czech Republic (ÚZIS)</a:t>
              </a:r>
            </a:p>
            <a:p>
              <a:pPr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400" dirty="0"/>
                <a:t>EAPS Health, Morbidity and Mortality WG, 25–27 September 2023, Bilbao</a:t>
              </a:r>
            </a:p>
          </p:txBody>
        </p:sp>
        <p:pic>
          <p:nvPicPr>
            <p:cNvPr id="5" name="Picture 2" descr="&#10;&#10;">
              <a:extLst>
                <a:ext uri="{FF2B5EF4-FFF2-40B4-BE49-F238E27FC236}">
                  <a16:creationId xmlns:a16="http://schemas.microsoft.com/office/drawing/2014/main" id="{E6CEDFA3-49FA-0018-68A4-CD53112795F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07" r="55487"/>
            <a:stretch/>
          </p:blipFill>
          <p:spPr bwMode="auto">
            <a:xfrm>
              <a:off x="10386323" y="46596911"/>
              <a:ext cx="2314332" cy="14623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2">
              <a:extLst>
                <a:ext uri="{FF2B5EF4-FFF2-40B4-BE49-F238E27FC236}">
                  <a16:creationId xmlns:a16="http://schemas.microsoft.com/office/drawing/2014/main" id="{1B9FC98D-B37B-0C5B-BE19-BBDBEFB5C43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65110" y="46750477"/>
              <a:ext cx="1414279" cy="9805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Obdélník 6">
              <a:extLst>
                <a:ext uri="{FF2B5EF4-FFF2-40B4-BE49-F238E27FC236}">
                  <a16:creationId xmlns:a16="http://schemas.microsoft.com/office/drawing/2014/main" id="{18C604B0-4199-783A-58C9-DAE22CDCFA98}"/>
                </a:ext>
              </a:extLst>
            </p:cNvPr>
            <p:cNvSpPr/>
            <p:nvPr/>
          </p:nvSpPr>
          <p:spPr>
            <a:xfrm>
              <a:off x="9875934" y="46159272"/>
              <a:ext cx="14096852" cy="2162978"/>
            </a:xfrm>
            <a:prstGeom prst="rect">
              <a:avLst/>
            </a:prstGeom>
            <a:noFill/>
            <a:ln w="57150">
              <a:solidFill>
                <a:srgbClr val="FFA5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dirty="0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20f5bb1cb0e_1_3"/>
          <p:cNvSpPr txBox="1"/>
          <p:nvPr/>
        </p:nvSpPr>
        <p:spPr>
          <a:xfrm>
            <a:off x="591993" y="414522"/>
            <a:ext cx="4653900" cy="4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lnSpc>
                <a:spcPct val="130000"/>
              </a:lnSpc>
              <a:buClr>
                <a:srgbClr val="000000"/>
              </a:buClr>
              <a:buSzPts val="2600"/>
            </a:pPr>
            <a:r>
              <a:rPr lang="cs-CZ" sz="2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</a:t>
            </a:r>
            <a:r>
              <a:rPr lang="cs-CZ" sz="26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theory</a:t>
            </a:r>
            <a:r>
              <a:rPr lang="cs-CZ" sz="2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…</a:t>
            </a:r>
            <a:endParaRPr sz="14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g20f5bb1cb0e_1_3"/>
          <p:cNvSpPr txBox="1"/>
          <p:nvPr/>
        </p:nvSpPr>
        <p:spPr>
          <a:xfrm>
            <a:off x="591992" y="1374591"/>
            <a:ext cx="4442232" cy="4431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indent="-342900">
              <a:lnSpc>
                <a:spcPct val="150000"/>
              </a:lnSpc>
              <a:buClr>
                <a:srgbClr val="FFA500"/>
              </a:buClr>
              <a:buSzPts val="1800"/>
              <a:buFont typeface="Arial"/>
              <a:buChar char="•"/>
            </a:pPr>
            <a:r>
              <a:rPr lang="en-GB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People in relationships tend to be healthier.</a:t>
            </a:r>
          </a:p>
          <a:p>
            <a:pPr marL="914400" lvl="1" indent="-342900">
              <a:lnSpc>
                <a:spcPct val="150000"/>
              </a:lnSpc>
              <a:buClr>
                <a:srgbClr val="FFA500"/>
              </a:buClr>
              <a:buSzPts val="1800"/>
              <a:buFont typeface="Arial"/>
              <a:buChar char="•"/>
            </a:pPr>
            <a:r>
              <a:rPr lang="en-GB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Is that so? Why? Why they would be?</a:t>
            </a:r>
            <a:br>
              <a:rPr lang="en-GB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GB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=&gt; this study focus on one specific area: GP check-up participation</a:t>
            </a:r>
          </a:p>
          <a:p>
            <a:pPr marL="457200" indent="-342900">
              <a:lnSpc>
                <a:spcPct val="150000"/>
              </a:lnSpc>
              <a:buClr>
                <a:srgbClr val="FFA500"/>
              </a:buClr>
              <a:buSzPts val="1800"/>
              <a:buFont typeface="Arial"/>
              <a:buChar char="•"/>
            </a:pPr>
            <a:r>
              <a:rPr lang="en-GB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Different GP check-up participation rates (persons with a partner </a:t>
            </a:r>
            <a:r>
              <a:rPr lang="cs-CZ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r>
              <a:rPr lang="en-GB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person without</a:t>
            </a:r>
            <a:br>
              <a:rPr lang="cs-CZ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GB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partner).</a:t>
            </a:r>
          </a:p>
          <a:p>
            <a:pPr marL="914400" lvl="1" indent="-342900">
              <a:lnSpc>
                <a:spcPct val="150000"/>
              </a:lnSpc>
              <a:buClr>
                <a:srgbClr val="FFA500"/>
              </a:buClr>
              <a:buSzPts val="1800"/>
              <a:buFont typeface="Arial"/>
              <a:buChar char="•"/>
            </a:pPr>
            <a:r>
              <a:rPr lang="en-GB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It starts „unstoppable stream of consequences“…</a:t>
            </a:r>
            <a:endParaRPr lang="cs-CZ" sz="1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1" indent="-342900">
              <a:lnSpc>
                <a:spcPct val="150000"/>
              </a:lnSpc>
              <a:buClr>
                <a:srgbClr val="FFA500"/>
              </a:buClr>
              <a:buSzPts val="1800"/>
              <a:buFont typeface="Arial"/>
              <a:buChar char="•"/>
            </a:pPr>
            <a:r>
              <a:rPr lang="cs-CZ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…</a:t>
            </a:r>
            <a:endParaRPr lang="en-GB" sz="1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1" indent="-342900">
              <a:lnSpc>
                <a:spcPct val="150000"/>
              </a:lnSpc>
              <a:buClr>
                <a:srgbClr val="FFA500"/>
              </a:buClr>
              <a:buSzPts val="1800"/>
              <a:buFont typeface="Arial"/>
              <a:buChar char="•"/>
            </a:pPr>
            <a:r>
              <a:rPr lang="en-GB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… and ends up in differences in the number of days spent in hospitals</a:t>
            </a:r>
            <a:r>
              <a:rPr lang="cs-CZ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lang="en-GB" sz="1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9" name="Google Shape;109;g20f5bb1cb0e_1_3"/>
          <p:cNvCxnSpPr/>
          <p:nvPr/>
        </p:nvCxnSpPr>
        <p:spPr>
          <a:xfrm>
            <a:off x="-26212" y="5956297"/>
            <a:ext cx="12240000" cy="0"/>
          </a:xfrm>
          <a:prstGeom prst="straightConnector1">
            <a:avLst/>
          </a:prstGeom>
          <a:noFill/>
          <a:ln w="12700" cap="flat" cmpd="sng">
            <a:solidFill>
              <a:srgbClr val="FFA5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10" name="Google Shape;110;g20f5bb1cb0e_1_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2893" y="6120655"/>
            <a:ext cx="1909095" cy="552122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F7A79D21-BCF8-67A6-B5F2-2226B819B2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5561" y="6152779"/>
            <a:ext cx="684339" cy="47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A8CC48FA-2909-73BD-2CD1-14E745407494}"/>
              </a:ext>
            </a:extLst>
          </p:cNvPr>
          <p:cNvSpPr txBox="1">
            <a:spLocks/>
          </p:cNvSpPr>
          <p:nvPr/>
        </p:nvSpPr>
        <p:spPr>
          <a:xfrm>
            <a:off x="3565029" y="6087171"/>
            <a:ext cx="7149050" cy="637247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>
            <a:lvl1pPr algn="ctr" defTabSz="2138324">
              <a:lnSpc>
                <a:spcPct val="90000"/>
              </a:lnSpc>
              <a:spcBef>
                <a:spcPct val="0"/>
              </a:spcBef>
              <a:buNone/>
              <a:defRPr sz="6600" b="1">
                <a:ln w="0"/>
                <a:solidFill>
                  <a:schemeClr val="tx1"/>
                </a:solidFill>
                <a:latin typeface="HelveticaNeueforSAS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1400" b="0" dirty="0">
                <a:ln w="0">
                  <a:noFill/>
                </a:ln>
              </a:rPr>
              <a:t>Lukáš Kahoun</a:t>
            </a:r>
            <a:r>
              <a:rPr lang="cs-CZ" sz="1400" b="0" dirty="0">
                <a:ln w="0">
                  <a:noFill/>
                </a:ln>
              </a:rPr>
              <a:t>: </a:t>
            </a:r>
            <a:r>
              <a:rPr lang="en-US" sz="1400" b="0" dirty="0">
                <a:ln w="0">
                  <a:noFill/>
                </a:ln>
                <a:latin typeface="Calibri" panose="020F0502020204030204" pitchFamily="34" charset="0"/>
                <a:cs typeface="Calibri" panose="020F0502020204030204" pitchFamily="34" charset="0"/>
              </a:rPr>
              <a:t>Effect of holding in sickness and in health</a:t>
            </a:r>
            <a:endParaRPr lang="cs-CZ" sz="1400" b="0" dirty="0">
              <a:ln w="0">
                <a:noFill/>
              </a:ln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1400" b="0" dirty="0">
                <a:ln w="0">
                  <a:noFill/>
                </a:ln>
              </a:rPr>
              <a:t>EAPS Health, Morbidity and Mortality WG, 25–27 September 2023, Bilbao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4F6D7881-FE99-D3A1-5C17-6AA17B755EBB}"/>
              </a:ext>
            </a:extLst>
          </p:cNvPr>
          <p:cNvSpPr/>
          <p:nvPr/>
        </p:nvSpPr>
        <p:spPr>
          <a:xfrm>
            <a:off x="11269208" y="6132777"/>
            <a:ext cx="540000" cy="540000"/>
          </a:xfrm>
          <a:prstGeom prst="rect">
            <a:avLst/>
          </a:prstGeom>
          <a:solidFill>
            <a:schemeClr val="bg1"/>
          </a:solidFill>
          <a:ln w="12700">
            <a:solidFill>
              <a:srgbClr val="FFA5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026" name="Picture 2" descr="Popis není dostupný.">
            <a:extLst>
              <a:ext uri="{FF2B5EF4-FFF2-40B4-BE49-F238E27FC236}">
                <a16:creationId xmlns:a16="http://schemas.microsoft.com/office/drawing/2014/main" id="{EB517F40-C95A-8E50-3299-DC1325E46D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5893" y="0"/>
            <a:ext cx="3516000" cy="32400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opis není dostupný.">
            <a:extLst>
              <a:ext uri="{FF2B5EF4-FFF2-40B4-BE49-F238E27FC236}">
                <a16:creationId xmlns:a16="http://schemas.microsoft.com/office/drawing/2014/main" id="{A8646F48-5A1B-A70D-77BE-BB36523150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7249" y="2706249"/>
            <a:ext cx="4864751" cy="32400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Google Shape;108;g20f5bb1cb0e_1_3">
            <a:extLst>
              <a:ext uri="{FF2B5EF4-FFF2-40B4-BE49-F238E27FC236}">
                <a16:creationId xmlns:a16="http://schemas.microsoft.com/office/drawing/2014/main" id="{B91CA906-0770-9BD8-EF33-2D940480BD32}"/>
              </a:ext>
            </a:extLst>
          </p:cNvPr>
          <p:cNvSpPr txBox="1"/>
          <p:nvPr/>
        </p:nvSpPr>
        <p:spPr>
          <a:xfrm>
            <a:off x="8645807" y="959093"/>
            <a:ext cx="2835647" cy="415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>
              <a:lnSpc>
                <a:spcPct val="150000"/>
              </a:lnSpc>
              <a:buClr>
                <a:srgbClr val="000000"/>
              </a:buClr>
              <a:buSzPts val="1800"/>
            </a:pPr>
            <a:r>
              <a:rPr lang="en-GB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&lt; persons with partner</a:t>
            </a:r>
          </a:p>
        </p:txBody>
      </p:sp>
      <p:sp>
        <p:nvSpPr>
          <p:cNvPr id="6" name="Google Shape;108;g20f5bb1cb0e_1_3">
            <a:extLst>
              <a:ext uri="{FF2B5EF4-FFF2-40B4-BE49-F238E27FC236}">
                <a16:creationId xmlns:a16="http://schemas.microsoft.com/office/drawing/2014/main" id="{97B22548-8CFE-1F03-B706-31418D7AEBFA}"/>
              </a:ext>
            </a:extLst>
          </p:cNvPr>
          <p:cNvSpPr txBox="1"/>
          <p:nvPr/>
        </p:nvSpPr>
        <p:spPr>
          <a:xfrm>
            <a:off x="4659327" y="4204706"/>
            <a:ext cx="2646134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indent="712788" algn="ctr">
              <a:buClr>
                <a:srgbClr val="000000"/>
              </a:buClr>
              <a:buSzPts val="1800"/>
              <a:tabLst>
                <a:tab pos="712788" algn="l"/>
              </a:tabLst>
            </a:pPr>
            <a:r>
              <a:rPr lang="en-GB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persons without partner &gt;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20f5bb1cb0e_1_3"/>
          <p:cNvSpPr txBox="1"/>
          <p:nvPr/>
        </p:nvSpPr>
        <p:spPr>
          <a:xfrm>
            <a:off x="591993" y="414522"/>
            <a:ext cx="4653900" cy="4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lnSpc>
                <a:spcPct val="130000"/>
              </a:lnSpc>
              <a:buClr>
                <a:srgbClr val="000000"/>
              </a:buClr>
              <a:buSzPts val="2600"/>
            </a:pPr>
            <a:r>
              <a:rPr lang="cs-CZ" sz="2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</a:t>
            </a:r>
            <a:r>
              <a:rPr lang="cs-CZ" sz="26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practice</a:t>
            </a:r>
            <a:r>
              <a:rPr lang="cs-CZ" sz="2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…</a:t>
            </a:r>
            <a:endParaRPr sz="14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9" name="Google Shape;109;g20f5bb1cb0e_1_3"/>
          <p:cNvCxnSpPr/>
          <p:nvPr/>
        </p:nvCxnSpPr>
        <p:spPr>
          <a:xfrm>
            <a:off x="-26212" y="5956297"/>
            <a:ext cx="12240000" cy="0"/>
          </a:xfrm>
          <a:prstGeom prst="straightConnector1">
            <a:avLst/>
          </a:prstGeom>
          <a:noFill/>
          <a:ln w="12700" cap="flat" cmpd="sng">
            <a:solidFill>
              <a:srgbClr val="FFA5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10" name="Google Shape;110;g20f5bb1cb0e_1_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2893" y="6120655"/>
            <a:ext cx="1909095" cy="552122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F7A79D21-BCF8-67A6-B5F2-2226B819B2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5561" y="6152779"/>
            <a:ext cx="684339" cy="47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A8CC48FA-2909-73BD-2CD1-14E745407494}"/>
              </a:ext>
            </a:extLst>
          </p:cNvPr>
          <p:cNvSpPr txBox="1">
            <a:spLocks/>
          </p:cNvSpPr>
          <p:nvPr/>
        </p:nvSpPr>
        <p:spPr>
          <a:xfrm>
            <a:off x="3565029" y="6087171"/>
            <a:ext cx="7149050" cy="637247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>
            <a:lvl1pPr algn="ctr" defTabSz="2138324">
              <a:lnSpc>
                <a:spcPct val="90000"/>
              </a:lnSpc>
              <a:spcBef>
                <a:spcPct val="0"/>
              </a:spcBef>
              <a:buNone/>
              <a:defRPr sz="6600" b="1">
                <a:ln w="0"/>
                <a:solidFill>
                  <a:schemeClr val="tx1"/>
                </a:solidFill>
                <a:latin typeface="HelveticaNeueforSAS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1400" b="0" dirty="0">
                <a:ln w="0">
                  <a:noFill/>
                </a:ln>
              </a:rPr>
              <a:t>Lukáš Kahoun</a:t>
            </a:r>
            <a:r>
              <a:rPr lang="cs-CZ" sz="1400" b="0" dirty="0">
                <a:ln w="0">
                  <a:noFill/>
                </a:ln>
              </a:rPr>
              <a:t>: </a:t>
            </a:r>
            <a:r>
              <a:rPr lang="en-US" sz="1400" b="0" dirty="0">
                <a:ln w="0">
                  <a:noFill/>
                </a:ln>
                <a:latin typeface="Calibri" panose="020F0502020204030204" pitchFamily="34" charset="0"/>
                <a:cs typeface="Calibri" panose="020F0502020204030204" pitchFamily="34" charset="0"/>
              </a:rPr>
              <a:t>Effect of holding in sickness and in health</a:t>
            </a:r>
            <a:endParaRPr lang="cs-CZ" sz="1400" b="0" dirty="0">
              <a:ln w="0">
                <a:noFill/>
              </a:ln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1400" b="0" dirty="0">
                <a:ln w="0">
                  <a:noFill/>
                </a:ln>
              </a:rPr>
              <a:t>EAPS Health, Morbidity and Mortality WG, 25–27 September 2023, Bilbao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4F6D7881-FE99-D3A1-5C17-6AA17B755EBB}"/>
              </a:ext>
            </a:extLst>
          </p:cNvPr>
          <p:cNvSpPr/>
          <p:nvPr/>
        </p:nvSpPr>
        <p:spPr>
          <a:xfrm>
            <a:off x="11269208" y="6132777"/>
            <a:ext cx="540000" cy="540000"/>
          </a:xfrm>
          <a:prstGeom prst="rect">
            <a:avLst/>
          </a:prstGeom>
          <a:solidFill>
            <a:schemeClr val="bg1"/>
          </a:solidFill>
          <a:ln w="12700">
            <a:solidFill>
              <a:srgbClr val="FFA5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grpSp>
        <p:nvGrpSpPr>
          <p:cNvPr id="6" name="Skupina 5">
            <a:extLst>
              <a:ext uri="{FF2B5EF4-FFF2-40B4-BE49-F238E27FC236}">
                <a16:creationId xmlns:a16="http://schemas.microsoft.com/office/drawing/2014/main" id="{F3AEF494-DAC6-5FA8-69EB-CD29276DD351}"/>
              </a:ext>
            </a:extLst>
          </p:cNvPr>
          <p:cNvGrpSpPr/>
          <p:nvPr/>
        </p:nvGrpSpPr>
        <p:grpSpPr>
          <a:xfrm>
            <a:off x="591993" y="1115149"/>
            <a:ext cx="10520664" cy="4627701"/>
            <a:chOff x="4511984" y="10274478"/>
            <a:chExt cx="10332000" cy="5040000"/>
          </a:xfrm>
        </p:grpSpPr>
        <p:sp>
          <p:nvSpPr>
            <p:cNvPr id="7" name="Obdélník 6">
              <a:extLst>
                <a:ext uri="{FF2B5EF4-FFF2-40B4-BE49-F238E27FC236}">
                  <a16:creationId xmlns:a16="http://schemas.microsoft.com/office/drawing/2014/main" id="{01B33651-E732-14DE-8ECD-F5A0601460E3}"/>
                </a:ext>
              </a:extLst>
            </p:cNvPr>
            <p:cNvSpPr/>
            <p:nvPr/>
          </p:nvSpPr>
          <p:spPr>
            <a:xfrm>
              <a:off x="4511984" y="10274478"/>
              <a:ext cx="10332000" cy="5040000"/>
            </a:xfrm>
            <a:prstGeom prst="rect">
              <a:avLst/>
            </a:prstGeom>
            <a:solidFill>
              <a:srgbClr val="FFF8DC"/>
            </a:solidFill>
            <a:ln w="57150">
              <a:solidFill>
                <a:srgbClr val="FFA5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80000" rtlCol="0" anchor="t"/>
            <a:lstStyle/>
            <a:p>
              <a:pPr algn="ctr"/>
              <a:r>
                <a:rPr lang="en-US" sz="2400" b="1" dirty="0">
                  <a:solidFill>
                    <a:schemeClr val="tx1"/>
                  </a:solidFill>
                </a:rPr>
                <a:t>Having a partner means more check-ups with a general practitioner</a:t>
              </a:r>
              <a:r>
                <a:rPr lang="cs-CZ" sz="2400" b="1" dirty="0">
                  <a:solidFill>
                    <a:schemeClr val="tx1"/>
                  </a:solidFill>
                </a:rPr>
                <a:t>!</a:t>
              </a:r>
              <a:endParaRPr lang="en-GB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Obdélník 7">
              <a:extLst>
                <a:ext uri="{FF2B5EF4-FFF2-40B4-BE49-F238E27FC236}">
                  <a16:creationId xmlns:a16="http://schemas.microsoft.com/office/drawing/2014/main" id="{0791F08B-6348-C022-7616-954C500A65E8}"/>
                </a:ext>
              </a:extLst>
            </p:cNvPr>
            <p:cNvSpPr/>
            <p:nvPr/>
          </p:nvSpPr>
          <p:spPr>
            <a:xfrm>
              <a:off x="4678130" y="14716948"/>
              <a:ext cx="8925652" cy="31812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A5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1600" dirty="0">
                  <a:solidFill>
                    <a:schemeClr val="tx1"/>
                  </a:solidFill>
                </a:rPr>
                <a:t>Source</a:t>
              </a:r>
              <a:r>
                <a:rPr lang="cs-CZ" sz="1600" dirty="0">
                  <a:solidFill>
                    <a:schemeClr val="tx1"/>
                  </a:solidFill>
                </a:rPr>
                <a:t>s</a:t>
              </a:r>
              <a:r>
                <a:rPr lang="en-GB" sz="1600" dirty="0">
                  <a:solidFill>
                    <a:schemeClr val="tx1"/>
                  </a:solidFill>
                </a:rPr>
                <a:t>: author calculations; Society of General Practice CzMA, 2021</a:t>
              </a:r>
              <a:r>
                <a:rPr lang="cs-CZ" sz="1600" dirty="0">
                  <a:solidFill>
                    <a:schemeClr val="tx1"/>
                  </a:solidFill>
                </a:rPr>
                <a:t>; Schülein et al., 2017:</a:t>
              </a:r>
              <a:endParaRPr lang="en-GB" sz="1600" dirty="0">
                <a:solidFill>
                  <a:schemeClr val="tx1"/>
                </a:solidFill>
              </a:endParaRPr>
            </a:p>
          </p:txBody>
        </p:sp>
        <p:graphicFrame>
          <p:nvGraphicFramePr>
            <p:cNvPr id="9" name="Graf 8">
              <a:extLst>
                <a:ext uri="{FF2B5EF4-FFF2-40B4-BE49-F238E27FC236}">
                  <a16:creationId xmlns:a16="http://schemas.microsoft.com/office/drawing/2014/main" id="{6CA6D6F4-A4B4-AC7E-5C16-30641E3458DE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479219088"/>
                </p:ext>
              </p:extLst>
            </p:nvPr>
          </p:nvGraphicFramePr>
          <p:xfrm>
            <a:off x="4678130" y="10897107"/>
            <a:ext cx="10023320" cy="336541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sp>
          <p:nvSpPr>
            <p:cNvPr id="10" name="Obdélník 9">
              <a:extLst>
                <a:ext uri="{FF2B5EF4-FFF2-40B4-BE49-F238E27FC236}">
                  <a16:creationId xmlns:a16="http://schemas.microsoft.com/office/drawing/2014/main" id="{8A0FCCFD-33B6-F3F6-18FE-907DF4831862}"/>
                </a:ext>
              </a:extLst>
            </p:cNvPr>
            <p:cNvSpPr/>
            <p:nvPr/>
          </p:nvSpPr>
          <p:spPr>
            <a:xfrm>
              <a:off x="4678130" y="14411927"/>
              <a:ext cx="8925652" cy="31812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A5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1600" dirty="0">
                  <a:solidFill>
                    <a:schemeClr val="tx1"/>
                  </a:solidFill>
                </a:rPr>
                <a:t>Notes: *never married; *</a:t>
              </a:r>
              <a:r>
                <a:rPr lang="cs-CZ" sz="1600" dirty="0">
                  <a:solidFill>
                    <a:schemeClr val="tx1"/>
                  </a:solidFill>
                </a:rPr>
                <a:t>*</a:t>
              </a:r>
              <a:r>
                <a:rPr lang="en-GB" sz="1600" dirty="0">
                  <a:solidFill>
                    <a:schemeClr val="tx1"/>
                  </a:solidFill>
                </a:rPr>
                <a:t>divorced (included separated) or widowed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95088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20f5bb1cb0e_1_3"/>
          <p:cNvSpPr txBox="1"/>
          <p:nvPr/>
        </p:nvSpPr>
        <p:spPr>
          <a:xfrm>
            <a:off x="591993" y="414522"/>
            <a:ext cx="4653900" cy="4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lnSpc>
                <a:spcPct val="130000"/>
              </a:lnSpc>
              <a:buClr>
                <a:srgbClr val="000000"/>
              </a:buClr>
              <a:buSzPts val="2600"/>
            </a:pPr>
            <a:r>
              <a:rPr lang="cs-CZ" sz="2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</a:t>
            </a:r>
            <a:r>
              <a:rPr lang="cs-CZ" sz="26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practice</a:t>
            </a:r>
            <a:r>
              <a:rPr lang="cs-CZ" sz="2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…</a:t>
            </a:r>
            <a:endParaRPr sz="14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9" name="Google Shape;109;g20f5bb1cb0e_1_3"/>
          <p:cNvCxnSpPr/>
          <p:nvPr/>
        </p:nvCxnSpPr>
        <p:spPr>
          <a:xfrm>
            <a:off x="-26212" y="5956297"/>
            <a:ext cx="12240000" cy="0"/>
          </a:xfrm>
          <a:prstGeom prst="straightConnector1">
            <a:avLst/>
          </a:prstGeom>
          <a:noFill/>
          <a:ln w="12700" cap="flat" cmpd="sng">
            <a:solidFill>
              <a:srgbClr val="FFA5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10" name="Google Shape;110;g20f5bb1cb0e_1_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2893" y="6120655"/>
            <a:ext cx="1909095" cy="552122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F7A79D21-BCF8-67A6-B5F2-2226B819B2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5561" y="6152779"/>
            <a:ext cx="684339" cy="47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A8CC48FA-2909-73BD-2CD1-14E745407494}"/>
              </a:ext>
            </a:extLst>
          </p:cNvPr>
          <p:cNvSpPr txBox="1">
            <a:spLocks/>
          </p:cNvSpPr>
          <p:nvPr/>
        </p:nvSpPr>
        <p:spPr>
          <a:xfrm>
            <a:off x="3565029" y="6087171"/>
            <a:ext cx="7149050" cy="637247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>
            <a:lvl1pPr algn="ctr" defTabSz="2138324">
              <a:lnSpc>
                <a:spcPct val="90000"/>
              </a:lnSpc>
              <a:spcBef>
                <a:spcPct val="0"/>
              </a:spcBef>
              <a:buNone/>
              <a:defRPr sz="6600" b="1">
                <a:ln w="0"/>
                <a:solidFill>
                  <a:schemeClr val="tx1"/>
                </a:solidFill>
                <a:latin typeface="HelveticaNeueforSAS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1400" b="0" dirty="0">
                <a:ln w="0">
                  <a:noFill/>
                </a:ln>
              </a:rPr>
              <a:t>Lukáš Kahoun</a:t>
            </a:r>
            <a:r>
              <a:rPr lang="cs-CZ" sz="1400" b="0" dirty="0">
                <a:ln w="0">
                  <a:noFill/>
                </a:ln>
              </a:rPr>
              <a:t>: </a:t>
            </a:r>
            <a:r>
              <a:rPr lang="en-US" sz="1400" b="0" dirty="0">
                <a:ln w="0">
                  <a:noFill/>
                </a:ln>
                <a:latin typeface="Calibri" panose="020F0502020204030204" pitchFamily="34" charset="0"/>
                <a:cs typeface="Calibri" panose="020F0502020204030204" pitchFamily="34" charset="0"/>
              </a:rPr>
              <a:t>Effect of holding in sickness and in health</a:t>
            </a:r>
            <a:endParaRPr lang="cs-CZ" sz="1400" b="0" dirty="0">
              <a:ln w="0">
                <a:noFill/>
              </a:ln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1400" b="0" dirty="0">
                <a:ln w="0">
                  <a:noFill/>
                </a:ln>
              </a:rPr>
              <a:t>EAPS Health, Morbidity and Mortality WG, 25–27 September 2023, Bilbao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4F6D7881-FE99-D3A1-5C17-6AA17B755EBB}"/>
              </a:ext>
            </a:extLst>
          </p:cNvPr>
          <p:cNvSpPr/>
          <p:nvPr/>
        </p:nvSpPr>
        <p:spPr>
          <a:xfrm>
            <a:off x="11269208" y="6132777"/>
            <a:ext cx="540000" cy="540000"/>
          </a:xfrm>
          <a:prstGeom prst="rect">
            <a:avLst/>
          </a:prstGeom>
          <a:solidFill>
            <a:schemeClr val="bg1"/>
          </a:solidFill>
          <a:ln w="12700">
            <a:solidFill>
              <a:srgbClr val="FFA5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grpSp>
        <p:nvGrpSpPr>
          <p:cNvPr id="11" name="Skupina 10">
            <a:extLst>
              <a:ext uri="{FF2B5EF4-FFF2-40B4-BE49-F238E27FC236}">
                <a16:creationId xmlns:a16="http://schemas.microsoft.com/office/drawing/2014/main" id="{C0B30630-9D05-F536-1636-6A5F91FCB9D6}"/>
              </a:ext>
            </a:extLst>
          </p:cNvPr>
          <p:cNvGrpSpPr/>
          <p:nvPr/>
        </p:nvGrpSpPr>
        <p:grpSpPr>
          <a:xfrm>
            <a:off x="591993" y="1116159"/>
            <a:ext cx="10519200" cy="4629600"/>
            <a:chOff x="4523790" y="19336483"/>
            <a:chExt cx="10332000" cy="5040000"/>
          </a:xfrm>
        </p:grpSpPr>
        <p:sp>
          <p:nvSpPr>
            <p:cNvPr id="12" name="Obdélník 11">
              <a:extLst>
                <a:ext uri="{FF2B5EF4-FFF2-40B4-BE49-F238E27FC236}">
                  <a16:creationId xmlns:a16="http://schemas.microsoft.com/office/drawing/2014/main" id="{94C46725-7B62-2C76-C044-F36CE431002D}"/>
                </a:ext>
              </a:extLst>
            </p:cNvPr>
            <p:cNvSpPr/>
            <p:nvPr/>
          </p:nvSpPr>
          <p:spPr>
            <a:xfrm>
              <a:off x="4523790" y="19336483"/>
              <a:ext cx="10332000" cy="5040000"/>
            </a:xfrm>
            <a:prstGeom prst="rect">
              <a:avLst/>
            </a:prstGeom>
            <a:solidFill>
              <a:srgbClr val="FFF8DC"/>
            </a:solidFill>
            <a:ln w="57150">
              <a:solidFill>
                <a:srgbClr val="FFA5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80000" rtlCol="0" anchor="t"/>
            <a:lstStyle/>
            <a:p>
              <a:pPr algn="ctr"/>
              <a:r>
                <a:rPr lang="en-US" sz="2400" b="1" dirty="0">
                  <a:solidFill>
                    <a:schemeClr val="tx1"/>
                  </a:solidFill>
                </a:rPr>
                <a:t>Age, sex, and partner status are factors influencing check-u</a:t>
              </a:r>
              <a:r>
                <a:rPr lang="cs-CZ" sz="2400" b="1" dirty="0">
                  <a:solidFill>
                    <a:schemeClr val="tx1"/>
                  </a:solidFill>
                </a:rPr>
                <a:t>p </a:t>
              </a:r>
              <a:r>
                <a:rPr lang="en-US" sz="2400" b="1" dirty="0">
                  <a:solidFill>
                    <a:schemeClr val="tx1"/>
                  </a:solidFill>
                </a:rPr>
                <a:t>participation</a:t>
              </a:r>
              <a:r>
                <a:rPr lang="cs-CZ" sz="2400" b="1" dirty="0">
                  <a:solidFill>
                    <a:schemeClr val="tx1"/>
                  </a:solidFill>
                </a:rPr>
                <a:t>!</a:t>
              </a:r>
              <a:endParaRPr lang="en-GB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Obdélník 12">
              <a:extLst>
                <a:ext uri="{FF2B5EF4-FFF2-40B4-BE49-F238E27FC236}">
                  <a16:creationId xmlns:a16="http://schemas.microsoft.com/office/drawing/2014/main" id="{713CB174-1F83-0A25-E76B-814D5D1A5744}"/>
                </a:ext>
              </a:extLst>
            </p:cNvPr>
            <p:cNvSpPr/>
            <p:nvPr/>
          </p:nvSpPr>
          <p:spPr>
            <a:xfrm>
              <a:off x="4679916" y="23797089"/>
              <a:ext cx="10021534" cy="3168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A5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1600" dirty="0">
                  <a:solidFill>
                    <a:schemeClr val="tx1"/>
                  </a:solidFill>
                </a:rPr>
                <a:t>Sources: author calculations; Institute of Health Information and Statistics of the Czech Republic, 2024	</a:t>
              </a:r>
            </a:p>
          </p:txBody>
        </p:sp>
        <p:graphicFrame>
          <p:nvGraphicFramePr>
            <p:cNvPr id="14" name="Graf 13">
              <a:extLst>
                <a:ext uri="{FF2B5EF4-FFF2-40B4-BE49-F238E27FC236}">
                  <a16:creationId xmlns:a16="http://schemas.microsoft.com/office/drawing/2014/main" id="{AA3D91CE-F638-CD6B-8DC6-0958B6471C65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265073348"/>
                </p:ext>
              </p:extLst>
            </p:nvPr>
          </p:nvGraphicFramePr>
          <p:xfrm>
            <a:off x="4679916" y="20045465"/>
            <a:ext cx="10021534" cy="381123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160560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20f5bb1cb0e_1_3"/>
          <p:cNvSpPr txBox="1"/>
          <p:nvPr/>
        </p:nvSpPr>
        <p:spPr>
          <a:xfrm>
            <a:off x="591993" y="414522"/>
            <a:ext cx="4653900" cy="4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lnSpc>
                <a:spcPct val="130000"/>
              </a:lnSpc>
              <a:buClr>
                <a:srgbClr val="000000"/>
              </a:buClr>
              <a:buSzPts val="2600"/>
            </a:pPr>
            <a:r>
              <a:rPr lang="cs-CZ" sz="2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</a:t>
            </a:r>
            <a:r>
              <a:rPr lang="cs-CZ" sz="26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practice</a:t>
            </a:r>
            <a:r>
              <a:rPr lang="cs-CZ" sz="2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…</a:t>
            </a:r>
            <a:endParaRPr sz="14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9" name="Google Shape;109;g20f5bb1cb0e_1_3"/>
          <p:cNvCxnSpPr/>
          <p:nvPr/>
        </p:nvCxnSpPr>
        <p:spPr>
          <a:xfrm>
            <a:off x="-26212" y="5956297"/>
            <a:ext cx="12240000" cy="0"/>
          </a:xfrm>
          <a:prstGeom prst="straightConnector1">
            <a:avLst/>
          </a:prstGeom>
          <a:noFill/>
          <a:ln w="12700" cap="flat" cmpd="sng">
            <a:solidFill>
              <a:srgbClr val="FFA5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10" name="Google Shape;110;g20f5bb1cb0e_1_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2893" y="6120655"/>
            <a:ext cx="1909095" cy="552122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F7A79D21-BCF8-67A6-B5F2-2226B819B2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5561" y="6152779"/>
            <a:ext cx="684339" cy="47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A8CC48FA-2909-73BD-2CD1-14E745407494}"/>
              </a:ext>
            </a:extLst>
          </p:cNvPr>
          <p:cNvSpPr txBox="1">
            <a:spLocks/>
          </p:cNvSpPr>
          <p:nvPr/>
        </p:nvSpPr>
        <p:spPr>
          <a:xfrm>
            <a:off x="3565029" y="6087171"/>
            <a:ext cx="7149050" cy="637247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>
            <a:lvl1pPr algn="ctr" defTabSz="2138324">
              <a:lnSpc>
                <a:spcPct val="90000"/>
              </a:lnSpc>
              <a:spcBef>
                <a:spcPct val="0"/>
              </a:spcBef>
              <a:buNone/>
              <a:defRPr sz="6600" b="1">
                <a:ln w="0"/>
                <a:solidFill>
                  <a:schemeClr val="tx1"/>
                </a:solidFill>
                <a:latin typeface="HelveticaNeueforSAS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1400" b="0" dirty="0">
                <a:ln w="0">
                  <a:noFill/>
                </a:ln>
              </a:rPr>
              <a:t>Lukáš Kahoun</a:t>
            </a:r>
            <a:r>
              <a:rPr lang="cs-CZ" sz="1400" b="0" dirty="0">
                <a:ln w="0">
                  <a:noFill/>
                </a:ln>
              </a:rPr>
              <a:t>: </a:t>
            </a:r>
            <a:r>
              <a:rPr lang="en-US" sz="1400" b="0" dirty="0">
                <a:ln w="0">
                  <a:noFill/>
                </a:ln>
                <a:latin typeface="Calibri" panose="020F0502020204030204" pitchFamily="34" charset="0"/>
                <a:cs typeface="Calibri" panose="020F0502020204030204" pitchFamily="34" charset="0"/>
              </a:rPr>
              <a:t>Effect of holding in sickness and in health</a:t>
            </a:r>
            <a:endParaRPr lang="cs-CZ" sz="1400" b="0" dirty="0">
              <a:ln w="0">
                <a:noFill/>
              </a:ln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1400" b="0" dirty="0">
                <a:ln w="0">
                  <a:noFill/>
                </a:ln>
              </a:rPr>
              <a:t>EAPS Health, Morbidity and Mortality WG, 25–27 September 2023, Bilbao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4F6D7881-FE99-D3A1-5C17-6AA17B755EBB}"/>
              </a:ext>
            </a:extLst>
          </p:cNvPr>
          <p:cNvSpPr/>
          <p:nvPr/>
        </p:nvSpPr>
        <p:spPr>
          <a:xfrm>
            <a:off x="11269208" y="6132777"/>
            <a:ext cx="540000" cy="540000"/>
          </a:xfrm>
          <a:prstGeom prst="rect">
            <a:avLst/>
          </a:prstGeom>
          <a:solidFill>
            <a:schemeClr val="bg1"/>
          </a:solidFill>
          <a:ln w="12700">
            <a:solidFill>
              <a:srgbClr val="FFA5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grpSp>
        <p:nvGrpSpPr>
          <p:cNvPr id="13" name="Skupina 12">
            <a:extLst>
              <a:ext uri="{FF2B5EF4-FFF2-40B4-BE49-F238E27FC236}">
                <a16:creationId xmlns:a16="http://schemas.microsoft.com/office/drawing/2014/main" id="{319B0130-F798-C859-72CB-84CA64DE0C48}"/>
              </a:ext>
            </a:extLst>
          </p:cNvPr>
          <p:cNvGrpSpPr/>
          <p:nvPr/>
        </p:nvGrpSpPr>
        <p:grpSpPr>
          <a:xfrm>
            <a:off x="591993" y="1114200"/>
            <a:ext cx="10519200" cy="4629600"/>
            <a:chOff x="937208" y="1112779"/>
            <a:chExt cx="10332000" cy="5040000"/>
          </a:xfrm>
        </p:grpSpPr>
        <p:sp>
          <p:nvSpPr>
            <p:cNvPr id="5" name="Obdélník 4">
              <a:extLst>
                <a:ext uri="{FF2B5EF4-FFF2-40B4-BE49-F238E27FC236}">
                  <a16:creationId xmlns:a16="http://schemas.microsoft.com/office/drawing/2014/main" id="{451A617E-AA09-9D0E-2673-B440BC74D281}"/>
                </a:ext>
              </a:extLst>
            </p:cNvPr>
            <p:cNvSpPr/>
            <p:nvPr/>
          </p:nvSpPr>
          <p:spPr>
            <a:xfrm>
              <a:off x="937208" y="1112779"/>
              <a:ext cx="10332000" cy="5040000"/>
            </a:xfrm>
            <a:prstGeom prst="rect">
              <a:avLst/>
            </a:prstGeom>
            <a:solidFill>
              <a:srgbClr val="FFF8DC"/>
            </a:solidFill>
            <a:ln w="57150">
              <a:solidFill>
                <a:srgbClr val="FFA5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80000" rtlCol="0" anchor="t"/>
            <a:lstStyle/>
            <a:p>
              <a:pPr algn="ctr"/>
              <a:r>
                <a:rPr lang="en-GB" sz="2400" b="1" dirty="0">
                  <a:solidFill>
                    <a:schemeClr val="tx1"/>
                  </a:solidFill>
                </a:rPr>
                <a:t>Population check-up participation may vary based on partner status! </a:t>
              </a:r>
            </a:p>
          </p:txBody>
        </p:sp>
        <p:graphicFrame>
          <p:nvGraphicFramePr>
            <p:cNvPr id="11" name="Graf 10">
              <a:extLst>
                <a:ext uri="{FF2B5EF4-FFF2-40B4-BE49-F238E27FC236}">
                  <a16:creationId xmlns:a16="http://schemas.microsoft.com/office/drawing/2014/main" id="{E565D560-F848-DA46-5C77-827D05C1378D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820946506"/>
                </p:ext>
              </p:extLst>
            </p:nvPr>
          </p:nvGraphicFramePr>
          <p:xfrm>
            <a:off x="1108924" y="1820522"/>
            <a:ext cx="10017749" cy="331339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sp>
          <p:nvSpPr>
            <p:cNvPr id="12" name="Obdélník 11">
              <a:extLst>
                <a:ext uri="{FF2B5EF4-FFF2-40B4-BE49-F238E27FC236}">
                  <a16:creationId xmlns:a16="http://schemas.microsoft.com/office/drawing/2014/main" id="{42A64C5D-180A-A155-895A-4507F6D50CC5}"/>
                </a:ext>
              </a:extLst>
            </p:cNvPr>
            <p:cNvSpPr/>
            <p:nvPr/>
          </p:nvSpPr>
          <p:spPr>
            <a:xfrm>
              <a:off x="1105140" y="5289464"/>
              <a:ext cx="10021534" cy="6336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A5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1600" dirty="0">
                  <a:solidFill>
                    <a:schemeClr val="tx1"/>
                  </a:solidFill>
                </a:rPr>
                <a:t>Sources: </a:t>
              </a:r>
              <a:r>
                <a:rPr lang="en-US" sz="1600" dirty="0">
                  <a:solidFill>
                    <a:schemeClr val="tx1"/>
                  </a:solidFill>
                </a:rPr>
                <a:t>author calculations; Institute of Health Information and Statistics of the Czech Republic, 2024; Czech Statistical Office</a:t>
              </a:r>
              <a:r>
                <a:rPr lang="cs-CZ" sz="1600" dirty="0">
                  <a:solidFill>
                    <a:schemeClr val="tx1"/>
                  </a:solidFill>
                </a:rPr>
                <a:t>, 2024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40481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20f5bb1cb0e_1_3"/>
          <p:cNvSpPr txBox="1"/>
          <p:nvPr/>
        </p:nvSpPr>
        <p:spPr>
          <a:xfrm>
            <a:off x="591993" y="414522"/>
            <a:ext cx="4653900" cy="4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lnSpc>
                <a:spcPct val="130000"/>
              </a:lnSpc>
              <a:buClr>
                <a:srgbClr val="000000"/>
              </a:buClr>
              <a:buSzPts val="2600"/>
            </a:pPr>
            <a:r>
              <a:rPr lang="cs-CZ" sz="2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</a:t>
            </a:r>
            <a:r>
              <a:rPr lang="cs-CZ" sz="26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practice</a:t>
            </a:r>
            <a:r>
              <a:rPr lang="cs-CZ" sz="2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…</a:t>
            </a:r>
            <a:endParaRPr sz="14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9" name="Google Shape;109;g20f5bb1cb0e_1_3"/>
          <p:cNvCxnSpPr/>
          <p:nvPr/>
        </p:nvCxnSpPr>
        <p:spPr>
          <a:xfrm>
            <a:off x="-26212" y="5956297"/>
            <a:ext cx="12240000" cy="0"/>
          </a:xfrm>
          <a:prstGeom prst="straightConnector1">
            <a:avLst/>
          </a:prstGeom>
          <a:noFill/>
          <a:ln w="12700" cap="flat" cmpd="sng">
            <a:solidFill>
              <a:srgbClr val="FFA5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10" name="Google Shape;110;g20f5bb1cb0e_1_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2893" y="6120655"/>
            <a:ext cx="1909095" cy="552122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F7A79D21-BCF8-67A6-B5F2-2226B819B2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5561" y="6152779"/>
            <a:ext cx="684339" cy="47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A8CC48FA-2909-73BD-2CD1-14E745407494}"/>
              </a:ext>
            </a:extLst>
          </p:cNvPr>
          <p:cNvSpPr txBox="1">
            <a:spLocks/>
          </p:cNvSpPr>
          <p:nvPr/>
        </p:nvSpPr>
        <p:spPr>
          <a:xfrm>
            <a:off x="3565029" y="6087171"/>
            <a:ext cx="7149050" cy="637247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>
            <a:lvl1pPr algn="ctr" defTabSz="2138324">
              <a:lnSpc>
                <a:spcPct val="90000"/>
              </a:lnSpc>
              <a:spcBef>
                <a:spcPct val="0"/>
              </a:spcBef>
              <a:buNone/>
              <a:defRPr sz="6600" b="1">
                <a:ln w="0"/>
                <a:solidFill>
                  <a:schemeClr val="tx1"/>
                </a:solidFill>
                <a:latin typeface="HelveticaNeueforSAS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1400" b="0" dirty="0">
                <a:ln w="0">
                  <a:noFill/>
                </a:ln>
              </a:rPr>
              <a:t>Lukáš Kahoun</a:t>
            </a:r>
            <a:r>
              <a:rPr lang="cs-CZ" sz="1400" b="0" dirty="0">
                <a:ln w="0">
                  <a:noFill/>
                </a:ln>
              </a:rPr>
              <a:t>: </a:t>
            </a:r>
            <a:r>
              <a:rPr lang="en-US" sz="1400" b="0" dirty="0">
                <a:ln w="0">
                  <a:noFill/>
                </a:ln>
                <a:latin typeface="Calibri" panose="020F0502020204030204" pitchFamily="34" charset="0"/>
                <a:cs typeface="Calibri" panose="020F0502020204030204" pitchFamily="34" charset="0"/>
              </a:rPr>
              <a:t>Effect of holding in sickness and in health</a:t>
            </a:r>
            <a:endParaRPr lang="cs-CZ" sz="1400" b="0" dirty="0">
              <a:ln w="0">
                <a:noFill/>
              </a:ln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1400" b="0" dirty="0">
                <a:ln w="0">
                  <a:noFill/>
                </a:ln>
              </a:rPr>
              <a:t>EAPS Health, Morbidity and Mortality WG, 25–27 September 2023, Bilbao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4F6D7881-FE99-D3A1-5C17-6AA17B755EBB}"/>
              </a:ext>
            </a:extLst>
          </p:cNvPr>
          <p:cNvSpPr/>
          <p:nvPr/>
        </p:nvSpPr>
        <p:spPr>
          <a:xfrm>
            <a:off x="11269208" y="6132777"/>
            <a:ext cx="540000" cy="540000"/>
          </a:xfrm>
          <a:prstGeom prst="rect">
            <a:avLst/>
          </a:prstGeom>
          <a:solidFill>
            <a:schemeClr val="bg1"/>
          </a:solidFill>
          <a:ln w="12700">
            <a:solidFill>
              <a:srgbClr val="FFA5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grpSp>
        <p:nvGrpSpPr>
          <p:cNvPr id="9" name="Skupina 8">
            <a:extLst>
              <a:ext uri="{FF2B5EF4-FFF2-40B4-BE49-F238E27FC236}">
                <a16:creationId xmlns:a16="http://schemas.microsoft.com/office/drawing/2014/main" id="{556FF03A-609E-E4AE-2200-4F4869D32FA8}"/>
              </a:ext>
            </a:extLst>
          </p:cNvPr>
          <p:cNvGrpSpPr/>
          <p:nvPr/>
        </p:nvGrpSpPr>
        <p:grpSpPr>
          <a:xfrm>
            <a:off x="591993" y="1036495"/>
            <a:ext cx="10519200" cy="4629600"/>
            <a:chOff x="20788406" y="30588609"/>
            <a:chExt cx="10332000" cy="5040000"/>
          </a:xfrm>
        </p:grpSpPr>
        <p:sp>
          <p:nvSpPr>
            <p:cNvPr id="6" name="Obdélník 5">
              <a:extLst>
                <a:ext uri="{FF2B5EF4-FFF2-40B4-BE49-F238E27FC236}">
                  <a16:creationId xmlns:a16="http://schemas.microsoft.com/office/drawing/2014/main" id="{658632EC-37BF-B7D7-D5D6-DDC51042201E}"/>
                </a:ext>
              </a:extLst>
            </p:cNvPr>
            <p:cNvSpPr/>
            <p:nvPr/>
          </p:nvSpPr>
          <p:spPr>
            <a:xfrm>
              <a:off x="20788406" y="30588609"/>
              <a:ext cx="10332000" cy="5040000"/>
            </a:xfrm>
            <a:prstGeom prst="rect">
              <a:avLst/>
            </a:prstGeom>
            <a:solidFill>
              <a:srgbClr val="FFF8DC"/>
            </a:solidFill>
            <a:ln w="57150">
              <a:solidFill>
                <a:srgbClr val="FFA5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80000" rtlCol="0" anchor="t"/>
            <a:lstStyle/>
            <a:p>
              <a:pPr algn="ctr"/>
              <a:r>
                <a:rPr lang="en-US" sz="2400" b="1" dirty="0">
                  <a:solidFill>
                    <a:schemeClr val="tx1"/>
                  </a:solidFill>
                </a:rPr>
                <a:t>Not attending GP check-ups is linked to increased time spent in hospitals</a:t>
              </a:r>
              <a:r>
                <a:rPr lang="cs-CZ" sz="2400" b="1" dirty="0">
                  <a:solidFill>
                    <a:schemeClr val="tx1"/>
                  </a:solidFill>
                </a:rPr>
                <a:t>!</a:t>
              </a:r>
              <a:endParaRPr lang="en-GB" sz="2400" b="1" dirty="0">
                <a:solidFill>
                  <a:schemeClr val="tx1"/>
                </a:solidFill>
              </a:endParaRPr>
            </a:p>
          </p:txBody>
        </p:sp>
        <p:graphicFrame>
          <p:nvGraphicFramePr>
            <p:cNvPr id="7" name="Graf 6">
              <a:extLst>
                <a:ext uri="{FF2B5EF4-FFF2-40B4-BE49-F238E27FC236}">
                  <a16:creationId xmlns:a16="http://schemas.microsoft.com/office/drawing/2014/main" id="{2394C5D7-69E9-1318-256A-D62E4BD545C0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182970199"/>
                </p:ext>
              </p:extLst>
            </p:nvPr>
          </p:nvGraphicFramePr>
          <p:xfrm>
            <a:off x="20961630" y="31220831"/>
            <a:ext cx="10051770" cy="401725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sp>
          <p:nvSpPr>
            <p:cNvPr id="8" name="Obdélník 7">
              <a:extLst>
                <a:ext uri="{FF2B5EF4-FFF2-40B4-BE49-F238E27FC236}">
                  <a16:creationId xmlns:a16="http://schemas.microsoft.com/office/drawing/2014/main" id="{91FA8700-6A98-7411-F3F0-CF550CD4CCB4}"/>
                </a:ext>
              </a:extLst>
            </p:cNvPr>
            <p:cNvSpPr/>
            <p:nvPr/>
          </p:nvSpPr>
          <p:spPr>
            <a:xfrm>
              <a:off x="20912289" y="35174789"/>
              <a:ext cx="9818069" cy="27719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A5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1600" dirty="0">
                  <a:solidFill>
                    <a:schemeClr val="tx1"/>
                  </a:solidFill>
                </a:rPr>
                <a:t>Source</a:t>
              </a:r>
              <a:r>
                <a:rPr lang="cs-CZ" sz="1600" dirty="0">
                  <a:solidFill>
                    <a:schemeClr val="tx1"/>
                  </a:solidFill>
                </a:rPr>
                <a:t>s</a:t>
              </a:r>
              <a:r>
                <a:rPr lang="en-GB" sz="1600" dirty="0">
                  <a:solidFill>
                    <a:schemeClr val="tx1"/>
                  </a:solidFill>
                </a:rPr>
                <a:t>: </a:t>
              </a:r>
              <a:r>
                <a:rPr lang="en-US" sz="1600" dirty="0">
                  <a:solidFill>
                    <a:schemeClr val="tx1"/>
                  </a:solidFill>
                </a:rPr>
                <a:t>author calculations;  Institute of Health Information and Statistics of the Czech Republic, 2024</a:t>
              </a:r>
              <a:endParaRPr lang="en-GB" sz="16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46598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20f5bb1cb0e_1_3"/>
          <p:cNvSpPr txBox="1"/>
          <p:nvPr/>
        </p:nvSpPr>
        <p:spPr>
          <a:xfrm>
            <a:off x="591993" y="414522"/>
            <a:ext cx="4653900" cy="4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lnSpc>
                <a:spcPct val="130000"/>
              </a:lnSpc>
              <a:buClr>
                <a:srgbClr val="000000"/>
              </a:buClr>
              <a:buSzPts val="2600"/>
            </a:pPr>
            <a:r>
              <a:rPr lang="cs-CZ" sz="2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</a:t>
            </a:r>
            <a:r>
              <a:rPr lang="cs-CZ" sz="26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practice</a:t>
            </a:r>
            <a:r>
              <a:rPr lang="cs-CZ" sz="2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…</a:t>
            </a:r>
            <a:endParaRPr sz="14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9" name="Google Shape;109;g20f5bb1cb0e_1_3"/>
          <p:cNvCxnSpPr/>
          <p:nvPr/>
        </p:nvCxnSpPr>
        <p:spPr>
          <a:xfrm>
            <a:off x="-26212" y="5956297"/>
            <a:ext cx="12240000" cy="0"/>
          </a:xfrm>
          <a:prstGeom prst="straightConnector1">
            <a:avLst/>
          </a:prstGeom>
          <a:noFill/>
          <a:ln w="12700" cap="flat" cmpd="sng">
            <a:solidFill>
              <a:srgbClr val="FFA5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10" name="Google Shape;110;g20f5bb1cb0e_1_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2893" y="6120655"/>
            <a:ext cx="1909095" cy="552122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F7A79D21-BCF8-67A6-B5F2-2226B819B2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5561" y="6152779"/>
            <a:ext cx="684339" cy="47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A8CC48FA-2909-73BD-2CD1-14E745407494}"/>
              </a:ext>
            </a:extLst>
          </p:cNvPr>
          <p:cNvSpPr txBox="1">
            <a:spLocks/>
          </p:cNvSpPr>
          <p:nvPr/>
        </p:nvSpPr>
        <p:spPr>
          <a:xfrm>
            <a:off x="3565029" y="6087171"/>
            <a:ext cx="7149050" cy="637247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>
            <a:lvl1pPr algn="ctr" defTabSz="2138324">
              <a:lnSpc>
                <a:spcPct val="90000"/>
              </a:lnSpc>
              <a:spcBef>
                <a:spcPct val="0"/>
              </a:spcBef>
              <a:buNone/>
              <a:defRPr sz="6600" b="1">
                <a:ln w="0"/>
                <a:solidFill>
                  <a:schemeClr val="tx1"/>
                </a:solidFill>
                <a:latin typeface="HelveticaNeueforSAS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1400" b="0" dirty="0">
                <a:ln w="0">
                  <a:noFill/>
                </a:ln>
              </a:rPr>
              <a:t>Lukáš Kahoun</a:t>
            </a:r>
            <a:r>
              <a:rPr lang="cs-CZ" sz="1400" b="0" dirty="0">
                <a:ln w="0">
                  <a:noFill/>
                </a:ln>
              </a:rPr>
              <a:t>: </a:t>
            </a:r>
            <a:r>
              <a:rPr lang="en-US" sz="1400" b="0" dirty="0">
                <a:ln w="0">
                  <a:noFill/>
                </a:ln>
                <a:latin typeface="Calibri" panose="020F0502020204030204" pitchFamily="34" charset="0"/>
                <a:cs typeface="Calibri" panose="020F0502020204030204" pitchFamily="34" charset="0"/>
              </a:rPr>
              <a:t>Effect of holding in sickness and in health</a:t>
            </a:r>
            <a:endParaRPr lang="cs-CZ" sz="1400" b="0" dirty="0">
              <a:ln w="0">
                <a:noFill/>
              </a:ln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1400" b="0" dirty="0">
                <a:ln w="0">
                  <a:noFill/>
                </a:ln>
              </a:rPr>
              <a:t>EAPS Health, Morbidity and Mortality WG, 25–27 September 2023, Bilbao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4F6D7881-FE99-D3A1-5C17-6AA17B755EBB}"/>
              </a:ext>
            </a:extLst>
          </p:cNvPr>
          <p:cNvSpPr/>
          <p:nvPr/>
        </p:nvSpPr>
        <p:spPr>
          <a:xfrm>
            <a:off x="11269208" y="6132777"/>
            <a:ext cx="540000" cy="540000"/>
          </a:xfrm>
          <a:prstGeom prst="rect">
            <a:avLst/>
          </a:prstGeom>
          <a:solidFill>
            <a:schemeClr val="bg1"/>
          </a:solidFill>
          <a:ln w="12700">
            <a:solidFill>
              <a:srgbClr val="FFA5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grpSp>
        <p:nvGrpSpPr>
          <p:cNvPr id="13" name="Skupina 12">
            <a:extLst>
              <a:ext uri="{FF2B5EF4-FFF2-40B4-BE49-F238E27FC236}">
                <a16:creationId xmlns:a16="http://schemas.microsoft.com/office/drawing/2014/main" id="{5B1E4663-9599-427A-A237-D9887CA0F6F9}"/>
              </a:ext>
            </a:extLst>
          </p:cNvPr>
          <p:cNvGrpSpPr/>
          <p:nvPr/>
        </p:nvGrpSpPr>
        <p:grpSpPr>
          <a:xfrm>
            <a:off x="591993" y="1102803"/>
            <a:ext cx="10519200" cy="4629600"/>
            <a:chOff x="4749366" y="37681563"/>
            <a:chExt cx="10332000" cy="7200000"/>
          </a:xfrm>
        </p:grpSpPr>
        <p:sp>
          <p:nvSpPr>
            <p:cNvPr id="5" name="Obdélník 4">
              <a:extLst>
                <a:ext uri="{FF2B5EF4-FFF2-40B4-BE49-F238E27FC236}">
                  <a16:creationId xmlns:a16="http://schemas.microsoft.com/office/drawing/2014/main" id="{54B0999F-B53C-35E7-EDD3-40B02FAE8D84}"/>
                </a:ext>
              </a:extLst>
            </p:cNvPr>
            <p:cNvSpPr/>
            <p:nvPr/>
          </p:nvSpPr>
          <p:spPr>
            <a:xfrm>
              <a:off x="4749366" y="37681563"/>
              <a:ext cx="10332000" cy="7200000"/>
            </a:xfrm>
            <a:prstGeom prst="rect">
              <a:avLst/>
            </a:prstGeom>
            <a:solidFill>
              <a:srgbClr val="FFF8DC"/>
            </a:solidFill>
            <a:ln w="57150">
              <a:solidFill>
                <a:srgbClr val="FFA5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80000" rtlCol="0" anchor="t"/>
            <a:lstStyle/>
            <a:p>
              <a:pPr algn="ctr"/>
              <a:r>
                <a:rPr lang="en-US" sz="2400" b="1" dirty="0">
                  <a:solidFill>
                    <a:schemeClr val="tx1"/>
                  </a:solidFill>
                </a:rPr>
                <a:t>Hospitalization demand may change differently than expected, either slightly amplifying or slowing the anticipated increase, due to shifts in partner status</a:t>
              </a:r>
              <a:r>
                <a:rPr lang="cs-CZ" sz="2400" b="1" dirty="0">
                  <a:solidFill>
                    <a:schemeClr val="tx1"/>
                  </a:solidFill>
                </a:rPr>
                <a:t>!</a:t>
              </a:r>
              <a:endParaRPr lang="en-GB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Obdélník 10">
              <a:extLst>
                <a:ext uri="{FF2B5EF4-FFF2-40B4-BE49-F238E27FC236}">
                  <a16:creationId xmlns:a16="http://schemas.microsoft.com/office/drawing/2014/main" id="{6755EF2C-4B20-DE22-CE73-78CE86E95CEE}"/>
                </a:ext>
              </a:extLst>
            </p:cNvPr>
            <p:cNvSpPr/>
            <p:nvPr/>
          </p:nvSpPr>
          <p:spPr>
            <a:xfrm>
              <a:off x="4904599" y="44411788"/>
              <a:ext cx="10021534" cy="3168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A5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1600" dirty="0">
                  <a:solidFill>
                    <a:schemeClr val="tx1"/>
                  </a:solidFill>
                </a:rPr>
                <a:t>Source: author calculations	</a:t>
              </a:r>
            </a:p>
          </p:txBody>
        </p:sp>
        <p:graphicFrame>
          <p:nvGraphicFramePr>
            <p:cNvPr id="12" name="Graf 11">
              <a:extLst>
                <a:ext uri="{FF2B5EF4-FFF2-40B4-BE49-F238E27FC236}">
                  <a16:creationId xmlns:a16="http://schemas.microsoft.com/office/drawing/2014/main" id="{B4EA2CC2-E697-FAC7-674C-CFFDC92DF974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672685890"/>
                </p:ext>
              </p:extLst>
            </p:nvPr>
          </p:nvGraphicFramePr>
          <p:xfrm>
            <a:off x="4904599" y="39857453"/>
            <a:ext cx="10021533" cy="443316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975902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20f5bb1cb0e_1_3"/>
          <p:cNvSpPr txBox="1"/>
          <p:nvPr/>
        </p:nvSpPr>
        <p:spPr>
          <a:xfrm>
            <a:off x="591992" y="414521"/>
            <a:ext cx="11375595" cy="16297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lnSpc>
                <a:spcPct val="130000"/>
              </a:lnSpc>
              <a:buClr>
                <a:srgbClr val="000000"/>
              </a:buClr>
              <a:buSzPts val="2600"/>
            </a:pPr>
            <a:r>
              <a:rPr lang="en-GB" sz="2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 hope you will enjoy my poster. You can also </a:t>
            </a:r>
            <a:r>
              <a:rPr lang="en-GB" sz="2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try to interact with it.</a:t>
            </a:r>
            <a:br>
              <a:rPr lang="en-GB" sz="2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GB" sz="2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Please </a:t>
            </a:r>
            <a:r>
              <a:rPr lang="en-GB" sz="2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don't be afraid </a:t>
            </a:r>
            <a:r>
              <a:rPr lang="en-GB" sz="2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find me and ask me anything about it</a:t>
            </a:r>
            <a:r>
              <a:rPr lang="en-GB" sz="2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 person!</a:t>
            </a:r>
            <a:br>
              <a:rPr lang="en-GB" sz="2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GB" sz="2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Thank you.</a:t>
            </a:r>
            <a:endParaRPr lang="en-GB" sz="14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9" name="Google Shape;109;g20f5bb1cb0e_1_3"/>
          <p:cNvCxnSpPr/>
          <p:nvPr/>
        </p:nvCxnSpPr>
        <p:spPr>
          <a:xfrm>
            <a:off x="-26212" y="5956297"/>
            <a:ext cx="12240000" cy="0"/>
          </a:xfrm>
          <a:prstGeom prst="straightConnector1">
            <a:avLst/>
          </a:prstGeom>
          <a:noFill/>
          <a:ln w="12700" cap="flat" cmpd="sng">
            <a:solidFill>
              <a:srgbClr val="FFA5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10" name="Google Shape;110;g20f5bb1cb0e_1_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2893" y="6120655"/>
            <a:ext cx="1909095" cy="552122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F7A79D21-BCF8-67A6-B5F2-2226B819B2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5561" y="6152779"/>
            <a:ext cx="684339" cy="47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A8CC48FA-2909-73BD-2CD1-14E745407494}"/>
              </a:ext>
            </a:extLst>
          </p:cNvPr>
          <p:cNvSpPr txBox="1">
            <a:spLocks/>
          </p:cNvSpPr>
          <p:nvPr/>
        </p:nvSpPr>
        <p:spPr>
          <a:xfrm>
            <a:off x="3565029" y="6087171"/>
            <a:ext cx="7149050" cy="637247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>
            <a:lvl1pPr algn="ctr" defTabSz="2138324">
              <a:lnSpc>
                <a:spcPct val="90000"/>
              </a:lnSpc>
              <a:spcBef>
                <a:spcPct val="0"/>
              </a:spcBef>
              <a:buNone/>
              <a:defRPr sz="6600" b="1">
                <a:ln w="0"/>
                <a:solidFill>
                  <a:schemeClr val="tx1"/>
                </a:solidFill>
                <a:latin typeface="HelveticaNeueforSAS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1400" b="0" dirty="0">
                <a:ln w="0">
                  <a:noFill/>
                </a:ln>
              </a:rPr>
              <a:t>Lukáš Kahoun</a:t>
            </a:r>
            <a:r>
              <a:rPr lang="cs-CZ" sz="1400" b="0" dirty="0">
                <a:ln w="0">
                  <a:noFill/>
                </a:ln>
              </a:rPr>
              <a:t>: </a:t>
            </a:r>
            <a:r>
              <a:rPr lang="en-US" sz="1400" b="0" dirty="0">
                <a:ln w="0">
                  <a:noFill/>
                </a:ln>
                <a:latin typeface="Calibri" panose="020F0502020204030204" pitchFamily="34" charset="0"/>
                <a:cs typeface="Calibri" panose="020F0502020204030204" pitchFamily="34" charset="0"/>
              </a:rPr>
              <a:t>Effect of holding in sickness and in health</a:t>
            </a:r>
            <a:endParaRPr lang="cs-CZ" sz="1400" b="0" dirty="0">
              <a:ln w="0">
                <a:noFill/>
              </a:ln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1400" b="0" dirty="0">
                <a:ln w="0">
                  <a:noFill/>
                </a:ln>
              </a:rPr>
              <a:t>EAPS Health, Morbidity and Mortality WG, 25–27 September 2023, Bilbao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4F6D7881-FE99-D3A1-5C17-6AA17B755EBB}"/>
              </a:ext>
            </a:extLst>
          </p:cNvPr>
          <p:cNvSpPr/>
          <p:nvPr/>
        </p:nvSpPr>
        <p:spPr>
          <a:xfrm>
            <a:off x="11269208" y="6132777"/>
            <a:ext cx="540000" cy="540000"/>
          </a:xfrm>
          <a:prstGeom prst="rect">
            <a:avLst/>
          </a:prstGeom>
          <a:solidFill>
            <a:schemeClr val="bg1"/>
          </a:solidFill>
          <a:ln w="12700">
            <a:solidFill>
              <a:srgbClr val="FFA5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38F0FAD1-AB89-7838-200C-3C80F30A24F2}"/>
              </a:ext>
            </a:extLst>
          </p:cNvPr>
          <p:cNvSpPr/>
          <p:nvPr/>
        </p:nvSpPr>
        <p:spPr>
          <a:xfrm>
            <a:off x="376961" y="2240787"/>
            <a:ext cx="11438078" cy="272561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b="1" kern="100">
                <a:solidFill>
                  <a:srgbClr val="000000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Me: </a:t>
            </a:r>
            <a:r>
              <a:rPr lang="en-GB" kern="100">
                <a:solidFill>
                  <a:srgbClr val="000000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Man! </a:t>
            </a:r>
            <a:r>
              <a:rPr lang="en-GB" kern="100" dirty="0">
                <a:solidFill>
                  <a:srgbClr val="000000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I slayed this presentation. They love it.</a:t>
            </a:r>
            <a:endParaRPr lang="en-GB" kern="100" dirty="0"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b="1" kern="100" dirty="0">
                <a:solidFill>
                  <a:srgbClr val="000000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Audience:</a:t>
            </a:r>
            <a:endParaRPr lang="en-GB" kern="100" dirty="0"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Confused Cat GIFs | Tenor">
            <a:extLst>
              <a:ext uri="{FF2B5EF4-FFF2-40B4-BE49-F238E27FC236}">
                <a16:creationId xmlns:a16="http://schemas.microsoft.com/office/drawing/2014/main" id="{FBD26ACE-F910-29F5-4139-DD37AAA9CEE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43"/>
          <a:stretch/>
        </p:blipFill>
        <p:spPr bwMode="auto">
          <a:xfrm>
            <a:off x="386482" y="2994352"/>
            <a:ext cx="2106125" cy="19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Super confused cat Memes">
            <a:extLst>
              <a:ext uri="{FF2B5EF4-FFF2-40B4-BE49-F238E27FC236}">
                <a16:creationId xmlns:a16="http://schemas.microsoft.com/office/drawing/2014/main" id="{97DE725E-AC80-076B-5CB6-12072CDFE6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607" y="2994199"/>
            <a:ext cx="2381250" cy="196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wha">
            <a:extLst>
              <a:ext uri="{FF2B5EF4-FFF2-40B4-BE49-F238E27FC236}">
                <a16:creationId xmlns:a16="http://schemas.microsoft.com/office/drawing/2014/main" id="{B163DBB1-7955-6D48-A53B-A3D58347DA4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68"/>
          <a:stretch/>
        </p:blipFill>
        <p:spPr bwMode="auto">
          <a:xfrm>
            <a:off x="4838552" y="2994199"/>
            <a:ext cx="2381250" cy="1962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Meet grumpy cat : r/pics">
            <a:extLst>
              <a:ext uri="{FF2B5EF4-FFF2-40B4-BE49-F238E27FC236}">
                <a16:creationId xmlns:a16="http://schemas.microsoft.com/office/drawing/2014/main" id="{21A53B97-4CB4-33F2-0EED-23E5AB8DC3A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891"/>
          <a:stretch/>
        </p:blipFill>
        <p:spPr bwMode="auto">
          <a:xfrm>
            <a:off x="7219802" y="2994349"/>
            <a:ext cx="2118172" cy="19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Pin page">
            <a:extLst>
              <a:ext uri="{FF2B5EF4-FFF2-40B4-BE49-F238E27FC236}">
                <a16:creationId xmlns:a16="http://schemas.microsoft.com/office/drawing/2014/main" id="{4524C0B3-2CB0-EC62-6DB1-CE850D5BDA1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62" b="11526"/>
          <a:stretch/>
        </p:blipFill>
        <p:spPr bwMode="auto">
          <a:xfrm>
            <a:off x="9337974" y="2994347"/>
            <a:ext cx="2477065" cy="19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045658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657</Words>
  <Application>Microsoft Office PowerPoint</Application>
  <PresentationFormat>Širokoúhlá obrazovka</PresentationFormat>
  <Paragraphs>70</Paragraphs>
  <Slides>8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Aptos</vt:lpstr>
      <vt:lpstr>Aptos Display</vt:lpstr>
      <vt:lpstr>Arial</vt:lpstr>
      <vt:lpstr>Calibri</vt:lpstr>
      <vt:lpstr>Motiv Office</vt:lpstr>
      <vt:lpstr>Effect of holding in sickness and in health The potential for changes in the demand for healthcare regarding changes in the population structure by partner status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Kahoun Lukas</dc:creator>
  <cp:lastModifiedBy>Kahoun Lukas</cp:lastModifiedBy>
  <cp:revision>6</cp:revision>
  <dcterms:created xsi:type="dcterms:W3CDTF">2024-09-23T20:28:43Z</dcterms:created>
  <dcterms:modified xsi:type="dcterms:W3CDTF">2024-09-24T21:17:33Z</dcterms:modified>
</cp:coreProperties>
</file>