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5"/>
  </p:notesMasterIdLst>
  <p:sldIdLst>
    <p:sldId id="256" r:id="rId2"/>
    <p:sldId id="257" r:id="rId3"/>
    <p:sldId id="258" r:id="rId4"/>
    <p:sldId id="269" r:id="rId5"/>
    <p:sldId id="341" r:id="rId6"/>
    <p:sldId id="259" r:id="rId7"/>
    <p:sldId id="271" r:id="rId8"/>
    <p:sldId id="272" r:id="rId9"/>
    <p:sldId id="261" r:id="rId10"/>
    <p:sldId id="260" r:id="rId11"/>
    <p:sldId id="262" r:id="rId12"/>
    <p:sldId id="364" r:id="rId13"/>
    <p:sldId id="365" r:id="rId14"/>
    <p:sldId id="366" r:id="rId15"/>
    <p:sldId id="343" r:id="rId16"/>
    <p:sldId id="344" r:id="rId17"/>
    <p:sldId id="358" r:id="rId18"/>
    <p:sldId id="353" r:id="rId19"/>
    <p:sldId id="345" r:id="rId20"/>
    <p:sldId id="348" r:id="rId21"/>
    <p:sldId id="347" r:id="rId22"/>
    <p:sldId id="346" r:id="rId23"/>
    <p:sldId id="359" r:id="rId24"/>
    <p:sldId id="354" r:id="rId25"/>
    <p:sldId id="266" r:id="rId26"/>
    <p:sldId id="267" r:id="rId27"/>
    <p:sldId id="268" r:id="rId28"/>
    <p:sldId id="351" r:id="rId29"/>
    <p:sldId id="361" r:id="rId30"/>
    <p:sldId id="355" r:id="rId31"/>
    <p:sldId id="357" r:id="rId32"/>
    <p:sldId id="363" r:id="rId33"/>
    <p:sldId id="362" r:id="rId34"/>
    <p:sldId id="356" r:id="rId35"/>
    <p:sldId id="350" r:id="rId36"/>
    <p:sldId id="304" r:id="rId37"/>
    <p:sldId id="327" r:id="rId38"/>
    <p:sldId id="306" r:id="rId39"/>
    <p:sldId id="325" r:id="rId40"/>
    <p:sldId id="307" r:id="rId41"/>
    <p:sldId id="308" r:id="rId42"/>
    <p:sldId id="324" r:id="rId43"/>
    <p:sldId id="309" r:id="rId44"/>
    <p:sldId id="310" r:id="rId45"/>
    <p:sldId id="311" r:id="rId46"/>
    <p:sldId id="323" r:id="rId47"/>
    <p:sldId id="312" r:id="rId48"/>
    <p:sldId id="313" r:id="rId49"/>
    <p:sldId id="322" r:id="rId50"/>
    <p:sldId id="314" r:id="rId51"/>
    <p:sldId id="315" r:id="rId52"/>
    <p:sldId id="316" r:id="rId53"/>
    <p:sldId id="317" r:id="rId54"/>
    <p:sldId id="321" r:id="rId55"/>
    <p:sldId id="318" r:id="rId56"/>
    <p:sldId id="319" r:id="rId57"/>
    <p:sldId id="320" r:id="rId58"/>
    <p:sldId id="328" r:id="rId59"/>
    <p:sldId id="329" r:id="rId60"/>
    <p:sldId id="333" r:id="rId61"/>
    <p:sldId id="330" r:id="rId62"/>
    <p:sldId id="331" r:id="rId63"/>
    <p:sldId id="332" r:id="rId64"/>
    <p:sldId id="334" r:id="rId65"/>
    <p:sldId id="335" r:id="rId66"/>
    <p:sldId id="336" r:id="rId67"/>
    <p:sldId id="337" r:id="rId68"/>
    <p:sldId id="338" r:id="rId69"/>
    <p:sldId id="339" r:id="rId70"/>
    <p:sldId id="360" r:id="rId71"/>
    <p:sldId id="263" r:id="rId72"/>
    <p:sldId id="326" r:id="rId73"/>
    <p:sldId id="340"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ADA"/>
    <a:srgbClr val="1F2120"/>
    <a:srgbClr val="888889"/>
    <a:srgbClr val="B3B2B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9"/>
    <p:restoredTop sz="94856"/>
  </p:normalViewPr>
  <p:slideViewPr>
    <p:cSldViewPr snapToGrid="0" snapToObjects="1">
      <p:cViewPr varScale="1">
        <p:scale>
          <a:sx n="104" d="100"/>
          <a:sy n="104" d="100"/>
        </p:scale>
        <p:origin x="17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valero001\Documents\OPIK\Precariedad+Carga%20dom&#233;stica\gr&#225;ficos-descriptivos-trabajodom&#233;stic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valero001\Documents\OPIK\Precariedad+Carga%20dom&#233;stica\gr&#225;ficos-descriptivos-trabajodom&#233;stic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valero001\Documents\OPIK\Precariedad+Carga%20dom&#233;stica\gr&#225;ficos-descriptivos-trabajodom&#233;stico.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percentStacked"/>
        <c:varyColors val="0"/>
        <c:ser>
          <c:idx val="0"/>
          <c:order val="0"/>
          <c:tx>
            <c:strRef>
              <c:f>'Trabajo mental'!$C$8</c:f>
              <c:strCache>
                <c:ptCount val="1"/>
                <c:pt idx="0">
                  <c:v>Solo</c:v>
                </c:pt>
              </c:strCache>
            </c:strRef>
          </c:tx>
          <c:spPr>
            <a:solidFill>
              <a:schemeClr val="dk1">
                <a:tint val="88500"/>
              </a:schemeClr>
            </a:solidFill>
            <a:ln>
              <a:noFill/>
            </a:ln>
            <a:effectLst/>
          </c:spPr>
          <c:invertIfNegative val="0"/>
          <c:cat>
            <c:strRef>
              <c:f>'Trabajo mental'!$B$9:$B$10</c:f>
              <c:strCache>
                <c:ptCount val="2"/>
                <c:pt idx="0">
                  <c:v>Hombres</c:v>
                </c:pt>
                <c:pt idx="1">
                  <c:v>Mujeres</c:v>
                </c:pt>
              </c:strCache>
            </c:strRef>
          </c:cat>
          <c:val>
            <c:numRef>
              <c:f>'Trabajo mental'!$C$9:$C$10</c:f>
              <c:numCache>
                <c:formatCode>General</c:formatCode>
                <c:ptCount val="2"/>
                <c:pt idx="0">
                  <c:v>6.3</c:v>
                </c:pt>
                <c:pt idx="1">
                  <c:v>35.5</c:v>
                </c:pt>
              </c:numCache>
            </c:numRef>
          </c:val>
          <c:extLst>
            <c:ext xmlns:c16="http://schemas.microsoft.com/office/drawing/2014/chart" uri="{C3380CC4-5D6E-409C-BE32-E72D297353CC}">
              <c16:uniqueId val="{00000000-2DDF-E84D-9F36-D29D4AAD3891}"/>
            </c:ext>
          </c:extLst>
        </c:ser>
        <c:ser>
          <c:idx val="1"/>
          <c:order val="1"/>
          <c:tx>
            <c:strRef>
              <c:f>'Trabajo mental'!$D$8</c:f>
              <c:strCache>
                <c:ptCount val="1"/>
                <c:pt idx="0">
                  <c:v>Principal con ayuda</c:v>
                </c:pt>
              </c:strCache>
            </c:strRef>
          </c:tx>
          <c:spPr>
            <a:solidFill>
              <a:schemeClr val="dk1">
                <a:tint val="55000"/>
              </a:schemeClr>
            </a:solidFill>
            <a:ln>
              <a:noFill/>
            </a:ln>
            <a:effectLst/>
          </c:spPr>
          <c:invertIfNegative val="0"/>
          <c:cat>
            <c:strRef>
              <c:f>'Trabajo mental'!$B$9:$B$10</c:f>
              <c:strCache>
                <c:ptCount val="2"/>
                <c:pt idx="0">
                  <c:v>Hombres</c:v>
                </c:pt>
                <c:pt idx="1">
                  <c:v>Mujeres</c:v>
                </c:pt>
              </c:strCache>
            </c:strRef>
          </c:cat>
          <c:val>
            <c:numRef>
              <c:f>'Trabajo mental'!$D$9:$D$10</c:f>
              <c:numCache>
                <c:formatCode>General</c:formatCode>
                <c:ptCount val="2"/>
                <c:pt idx="0">
                  <c:v>10.9</c:v>
                </c:pt>
                <c:pt idx="1">
                  <c:v>29.3</c:v>
                </c:pt>
              </c:numCache>
            </c:numRef>
          </c:val>
          <c:extLst>
            <c:ext xmlns:c16="http://schemas.microsoft.com/office/drawing/2014/chart" uri="{C3380CC4-5D6E-409C-BE32-E72D297353CC}">
              <c16:uniqueId val="{00000001-2DDF-E84D-9F36-D29D4AAD3891}"/>
            </c:ext>
          </c:extLst>
        </c:ser>
        <c:ser>
          <c:idx val="3"/>
          <c:order val="2"/>
          <c:tx>
            <c:strRef>
              <c:f>'Trabajo mental'!$E$8</c:f>
              <c:strCache>
                <c:ptCount val="1"/>
                <c:pt idx="0">
                  <c:v>Compartido</c:v>
                </c:pt>
              </c:strCache>
            </c:strRef>
          </c:tx>
          <c:spPr>
            <a:solidFill>
              <a:schemeClr val="dk1">
                <a:tint val="98500"/>
              </a:schemeClr>
            </a:solidFill>
            <a:ln>
              <a:noFill/>
            </a:ln>
            <a:effectLst/>
          </c:spPr>
          <c:invertIfNegative val="0"/>
          <c:cat>
            <c:strRef>
              <c:f>'Trabajo mental'!$B$9:$B$10</c:f>
              <c:strCache>
                <c:ptCount val="2"/>
                <c:pt idx="0">
                  <c:v>Hombres</c:v>
                </c:pt>
                <c:pt idx="1">
                  <c:v>Mujeres</c:v>
                </c:pt>
              </c:strCache>
            </c:strRef>
          </c:cat>
          <c:val>
            <c:numRef>
              <c:f>'Trabajo mental'!$E$9:$E$10</c:f>
              <c:numCache>
                <c:formatCode>General</c:formatCode>
                <c:ptCount val="2"/>
                <c:pt idx="0">
                  <c:v>16.2</c:v>
                </c:pt>
                <c:pt idx="1">
                  <c:v>16.5</c:v>
                </c:pt>
              </c:numCache>
            </c:numRef>
          </c:val>
          <c:extLst>
            <c:ext xmlns:c16="http://schemas.microsoft.com/office/drawing/2014/chart" uri="{C3380CC4-5D6E-409C-BE32-E72D297353CC}">
              <c16:uniqueId val="{00000002-2DDF-E84D-9F36-D29D4AAD3891}"/>
            </c:ext>
          </c:extLst>
        </c:ser>
        <c:ser>
          <c:idx val="2"/>
          <c:order val="3"/>
          <c:tx>
            <c:strRef>
              <c:f>'Trabajo mental'!$F$8</c:f>
              <c:strCache>
                <c:ptCount val="1"/>
                <c:pt idx="0">
                  <c:v>Ayudante</c:v>
                </c:pt>
              </c:strCache>
            </c:strRef>
          </c:tx>
          <c:spPr>
            <a:solidFill>
              <a:schemeClr val="dk1">
                <a:tint val="75000"/>
              </a:schemeClr>
            </a:solidFill>
            <a:ln>
              <a:noFill/>
            </a:ln>
            <a:effectLst/>
          </c:spPr>
          <c:invertIfNegative val="0"/>
          <c:cat>
            <c:strRef>
              <c:f>'Trabajo mental'!$B$9:$B$10</c:f>
              <c:strCache>
                <c:ptCount val="2"/>
                <c:pt idx="0">
                  <c:v>Hombres</c:v>
                </c:pt>
                <c:pt idx="1">
                  <c:v>Mujeres</c:v>
                </c:pt>
              </c:strCache>
            </c:strRef>
          </c:cat>
          <c:val>
            <c:numRef>
              <c:f>'Trabajo mental'!$F$9:$F$10</c:f>
              <c:numCache>
                <c:formatCode>General</c:formatCode>
                <c:ptCount val="2"/>
                <c:pt idx="0">
                  <c:v>29</c:v>
                </c:pt>
                <c:pt idx="1">
                  <c:v>11.3</c:v>
                </c:pt>
              </c:numCache>
            </c:numRef>
          </c:val>
          <c:extLst>
            <c:ext xmlns:c16="http://schemas.microsoft.com/office/drawing/2014/chart" uri="{C3380CC4-5D6E-409C-BE32-E72D297353CC}">
              <c16:uniqueId val="{00000003-2DDF-E84D-9F36-D29D4AAD3891}"/>
            </c:ext>
          </c:extLst>
        </c:ser>
        <c:ser>
          <c:idx val="4"/>
          <c:order val="4"/>
          <c:tx>
            <c:strRef>
              <c:f>'Trabajo mental'!$G$8</c:f>
              <c:strCache>
                <c:ptCount val="1"/>
                <c:pt idx="0">
                  <c:v>No participa</c:v>
                </c:pt>
              </c:strCache>
            </c:strRef>
          </c:tx>
          <c:spPr>
            <a:solidFill>
              <a:schemeClr val="dk1">
                <a:tint val="30000"/>
              </a:schemeClr>
            </a:solidFill>
            <a:ln>
              <a:noFill/>
            </a:ln>
            <a:effectLst/>
          </c:spPr>
          <c:invertIfNegative val="0"/>
          <c:cat>
            <c:strRef>
              <c:f>'Trabajo mental'!$B$9:$B$10</c:f>
              <c:strCache>
                <c:ptCount val="2"/>
                <c:pt idx="0">
                  <c:v>Hombres</c:v>
                </c:pt>
                <c:pt idx="1">
                  <c:v>Mujeres</c:v>
                </c:pt>
              </c:strCache>
            </c:strRef>
          </c:cat>
          <c:val>
            <c:numRef>
              <c:f>'Trabajo mental'!$G$9:$G$10</c:f>
              <c:numCache>
                <c:formatCode>General</c:formatCode>
                <c:ptCount val="2"/>
                <c:pt idx="0">
                  <c:v>37.700000000000003</c:v>
                </c:pt>
                <c:pt idx="1">
                  <c:v>7.3</c:v>
                </c:pt>
              </c:numCache>
            </c:numRef>
          </c:val>
          <c:extLst>
            <c:ext xmlns:c16="http://schemas.microsoft.com/office/drawing/2014/chart" uri="{C3380CC4-5D6E-409C-BE32-E72D297353CC}">
              <c16:uniqueId val="{00000004-2DDF-E84D-9F36-D29D4AAD3891}"/>
            </c:ext>
          </c:extLst>
        </c:ser>
        <c:dLbls>
          <c:showLegendKey val="0"/>
          <c:showVal val="0"/>
          <c:showCatName val="0"/>
          <c:showSerName val="0"/>
          <c:showPercent val="0"/>
          <c:showBubbleSize val="0"/>
        </c:dLbls>
        <c:gapWidth val="150"/>
        <c:overlap val="100"/>
        <c:axId val="593605576"/>
        <c:axId val="593603936"/>
      </c:barChart>
      <c:catAx>
        <c:axId val="593605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603936"/>
        <c:crosses val="autoZero"/>
        <c:auto val="1"/>
        <c:lblAlgn val="ctr"/>
        <c:lblOffset val="100"/>
        <c:noMultiLvlLbl val="0"/>
      </c:catAx>
      <c:valAx>
        <c:axId val="5936039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605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'trabajo doméstico'!$A$5</c:f>
              <c:strCache>
                <c:ptCount val="1"/>
                <c:pt idx="0">
                  <c:v>Hombres</c:v>
                </c:pt>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('trabajo doméstico'!$B$3,'trabajo doméstico'!$D$3,'trabajo doméstico'!$F$3,'trabajo doméstico'!$H$3,'trabajo doméstico'!$J$3)</c:f>
              <c:strCache>
                <c:ptCount val="5"/>
                <c:pt idx="0">
                  <c:v>Siempre que se realiza</c:v>
                </c:pt>
                <c:pt idx="1">
                  <c:v>Casi siempre que se realiza</c:v>
                </c:pt>
                <c:pt idx="2">
                  <c:v>En algunas ocasiones</c:v>
                </c:pt>
                <c:pt idx="3">
                  <c:v>Casi nunca</c:v>
                </c:pt>
                <c:pt idx="4">
                  <c:v>Nunca</c:v>
                </c:pt>
              </c:strCache>
            </c:strRef>
          </c:cat>
          <c:val>
            <c:numRef>
              <c:f>('trabajo doméstico'!$B$5,'trabajo doméstico'!$D$5,'trabajo doméstico'!$F$5,'trabajo doméstico'!$H$5,'trabajo doméstico'!$J$5)</c:f>
              <c:numCache>
                <c:formatCode>General</c:formatCode>
                <c:ptCount val="5"/>
                <c:pt idx="0">
                  <c:v>30.7</c:v>
                </c:pt>
                <c:pt idx="1">
                  <c:v>24.8</c:v>
                </c:pt>
                <c:pt idx="2">
                  <c:v>22.7</c:v>
                </c:pt>
                <c:pt idx="3">
                  <c:v>6.3</c:v>
                </c:pt>
                <c:pt idx="4">
                  <c:v>15.5</c:v>
                </c:pt>
              </c:numCache>
            </c:numRef>
          </c:val>
          <c:extLst>
            <c:ext xmlns:c16="http://schemas.microsoft.com/office/drawing/2014/chart" uri="{C3380CC4-5D6E-409C-BE32-E72D297353CC}">
              <c16:uniqueId val="{00000000-D318-EC46-AFD8-3AFCA3095EBE}"/>
            </c:ext>
          </c:extLst>
        </c:ser>
        <c:ser>
          <c:idx val="1"/>
          <c:order val="1"/>
          <c:tx>
            <c:strRef>
              <c:f>'trabajo doméstico'!$A$6</c:f>
              <c:strCache>
                <c:ptCount val="1"/>
                <c:pt idx="0">
                  <c:v>Mujeres</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('trabajo doméstico'!$B$3,'trabajo doméstico'!$D$3,'trabajo doméstico'!$F$3,'trabajo doméstico'!$H$3,'trabajo doméstico'!$J$3)</c:f>
              <c:strCache>
                <c:ptCount val="5"/>
                <c:pt idx="0">
                  <c:v>Siempre que se realiza</c:v>
                </c:pt>
                <c:pt idx="1">
                  <c:v>Casi siempre que se realiza</c:v>
                </c:pt>
                <c:pt idx="2">
                  <c:v>En algunas ocasiones</c:v>
                </c:pt>
                <c:pt idx="3">
                  <c:v>Casi nunca</c:v>
                </c:pt>
                <c:pt idx="4">
                  <c:v>Nunca</c:v>
                </c:pt>
              </c:strCache>
            </c:strRef>
          </c:cat>
          <c:val>
            <c:numRef>
              <c:f>('trabajo doméstico'!$B$6,'trabajo doméstico'!$D$6,'trabajo doméstico'!$F$6,'trabajo doméstico'!$H$6,'trabajo doméstico'!$J$6)</c:f>
              <c:numCache>
                <c:formatCode>General</c:formatCode>
                <c:ptCount val="5"/>
                <c:pt idx="0">
                  <c:v>79.7</c:v>
                </c:pt>
                <c:pt idx="1">
                  <c:v>14.5</c:v>
                </c:pt>
                <c:pt idx="2">
                  <c:v>3.2</c:v>
                </c:pt>
                <c:pt idx="3">
                  <c:v>0.6</c:v>
                </c:pt>
                <c:pt idx="4">
                  <c:v>2</c:v>
                </c:pt>
              </c:numCache>
            </c:numRef>
          </c:val>
          <c:extLst>
            <c:ext xmlns:c16="http://schemas.microsoft.com/office/drawing/2014/chart" uri="{C3380CC4-5D6E-409C-BE32-E72D297353CC}">
              <c16:uniqueId val="{00000001-D318-EC46-AFD8-3AFCA3095EBE}"/>
            </c:ext>
          </c:extLst>
        </c:ser>
        <c:dLbls>
          <c:dLblPos val="outEnd"/>
          <c:showLegendKey val="0"/>
          <c:showVal val="1"/>
          <c:showCatName val="0"/>
          <c:showSerName val="0"/>
          <c:showPercent val="0"/>
          <c:showBubbleSize val="0"/>
        </c:dLbls>
        <c:gapWidth val="219"/>
        <c:overlap val="-27"/>
        <c:axId val="425498920"/>
        <c:axId val="425503512"/>
      </c:barChart>
      <c:catAx>
        <c:axId val="42549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5503512"/>
        <c:crosses val="autoZero"/>
        <c:auto val="1"/>
        <c:lblAlgn val="ctr"/>
        <c:lblOffset val="100"/>
        <c:noMultiLvlLbl val="0"/>
      </c:catAx>
      <c:valAx>
        <c:axId val="425503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5498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5664337088994065"/>
          <c:y val="2.309389867875199E-2"/>
          <c:w val="0.80821016389768874"/>
          <c:h val="0.8079463996905587"/>
        </c:manualLayout>
      </c:layout>
      <c:barChart>
        <c:barDir val="bar"/>
        <c:grouping val="percentStacked"/>
        <c:varyColors val="0"/>
        <c:ser>
          <c:idx val="0"/>
          <c:order val="0"/>
          <c:tx>
            <c:strRef>
              <c:f>'Trabajo mental'!$D$65</c:f>
              <c:strCache>
                <c:ptCount val="1"/>
                <c:pt idx="0">
                  <c:v>Solo</c:v>
                </c:pt>
              </c:strCache>
            </c:strRef>
          </c:tx>
          <c:spPr>
            <a:solidFill>
              <a:schemeClr val="dk1">
                <a:tint val="88500"/>
              </a:schemeClr>
            </a:solidFill>
            <a:ln>
              <a:noFill/>
            </a:ln>
            <a:effectLst/>
          </c:spPr>
          <c:invertIfNegative val="0"/>
          <c:cat>
            <c:multiLvlStrRef>
              <c:f>'Trabajo mental'!$B$66:$C$69</c:f>
              <c:multiLvlStrCache>
                <c:ptCount val="4"/>
                <c:lvl>
                  <c:pt idx="0">
                    <c:v>No manual</c:v>
                  </c:pt>
                  <c:pt idx="1">
                    <c:v>Manual</c:v>
                  </c:pt>
                  <c:pt idx="2">
                    <c:v>No manual</c:v>
                  </c:pt>
                  <c:pt idx="3">
                    <c:v>Manual</c:v>
                  </c:pt>
                </c:lvl>
                <c:lvl>
                  <c:pt idx="0">
                    <c:v>Hombres</c:v>
                  </c:pt>
                  <c:pt idx="2">
                    <c:v>Mujeres</c:v>
                  </c:pt>
                </c:lvl>
              </c:multiLvlStrCache>
            </c:multiLvlStrRef>
          </c:cat>
          <c:val>
            <c:numRef>
              <c:f>'Trabajo mental'!$D$66:$D$69</c:f>
              <c:numCache>
                <c:formatCode>General</c:formatCode>
                <c:ptCount val="4"/>
                <c:pt idx="0">
                  <c:v>6.1</c:v>
                </c:pt>
                <c:pt idx="1">
                  <c:v>6.4</c:v>
                </c:pt>
                <c:pt idx="2">
                  <c:v>33.4</c:v>
                </c:pt>
                <c:pt idx="3">
                  <c:v>37.299999999999997</c:v>
                </c:pt>
              </c:numCache>
            </c:numRef>
          </c:val>
          <c:extLst>
            <c:ext xmlns:c16="http://schemas.microsoft.com/office/drawing/2014/chart" uri="{C3380CC4-5D6E-409C-BE32-E72D297353CC}">
              <c16:uniqueId val="{00000000-DF3E-104B-B774-4405A7CF2276}"/>
            </c:ext>
          </c:extLst>
        </c:ser>
        <c:ser>
          <c:idx val="1"/>
          <c:order val="1"/>
          <c:tx>
            <c:strRef>
              <c:f>'Trabajo mental'!$E$65</c:f>
              <c:strCache>
                <c:ptCount val="1"/>
                <c:pt idx="0">
                  <c:v>Principal con ayuda</c:v>
                </c:pt>
              </c:strCache>
            </c:strRef>
          </c:tx>
          <c:spPr>
            <a:solidFill>
              <a:schemeClr val="dk1">
                <a:tint val="55000"/>
              </a:schemeClr>
            </a:solidFill>
            <a:ln>
              <a:noFill/>
            </a:ln>
            <a:effectLst/>
          </c:spPr>
          <c:invertIfNegative val="0"/>
          <c:cat>
            <c:multiLvlStrRef>
              <c:f>'Trabajo mental'!$B$66:$C$69</c:f>
              <c:multiLvlStrCache>
                <c:ptCount val="4"/>
                <c:lvl>
                  <c:pt idx="0">
                    <c:v>No manual</c:v>
                  </c:pt>
                  <c:pt idx="1">
                    <c:v>Manual</c:v>
                  </c:pt>
                  <c:pt idx="2">
                    <c:v>No manual</c:v>
                  </c:pt>
                  <c:pt idx="3">
                    <c:v>Manual</c:v>
                  </c:pt>
                </c:lvl>
                <c:lvl>
                  <c:pt idx="0">
                    <c:v>Hombres</c:v>
                  </c:pt>
                  <c:pt idx="2">
                    <c:v>Mujeres</c:v>
                  </c:pt>
                </c:lvl>
              </c:multiLvlStrCache>
            </c:multiLvlStrRef>
          </c:cat>
          <c:val>
            <c:numRef>
              <c:f>'Trabajo mental'!$E$66:$E$69</c:f>
              <c:numCache>
                <c:formatCode>General</c:formatCode>
                <c:ptCount val="4"/>
                <c:pt idx="0">
                  <c:v>10.1</c:v>
                </c:pt>
                <c:pt idx="1">
                  <c:v>11.4</c:v>
                </c:pt>
                <c:pt idx="2">
                  <c:v>30.3</c:v>
                </c:pt>
                <c:pt idx="3">
                  <c:v>28.6</c:v>
                </c:pt>
              </c:numCache>
            </c:numRef>
          </c:val>
          <c:extLst>
            <c:ext xmlns:c16="http://schemas.microsoft.com/office/drawing/2014/chart" uri="{C3380CC4-5D6E-409C-BE32-E72D297353CC}">
              <c16:uniqueId val="{00000001-DF3E-104B-B774-4405A7CF2276}"/>
            </c:ext>
          </c:extLst>
        </c:ser>
        <c:ser>
          <c:idx val="2"/>
          <c:order val="2"/>
          <c:tx>
            <c:strRef>
              <c:f>'Trabajo mental'!$F$65</c:f>
              <c:strCache>
                <c:ptCount val="1"/>
                <c:pt idx="0">
                  <c:v>Compartido</c:v>
                </c:pt>
              </c:strCache>
            </c:strRef>
          </c:tx>
          <c:spPr>
            <a:solidFill>
              <a:schemeClr val="dk1">
                <a:tint val="75000"/>
              </a:schemeClr>
            </a:solidFill>
            <a:ln>
              <a:noFill/>
            </a:ln>
            <a:effectLst/>
          </c:spPr>
          <c:invertIfNegative val="0"/>
          <c:cat>
            <c:multiLvlStrRef>
              <c:f>'Trabajo mental'!$B$66:$C$69</c:f>
              <c:multiLvlStrCache>
                <c:ptCount val="4"/>
                <c:lvl>
                  <c:pt idx="0">
                    <c:v>No manual</c:v>
                  </c:pt>
                  <c:pt idx="1">
                    <c:v>Manual</c:v>
                  </c:pt>
                  <c:pt idx="2">
                    <c:v>No manual</c:v>
                  </c:pt>
                  <c:pt idx="3">
                    <c:v>Manual</c:v>
                  </c:pt>
                </c:lvl>
                <c:lvl>
                  <c:pt idx="0">
                    <c:v>Hombres</c:v>
                  </c:pt>
                  <c:pt idx="2">
                    <c:v>Mujeres</c:v>
                  </c:pt>
                </c:lvl>
              </c:multiLvlStrCache>
            </c:multiLvlStrRef>
          </c:cat>
          <c:val>
            <c:numRef>
              <c:f>'Trabajo mental'!$F$66:$F$69</c:f>
              <c:numCache>
                <c:formatCode>General</c:formatCode>
                <c:ptCount val="4"/>
                <c:pt idx="0">
                  <c:v>16.899999999999999</c:v>
                </c:pt>
                <c:pt idx="1">
                  <c:v>15.7</c:v>
                </c:pt>
                <c:pt idx="2">
                  <c:v>18.7</c:v>
                </c:pt>
                <c:pt idx="3">
                  <c:v>14.7</c:v>
                </c:pt>
              </c:numCache>
            </c:numRef>
          </c:val>
          <c:extLst>
            <c:ext xmlns:c16="http://schemas.microsoft.com/office/drawing/2014/chart" uri="{C3380CC4-5D6E-409C-BE32-E72D297353CC}">
              <c16:uniqueId val="{00000002-DF3E-104B-B774-4405A7CF2276}"/>
            </c:ext>
          </c:extLst>
        </c:ser>
        <c:ser>
          <c:idx val="3"/>
          <c:order val="3"/>
          <c:tx>
            <c:strRef>
              <c:f>'Trabajo mental'!$G$65</c:f>
              <c:strCache>
                <c:ptCount val="1"/>
                <c:pt idx="0">
                  <c:v>Ayudante</c:v>
                </c:pt>
              </c:strCache>
            </c:strRef>
          </c:tx>
          <c:spPr>
            <a:solidFill>
              <a:schemeClr val="dk1">
                <a:tint val="98500"/>
              </a:schemeClr>
            </a:solidFill>
            <a:ln>
              <a:noFill/>
            </a:ln>
            <a:effectLst/>
          </c:spPr>
          <c:invertIfNegative val="0"/>
          <c:cat>
            <c:multiLvlStrRef>
              <c:f>'Trabajo mental'!$B$66:$C$69</c:f>
              <c:multiLvlStrCache>
                <c:ptCount val="4"/>
                <c:lvl>
                  <c:pt idx="0">
                    <c:v>No manual</c:v>
                  </c:pt>
                  <c:pt idx="1">
                    <c:v>Manual</c:v>
                  </c:pt>
                  <c:pt idx="2">
                    <c:v>No manual</c:v>
                  </c:pt>
                  <c:pt idx="3">
                    <c:v>Manual</c:v>
                  </c:pt>
                </c:lvl>
                <c:lvl>
                  <c:pt idx="0">
                    <c:v>Hombres</c:v>
                  </c:pt>
                  <c:pt idx="2">
                    <c:v>Mujeres</c:v>
                  </c:pt>
                </c:lvl>
              </c:multiLvlStrCache>
            </c:multiLvlStrRef>
          </c:cat>
          <c:val>
            <c:numRef>
              <c:f>'Trabajo mental'!$G$66:$G$69</c:f>
              <c:numCache>
                <c:formatCode>General</c:formatCode>
                <c:ptCount val="4"/>
                <c:pt idx="0">
                  <c:v>31.4</c:v>
                </c:pt>
                <c:pt idx="1">
                  <c:v>27.3</c:v>
                </c:pt>
                <c:pt idx="2">
                  <c:v>10.6</c:v>
                </c:pt>
                <c:pt idx="3">
                  <c:v>11.9</c:v>
                </c:pt>
              </c:numCache>
            </c:numRef>
          </c:val>
          <c:extLst>
            <c:ext xmlns:c16="http://schemas.microsoft.com/office/drawing/2014/chart" uri="{C3380CC4-5D6E-409C-BE32-E72D297353CC}">
              <c16:uniqueId val="{00000003-DF3E-104B-B774-4405A7CF2276}"/>
            </c:ext>
          </c:extLst>
        </c:ser>
        <c:ser>
          <c:idx val="4"/>
          <c:order val="4"/>
          <c:tx>
            <c:strRef>
              <c:f>'Trabajo mental'!$H$65</c:f>
              <c:strCache>
                <c:ptCount val="1"/>
                <c:pt idx="0">
                  <c:v>No participa</c:v>
                </c:pt>
              </c:strCache>
            </c:strRef>
          </c:tx>
          <c:spPr>
            <a:solidFill>
              <a:schemeClr val="dk1">
                <a:tint val="30000"/>
              </a:schemeClr>
            </a:solidFill>
            <a:ln>
              <a:noFill/>
            </a:ln>
            <a:effectLst/>
          </c:spPr>
          <c:invertIfNegative val="0"/>
          <c:cat>
            <c:multiLvlStrRef>
              <c:f>'Trabajo mental'!$B$66:$C$69</c:f>
              <c:multiLvlStrCache>
                <c:ptCount val="4"/>
                <c:lvl>
                  <c:pt idx="0">
                    <c:v>No manual</c:v>
                  </c:pt>
                  <c:pt idx="1">
                    <c:v>Manual</c:v>
                  </c:pt>
                  <c:pt idx="2">
                    <c:v>No manual</c:v>
                  </c:pt>
                  <c:pt idx="3">
                    <c:v>Manual</c:v>
                  </c:pt>
                </c:lvl>
                <c:lvl>
                  <c:pt idx="0">
                    <c:v>Hombres</c:v>
                  </c:pt>
                  <c:pt idx="2">
                    <c:v>Mujeres</c:v>
                  </c:pt>
                </c:lvl>
              </c:multiLvlStrCache>
            </c:multiLvlStrRef>
          </c:cat>
          <c:val>
            <c:numRef>
              <c:f>'Trabajo mental'!$H$66:$H$69</c:f>
              <c:numCache>
                <c:formatCode>General</c:formatCode>
                <c:ptCount val="4"/>
                <c:pt idx="0">
                  <c:v>35.4</c:v>
                </c:pt>
                <c:pt idx="1">
                  <c:v>39.200000000000003</c:v>
                </c:pt>
                <c:pt idx="2">
                  <c:v>7</c:v>
                </c:pt>
                <c:pt idx="3">
                  <c:v>7.6</c:v>
                </c:pt>
              </c:numCache>
            </c:numRef>
          </c:val>
          <c:extLst>
            <c:ext xmlns:c16="http://schemas.microsoft.com/office/drawing/2014/chart" uri="{C3380CC4-5D6E-409C-BE32-E72D297353CC}">
              <c16:uniqueId val="{00000004-DF3E-104B-B774-4405A7CF2276}"/>
            </c:ext>
          </c:extLst>
        </c:ser>
        <c:dLbls>
          <c:showLegendKey val="0"/>
          <c:showVal val="0"/>
          <c:showCatName val="0"/>
          <c:showSerName val="0"/>
          <c:showPercent val="0"/>
          <c:showBubbleSize val="0"/>
        </c:dLbls>
        <c:gapWidth val="150"/>
        <c:overlap val="100"/>
        <c:axId val="526467016"/>
        <c:axId val="526467344"/>
      </c:barChart>
      <c:catAx>
        <c:axId val="526467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ct val="100000"/>
              </a:lnSpc>
              <a:defRPr sz="1600" b="0" i="0" u="none" strike="noStrike" kern="1200" baseline="0">
                <a:solidFill>
                  <a:schemeClr val="tx1">
                    <a:lumMod val="65000"/>
                    <a:lumOff val="35000"/>
                  </a:schemeClr>
                </a:solidFill>
                <a:latin typeface="+mn-lt"/>
                <a:ea typeface="+mn-ea"/>
                <a:cs typeface="+mn-cs"/>
              </a:defRPr>
            </a:pPr>
            <a:endParaRPr lang="en-US"/>
          </a:p>
        </c:txPr>
        <c:crossAx val="526467344"/>
        <c:crosses val="autoZero"/>
        <c:auto val="1"/>
        <c:lblAlgn val="ctr"/>
        <c:lblOffset val="100"/>
        <c:noMultiLvlLbl val="0"/>
      </c:catAx>
      <c:valAx>
        <c:axId val="526467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6467016"/>
        <c:crosses val="autoZero"/>
        <c:crossBetween val="between"/>
      </c:valAx>
      <c:spPr>
        <a:noFill/>
        <a:ln>
          <a:noFill/>
        </a:ln>
        <a:effectLst/>
      </c:spPr>
    </c:plotArea>
    <c:legend>
      <c:legendPos val="b"/>
      <c:layout>
        <c:manualLayout>
          <c:xMode val="edge"/>
          <c:yMode val="edge"/>
          <c:x val="0.17420400951586335"/>
          <c:y val="0.91873795210246023"/>
          <c:w val="0.65159179576268123"/>
          <c:h val="8.126204789753978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7AD50-C3B9-284D-B430-C8455878E6F0}" type="datetimeFigureOut">
              <a:rPr lang="en-US" smtClean="0"/>
              <a:t>9/25/24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E8B04-2B09-F24C-9625-FE3780895116}" type="slidenum">
              <a:rPr lang="en-US" smtClean="0"/>
              <a:t>‹#›</a:t>
            </a:fld>
            <a:endParaRPr lang="en-US"/>
          </a:p>
        </p:txBody>
      </p:sp>
    </p:spTree>
    <p:extLst>
      <p:ext uri="{BB962C8B-B14F-4D97-AF65-F5344CB8AC3E}">
        <p14:creationId xmlns:p14="http://schemas.microsoft.com/office/powerpoint/2010/main" val="240101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Division of cognitive and domestic work and impact on mental health</a:t>
            </a:r>
          </a:p>
        </p:txBody>
      </p:sp>
      <p:sp>
        <p:nvSpPr>
          <p:cNvPr id="4" name="Slide Number Placeholder 3"/>
          <p:cNvSpPr>
            <a:spLocks noGrp="1"/>
          </p:cNvSpPr>
          <p:nvPr>
            <p:ph type="sldNum" sz="quarter" idx="5"/>
          </p:nvPr>
        </p:nvSpPr>
        <p:spPr/>
        <p:txBody>
          <a:bodyPr/>
          <a:lstStyle/>
          <a:p>
            <a:fld id="{780E8B04-2B09-F24C-9625-FE3780895116}" type="slidenum">
              <a:rPr lang="en-US" smtClean="0"/>
              <a:t>1</a:t>
            </a:fld>
            <a:endParaRPr lang="en-US"/>
          </a:p>
        </p:txBody>
      </p:sp>
    </p:spTree>
    <p:extLst>
      <p:ext uri="{BB962C8B-B14F-4D97-AF65-F5344CB8AC3E}">
        <p14:creationId xmlns:p14="http://schemas.microsoft.com/office/powerpoint/2010/main" val="158361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say that this is why you consider mental load as something different from emotional work, at least in this study</a:t>
            </a:r>
          </a:p>
        </p:txBody>
      </p:sp>
      <p:sp>
        <p:nvSpPr>
          <p:cNvPr id="4" name="Slide Number Placeholder 3"/>
          <p:cNvSpPr>
            <a:spLocks noGrp="1"/>
          </p:cNvSpPr>
          <p:nvPr>
            <p:ph type="sldNum" sz="quarter" idx="5"/>
          </p:nvPr>
        </p:nvSpPr>
        <p:spPr/>
        <p:txBody>
          <a:bodyPr/>
          <a:lstStyle/>
          <a:p>
            <a:fld id="{780E8B04-2B09-F24C-9625-FE3780895116}" type="slidenum">
              <a:rPr lang="en-US" smtClean="0"/>
              <a:t>27</a:t>
            </a:fld>
            <a:endParaRPr lang="en-US"/>
          </a:p>
        </p:txBody>
      </p:sp>
    </p:spTree>
    <p:extLst>
      <p:ext uri="{BB962C8B-B14F-4D97-AF65-F5344CB8AC3E}">
        <p14:creationId xmlns:p14="http://schemas.microsoft.com/office/powerpoint/2010/main" val="3072067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say that this is why you consider mental load as something different from emotional work, at least in this study</a:t>
            </a:r>
          </a:p>
        </p:txBody>
      </p:sp>
      <p:sp>
        <p:nvSpPr>
          <p:cNvPr id="4" name="Slide Number Placeholder 3"/>
          <p:cNvSpPr>
            <a:spLocks noGrp="1"/>
          </p:cNvSpPr>
          <p:nvPr>
            <p:ph type="sldNum" sz="quarter" idx="5"/>
          </p:nvPr>
        </p:nvSpPr>
        <p:spPr/>
        <p:txBody>
          <a:bodyPr/>
          <a:lstStyle/>
          <a:p>
            <a:fld id="{780E8B04-2B09-F24C-9625-FE3780895116}" type="slidenum">
              <a:rPr lang="en-US" smtClean="0"/>
              <a:t>32</a:t>
            </a:fld>
            <a:endParaRPr lang="en-US"/>
          </a:p>
        </p:txBody>
      </p:sp>
    </p:spTree>
    <p:extLst>
      <p:ext uri="{BB962C8B-B14F-4D97-AF65-F5344CB8AC3E}">
        <p14:creationId xmlns:p14="http://schemas.microsoft.com/office/powerpoint/2010/main" val="26377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are squares and </a:t>
            </a:r>
            <a:r>
              <a:rPr lang="en-US" dirty="0" err="1"/>
              <a:t>nto</a:t>
            </a:r>
            <a:r>
              <a:rPr lang="en-US" dirty="0"/>
              <a:t> </a:t>
            </a:r>
            <a:r>
              <a:rPr lang="en-US" dirty="0" err="1"/>
              <a:t>rombi</a:t>
            </a:r>
            <a:r>
              <a:rPr lang="en-US" dirty="0"/>
              <a:t>///correct!</a:t>
            </a:r>
          </a:p>
        </p:txBody>
      </p:sp>
      <p:sp>
        <p:nvSpPr>
          <p:cNvPr id="4" name="Slide Number Placeholder 3"/>
          <p:cNvSpPr>
            <a:spLocks noGrp="1"/>
          </p:cNvSpPr>
          <p:nvPr>
            <p:ph type="sldNum" sz="quarter" idx="5"/>
          </p:nvPr>
        </p:nvSpPr>
        <p:spPr/>
        <p:txBody>
          <a:bodyPr/>
          <a:lstStyle/>
          <a:p>
            <a:fld id="{780E8B04-2B09-F24C-9625-FE3780895116}" type="slidenum">
              <a:rPr lang="en-US" smtClean="0"/>
              <a:t>37</a:t>
            </a:fld>
            <a:endParaRPr lang="en-US"/>
          </a:p>
        </p:txBody>
      </p:sp>
    </p:spTree>
    <p:extLst>
      <p:ext uri="{BB962C8B-B14F-4D97-AF65-F5344CB8AC3E}">
        <p14:creationId xmlns:p14="http://schemas.microsoft.com/office/powerpoint/2010/main" val="31290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label of the probability is wrong</a:t>
            </a:r>
          </a:p>
        </p:txBody>
      </p:sp>
      <p:sp>
        <p:nvSpPr>
          <p:cNvPr id="4" name="Slide Number Placeholder 3"/>
          <p:cNvSpPr>
            <a:spLocks noGrp="1"/>
          </p:cNvSpPr>
          <p:nvPr>
            <p:ph type="sldNum" sz="quarter" idx="5"/>
          </p:nvPr>
        </p:nvSpPr>
        <p:spPr/>
        <p:txBody>
          <a:bodyPr/>
          <a:lstStyle/>
          <a:p>
            <a:fld id="{780E8B04-2B09-F24C-9625-FE3780895116}" type="slidenum">
              <a:rPr lang="en-US" smtClean="0"/>
              <a:t>38</a:t>
            </a:fld>
            <a:endParaRPr lang="en-US"/>
          </a:p>
        </p:txBody>
      </p:sp>
    </p:spTree>
    <p:extLst>
      <p:ext uri="{BB962C8B-B14F-4D97-AF65-F5344CB8AC3E}">
        <p14:creationId xmlns:p14="http://schemas.microsoft.com/office/powerpoint/2010/main" val="1559253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label of the probability is wrong</a:t>
            </a:r>
          </a:p>
        </p:txBody>
      </p:sp>
      <p:sp>
        <p:nvSpPr>
          <p:cNvPr id="4" name="Slide Number Placeholder 3"/>
          <p:cNvSpPr>
            <a:spLocks noGrp="1"/>
          </p:cNvSpPr>
          <p:nvPr>
            <p:ph type="sldNum" sz="quarter" idx="5"/>
          </p:nvPr>
        </p:nvSpPr>
        <p:spPr/>
        <p:txBody>
          <a:bodyPr/>
          <a:lstStyle/>
          <a:p>
            <a:fld id="{780E8B04-2B09-F24C-9625-FE3780895116}" type="slidenum">
              <a:rPr lang="en-US" smtClean="0"/>
              <a:t>39</a:t>
            </a:fld>
            <a:endParaRPr lang="en-US"/>
          </a:p>
        </p:txBody>
      </p:sp>
    </p:spTree>
    <p:extLst>
      <p:ext uri="{BB962C8B-B14F-4D97-AF65-F5344CB8AC3E}">
        <p14:creationId xmlns:p14="http://schemas.microsoft.com/office/powerpoint/2010/main" val="2975475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test for differences men and women are stat different then…</a:t>
            </a:r>
          </a:p>
        </p:txBody>
      </p:sp>
      <p:sp>
        <p:nvSpPr>
          <p:cNvPr id="4" name="Slide Number Placeholder 3"/>
          <p:cNvSpPr>
            <a:spLocks noGrp="1"/>
          </p:cNvSpPr>
          <p:nvPr>
            <p:ph type="sldNum" sz="quarter" idx="5"/>
          </p:nvPr>
        </p:nvSpPr>
        <p:spPr/>
        <p:txBody>
          <a:bodyPr/>
          <a:lstStyle/>
          <a:p>
            <a:fld id="{780E8B04-2B09-F24C-9625-FE3780895116}" type="slidenum">
              <a:rPr lang="en-US" smtClean="0"/>
              <a:t>70</a:t>
            </a:fld>
            <a:endParaRPr lang="en-US"/>
          </a:p>
        </p:txBody>
      </p:sp>
    </p:spTree>
    <p:extLst>
      <p:ext uri="{BB962C8B-B14F-4D97-AF65-F5344CB8AC3E}">
        <p14:creationId xmlns:p14="http://schemas.microsoft.com/office/powerpoint/2010/main" val="3482928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say that this is why you consider mental load as something different from emotional work, at least in this study</a:t>
            </a:r>
          </a:p>
        </p:txBody>
      </p:sp>
      <p:sp>
        <p:nvSpPr>
          <p:cNvPr id="4" name="Slide Number Placeholder 3"/>
          <p:cNvSpPr>
            <a:spLocks noGrp="1"/>
          </p:cNvSpPr>
          <p:nvPr>
            <p:ph type="sldNum" sz="quarter" idx="5"/>
          </p:nvPr>
        </p:nvSpPr>
        <p:spPr/>
        <p:txBody>
          <a:bodyPr/>
          <a:lstStyle/>
          <a:p>
            <a:fld id="{780E8B04-2B09-F24C-9625-FE3780895116}" type="slidenum">
              <a:rPr lang="en-US" smtClean="0"/>
              <a:t>71</a:t>
            </a:fld>
            <a:endParaRPr lang="en-US"/>
          </a:p>
        </p:txBody>
      </p:sp>
    </p:spTree>
    <p:extLst>
      <p:ext uri="{BB962C8B-B14F-4D97-AF65-F5344CB8AC3E}">
        <p14:creationId xmlns:p14="http://schemas.microsoft.com/office/powerpoint/2010/main" val="4096286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say that this is why you consider mental load as something different from emotional work, at least in this study</a:t>
            </a:r>
          </a:p>
        </p:txBody>
      </p:sp>
      <p:sp>
        <p:nvSpPr>
          <p:cNvPr id="4" name="Slide Number Placeholder 3"/>
          <p:cNvSpPr>
            <a:spLocks noGrp="1"/>
          </p:cNvSpPr>
          <p:nvPr>
            <p:ph type="sldNum" sz="quarter" idx="5"/>
          </p:nvPr>
        </p:nvSpPr>
        <p:spPr/>
        <p:txBody>
          <a:bodyPr/>
          <a:lstStyle/>
          <a:p>
            <a:fld id="{780E8B04-2B09-F24C-9625-FE3780895116}" type="slidenum">
              <a:rPr lang="en-US" smtClean="0"/>
              <a:t>72</a:t>
            </a:fld>
            <a:endParaRPr lang="en-US"/>
          </a:p>
        </p:txBody>
      </p:sp>
    </p:spTree>
    <p:extLst>
      <p:ext uri="{BB962C8B-B14F-4D97-AF65-F5344CB8AC3E}">
        <p14:creationId xmlns:p14="http://schemas.microsoft.com/office/powerpoint/2010/main" val="167376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distinguish cognitive work from emotional work, the first is related to tasks as remembering, retaining, planning all those tasks that are necessary to maintain and run the daily life within the household (</a:t>
            </a:r>
            <a:r>
              <a:rPr lang="en-US" dirty="0" err="1"/>
              <a:t>Daminger</a:t>
            </a:r>
            <a:r>
              <a:rPr lang="en-US" dirty="0"/>
              <a:t> 2019), whereas the second refer to capability of keeping affections and feeling of caring (Reich-</a:t>
            </a:r>
            <a:r>
              <a:rPr lang="en-US" dirty="0" err="1"/>
              <a:t>Stiebert</a:t>
            </a:r>
            <a:r>
              <a:rPr lang="en-US" dirty="0"/>
              <a:t>, Froehlich, and </a:t>
            </a:r>
            <a:r>
              <a:rPr lang="en-US" dirty="0" err="1"/>
              <a:t>Voltmer</a:t>
            </a:r>
            <a:r>
              <a:rPr lang="en-US" dirty="0"/>
              <a:t> 2023)</a:t>
            </a:r>
          </a:p>
          <a:p>
            <a:endParaRPr lang="en-US" dirty="0"/>
          </a:p>
        </p:txBody>
      </p:sp>
      <p:sp>
        <p:nvSpPr>
          <p:cNvPr id="4" name="Slide Number Placeholder 3"/>
          <p:cNvSpPr>
            <a:spLocks noGrp="1"/>
          </p:cNvSpPr>
          <p:nvPr>
            <p:ph type="sldNum" sz="quarter" idx="5"/>
          </p:nvPr>
        </p:nvSpPr>
        <p:spPr/>
        <p:txBody>
          <a:bodyPr/>
          <a:lstStyle/>
          <a:p>
            <a:fld id="{780E8B04-2B09-F24C-9625-FE3780895116}" type="slidenum">
              <a:rPr lang="en-US" smtClean="0"/>
              <a:t>6</a:t>
            </a:fld>
            <a:endParaRPr lang="en-US"/>
          </a:p>
        </p:txBody>
      </p:sp>
    </p:spTree>
    <p:extLst>
      <p:ext uri="{BB962C8B-B14F-4D97-AF65-F5344CB8AC3E}">
        <p14:creationId xmlns:p14="http://schemas.microsoft.com/office/powerpoint/2010/main" val="148338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say that this is why you consider mental load as something different from emotional work, at least in this study</a:t>
            </a:r>
          </a:p>
        </p:txBody>
      </p:sp>
      <p:sp>
        <p:nvSpPr>
          <p:cNvPr id="4" name="Slide Number Placeholder 3"/>
          <p:cNvSpPr>
            <a:spLocks noGrp="1"/>
          </p:cNvSpPr>
          <p:nvPr>
            <p:ph type="sldNum" sz="quarter" idx="5"/>
          </p:nvPr>
        </p:nvSpPr>
        <p:spPr/>
        <p:txBody>
          <a:bodyPr/>
          <a:lstStyle/>
          <a:p>
            <a:fld id="{780E8B04-2B09-F24C-9625-FE3780895116}" type="slidenum">
              <a:rPr lang="en-US" smtClean="0"/>
              <a:t>10</a:t>
            </a:fld>
            <a:endParaRPr lang="en-US"/>
          </a:p>
        </p:txBody>
      </p:sp>
    </p:spTree>
    <p:extLst>
      <p:ext uri="{BB962C8B-B14F-4D97-AF65-F5344CB8AC3E}">
        <p14:creationId xmlns:p14="http://schemas.microsoft.com/office/powerpoint/2010/main" val="93548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say that this is why you consider mental load as something different from emotional work, at least in this study</a:t>
            </a:r>
          </a:p>
        </p:txBody>
      </p:sp>
      <p:sp>
        <p:nvSpPr>
          <p:cNvPr id="4" name="Slide Number Placeholder 3"/>
          <p:cNvSpPr>
            <a:spLocks noGrp="1"/>
          </p:cNvSpPr>
          <p:nvPr>
            <p:ph type="sldNum" sz="quarter" idx="5"/>
          </p:nvPr>
        </p:nvSpPr>
        <p:spPr/>
        <p:txBody>
          <a:bodyPr/>
          <a:lstStyle/>
          <a:p>
            <a:fld id="{780E8B04-2B09-F24C-9625-FE3780895116}" type="slidenum">
              <a:rPr lang="en-US" smtClean="0"/>
              <a:t>11</a:t>
            </a:fld>
            <a:endParaRPr lang="en-US"/>
          </a:p>
        </p:txBody>
      </p:sp>
    </p:spTree>
    <p:extLst>
      <p:ext uri="{BB962C8B-B14F-4D97-AF65-F5344CB8AC3E}">
        <p14:creationId xmlns:p14="http://schemas.microsoft.com/office/powerpoint/2010/main" val="123317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test for differences men and women are stat different then…</a:t>
            </a:r>
          </a:p>
        </p:txBody>
      </p:sp>
      <p:sp>
        <p:nvSpPr>
          <p:cNvPr id="4" name="Slide Number Placeholder 3"/>
          <p:cNvSpPr>
            <a:spLocks noGrp="1"/>
          </p:cNvSpPr>
          <p:nvPr>
            <p:ph type="sldNum" sz="quarter" idx="5"/>
          </p:nvPr>
        </p:nvSpPr>
        <p:spPr/>
        <p:txBody>
          <a:bodyPr/>
          <a:lstStyle/>
          <a:p>
            <a:fld id="{780E8B04-2B09-F24C-9625-FE3780895116}" type="slidenum">
              <a:rPr lang="en-US" smtClean="0"/>
              <a:t>17</a:t>
            </a:fld>
            <a:endParaRPr lang="en-US"/>
          </a:p>
        </p:txBody>
      </p:sp>
    </p:spTree>
    <p:extLst>
      <p:ext uri="{BB962C8B-B14F-4D97-AF65-F5344CB8AC3E}">
        <p14:creationId xmlns:p14="http://schemas.microsoft.com/office/powerpoint/2010/main" val="88980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label of the probability is wrong</a:t>
            </a:r>
          </a:p>
        </p:txBody>
      </p:sp>
      <p:sp>
        <p:nvSpPr>
          <p:cNvPr id="4" name="Slide Number Placeholder 3"/>
          <p:cNvSpPr>
            <a:spLocks noGrp="1"/>
          </p:cNvSpPr>
          <p:nvPr>
            <p:ph type="sldNum" sz="quarter" idx="5"/>
          </p:nvPr>
        </p:nvSpPr>
        <p:spPr/>
        <p:txBody>
          <a:bodyPr/>
          <a:lstStyle/>
          <a:p>
            <a:fld id="{780E8B04-2B09-F24C-9625-FE3780895116}" type="slidenum">
              <a:rPr lang="en-US" smtClean="0"/>
              <a:t>18</a:t>
            </a:fld>
            <a:endParaRPr lang="en-US"/>
          </a:p>
        </p:txBody>
      </p:sp>
    </p:spTree>
    <p:extLst>
      <p:ext uri="{BB962C8B-B14F-4D97-AF65-F5344CB8AC3E}">
        <p14:creationId xmlns:p14="http://schemas.microsoft.com/office/powerpoint/2010/main" val="4119603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test for differences men and women are stat different then…</a:t>
            </a:r>
          </a:p>
        </p:txBody>
      </p:sp>
      <p:sp>
        <p:nvSpPr>
          <p:cNvPr id="4" name="Slide Number Placeholder 3"/>
          <p:cNvSpPr>
            <a:spLocks noGrp="1"/>
          </p:cNvSpPr>
          <p:nvPr>
            <p:ph type="sldNum" sz="quarter" idx="5"/>
          </p:nvPr>
        </p:nvSpPr>
        <p:spPr/>
        <p:txBody>
          <a:bodyPr/>
          <a:lstStyle/>
          <a:p>
            <a:fld id="{780E8B04-2B09-F24C-9625-FE3780895116}" type="slidenum">
              <a:rPr lang="en-US" smtClean="0"/>
              <a:t>23</a:t>
            </a:fld>
            <a:endParaRPr lang="en-US"/>
          </a:p>
        </p:txBody>
      </p:sp>
    </p:spTree>
    <p:extLst>
      <p:ext uri="{BB962C8B-B14F-4D97-AF65-F5344CB8AC3E}">
        <p14:creationId xmlns:p14="http://schemas.microsoft.com/office/powerpoint/2010/main" val="142523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say that this is why you consider mental load as something different from emotional work, at least in this study</a:t>
            </a:r>
          </a:p>
        </p:txBody>
      </p:sp>
      <p:sp>
        <p:nvSpPr>
          <p:cNvPr id="4" name="Slide Number Placeholder 3"/>
          <p:cNvSpPr>
            <a:spLocks noGrp="1"/>
          </p:cNvSpPr>
          <p:nvPr>
            <p:ph type="sldNum" sz="quarter" idx="5"/>
          </p:nvPr>
        </p:nvSpPr>
        <p:spPr/>
        <p:txBody>
          <a:bodyPr/>
          <a:lstStyle/>
          <a:p>
            <a:fld id="{780E8B04-2B09-F24C-9625-FE3780895116}" type="slidenum">
              <a:rPr lang="en-US" smtClean="0"/>
              <a:t>25</a:t>
            </a:fld>
            <a:endParaRPr lang="en-US"/>
          </a:p>
        </p:txBody>
      </p:sp>
    </p:spTree>
    <p:extLst>
      <p:ext uri="{BB962C8B-B14F-4D97-AF65-F5344CB8AC3E}">
        <p14:creationId xmlns:p14="http://schemas.microsoft.com/office/powerpoint/2010/main" val="154397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say that this is why you consider mental load as something different from emotional work, at least in this study</a:t>
            </a:r>
          </a:p>
        </p:txBody>
      </p:sp>
      <p:sp>
        <p:nvSpPr>
          <p:cNvPr id="4" name="Slide Number Placeholder 3"/>
          <p:cNvSpPr>
            <a:spLocks noGrp="1"/>
          </p:cNvSpPr>
          <p:nvPr>
            <p:ph type="sldNum" sz="quarter" idx="5"/>
          </p:nvPr>
        </p:nvSpPr>
        <p:spPr/>
        <p:txBody>
          <a:bodyPr/>
          <a:lstStyle/>
          <a:p>
            <a:fld id="{780E8B04-2B09-F24C-9625-FE3780895116}" type="slidenum">
              <a:rPr lang="en-US" smtClean="0"/>
              <a:t>26</a:t>
            </a:fld>
            <a:endParaRPr lang="en-US"/>
          </a:p>
        </p:txBody>
      </p:sp>
    </p:spTree>
    <p:extLst>
      <p:ext uri="{BB962C8B-B14F-4D97-AF65-F5344CB8AC3E}">
        <p14:creationId xmlns:p14="http://schemas.microsoft.com/office/powerpoint/2010/main" val="8854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95B2BD-E5E3-EA4D-B1AE-9068775A0C0C}"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150B9-B00D-9744-A7D9-5CB904D5B873}" type="slidenum">
              <a:rPr lang="en-US" smtClean="0"/>
              <a:t>‹#›</a:t>
            </a:fld>
            <a:endParaRPr lang="en-US"/>
          </a:p>
        </p:txBody>
      </p:sp>
    </p:spTree>
    <p:extLst>
      <p:ext uri="{BB962C8B-B14F-4D97-AF65-F5344CB8AC3E}">
        <p14:creationId xmlns:p14="http://schemas.microsoft.com/office/powerpoint/2010/main" val="1062391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5B2BD-E5E3-EA4D-B1AE-9068775A0C0C}"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150B9-B00D-9744-A7D9-5CB904D5B873}" type="slidenum">
              <a:rPr lang="en-US" smtClean="0"/>
              <a:t>‹#›</a:t>
            </a:fld>
            <a:endParaRPr lang="en-US"/>
          </a:p>
        </p:txBody>
      </p:sp>
    </p:spTree>
    <p:extLst>
      <p:ext uri="{BB962C8B-B14F-4D97-AF65-F5344CB8AC3E}">
        <p14:creationId xmlns:p14="http://schemas.microsoft.com/office/powerpoint/2010/main" val="305750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5B2BD-E5E3-EA4D-B1AE-9068775A0C0C}"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150B9-B00D-9744-A7D9-5CB904D5B873}" type="slidenum">
              <a:rPr lang="en-US" smtClean="0"/>
              <a:t>‹#›</a:t>
            </a:fld>
            <a:endParaRPr lang="en-US"/>
          </a:p>
        </p:txBody>
      </p:sp>
    </p:spTree>
    <p:extLst>
      <p:ext uri="{BB962C8B-B14F-4D97-AF65-F5344CB8AC3E}">
        <p14:creationId xmlns:p14="http://schemas.microsoft.com/office/powerpoint/2010/main" val="358894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5B2BD-E5E3-EA4D-B1AE-9068775A0C0C}"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150B9-B00D-9744-A7D9-5CB904D5B873}" type="slidenum">
              <a:rPr lang="en-US" smtClean="0"/>
              <a:t>‹#›</a:t>
            </a:fld>
            <a:endParaRPr lang="en-US"/>
          </a:p>
        </p:txBody>
      </p:sp>
    </p:spTree>
    <p:extLst>
      <p:ext uri="{BB962C8B-B14F-4D97-AF65-F5344CB8AC3E}">
        <p14:creationId xmlns:p14="http://schemas.microsoft.com/office/powerpoint/2010/main" val="369055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95B2BD-E5E3-EA4D-B1AE-9068775A0C0C}"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150B9-B00D-9744-A7D9-5CB904D5B873}" type="slidenum">
              <a:rPr lang="en-US" smtClean="0"/>
              <a:t>‹#›</a:t>
            </a:fld>
            <a:endParaRPr lang="en-US"/>
          </a:p>
        </p:txBody>
      </p:sp>
    </p:spTree>
    <p:extLst>
      <p:ext uri="{BB962C8B-B14F-4D97-AF65-F5344CB8AC3E}">
        <p14:creationId xmlns:p14="http://schemas.microsoft.com/office/powerpoint/2010/main" val="111848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95B2BD-E5E3-EA4D-B1AE-9068775A0C0C}" type="datetimeFigureOut">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150B9-B00D-9744-A7D9-5CB904D5B873}" type="slidenum">
              <a:rPr lang="en-US" smtClean="0"/>
              <a:t>‹#›</a:t>
            </a:fld>
            <a:endParaRPr lang="en-US"/>
          </a:p>
        </p:txBody>
      </p:sp>
    </p:spTree>
    <p:extLst>
      <p:ext uri="{BB962C8B-B14F-4D97-AF65-F5344CB8AC3E}">
        <p14:creationId xmlns:p14="http://schemas.microsoft.com/office/powerpoint/2010/main" val="201196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95B2BD-E5E3-EA4D-B1AE-9068775A0C0C}" type="datetimeFigureOut">
              <a:rPr lang="en-US" smtClean="0"/>
              <a:t>9/25/24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150B9-B00D-9744-A7D9-5CB904D5B873}" type="slidenum">
              <a:rPr lang="en-US" smtClean="0"/>
              <a:t>‹#›</a:t>
            </a:fld>
            <a:endParaRPr lang="en-US"/>
          </a:p>
        </p:txBody>
      </p:sp>
    </p:spTree>
    <p:extLst>
      <p:ext uri="{BB962C8B-B14F-4D97-AF65-F5344CB8AC3E}">
        <p14:creationId xmlns:p14="http://schemas.microsoft.com/office/powerpoint/2010/main" val="130746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95B2BD-E5E3-EA4D-B1AE-9068775A0C0C}" type="datetimeFigureOut">
              <a:rPr lang="en-US" smtClean="0"/>
              <a:t>9/25/24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150B9-B00D-9744-A7D9-5CB904D5B873}" type="slidenum">
              <a:rPr lang="en-US" smtClean="0"/>
              <a:t>‹#›</a:t>
            </a:fld>
            <a:endParaRPr lang="en-US"/>
          </a:p>
        </p:txBody>
      </p:sp>
    </p:spTree>
    <p:extLst>
      <p:ext uri="{BB962C8B-B14F-4D97-AF65-F5344CB8AC3E}">
        <p14:creationId xmlns:p14="http://schemas.microsoft.com/office/powerpoint/2010/main" val="298124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5B2BD-E5E3-EA4D-B1AE-9068775A0C0C}" type="datetimeFigureOut">
              <a:rPr lang="en-US" smtClean="0"/>
              <a:t>9/25/24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150B9-B00D-9744-A7D9-5CB904D5B873}" type="slidenum">
              <a:rPr lang="en-US" smtClean="0"/>
              <a:t>‹#›</a:t>
            </a:fld>
            <a:endParaRPr lang="en-US"/>
          </a:p>
        </p:txBody>
      </p:sp>
    </p:spTree>
    <p:extLst>
      <p:ext uri="{BB962C8B-B14F-4D97-AF65-F5344CB8AC3E}">
        <p14:creationId xmlns:p14="http://schemas.microsoft.com/office/powerpoint/2010/main" val="282899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95B2BD-E5E3-EA4D-B1AE-9068775A0C0C}" type="datetimeFigureOut">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150B9-B00D-9744-A7D9-5CB904D5B873}" type="slidenum">
              <a:rPr lang="en-US" smtClean="0"/>
              <a:t>‹#›</a:t>
            </a:fld>
            <a:endParaRPr lang="en-US"/>
          </a:p>
        </p:txBody>
      </p:sp>
    </p:spTree>
    <p:extLst>
      <p:ext uri="{BB962C8B-B14F-4D97-AF65-F5344CB8AC3E}">
        <p14:creationId xmlns:p14="http://schemas.microsoft.com/office/powerpoint/2010/main" val="30331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95B2BD-E5E3-EA4D-B1AE-9068775A0C0C}" type="datetimeFigureOut">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150B9-B00D-9744-A7D9-5CB904D5B873}" type="slidenum">
              <a:rPr lang="en-US" smtClean="0"/>
              <a:t>‹#›</a:t>
            </a:fld>
            <a:endParaRPr lang="en-US"/>
          </a:p>
        </p:txBody>
      </p:sp>
    </p:spTree>
    <p:extLst>
      <p:ext uri="{BB962C8B-B14F-4D97-AF65-F5344CB8AC3E}">
        <p14:creationId xmlns:p14="http://schemas.microsoft.com/office/powerpoint/2010/main" val="372688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5B2BD-E5E3-EA4D-B1AE-9068775A0C0C}" type="datetimeFigureOut">
              <a:rPr lang="en-US" smtClean="0"/>
              <a:t>9/25/24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150B9-B00D-9744-A7D9-5CB904D5B873}" type="slidenum">
              <a:rPr lang="en-US" smtClean="0"/>
              <a:t>‹#›</a:t>
            </a:fld>
            <a:endParaRPr lang="en-US"/>
          </a:p>
        </p:txBody>
      </p:sp>
    </p:spTree>
    <p:extLst>
      <p:ext uri="{BB962C8B-B14F-4D97-AF65-F5344CB8AC3E}">
        <p14:creationId xmlns:p14="http://schemas.microsoft.com/office/powerpoint/2010/main" val="1303218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8.emf"/></Relationships>
</file>

<file path=ppt/slides/_rels/slide7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2442-9C07-AC4F-ACEC-4FC27E357053}"/>
              </a:ext>
            </a:extLst>
          </p:cNvPr>
          <p:cNvSpPr>
            <a:spLocks noGrp="1"/>
          </p:cNvSpPr>
          <p:nvPr>
            <p:ph type="ctrTitle"/>
          </p:nvPr>
        </p:nvSpPr>
        <p:spPr/>
        <p:txBody>
          <a:bodyPr>
            <a:normAutofit fontScale="90000"/>
          </a:bodyPr>
          <a:lstStyle/>
          <a:p>
            <a:r>
              <a:rPr lang="en-US" dirty="0"/>
              <a:t>Mental Load: </a:t>
            </a:r>
            <a:br>
              <a:rPr lang="en-US" dirty="0"/>
            </a:br>
            <a:r>
              <a:rPr lang="en-US" sz="4900" dirty="0"/>
              <a:t>The Invisible Dimension of Unpaid Work and its Impact on Mental Health</a:t>
            </a:r>
            <a:endParaRPr lang="en-US" dirty="0"/>
          </a:p>
        </p:txBody>
      </p:sp>
      <p:sp>
        <p:nvSpPr>
          <p:cNvPr id="3" name="Subtitle 2">
            <a:extLst>
              <a:ext uri="{FF2B5EF4-FFF2-40B4-BE49-F238E27FC236}">
                <a16:creationId xmlns:a16="http://schemas.microsoft.com/office/drawing/2014/main" id="{ECE8CD13-6486-5F41-8023-215914240FD7}"/>
              </a:ext>
            </a:extLst>
          </p:cNvPr>
          <p:cNvSpPr>
            <a:spLocks noGrp="1"/>
          </p:cNvSpPr>
          <p:nvPr>
            <p:ph type="subTitle" idx="1"/>
          </p:nvPr>
        </p:nvSpPr>
        <p:spPr>
          <a:xfrm>
            <a:off x="1143000" y="3839545"/>
            <a:ext cx="6858000" cy="1655762"/>
          </a:xfrm>
        </p:spPr>
        <p:txBody>
          <a:bodyPr/>
          <a:lstStyle/>
          <a:p>
            <a:r>
              <a:rPr lang="en-US" sz="2000" dirty="0"/>
              <a:t>Roberta Rutigliano, Erika Valero, </a:t>
            </a:r>
            <a:r>
              <a:rPr lang="en-US" sz="2000" dirty="0" err="1"/>
              <a:t>Unai</a:t>
            </a:r>
            <a:r>
              <a:rPr lang="en-US" sz="2000" dirty="0"/>
              <a:t> Martin, </a:t>
            </a:r>
            <a:r>
              <a:rPr lang="en-US" sz="2000" dirty="0" err="1"/>
              <a:t>Amaia</a:t>
            </a:r>
            <a:r>
              <a:rPr lang="en-US" sz="2000" dirty="0"/>
              <a:t> </a:t>
            </a:r>
            <a:r>
              <a:rPr lang="en-US" sz="2000" dirty="0" err="1"/>
              <a:t>Bacigalupe</a:t>
            </a:r>
            <a:endParaRPr lang="en-US" sz="2000" dirty="0"/>
          </a:p>
          <a:p>
            <a:r>
              <a:rPr lang="en-US" sz="2200" dirty="0" err="1">
                <a:solidFill>
                  <a:schemeClr val="accent1"/>
                </a:solidFill>
                <a:latin typeface="Garamond" panose="02020404030301010803" pitchFamily="18" charset="0"/>
              </a:rPr>
              <a:t>roberta.rutigliano@ehu.eus</a:t>
            </a:r>
            <a:endParaRPr lang="en-US" sz="2200" dirty="0">
              <a:solidFill>
                <a:schemeClr val="accent1"/>
              </a:solidFill>
              <a:latin typeface="Garamond" panose="02020404030301010803" pitchFamily="18" charset="0"/>
            </a:endParaRPr>
          </a:p>
          <a:p>
            <a:endParaRPr lang="en-US" dirty="0"/>
          </a:p>
        </p:txBody>
      </p:sp>
      <p:pic>
        <p:nvPicPr>
          <p:cNvPr id="4" name="Picture 3">
            <a:extLst>
              <a:ext uri="{FF2B5EF4-FFF2-40B4-BE49-F238E27FC236}">
                <a16:creationId xmlns:a16="http://schemas.microsoft.com/office/drawing/2014/main" id="{9BBC6EDE-C15F-B24D-B846-41E454591B55}"/>
              </a:ext>
            </a:extLst>
          </p:cNvPr>
          <p:cNvPicPr>
            <a:picLocks noChangeAspect="1"/>
          </p:cNvPicPr>
          <p:nvPr/>
        </p:nvPicPr>
        <p:blipFill>
          <a:blip r:embed="rId3"/>
          <a:stretch>
            <a:fillRect/>
          </a:stretch>
        </p:blipFill>
        <p:spPr>
          <a:xfrm>
            <a:off x="3492170" y="5824889"/>
            <a:ext cx="2159660" cy="692402"/>
          </a:xfrm>
          <a:prstGeom prst="rect">
            <a:avLst/>
          </a:prstGeom>
        </p:spPr>
      </p:pic>
      <p:pic>
        <p:nvPicPr>
          <p:cNvPr id="5" name="Picture 4">
            <a:extLst>
              <a:ext uri="{FF2B5EF4-FFF2-40B4-BE49-F238E27FC236}">
                <a16:creationId xmlns:a16="http://schemas.microsoft.com/office/drawing/2014/main" id="{3BBF5511-339E-0B46-8388-6A5FCA07EA55}"/>
              </a:ext>
            </a:extLst>
          </p:cNvPr>
          <p:cNvPicPr>
            <a:picLocks noChangeAspect="1"/>
          </p:cNvPicPr>
          <p:nvPr/>
        </p:nvPicPr>
        <p:blipFill>
          <a:blip r:embed="rId4"/>
          <a:stretch>
            <a:fillRect/>
          </a:stretch>
        </p:blipFill>
        <p:spPr>
          <a:xfrm>
            <a:off x="158261" y="5713111"/>
            <a:ext cx="1992460" cy="896859"/>
          </a:xfrm>
          <a:prstGeom prst="rect">
            <a:avLst/>
          </a:prstGeom>
        </p:spPr>
      </p:pic>
      <p:pic>
        <p:nvPicPr>
          <p:cNvPr id="6" name="Picture 5">
            <a:extLst>
              <a:ext uri="{FF2B5EF4-FFF2-40B4-BE49-F238E27FC236}">
                <a16:creationId xmlns:a16="http://schemas.microsoft.com/office/drawing/2014/main" id="{3839615A-8587-074D-99CA-9FD7E1BAED9B}"/>
              </a:ext>
            </a:extLst>
          </p:cNvPr>
          <p:cNvPicPr>
            <a:picLocks noChangeAspect="1"/>
          </p:cNvPicPr>
          <p:nvPr/>
        </p:nvPicPr>
        <p:blipFill>
          <a:blip r:embed="rId5"/>
          <a:stretch>
            <a:fillRect/>
          </a:stretch>
        </p:blipFill>
        <p:spPr>
          <a:xfrm>
            <a:off x="7258263" y="5418803"/>
            <a:ext cx="1485474" cy="1485474"/>
          </a:xfrm>
          <a:prstGeom prst="rect">
            <a:avLst/>
          </a:prstGeom>
        </p:spPr>
      </p:pic>
    </p:spTree>
    <p:extLst>
      <p:ext uri="{BB962C8B-B14F-4D97-AF65-F5344CB8AC3E}">
        <p14:creationId xmlns:p14="http://schemas.microsoft.com/office/powerpoint/2010/main" val="387368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Mental load in the ESH</a:t>
            </a:r>
          </a:p>
        </p:txBody>
      </p:sp>
      <p:sp>
        <p:nvSpPr>
          <p:cNvPr id="3" name="Content Placeholder 2">
            <a:extLst>
              <a:ext uri="{FF2B5EF4-FFF2-40B4-BE49-F238E27FC236}">
                <a16:creationId xmlns:a16="http://schemas.microsoft.com/office/drawing/2014/main" id="{20B321D9-4B80-4840-8065-5D7C0556C17C}"/>
              </a:ext>
            </a:extLst>
          </p:cNvPr>
          <p:cNvSpPr>
            <a:spLocks noGrp="1"/>
          </p:cNvSpPr>
          <p:nvPr>
            <p:ph idx="1"/>
          </p:nvPr>
        </p:nvSpPr>
        <p:spPr/>
        <p:txBody>
          <a:bodyPr>
            <a:normAutofit lnSpcReduction="10000"/>
          </a:bodyPr>
          <a:lstStyle/>
          <a:p>
            <a:pPr marL="0" indent="0" algn="just">
              <a:buNone/>
            </a:pPr>
            <a:r>
              <a:rPr lang="en-US" i="1" dirty="0"/>
              <a:t>Hay </a:t>
            </a:r>
            <a:r>
              <a:rPr lang="en-US" i="1" dirty="0" err="1"/>
              <a:t>una</a:t>
            </a:r>
            <a:r>
              <a:rPr lang="en-US" i="1" dirty="0"/>
              <a:t> </a:t>
            </a:r>
            <a:r>
              <a:rPr lang="en-US" i="1" dirty="0" err="1"/>
              <a:t>serie</a:t>
            </a:r>
            <a:r>
              <a:rPr lang="en-US" i="1" dirty="0"/>
              <a:t> de </a:t>
            </a:r>
            <a:r>
              <a:rPr lang="en-US" i="1" dirty="0" err="1"/>
              <a:t>tareas</a:t>
            </a:r>
            <a:r>
              <a:rPr lang="en-US" i="1" dirty="0"/>
              <a:t> </a:t>
            </a:r>
            <a:r>
              <a:rPr lang="en-US" i="1" dirty="0" err="1"/>
              <a:t>domésticas</a:t>
            </a:r>
            <a:r>
              <a:rPr lang="en-US" i="1" dirty="0"/>
              <a:t> </a:t>
            </a:r>
            <a:r>
              <a:rPr lang="en-US" i="1" dirty="0" err="1"/>
              <a:t>más</a:t>
            </a:r>
            <a:r>
              <a:rPr lang="en-US" i="1" dirty="0"/>
              <a:t> </a:t>
            </a:r>
            <a:r>
              <a:rPr lang="en-US" i="1" dirty="0" err="1"/>
              <a:t>relacionadas</a:t>
            </a:r>
            <a:r>
              <a:rPr lang="en-US" i="1" dirty="0"/>
              <a:t> con la </a:t>
            </a:r>
            <a:r>
              <a:rPr lang="en-US" i="1" dirty="0" err="1"/>
              <a:t>organización</a:t>
            </a:r>
            <a:r>
              <a:rPr lang="en-US" i="1" dirty="0"/>
              <a:t> o </a:t>
            </a:r>
            <a:r>
              <a:rPr lang="en-US" i="1" dirty="0" err="1"/>
              <a:t>planificación</a:t>
            </a:r>
            <a:r>
              <a:rPr lang="en-US" i="1" dirty="0"/>
              <a:t> del </a:t>
            </a:r>
            <a:r>
              <a:rPr lang="en-US" i="1" dirty="0" err="1"/>
              <a:t>hogar</a:t>
            </a:r>
            <a:r>
              <a:rPr lang="en-US" i="1" dirty="0"/>
              <a:t> </a:t>
            </a:r>
            <a:r>
              <a:rPr lang="en-US" i="1" dirty="0" err="1"/>
              <a:t>como</a:t>
            </a:r>
            <a:r>
              <a:rPr lang="en-US" i="1" dirty="0"/>
              <a:t> </a:t>
            </a:r>
            <a:r>
              <a:rPr lang="en-US" i="1" dirty="0" err="1"/>
              <a:t>pensar</a:t>
            </a:r>
            <a:r>
              <a:rPr lang="en-US" i="1" dirty="0"/>
              <a:t> </a:t>
            </a:r>
            <a:r>
              <a:rPr lang="en-US" i="1" dirty="0" err="1"/>
              <a:t>cuándo</a:t>
            </a:r>
            <a:r>
              <a:rPr lang="en-US" i="1" dirty="0"/>
              <a:t> y </a:t>
            </a:r>
            <a:r>
              <a:rPr lang="en-US" i="1" dirty="0" err="1"/>
              <a:t>qué</a:t>
            </a:r>
            <a:r>
              <a:rPr lang="en-US" i="1" dirty="0"/>
              <a:t> hay que </a:t>
            </a:r>
            <a:r>
              <a:rPr lang="en-US" i="1" dirty="0" err="1"/>
              <a:t>limpiar</a:t>
            </a:r>
            <a:r>
              <a:rPr lang="en-US" i="1" dirty="0"/>
              <a:t>, </a:t>
            </a:r>
            <a:r>
              <a:rPr lang="en-US" i="1" dirty="0" err="1"/>
              <a:t>prever</a:t>
            </a:r>
            <a:r>
              <a:rPr lang="en-US" i="1" dirty="0"/>
              <a:t> la </a:t>
            </a:r>
            <a:r>
              <a:rPr lang="en-US" i="1" dirty="0" err="1"/>
              <a:t>lista</a:t>
            </a:r>
            <a:r>
              <a:rPr lang="en-US" i="1" dirty="0"/>
              <a:t> de la </a:t>
            </a:r>
            <a:r>
              <a:rPr lang="en-US" i="1" dirty="0" err="1"/>
              <a:t>compra</a:t>
            </a:r>
            <a:r>
              <a:rPr lang="en-US" i="1" dirty="0"/>
              <a:t>, </a:t>
            </a:r>
            <a:r>
              <a:rPr lang="en-US" i="1" dirty="0" err="1"/>
              <a:t>pensar</a:t>
            </a:r>
            <a:r>
              <a:rPr lang="en-US" i="1" dirty="0"/>
              <a:t> </a:t>
            </a:r>
            <a:r>
              <a:rPr lang="en-US" i="1" dirty="0" err="1"/>
              <a:t>cuándo</a:t>
            </a:r>
            <a:r>
              <a:rPr lang="en-US" i="1" dirty="0"/>
              <a:t> hay que </a:t>
            </a:r>
            <a:r>
              <a:rPr lang="en-US" i="1" dirty="0" err="1"/>
              <a:t>poner</a:t>
            </a:r>
            <a:r>
              <a:rPr lang="en-US" i="1" dirty="0"/>
              <a:t> la </a:t>
            </a:r>
            <a:r>
              <a:rPr lang="en-US" i="1" dirty="0" err="1"/>
              <a:t>lavadora</a:t>
            </a:r>
            <a:r>
              <a:rPr lang="en-US" i="1" dirty="0"/>
              <a:t>, etc. ¿</a:t>
            </a:r>
            <a:r>
              <a:rPr lang="en-US" i="1" dirty="0" err="1"/>
              <a:t>Quién</a:t>
            </a:r>
            <a:r>
              <a:rPr lang="en-US" i="1" dirty="0"/>
              <a:t> se </a:t>
            </a:r>
            <a:r>
              <a:rPr lang="en-US" i="1" dirty="0" err="1"/>
              <a:t>encarga</a:t>
            </a:r>
            <a:r>
              <a:rPr lang="en-US" i="1" dirty="0"/>
              <a:t> de </a:t>
            </a:r>
            <a:r>
              <a:rPr lang="en-US" i="1" dirty="0" err="1"/>
              <a:t>este</a:t>
            </a:r>
            <a:r>
              <a:rPr lang="en-US" i="1" dirty="0"/>
              <a:t> </a:t>
            </a:r>
            <a:r>
              <a:rPr lang="en-US" i="1" dirty="0" err="1"/>
              <a:t>tipo</a:t>
            </a:r>
            <a:r>
              <a:rPr lang="en-US" i="1" dirty="0"/>
              <a:t> de </a:t>
            </a:r>
            <a:r>
              <a:rPr lang="en-US" i="1" dirty="0" err="1"/>
              <a:t>tareas</a:t>
            </a:r>
            <a:r>
              <a:rPr lang="en-US" i="1" dirty="0"/>
              <a:t>?</a:t>
            </a:r>
          </a:p>
          <a:p>
            <a:pPr marL="0" indent="0" algn="just">
              <a:buNone/>
            </a:pPr>
            <a:endParaRPr lang="en-US" i="1" dirty="0"/>
          </a:p>
          <a:p>
            <a:pPr marL="0" indent="0" algn="just">
              <a:buNone/>
            </a:pPr>
            <a:r>
              <a:rPr lang="en-US" dirty="0"/>
              <a:t>There are a set of domestic chores more linked with </a:t>
            </a:r>
            <a:r>
              <a:rPr lang="en-US" b="1" dirty="0"/>
              <a:t>planning and organization </a:t>
            </a:r>
            <a:r>
              <a:rPr lang="en-US" dirty="0"/>
              <a:t>of the household such as thinking when and what to clean, doing shopping list, planning laundry…Who is the main responsible for that?</a:t>
            </a:r>
          </a:p>
        </p:txBody>
      </p:sp>
    </p:spTree>
    <p:extLst>
      <p:ext uri="{BB962C8B-B14F-4D97-AF65-F5344CB8AC3E}">
        <p14:creationId xmlns:p14="http://schemas.microsoft.com/office/powerpoint/2010/main" val="378970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a:xfrm>
            <a:off x="628650" y="2847069"/>
            <a:ext cx="7886700" cy="1325563"/>
          </a:xfrm>
        </p:spPr>
        <p:txBody>
          <a:bodyPr/>
          <a:lstStyle/>
          <a:p>
            <a:pPr algn="ctr"/>
            <a:r>
              <a:rPr lang="en-US" dirty="0"/>
              <a:t>Descriptives</a:t>
            </a:r>
          </a:p>
        </p:txBody>
      </p:sp>
    </p:spTree>
    <p:extLst>
      <p:ext uri="{BB962C8B-B14F-4D97-AF65-F5344CB8AC3E}">
        <p14:creationId xmlns:p14="http://schemas.microsoft.com/office/powerpoint/2010/main" val="74777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D349-4E46-B648-AD17-10D0CF1B8C10}"/>
              </a:ext>
            </a:extLst>
          </p:cNvPr>
          <p:cNvSpPr>
            <a:spLocks noGrp="1"/>
          </p:cNvSpPr>
          <p:nvPr>
            <p:ph type="title"/>
          </p:nvPr>
        </p:nvSpPr>
        <p:spPr/>
        <p:txBody>
          <a:bodyPr/>
          <a:lstStyle/>
          <a:p>
            <a:r>
              <a:rPr lang="en-US" dirty="0"/>
              <a:t>Cognitive work across gender</a:t>
            </a:r>
          </a:p>
        </p:txBody>
      </p:sp>
      <p:graphicFrame>
        <p:nvGraphicFramePr>
          <p:cNvPr id="4" name="Gráfico 15">
            <a:extLst>
              <a:ext uri="{FF2B5EF4-FFF2-40B4-BE49-F238E27FC236}">
                <a16:creationId xmlns:a16="http://schemas.microsoft.com/office/drawing/2014/main" id="{D5E8B63B-D50F-E347-B68B-E3B872638DD1}"/>
              </a:ext>
            </a:extLst>
          </p:cNvPr>
          <p:cNvGraphicFramePr/>
          <p:nvPr>
            <p:extLst>
              <p:ext uri="{D42A27DB-BD31-4B8C-83A1-F6EECF244321}">
                <p14:modId xmlns:p14="http://schemas.microsoft.com/office/powerpoint/2010/main" val="3040003407"/>
              </p:ext>
            </p:extLst>
          </p:nvPr>
        </p:nvGraphicFramePr>
        <p:xfrm>
          <a:off x="628650" y="1928203"/>
          <a:ext cx="7736874" cy="411425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0A86D31-8801-2047-AECE-33F889E859B9}"/>
              </a:ext>
            </a:extLst>
          </p:cNvPr>
          <p:cNvSpPr txBox="1"/>
          <p:nvPr/>
        </p:nvSpPr>
        <p:spPr>
          <a:xfrm rot="16200000">
            <a:off x="342805" y="2768152"/>
            <a:ext cx="1142033" cy="369332"/>
          </a:xfrm>
          <a:prstGeom prst="rect">
            <a:avLst/>
          </a:prstGeom>
          <a:solidFill>
            <a:schemeClr val="bg1"/>
          </a:solidFill>
        </p:spPr>
        <p:txBody>
          <a:bodyPr wrap="square" rtlCol="0">
            <a:spAutoFit/>
          </a:bodyPr>
          <a:lstStyle/>
          <a:p>
            <a:pPr algn="ctr"/>
            <a:r>
              <a:rPr lang="en-US" dirty="0"/>
              <a:t>Women</a:t>
            </a:r>
          </a:p>
        </p:txBody>
      </p:sp>
      <p:sp>
        <p:nvSpPr>
          <p:cNvPr id="6" name="TextBox 5">
            <a:extLst>
              <a:ext uri="{FF2B5EF4-FFF2-40B4-BE49-F238E27FC236}">
                <a16:creationId xmlns:a16="http://schemas.microsoft.com/office/drawing/2014/main" id="{5673383A-4915-BA45-9D34-83E7E13C7933}"/>
              </a:ext>
            </a:extLst>
          </p:cNvPr>
          <p:cNvSpPr txBox="1"/>
          <p:nvPr/>
        </p:nvSpPr>
        <p:spPr>
          <a:xfrm rot="16200000">
            <a:off x="327730" y="4462533"/>
            <a:ext cx="1142033" cy="369332"/>
          </a:xfrm>
          <a:prstGeom prst="rect">
            <a:avLst/>
          </a:prstGeom>
          <a:solidFill>
            <a:schemeClr val="bg1"/>
          </a:solidFill>
        </p:spPr>
        <p:txBody>
          <a:bodyPr wrap="square" rtlCol="0">
            <a:spAutoFit/>
          </a:bodyPr>
          <a:lstStyle/>
          <a:p>
            <a:pPr algn="ctr"/>
            <a:r>
              <a:rPr lang="en-US" dirty="0"/>
              <a:t>Men</a:t>
            </a:r>
          </a:p>
        </p:txBody>
      </p:sp>
      <p:sp>
        <p:nvSpPr>
          <p:cNvPr id="7" name="Rectangle 6">
            <a:extLst>
              <a:ext uri="{FF2B5EF4-FFF2-40B4-BE49-F238E27FC236}">
                <a16:creationId xmlns:a16="http://schemas.microsoft.com/office/drawing/2014/main" id="{C48A3907-E194-1446-8CFC-0D6F24D94592}"/>
              </a:ext>
            </a:extLst>
          </p:cNvPr>
          <p:cNvSpPr/>
          <p:nvPr/>
        </p:nvSpPr>
        <p:spPr>
          <a:xfrm>
            <a:off x="1083413" y="2505456"/>
            <a:ext cx="45719" cy="2596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263233-11DC-9043-A9E6-D70F666F71F5}"/>
              </a:ext>
            </a:extLst>
          </p:cNvPr>
          <p:cNvPicPr>
            <a:picLocks noChangeAspect="1"/>
          </p:cNvPicPr>
          <p:nvPr/>
        </p:nvPicPr>
        <p:blipFill rotWithShape="1">
          <a:blip r:embed="rId3"/>
          <a:srcRect t="86960" b="8284"/>
          <a:stretch/>
        </p:blipFill>
        <p:spPr>
          <a:xfrm>
            <a:off x="410688" y="6475453"/>
            <a:ext cx="8322623" cy="237506"/>
          </a:xfrm>
          <a:prstGeom prst="rect">
            <a:avLst/>
          </a:prstGeom>
        </p:spPr>
      </p:pic>
      <p:sp>
        <p:nvSpPr>
          <p:cNvPr id="10" name="Rectangle 9">
            <a:extLst>
              <a:ext uri="{FF2B5EF4-FFF2-40B4-BE49-F238E27FC236}">
                <a16:creationId xmlns:a16="http://schemas.microsoft.com/office/drawing/2014/main" id="{86CB37CD-4B65-5647-9169-CDACF767A439}"/>
              </a:ext>
            </a:extLst>
          </p:cNvPr>
          <p:cNvSpPr/>
          <p:nvPr/>
        </p:nvSpPr>
        <p:spPr>
          <a:xfrm>
            <a:off x="541303" y="6511314"/>
            <a:ext cx="354280" cy="118753"/>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07C21F-36CD-7B47-BE17-813B25C5D173}"/>
              </a:ext>
            </a:extLst>
          </p:cNvPr>
          <p:cNvSpPr/>
          <p:nvPr/>
        </p:nvSpPr>
        <p:spPr>
          <a:xfrm>
            <a:off x="1643291" y="6505733"/>
            <a:ext cx="354280" cy="118753"/>
          </a:xfrm>
          <a:prstGeom prst="rect">
            <a:avLst/>
          </a:prstGeom>
          <a:solidFill>
            <a:srgbClr val="B3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943F45-D7E8-4242-8811-3CFCA5F31B13}"/>
              </a:ext>
            </a:extLst>
          </p:cNvPr>
          <p:cNvSpPr/>
          <p:nvPr/>
        </p:nvSpPr>
        <p:spPr>
          <a:xfrm>
            <a:off x="5124643" y="6505732"/>
            <a:ext cx="354280" cy="118753"/>
          </a:xfrm>
          <a:prstGeom prst="rect">
            <a:avLst/>
          </a:prstGeom>
          <a:solidFill>
            <a:srgbClr val="888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33E8B1-5750-AE43-8435-910B5F540EFF}"/>
              </a:ext>
            </a:extLst>
          </p:cNvPr>
          <p:cNvSpPr/>
          <p:nvPr/>
        </p:nvSpPr>
        <p:spPr>
          <a:xfrm>
            <a:off x="3623637" y="6505733"/>
            <a:ext cx="354280" cy="118753"/>
          </a:xfrm>
          <a:prstGeom prst="rect">
            <a:avLst/>
          </a:prstGeom>
          <a:solidFill>
            <a:srgbClr val="1F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AC91E6-0426-5D47-B01E-8A95CC3B8F76}"/>
              </a:ext>
            </a:extLst>
          </p:cNvPr>
          <p:cNvSpPr/>
          <p:nvPr/>
        </p:nvSpPr>
        <p:spPr>
          <a:xfrm>
            <a:off x="6534386" y="6505731"/>
            <a:ext cx="354280" cy="118753"/>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E50A71-3F20-7E40-A481-6F928E97B384}"/>
              </a:ext>
            </a:extLst>
          </p:cNvPr>
          <p:cNvSpPr/>
          <p:nvPr/>
        </p:nvSpPr>
        <p:spPr>
          <a:xfrm rot="5400000">
            <a:off x="4284498" y="3987491"/>
            <a:ext cx="248491" cy="386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74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D349-4E46-B648-AD17-10D0CF1B8C10}"/>
              </a:ext>
            </a:extLst>
          </p:cNvPr>
          <p:cNvSpPr>
            <a:spLocks noGrp="1"/>
          </p:cNvSpPr>
          <p:nvPr>
            <p:ph type="title"/>
          </p:nvPr>
        </p:nvSpPr>
        <p:spPr/>
        <p:txBody>
          <a:bodyPr/>
          <a:lstStyle/>
          <a:p>
            <a:r>
              <a:rPr lang="en-US" dirty="0"/>
              <a:t>Cognitive work across parental status</a:t>
            </a:r>
          </a:p>
        </p:txBody>
      </p:sp>
      <p:sp>
        <p:nvSpPr>
          <p:cNvPr id="15" name="Rectangle 14">
            <a:extLst>
              <a:ext uri="{FF2B5EF4-FFF2-40B4-BE49-F238E27FC236}">
                <a16:creationId xmlns:a16="http://schemas.microsoft.com/office/drawing/2014/main" id="{5CE50A71-3F20-7E40-A481-6F928E97B384}"/>
              </a:ext>
            </a:extLst>
          </p:cNvPr>
          <p:cNvSpPr/>
          <p:nvPr/>
        </p:nvSpPr>
        <p:spPr>
          <a:xfrm rot="5400000">
            <a:off x="4284498" y="3987491"/>
            <a:ext cx="248491" cy="386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1B25C6D-33AF-C949-BF9B-80883786AEEE}"/>
              </a:ext>
            </a:extLst>
          </p:cNvPr>
          <p:cNvPicPr>
            <a:picLocks noChangeAspect="1"/>
          </p:cNvPicPr>
          <p:nvPr/>
        </p:nvPicPr>
        <p:blipFill>
          <a:blip r:embed="rId2">
            <a:alphaModFix amt="70000"/>
          </a:blip>
          <a:stretch>
            <a:fillRect/>
          </a:stretch>
        </p:blipFill>
        <p:spPr>
          <a:xfrm>
            <a:off x="1604620" y="2000494"/>
            <a:ext cx="7539380" cy="4523628"/>
          </a:xfrm>
          <a:prstGeom prst="rect">
            <a:avLst/>
          </a:prstGeom>
        </p:spPr>
      </p:pic>
      <p:sp>
        <p:nvSpPr>
          <p:cNvPr id="5" name="TextBox 4">
            <a:extLst>
              <a:ext uri="{FF2B5EF4-FFF2-40B4-BE49-F238E27FC236}">
                <a16:creationId xmlns:a16="http://schemas.microsoft.com/office/drawing/2014/main" id="{A0A86D31-8801-2047-AECE-33F889E859B9}"/>
              </a:ext>
            </a:extLst>
          </p:cNvPr>
          <p:cNvSpPr txBox="1"/>
          <p:nvPr/>
        </p:nvSpPr>
        <p:spPr>
          <a:xfrm>
            <a:off x="807306" y="2960176"/>
            <a:ext cx="1142033" cy="369332"/>
          </a:xfrm>
          <a:prstGeom prst="rect">
            <a:avLst/>
          </a:prstGeom>
          <a:solidFill>
            <a:schemeClr val="bg1"/>
          </a:solidFill>
        </p:spPr>
        <p:txBody>
          <a:bodyPr wrap="square" rtlCol="0">
            <a:spAutoFit/>
          </a:bodyPr>
          <a:lstStyle/>
          <a:p>
            <a:pPr algn="ctr"/>
            <a:r>
              <a:rPr lang="en-US" dirty="0"/>
              <a:t>Childless</a:t>
            </a:r>
          </a:p>
        </p:txBody>
      </p:sp>
      <p:sp>
        <p:nvSpPr>
          <p:cNvPr id="6" name="TextBox 5">
            <a:extLst>
              <a:ext uri="{FF2B5EF4-FFF2-40B4-BE49-F238E27FC236}">
                <a16:creationId xmlns:a16="http://schemas.microsoft.com/office/drawing/2014/main" id="{5673383A-4915-BA45-9D34-83E7E13C7933}"/>
              </a:ext>
            </a:extLst>
          </p:cNvPr>
          <p:cNvSpPr txBox="1"/>
          <p:nvPr/>
        </p:nvSpPr>
        <p:spPr>
          <a:xfrm>
            <a:off x="766642" y="4672845"/>
            <a:ext cx="1142033" cy="369332"/>
          </a:xfrm>
          <a:prstGeom prst="rect">
            <a:avLst/>
          </a:prstGeom>
          <a:solidFill>
            <a:schemeClr val="bg1"/>
          </a:solidFill>
        </p:spPr>
        <p:txBody>
          <a:bodyPr wrap="square" rtlCol="0">
            <a:spAutoFit/>
          </a:bodyPr>
          <a:lstStyle/>
          <a:p>
            <a:pPr algn="ctr"/>
            <a:r>
              <a:rPr lang="en-US" dirty="0"/>
              <a:t>Parents</a:t>
            </a:r>
          </a:p>
        </p:txBody>
      </p:sp>
    </p:spTree>
    <p:extLst>
      <p:ext uri="{BB962C8B-B14F-4D97-AF65-F5344CB8AC3E}">
        <p14:creationId xmlns:p14="http://schemas.microsoft.com/office/powerpoint/2010/main" val="329224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D349-4E46-B648-AD17-10D0CF1B8C10}"/>
              </a:ext>
            </a:extLst>
          </p:cNvPr>
          <p:cNvSpPr>
            <a:spLocks noGrp="1"/>
          </p:cNvSpPr>
          <p:nvPr>
            <p:ph type="title"/>
          </p:nvPr>
        </p:nvSpPr>
        <p:spPr/>
        <p:txBody>
          <a:bodyPr/>
          <a:lstStyle/>
          <a:p>
            <a:r>
              <a:rPr lang="en-US" dirty="0"/>
              <a:t>Mental health</a:t>
            </a:r>
          </a:p>
        </p:txBody>
      </p:sp>
      <p:sp>
        <p:nvSpPr>
          <p:cNvPr id="15" name="Rectangle 14">
            <a:extLst>
              <a:ext uri="{FF2B5EF4-FFF2-40B4-BE49-F238E27FC236}">
                <a16:creationId xmlns:a16="http://schemas.microsoft.com/office/drawing/2014/main" id="{5CE50A71-3F20-7E40-A481-6F928E97B384}"/>
              </a:ext>
            </a:extLst>
          </p:cNvPr>
          <p:cNvSpPr/>
          <p:nvPr/>
        </p:nvSpPr>
        <p:spPr>
          <a:xfrm rot="5400000">
            <a:off x="4284498" y="3987491"/>
            <a:ext cx="248491" cy="386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4FCD6B-02F9-074D-8AD6-64BE08542435}"/>
              </a:ext>
            </a:extLst>
          </p:cNvPr>
          <p:cNvPicPr>
            <a:picLocks noChangeAspect="1"/>
          </p:cNvPicPr>
          <p:nvPr/>
        </p:nvPicPr>
        <p:blipFill rotWithShape="1">
          <a:blip r:embed="rId2"/>
          <a:srcRect l="2515" r="13054"/>
          <a:stretch/>
        </p:blipFill>
        <p:spPr>
          <a:xfrm>
            <a:off x="-26937" y="1856232"/>
            <a:ext cx="4297680" cy="3054096"/>
          </a:xfrm>
          <a:prstGeom prst="rect">
            <a:avLst/>
          </a:prstGeom>
        </p:spPr>
      </p:pic>
      <p:pic>
        <p:nvPicPr>
          <p:cNvPr id="7" name="Picture 6">
            <a:extLst>
              <a:ext uri="{FF2B5EF4-FFF2-40B4-BE49-F238E27FC236}">
                <a16:creationId xmlns:a16="http://schemas.microsoft.com/office/drawing/2014/main" id="{B5BC859B-D295-D746-8672-E65CB6749079}"/>
              </a:ext>
            </a:extLst>
          </p:cNvPr>
          <p:cNvPicPr>
            <a:picLocks noChangeAspect="1"/>
          </p:cNvPicPr>
          <p:nvPr/>
        </p:nvPicPr>
        <p:blipFill rotWithShape="1">
          <a:blip r:embed="rId3"/>
          <a:srcRect r="11326"/>
          <a:stretch/>
        </p:blipFill>
        <p:spPr>
          <a:xfrm>
            <a:off x="4751596" y="1856232"/>
            <a:ext cx="4438619" cy="3003328"/>
          </a:xfrm>
          <a:prstGeom prst="rect">
            <a:avLst/>
          </a:prstGeom>
        </p:spPr>
      </p:pic>
      <p:sp>
        <p:nvSpPr>
          <p:cNvPr id="9" name="TextBox 8">
            <a:extLst>
              <a:ext uri="{FF2B5EF4-FFF2-40B4-BE49-F238E27FC236}">
                <a16:creationId xmlns:a16="http://schemas.microsoft.com/office/drawing/2014/main" id="{308D78BB-8265-4840-9DE2-03D9573F51A8}"/>
              </a:ext>
            </a:extLst>
          </p:cNvPr>
          <p:cNvSpPr txBox="1"/>
          <p:nvPr/>
        </p:nvSpPr>
        <p:spPr>
          <a:xfrm>
            <a:off x="4311407" y="2530301"/>
            <a:ext cx="681383" cy="261610"/>
          </a:xfrm>
          <a:prstGeom prst="rect">
            <a:avLst/>
          </a:prstGeom>
          <a:solidFill>
            <a:schemeClr val="bg1"/>
          </a:solidFill>
        </p:spPr>
        <p:txBody>
          <a:bodyPr wrap="square" rtlCol="0">
            <a:spAutoFit/>
          </a:bodyPr>
          <a:lstStyle/>
          <a:p>
            <a:pPr algn="ctr"/>
            <a:r>
              <a:rPr lang="en-US" sz="1100" dirty="0"/>
              <a:t>Childless</a:t>
            </a:r>
          </a:p>
        </p:txBody>
      </p:sp>
      <p:sp>
        <p:nvSpPr>
          <p:cNvPr id="10" name="TextBox 9">
            <a:extLst>
              <a:ext uri="{FF2B5EF4-FFF2-40B4-BE49-F238E27FC236}">
                <a16:creationId xmlns:a16="http://schemas.microsoft.com/office/drawing/2014/main" id="{B1A3FCAD-F3C9-A44B-B1DD-D8DAAC64117E}"/>
              </a:ext>
            </a:extLst>
          </p:cNvPr>
          <p:cNvSpPr txBox="1"/>
          <p:nvPr/>
        </p:nvSpPr>
        <p:spPr>
          <a:xfrm>
            <a:off x="4285310" y="3667580"/>
            <a:ext cx="681383" cy="261610"/>
          </a:xfrm>
          <a:prstGeom prst="rect">
            <a:avLst/>
          </a:prstGeom>
          <a:solidFill>
            <a:schemeClr val="bg1"/>
          </a:solidFill>
        </p:spPr>
        <p:txBody>
          <a:bodyPr wrap="square" rtlCol="0">
            <a:spAutoFit/>
          </a:bodyPr>
          <a:lstStyle/>
          <a:p>
            <a:pPr algn="ctr"/>
            <a:r>
              <a:rPr lang="en-US" sz="1100" dirty="0"/>
              <a:t>Parents</a:t>
            </a:r>
          </a:p>
        </p:txBody>
      </p:sp>
      <p:pic>
        <p:nvPicPr>
          <p:cNvPr id="8" name="Picture 7">
            <a:extLst>
              <a:ext uri="{FF2B5EF4-FFF2-40B4-BE49-F238E27FC236}">
                <a16:creationId xmlns:a16="http://schemas.microsoft.com/office/drawing/2014/main" id="{786288CE-9323-7848-8B80-21AFAF9A6532}"/>
              </a:ext>
            </a:extLst>
          </p:cNvPr>
          <p:cNvPicPr>
            <a:picLocks noChangeAspect="1"/>
          </p:cNvPicPr>
          <p:nvPr/>
        </p:nvPicPr>
        <p:blipFill rotWithShape="1">
          <a:blip r:embed="rId4"/>
          <a:srcRect l="87867" t="34517" b="47555"/>
          <a:stretch/>
        </p:blipFill>
        <p:spPr>
          <a:xfrm>
            <a:off x="3442232" y="4846723"/>
            <a:ext cx="832104" cy="737674"/>
          </a:xfrm>
          <a:prstGeom prst="rect">
            <a:avLst/>
          </a:prstGeom>
        </p:spPr>
      </p:pic>
    </p:spTree>
    <p:extLst>
      <p:ext uri="{BB962C8B-B14F-4D97-AF65-F5344CB8AC3E}">
        <p14:creationId xmlns:p14="http://schemas.microsoft.com/office/powerpoint/2010/main" val="318633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893F-5E12-0240-BF6E-BD4A9301290D}"/>
              </a:ext>
            </a:extLst>
          </p:cNvPr>
          <p:cNvSpPr>
            <a:spLocks noGrp="1"/>
          </p:cNvSpPr>
          <p:nvPr>
            <p:ph type="title"/>
          </p:nvPr>
        </p:nvSpPr>
        <p:spPr>
          <a:xfrm>
            <a:off x="747403" y="2799568"/>
            <a:ext cx="7886700" cy="1325563"/>
          </a:xfrm>
        </p:spPr>
        <p:txBody>
          <a:bodyPr/>
          <a:lstStyle/>
          <a:p>
            <a:pPr algn="ctr"/>
            <a:r>
              <a:rPr lang="en-US" dirty="0"/>
              <a:t>Multivariate Results</a:t>
            </a:r>
          </a:p>
        </p:txBody>
      </p:sp>
    </p:spTree>
    <p:extLst>
      <p:ext uri="{BB962C8B-B14F-4D97-AF65-F5344CB8AC3E}">
        <p14:creationId xmlns:p14="http://schemas.microsoft.com/office/powerpoint/2010/main" val="2030554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CF478-F2A6-BA49-96D2-62C503E580BF}"/>
              </a:ext>
            </a:extLst>
          </p:cNvPr>
          <p:cNvSpPr>
            <a:spLocks noGrp="1"/>
          </p:cNvSpPr>
          <p:nvPr>
            <p:ph type="title"/>
          </p:nvPr>
        </p:nvSpPr>
        <p:spPr>
          <a:xfrm>
            <a:off x="209394" y="0"/>
            <a:ext cx="7886700" cy="1325563"/>
          </a:xfrm>
        </p:spPr>
        <p:txBody>
          <a:bodyPr/>
          <a:lstStyle/>
          <a:p>
            <a:r>
              <a:rPr lang="en-US" dirty="0"/>
              <a:t>Mental health – Men Vs Women</a:t>
            </a:r>
          </a:p>
        </p:txBody>
      </p:sp>
      <p:pic>
        <p:nvPicPr>
          <p:cNvPr id="5" name="Picture 4">
            <a:extLst>
              <a:ext uri="{FF2B5EF4-FFF2-40B4-BE49-F238E27FC236}">
                <a16:creationId xmlns:a16="http://schemas.microsoft.com/office/drawing/2014/main" id="{29BE5C77-92F1-7C4C-AA71-42E1E214D0B5}"/>
              </a:ext>
            </a:extLst>
          </p:cNvPr>
          <p:cNvPicPr>
            <a:picLocks noChangeAspect="1"/>
          </p:cNvPicPr>
          <p:nvPr/>
        </p:nvPicPr>
        <p:blipFill rotWithShape="1">
          <a:blip r:embed="rId2"/>
          <a:srcRect b="3350"/>
          <a:stretch/>
        </p:blipFill>
        <p:spPr>
          <a:xfrm>
            <a:off x="379794" y="1643189"/>
            <a:ext cx="8265660" cy="4793238"/>
          </a:xfrm>
          <a:prstGeom prst="rect">
            <a:avLst/>
          </a:prstGeom>
        </p:spPr>
      </p:pic>
      <p:sp>
        <p:nvSpPr>
          <p:cNvPr id="2" name="TextBox 1">
            <a:extLst>
              <a:ext uri="{FF2B5EF4-FFF2-40B4-BE49-F238E27FC236}">
                <a16:creationId xmlns:a16="http://schemas.microsoft.com/office/drawing/2014/main" id="{FDBC1732-1CD9-9342-B915-8CDB71821A78}"/>
              </a:ext>
            </a:extLst>
          </p:cNvPr>
          <p:cNvSpPr txBox="1"/>
          <p:nvPr/>
        </p:nvSpPr>
        <p:spPr>
          <a:xfrm>
            <a:off x="209395" y="1275054"/>
            <a:ext cx="8725209" cy="369332"/>
          </a:xfrm>
          <a:prstGeom prst="rect">
            <a:avLst/>
          </a:prstGeom>
          <a:noFill/>
        </p:spPr>
        <p:txBody>
          <a:bodyPr wrap="none" rtlCol="0">
            <a:spAutoFit/>
          </a:bodyPr>
          <a:lstStyle/>
          <a:p>
            <a:r>
              <a:rPr lang="en-US" dirty="0"/>
              <a:t>Predicted probability of suffering mental health issues by division of cognitive work and gender </a:t>
            </a:r>
          </a:p>
        </p:txBody>
      </p:sp>
      <p:sp>
        <p:nvSpPr>
          <p:cNvPr id="3" name="TextBox 2">
            <a:extLst>
              <a:ext uri="{FF2B5EF4-FFF2-40B4-BE49-F238E27FC236}">
                <a16:creationId xmlns:a16="http://schemas.microsoft.com/office/drawing/2014/main" id="{0069CA62-9482-FD4B-B7B4-F11E29181713}"/>
              </a:ext>
            </a:extLst>
          </p:cNvPr>
          <p:cNvSpPr txBox="1"/>
          <p:nvPr/>
        </p:nvSpPr>
        <p:spPr>
          <a:xfrm>
            <a:off x="209394" y="6406136"/>
            <a:ext cx="6583291" cy="369332"/>
          </a:xfrm>
          <a:prstGeom prst="rect">
            <a:avLst/>
          </a:prstGeom>
          <a:noFill/>
        </p:spPr>
        <p:txBody>
          <a:bodyPr wrap="square" rtlCol="0">
            <a:spAutoFit/>
          </a:bodyPr>
          <a:lstStyle/>
          <a:p>
            <a:r>
              <a:rPr lang="en-US" dirty="0"/>
              <a:t>Controls: age, </a:t>
            </a:r>
            <a:r>
              <a:rPr lang="en-US" dirty="0" err="1"/>
              <a:t>agesqrd</a:t>
            </a:r>
            <a:r>
              <a:rPr lang="en-US" dirty="0"/>
              <a:t>, education, type of work day</a:t>
            </a:r>
          </a:p>
        </p:txBody>
      </p:sp>
    </p:spTree>
    <p:extLst>
      <p:ext uri="{BB962C8B-B14F-4D97-AF65-F5344CB8AC3E}">
        <p14:creationId xmlns:p14="http://schemas.microsoft.com/office/powerpoint/2010/main" val="142890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CF478-F2A6-BA49-96D2-62C503E580BF}"/>
              </a:ext>
            </a:extLst>
          </p:cNvPr>
          <p:cNvSpPr>
            <a:spLocks noGrp="1"/>
          </p:cNvSpPr>
          <p:nvPr>
            <p:ph type="title"/>
          </p:nvPr>
        </p:nvSpPr>
        <p:spPr>
          <a:xfrm>
            <a:off x="209394" y="0"/>
            <a:ext cx="8305952" cy="1325563"/>
          </a:xfrm>
        </p:spPr>
        <p:txBody>
          <a:bodyPr/>
          <a:lstStyle/>
          <a:p>
            <a:r>
              <a:rPr lang="en-US" dirty="0"/>
              <a:t>Mental health – Parents Vs Childless</a:t>
            </a:r>
          </a:p>
        </p:txBody>
      </p:sp>
      <p:sp>
        <p:nvSpPr>
          <p:cNvPr id="2" name="TextBox 1">
            <a:extLst>
              <a:ext uri="{FF2B5EF4-FFF2-40B4-BE49-F238E27FC236}">
                <a16:creationId xmlns:a16="http://schemas.microsoft.com/office/drawing/2014/main" id="{FDBC1732-1CD9-9342-B915-8CDB71821A78}"/>
              </a:ext>
            </a:extLst>
          </p:cNvPr>
          <p:cNvSpPr txBox="1"/>
          <p:nvPr/>
        </p:nvSpPr>
        <p:spPr>
          <a:xfrm>
            <a:off x="173770" y="1263179"/>
            <a:ext cx="9120895" cy="369332"/>
          </a:xfrm>
          <a:prstGeom prst="rect">
            <a:avLst/>
          </a:prstGeom>
          <a:noFill/>
        </p:spPr>
        <p:txBody>
          <a:bodyPr wrap="none" rtlCol="0">
            <a:spAutoFit/>
          </a:bodyPr>
          <a:lstStyle/>
          <a:p>
            <a:r>
              <a:rPr lang="en-US" dirty="0"/>
              <a:t>Predicted probability of suffering mental health issues by division of cognitive work and parental </a:t>
            </a:r>
            <a:r>
              <a:rPr lang="en-US" dirty="0" err="1"/>
              <a:t>st.</a:t>
            </a:r>
            <a:r>
              <a:rPr lang="en-US" dirty="0"/>
              <a:t> </a:t>
            </a:r>
          </a:p>
        </p:txBody>
      </p:sp>
      <p:sp>
        <p:nvSpPr>
          <p:cNvPr id="3" name="TextBox 2">
            <a:extLst>
              <a:ext uri="{FF2B5EF4-FFF2-40B4-BE49-F238E27FC236}">
                <a16:creationId xmlns:a16="http://schemas.microsoft.com/office/drawing/2014/main" id="{0069CA62-9482-FD4B-B7B4-F11E29181713}"/>
              </a:ext>
            </a:extLst>
          </p:cNvPr>
          <p:cNvSpPr txBox="1"/>
          <p:nvPr/>
        </p:nvSpPr>
        <p:spPr>
          <a:xfrm>
            <a:off x="209394" y="6406136"/>
            <a:ext cx="6583291" cy="369332"/>
          </a:xfrm>
          <a:prstGeom prst="rect">
            <a:avLst/>
          </a:prstGeom>
          <a:noFill/>
        </p:spPr>
        <p:txBody>
          <a:bodyPr wrap="square" rtlCol="0">
            <a:spAutoFit/>
          </a:bodyPr>
          <a:lstStyle/>
          <a:p>
            <a:r>
              <a:rPr lang="en-US" dirty="0"/>
              <a:t>Controls: age, </a:t>
            </a:r>
            <a:r>
              <a:rPr lang="en-US" dirty="0" err="1"/>
              <a:t>agesqrd</a:t>
            </a:r>
            <a:r>
              <a:rPr lang="en-US" dirty="0"/>
              <a:t>, education, type of work day</a:t>
            </a:r>
          </a:p>
        </p:txBody>
      </p:sp>
      <p:pic>
        <p:nvPicPr>
          <p:cNvPr id="6" name="Picture 5">
            <a:extLst>
              <a:ext uri="{FF2B5EF4-FFF2-40B4-BE49-F238E27FC236}">
                <a16:creationId xmlns:a16="http://schemas.microsoft.com/office/drawing/2014/main" id="{11B918B1-232F-6841-A6E7-701E4CB73B5E}"/>
              </a:ext>
            </a:extLst>
          </p:cNvPr>
          <p:cNvPicPr>
            <a:picLocks noChangeAspect="1"/>
          </p:cNvPicPr>
          <p:nvPr/>
        </p:nvPicPr>
        <p:blipFill rotWithShape="1">
          <a:blip r:embed="rId3"/>
          <a:srcRect b="3454"/>
          <a:stretch/>
        </p:blipFill>
        <p:spPr>
          <a:xfrm>
            <a:off x="436114" y="1614536"/>
            <a:ext cx="8271769" cy="4791600"/>
          </a:xfrm>
          <a:prstGeom prst="rect">
            <a:avLst/>
          </a:prstGeom>
        </p:spPr>
      </p:pic>
    </p:spTree>
    <p:extLst>
      <p:ext uri="{BB962C8B-B14F-4D97-AF65-F5344CB8AC3E}">
        <p14:creationId xmlns:p14="http://schemas.microsoft.com/office/powerpoint/2010/main" val="1647965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a:xfrm>
            <a:off x="359227" y="8866"/>
            <a:ext cx="7886700" cy="1325563"/>
          </a:xfrm>
        </p:spPr>
        <p:txBody>
          <a:bodyPr/>
          <a:lstStyle/>
          <a:p>
            <a:r>
              <a:rPr lang="en-US" dirty="0"/>
              <a:t>Mental health – Mother Vs Fathers</a:t>
            </a:r>
          </a:p>
        </p:txBody>
      </p:sp>
      <p:pic>
        <p:nvPicPr>
          <p:cNvPr id="7" name="Picture 6">
            <a:extLst>
              <a:ext uri="{FF2B5EF4-FFF2-40B4-BE49-F238E27FC236}">
                <a16:creationId xmlns:a16="http://schemas.microsoft.com/office/drawing/2014/main" id="{E5651F85-AE51-6E49-9C1D-0DD072F5A61E}"/>
              </a:ext>
            </a:extLst>
          </p:cNvPr>
          <p:cNvPicPr>
            <a:picLocks noChangeAspect="1"/>
          </p:cNvPicPr>
          <p:nvPr/>
        </p:nvPicPr>
        <p:blipFill rotWithShape="1">
          <a:blip r:embed="rId3"/>
          <a:srcRect b="3562"/>
          <a:stretch/>
        </p:blipFill>
        <p:spPr>
          <a:xfrm>
            <a:off x="359227" y="1644732"/>
            <a:ext cx="8281018" cy="4791600"/>
          </a:xfrm>
          <a:prstGeom prst="rect">
            <a:avLst/>
          </a:prstGeom>
        </p:spPr>
      </p:pic>
      <p:sp>
        <p:nvSpPr>
          <p:cNvPr id="4" name="TextBox 3">
            <a:extLst>
              <a:ext uri="{FF2B5EF4-FFF2-40B4-BE49-F238E27FC236}">
                <a16:creationId xmlns:a16="http://schemas.microsoft.com/office/drawing/2014/main" id="{0675E710-9741-D647-B270-078C6244F62A}"/>
              </a:ext>
            </a:extLst>
          </p:cNvPr>
          <p:cNvSpPr txBox="1"/>
          <p:nvPr/>
        </p:nvSpPr>
        <p:spPr>
          <a:xfrm>
            <a:off x="209395" y="1334429"/>
            <a:ext cx="9019905" cy="369332"/>
          </a:xfrm>
          <a:prstGeom prst="rect">
            <a:avLst/>
          </a:prstGeom>
          <a:noFill/>
        </p:spPr>
        <p:txBody>
          <a:bodyPr wrap="none" rtlCol="0">
            <a:spAutoFit/>
          </a:bodyPr>
          <a:lstStyle/>
          <a:p>
            <a:r>
              <a:rPr lang="en-US" dirty="0"/>
              <a:t>Predicted probability of suffering mental health issues by division of cognitive work – parents only</a:t>
            </a:r>
          </a:p>
        </p:txBody>
      </p:sp>
      <p:sp>
        <p:nvSpPr>
          <p:cNvPr id="5" name="TextBox 4">
            <a:extLst>
              <a:ext uri="{FF2B5EF4-FFF2-40B4-BE49-F238E27FC236}">
                <a16:creationId xmlns:a16="http://schemas.microsoft.com/office/drawing/2014/main" id="{AD7279E6-72F4-4643-A140-7E2FD42E243D}"/>
              </a:ext>
            </a:extLst>
          </p:cNvPr>
          <p:cNvSpPr txBox="1"/>
          <p:nvPr/>
        </p:nvSpPr>
        <p:spPr>
          <a:xfrm>
            <a:off x="209394" y="6406136"/>
            <a:ext cx="6583291" cy="369332"/>
          </a:xfrm>
          <a:prstGeom prst="rect">
            <a:avLst/>
          </a:prstGeom>
          <a:noFill/>
        </p:spPr>
        <p:txBody>
          <a:bodyPr wrap="square" rtlCol="0">
            <a:spAutoFit/>
          </a:bodyPr>
          <a:lstStyle/>
          <a:p>
            <a:r>
              <a:rPr lang="en-US" dirty="0"/>
              <a:t>Controls: age, </a:t>
            </a:r>
            <a:r>
              <a:rPr lang="en-US" dirty="0" err="1"/>
              <a:t>agesqrd</a:t>
            </a:r>
            <a:r>
              <a:rPr lang="en-US" dirty="0"/>
              <a:t>, education, type of work day</a:t>
            </a:r>
          </a:p>
        </p:txBody>
      </p:sp>
    </p:spTree>
    <p:extLst>
      <p:ext uri="{BB962C8B-B14F-4D97-AF65-F5344CB8AC3E}">
        <p14:creationId xmlns:p14="http://schemas.microsoft.com/office/powerpoint/2010/main" val="3673757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CF478-F2A6-BA49-96D2-62C503E580BF}"/>
              </a:ext>
            </a:extLst>
          </p:cNvPr>
          <p:cNvSpPr>
            <a:spLocks noGrp="1"/>
          </p:cNvSpPr>
          <p:nvPr>
            <p:ph type="title"/>
          </p:nvPr>
        </p:nvSpPr>
        <p:spPr>
          <a:xfrm>
            <a:off x="628650" y="365126"/>
            <a:ext cx="7886700" cy="1325563"/>
          </a:xfrm>
        </p:spPr>
        <p:txBody>
          <a:bodyPr/>
          <a:lstStyle/>
          <a:p>
            <a:r>
              <a:rPr lang="en-US" dirty="0"/>
              <a:t>Mental health – domestic work</a:t>
            </a:r>
          </a:p>
        </p:txBody>
      </p:sp>
      <p:pic>
        <p:nvPicPr>
          <p:cNvPr id="5" name="Picture 4">
            <a:extLst>
              <a:ext uri="{FF2B5EF4-FFF2-40B4-BE49-F238E27FC236}">
                <a16:creationId xmlns:a16="http://schemas.microsoft.com/office/drawing/2014/main" id="{AFF360F6-9BCC-C64A-A20D-092240A658B5}"/>
              </a:ext>
            </a:extLst>
          </p:cNvPr>
          <p:cNvPicPr>
            <a:picLocks noChangeAspect="1"/>
          </p:cNvPicPr>
          <p:nvPr/>
        </p:nvPicPr>
        <p:blipFill>
          <a:blip r:embed="rId2"/>
          <a:stretch>
            <a:fillRect/>
          </a:stretch>
        </p:blipFill>
        <p:spPr>
          <a:xfrm>
            <a:off x="228601" y="1419098"/>
            <a:ext cx="8876805" cy="5326083"/>
          </a:xfrm>
          <a:prstGeom prst="rect">
            <a:avLst/>
          </a:prstGeom>
        </p:spPr>
      </p:pic>
    </p:spTree>
    <p:extLst>
      <p:ext uri="{BB962C8B-B14F-4D97-AF65-F5344CB8AC3E}">
        <p14:creationId xmlns:p14="http://schemas.microsoft.com/office/powerpoint/2010/main" val="45949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20B321D9-4B80-4840-8065-5D7C0556C17C}"/>
              </a:ext>
            </a:extLst>
          </p:cNvPr>
          <p:cNvSpPr>
            <a:spLocks noGrp="1"/>
          </p:cNvSpPr>
          <p:nvPr>
            <p:ph idx="1"/>
          </p:nvPr>
        </p:nvSpPr>
        <p:spPr/>
        <p:txBody>
          <a:bodyPr/>
          <a:lstStyle/>
          <a:p>
            <a:pPr marL="0" indent="0" algn="just">
              <a:buNone/>
            </a:pPr>
            <a:r>
              <a:rPr lang="en-US" dirty="0"/>
              <a:t>Time allocation within couples is heavily influenced by gender. Research has shown that work obligations and family duties are often framed as competing priorities, influencing how men and women manage their time </a:t>
            </a:r>
            <a:r>
              <a:rPr lang="en-US" sz="2000" dirty="0"/>
              <a:t>(Blair-Loy, 2003; </a:t>
            </a:r>
            <a:r>
              <a:rPr lang="en-US" sz="2000" dirty="0" err="1"/>
              <a:t>Damaske</a:t>
            </a:r>
            <a:r>
              <a:rPr lang="en-US" sz="2000" dirty="0"/>
              <a:t>, 2011; </a:t>
            </a:r>
            <a:r>
              <a:rPr lang="en-US" sz="2000" dirty="0" err="1"/>
              <a:t>Garey</a:t>
            </a:r>
            <a:r>
              <a:rPr lang="en-US" sz="2000" dirty="0"/>
              <a:t>, 1999).</a:t>
            </a:r>
          </a:p>
          <a:p>
            <a:pPr marL="0" indent="0" algn="just">
              <a:buNone/>
            </a:pPr>
            <a:endParaRPr lang="en-US" dirty="0"/>
          </a:p>
          <a:p>
            <a:pPr marL="0" indent="0" algn="just">
              <a:buNone/>
            </a:pPr>
            <a:r>
              <a:rPr lang="en-US" dirty="0"/>
              <a:t>Understanding how couples balance paid and unpaid work is key to understanding the persistence of gender inequalities.</a:t>
            </a:r>
          </a:p>
          <a:p>
            <a:pPr marL="0" indent="0" algn="just">
              <a:buNone/>
            </a:pPr>
            <a:endParaRPr lang="en-US" dirty="0"/>
          </a:p>
        </p:txBody>
      </p:sp>
    </p:spTree>
    <p:extLst>
      <p:ext uri="{BB962C8B-B14F-4D97-AF65-F5344CB8AC3E}">
        <p14:creationId xmlns:p14="http://schemas.microsoft.com/office/powerpoint/2010/main" val="4003758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6F2C-7C02-1145-8EAD-ACC4D0D47759}"/>
              </a:ext>
            </a:extLst>
          </p:cNvPr>
          <p:cNvSpPr>
            <a:spLocks noGrp="1"/>
          </p:cNvSpPr>
          <p:nvPr>
            <p:ph type="title"/>
          </p:nvPr>
        </p:nvSpPr>
        <p:spPr>
          <a:xfrm>
            <a:off x="711777" y="2621438"/>
            <a:ext cx="7886700" cy="1325563"/>
          </a:xfrm>
        </p:spPr>
        <p:txBody>
          <a:bodyPr/>
          <a:lstStyle/>
          <a:p>
            <a:pPr algn="ctr"/>
            <a:r>
              <a:rPr lang="en-US" dirty="0"/>
              <a:t>Double load</a:t>
            </a:r>
          </a:p>
        </p:txBody>
      </p:sp>
    </p:spTree>
    <p:extLst>
      <p:ext uri="{BB962C8B-B14F-4D97-AF65-F5344CB8AC3E}">
        <p14:creationId xmlns:p14="http://schemas.microsoft.com/office/powerpoint/2010/main" val="837455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185A0D-8FC4-3B47-91A4-A69741D4F53A}"/>
              </a:ext>
            </a:extLst>
          </p:cNvPr>
          <p:cNvPicPr>
            <a:picLocks noChangeAspect="1"/>
          </p:cNvPicPr>
          <p:nvPr/>
        </p:nvPicPr>
        <p:blipFill>
          <a:blip r:embed="rId2"/>
          <a:stretch>
            <a:fillRect/>
          </a:stretch>
        </p:blipFill>
        <p:spPr>
          <a:xfrm>
            <a:off x="-106878" y="1117468"/>
            <a:ext cx="9250878" cy="5550527"/>
          </a:xfrm>
          <a:prstGeom prst="rect">
            <a:avLst/>
          </a:prstGeom>
        </p:spPr>
      </p:pic>
      <p:sp>
        <p:nvSpPr>
          <p:cNvPr id="2" name="Title 1">
            <a:extLst>
              <a:ext uri="{FF2B5EF4-FFF2-40B4-BE49-F238E27FC236}">
                <a16:creationId xmlns:a16="http://schemas.microsoft.com/office/drawing/2014/main" id="{88D6869F-AF85-2440-89B6-7EEBB1861558}"/>
              </a:ext>
            </a:extLst>
          </p:cNvPr>
          <p:cNvSpPr>
            <a:spLocks noGrp="1"/>
          </p:cNvSpPr>
          <p:nvPr>
            <p:ph type="title"/>
          </p:nvPr>
        </p:nvSpPr>
        <p:spPr>
          <a:xfrm>
            <a:off x="0" y="-18090"/>
            <a:ext cx="9144000" cy="1325563"/>
          </a:xfrm>
        </p:spPr>
        <p:txBody>
          <a:bodyPr/>
          <a:lstStyle/>
          <a:p>
            <a:r>
              <a:rPr lang="en-US" dirty="0"/>
              <a:t>Correlation cognitive and domestic work</a:t>
            </a:r>
          </a:p>
        </p:txBody>
      </p:sp>
    </p:spTree>
    <p:extLst>
      <p:ext uri="{BB962C8B-B14F-4D97-AF65-F5344CB8AC3E}">
        <p14:creationId xmlns:p14="http://schemas.microsoft.com/office/powerpoint/2010/main" val="1741058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CF478-F2A6-BA49-96D2-62C503E580BF}"/>
              </a:ext>
            </a:extLst>
          </p:cNvPr>
          <p:cNvSpPr>
            <a:spLocks noGrp="1"/>
          </p:cNvSpPr>
          <p:nvPr>
            <p:ph type="title"/>
          </p:nvPr>
        </p:nvSpPr>
        <p:spPr>
          <a:xfrm>
            <a:off x="628650" y="0"/>
            <a:ext cx="7886700" cy="1325563"/>
          </a:xfrm>
        </p:spPr>
        <p:txBody>
          <a:bodyPr/>
          <a:lstStyle/>
          <a:p>
            <a:r>
              <a:rPr lang="en-US" dirty="0"/>
              <a:t>Mental health – Men Vs Women</a:t>
            </a:r>
          </a:p>
        </p:txBody>
      </p:sp>
      <p:pic>
        <p:nvPicPr>
          <p:cNvPr id="5" name="Picture 4">
            <a:extLst>
              <a:ext uri="{FF2B5EF4-FFF2-40B4-BE49-F238E27FC236}">
                <a16:creationId xmlns:a16="http://schemas.microsoft.com/office/drawing/2014/main" id="{4AA8F864-FF5E-7D44-9274-FA3E6628843C}"/>
              </a:ext>
            </a:extLst>
          </p:cNvPr>
          <p:cNvPicPr>
            <a:picLocks noChangeAspect="1"/>
          </p:cNvPicPr>
          <p:nvPr/>
        </p:nvPicPr>
        <p:blipFill rotWithShape="1">
          <a:blip r:embed="rId2"/>
          <a:srcRect t="2307" b="3474"/>
          <a:stretch/>
        </p:blipFill>
        <p:spPr>
          <a:xfrm>
            <a:off x="334000" y="1638789"/>
            <a:ext cx="8476001" cy="4791600"/>
          </a:xfrm>
          <a:prstGeom prst="rect">
            <a:avLst/>
          </a:prstGeom>
        </p:spPr>
      </p:pic>
      <p:sp>
        <p:nvSpPr>
          <p:cNvPr id="6" name="TextBox 5">
            <a:extLst>
              <a:ext uri="{FF2B5EF4-FFF2-40B4-BE49-F238E27FC236}">
                <a16:creationId xmlns:a16="http://schemas.microsoft.com/office/drawing/2014/main" id="{235CE662-2D89-B64C-84B1-DD30826AECD8}"/>
              </a:ext>
            </a:extLst>
          </p:cNvPr>
          <p:cNvSpPr txBox="1"/>
          <p:nvPr/>
        </p:nvSpPr>
        <p:spPr>
          <a:xfrm>
            <a:off x="209395" y="1275054"/>
            <a:ext cx="8609216" cy="369332"/>
          </a:xfrm>
          <a:prstGeom prst="rect">
            <a:avLst/>
          </a:prstGeom>
          <a:noFill/>
        </p:spPr>
        <p:txBody>
          <a:bodyPr wrap="none" rtlCol="0">
            <a:spAutoFit/>
          </a:bodyPr>
          <a:lstStyle/>
          <a:p>
            <a:r>
              <a:rPr lang="en-US" dirty="0"/>
              <a:t>Predicted probability of suffering mental health issues by division of unpaid work and gender </a:t>
            </a:r>
          </a:p>
        </p:txBody>
      </p:sp>
      <p:sp>
        <p:nvSpPr>
          <p:cNvPr id="7" name="TextBox 6">
            <a:extLst>
              <a:ext uri="{FF2B5EF4-FFF2-40B4-BE49-F238E27FC236}">
                <a16:creationId xmlns:a16="http://schemas.microsoft.com/office/drawing/2014/main" id="{1F308154-BB69-774D-9C16-1F74BE34AB92}"/>
              </a:ext>
            </a:extLst>
          </p:cNvPr>
          <p:cNvSpPr txBox="1"/>
          <p:nvPr/>
        </p:nvSpPr>
        <p:spPr>
          <a:xfrm>
            <a:off x="209394" y="6406136"/>
            <a:ext cx="6583291" cy="369332"/>
          </a:xfrm>
          <a:prstGeom prst="rect">
            <a:avLst/>
          </a:prstGeom>
          <a:noFill/>
        </p:spPr>
        <p:txBody>
          <a:bodyPr wrap="square" rtlCol="0">
            <a:spAutoFit/>
          </a:bodyPr>
          <a:lstStyle/>
          <a:p>
            <a:r>
              <a:rPr lang="en-US" dirty="0"/>
              <a:t>Controls: age, </a:t>
            </a:r>
            <a:r>
              <a:rPr lang="en-US" dirty="0" err="1"/>
              <a:t>agesqrd</a:t>
            </a:r>
            <a:r>
              <a:rPr lang="en-US" dirty="0"/>
              <a:t>, education, type of work day</a:t>
            </a:r>
          </a:p>
        </p:txBody>
      </p:sp>
      <p:sp>
        <p:nvSpPr>
          <p:cNvPr id="2" name="Rectangle 1">
            <a:extLst>
              <a:ext uri="{FF2B5EF4-FFF2-40B4-BE49-F238E27FC236}">
                <a16:creationId xmlns:a16="http://schemas.microsoft.com/office/drawing/2014/main" id="{F1EF0EF3-9352-4C40-AB18-C24FC7FF9F09}"/>
              </a:ext>
            </a:extLst>
          </p:cNvPr>
          <p:cNvSpPr/>
          <p:nvPr/>
        </p:nvSpPr>
        <p:spPr>
          <a:xfrm>
            <a:off x="4619501" y="2790701"/>
            <a:ext cx="700644" cy="3028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7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CF478-F2A6-BA49-96D2-62C503E580BF}"/>
              </a:ext>
            </a:extLst>
          </p:cNvPr>
          <p:cNvSpPr>
            <a:spLocks noGrp="1"/>
          </p:cNvSpPr>
          <p:nvPr>
            <p:ph type="title"/>
          </p:nvPr>
        </p:nvSpPr>
        <p:spPr>
          <a:xfrm>
            <a:off x="209394" y="0"/>
            <a:ext cx="8305952" cy="1325563"/>
          </a:xfrm>
        </p:spPr>
        <p:txBody>
          <a:bodyPr/>
          <a:lstStyle/>
          <a:p>
            <a:r>
              <a:rPr lang="en-US" dirty="0"/>
              <a:t>Mental health – Parents Vs Childless</a:t>
            </a:r>
          </a:p>
        </p:txBody>
      </p:sp>
      <p:sp>
        <p:nvSpPr>
          <p:cNvPr id="2" name="TextBox 1">
            <a:extLst>
              <a:ext uri="{FF2B5EF4-FFF2-40B4-BE49-F238E27FC236}">
                <a16:creationId xmlns:a16="http://schemas.microsoft.com/office/drawing/2014/main" id="{FDBC1732-1CD9-9342-B915-8CDB71821A78}"/>
              </a:ext>
            </a:extLst>
          </p:cNvPr>
          <p:cNvSpPr txBox="1"/>
          <p:nvPr/>
        </p:nvSpPr>
        <p:spPr>
          <a:xfrm>
            <a:off x="173770" y="1263179"/>
            <a:ext cx="8979253" cy="369332"/>
          </a:xfrm>
          <a:prstGeom prst="rect">
            <a:avLst/>
          </a:prstGeom>
          <a:noFill/>
        </p:spPr>
        <p:txBody>
          <a:bodyPr wrap="none" rtlCol="0">
            <a:spAutoFit/>
          </a:bodyPr>
          <a:lstStyle/>
          <a:p>
            <a:r>
              <a:rPr lang="en-US" dirty="0"/>
              <a:t>Predicted probability of suffering mental health issues by division of unpaid work and parental </a:t>
            </a:r>
            <a:r>
              <a:rPr lang="en-US" dirty="0" err="1"/>
              <a:t>st.</a:t>
            </a:r>
            <a:r>
              <a:rPr lang="en-US" dirty="0"/>
              <a:t> </a:t>
            </a:r>
          </a:p>
        </p:txBody>
      </p:sp>
      <p:sp>
        <p:nvSpPr>
          <p:cNvPr id="3" name="TextBox 2">
            <a:extLst>
              <a:ext uri="{FF2B5EF4-FFF2-40B4-BE49-F238E27FC236}">
                <a16:creationId xmlns:a16="http://schemas.microsoft.com/office/drawing/2014/main" id="{0069CA62-9482-FD4B-B7B4-F11E29181713}"/>
              </a:ext>
            </a:extLst>
          </p:cNvPr>
          <p:cNvSpPr txBox="1"/>
          <p:nvPr/>
        </p:nvSpPr>
        <p:spPr>
          <a:xfrm>
            <a:off x="209394" y="6406136"/>
            <a:ext cx="6583291" cy="369332"/>
          </a:xfrm>
          <a:prstGeom prst="rect">
            <a:avLst/>
          </a:prstGeom>
          <a:noFill/>
        </p:spPr>
        <p:txBody>
          <a:bodyPr wrap="square" rtlCol="0">
            <a:spAutoFit/>
          </a:bodyPr>
          <a:lstStyle/>
          <a:p>
            <a:r>
              <a:rPr lang="en-US" dirty="0"/>
              <a:t>Controls: age, </a:t>
            </a:r>
            <a:r>
              <a:rPr lang="en-US" dirty="0" err="1"/>
              <a:t>agesqrd</a:t>
            </a:r>
            <a:r>
              <a:rPr lang="en-US" dirty="0"/>
              <a:t>, education, type of work day, sex</a:t>
            </a:r>
          </a:p>
        </p:txBody>
      </p:sp>
      <p:pic>
        <p:nvPicPr>
          <p:cNvPr id="7" name="Picture 6">
            <a:extLst>
              <a:ext uri="{FF2B5EF4-FFF2-40B4-BE49-F238E27FC236}">
                <a16:creationId xmlns:a16="http://schemas.microsoft.com/office/drawing/2014/main" id="{D360E27C-D373-7449-95C6-35FD4ABAB3D5}"/>
              </a:ext>
            </a:extLst>
          </p:cNvPr>
          <p:cNvPicPr>
            <a:picLocks noChangeAspect="1"/>
          </p:cNvPicPr>
          <p:nvPr/>
        </p:nvPicPr>
        <p:blipFill rotWithShape="1">
          <a:blip r:embed="rId3"/>
          <a:srcRect l="1513" t="2493" r="3669" b="2847"/>
          <a:stretch/>
        </p:blipFill>
        <p:spPr>
          <a:xfrm>
            <a:off x="361811" y="1632511"/>
            <a:ext cx="8001117" cy="4792719"/>
          </a:xfrm>
          <a:prstGeom prst="rect">
            <a:avLst/>
          </a:prstGeom>
        </p:spPr>
      </p:pic>
    </p:spTree>
    <p:extLst>
      <p:ext uri="{BB962C8B-B14F-4D97-AF65-F5344CB8AC3E}">
        <p14:creationId xmlns:p14="http://schemas.microsoft.com/office/powerpoint/2010/main" val="487243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a:xfrm>
            <a:off x="209394" y="0"/>
            <a:ext cx="7886700" cy="1325563"/>
          </a:xfrm>
        </p:spPr>
        <p:txBody>
          <a:bodyPr/>
          <a:lstStyle/>
          <a:p>
            <a:r>
              <a:rPr lang="en-US" dirty="0"/>
              <a:t>Mental health – Mother Vs Fathers</a:t>
            </a:r>
          </a:p>
        </p:txBody>
      </p:sp>
      <p:pic>
        <p:nvPicPr>
          <p:cNvPr id="3" name="Picture 2">
            <a:extLst>
              <a:ext uri="{FF2B5EF4-FFF2-40B4-BE49-F238E27FC236}">
                <a16:creationId xmlns:a16="http://schemas.microsoft.com/office/drawing/2014/main" id="{E817FA01-0B8A-6841-8193-4503D3092892}"/>
              </a:ext>
            </a:extLst>
          </p:cNvPr>
          <p:cNvPicPr>
            <a:picLocks noChangeAspect="1"/>
          </p:cNvPicPr>
          <p:nvPr/>
        </p:nvPicPr>
        <p:blipFill rotWithShape="1">
          <a:blip r:embed="rId2"/>
          <a:srcRect l="1362" t="1750" r="3014" b="3520"/>
          <a:stretch/>
        </p:blipFill>
        <p:spPr>
          <a:xfrm>
            <a:off x="639438" y="1655401"/>
            <a:ext cx="8061457" cy="4791600"/>
          </a:xfrm>
          <a:prstGeom prst="rect">
            <a:avLst/>
          </a:prstGeom>
        </p:spPr>
      </p:pic>
      <p:sp>
        <p:nvSpPr>
          <p:cNvPr id="4" name="TextBox 3">
            <a:extLst>
              <a:ext uri="{FF2B5EF4-FFF2-40B4-BE49-F238E27FC236}">
                <a16:creationId xmlns:a16="http://schemas.microsoft.com/office/drawing/2014/main" id="{14DB7F6F-18AE-D94B-9799-0092A05CAAC2}"/>
              </a:ext>
            </a:extLst>
          </p:cNvPr>
          <p:cNvSpPr txBox="1"/>
          <p:nvPr/>
        </p:nvSpPr>
        <p:spPr>
          <a:xfrm>
            <a:off x="209395" y="1275054"/>
            <a:ext cx="8921545" cy="369332"/>
          </a:xfrm>
          <a:prstGeom prst="rect">
            <a:avLst/>
          </a:prstGeom>
          <a:noFill/>
        </p:spPr>
        <p:txBody>
          <a:bodyPr wrap="none" rtlCol="0">
            <a:spAutoFit/>
          </a:bodyPr>
          <a:lstStyle/>
          <a:p>
            <a:r>
              <a:rPr lang="en-US" dirty="0"/>
              <a:t>Predicted probability of suffering mental health issues by division of unpaid work – parents only</a:t>
            </a:r>
          </a:p>
        </p:txBody>
      </p:sp>
      <p:sp>
        <p:nvSpPr>
          <p:cNvPr id="5" name="TextBox 4">
            <a:extLst>
              <a:ext uri="{FF2B5EF4-FFF2-40B4-BE49-F238E27FC236}">
                <a16:creationId xmlns:a16="http://schemas.microsoft.com/office/drawing/2014/main" id="{865E254F-2FDE-EF4A-AA3B-E51E45F3BEED}"/>
              </a:ext>
            </a:extLst>
          </p:cNvPr>
          <p:cNvSpPr txBox="1"/>
          <p:nvPr/>
        </p:nvSpPr>
        <p:spPr>
          <a:xfrm>
            <a:off x="209394" y="6406136"/>
            <a:ext cx="6583291" cy="369332"/>
          </a:xfrm>
          <a:prstGeom prst="rect">
            <a:avLst/>
          </a:prstGeom>
          <a:noFill/>
        </p:spPr>
        <p:txBody>
          <a:bodyPr wrap="square" rtlCol="0">
            <a:spAutoFit/>
          </a:bodyPr>
          <a:lstStyle/>
          <a:p>
            <a:r>
              <a:rPr lang="en-US" dirty="0"/>
              <a:t>Controls: age, </a:t>
            </a:r>
            <a:r>
              <a:rPr lang="en-US" dirty="0" err="1"/>
              <a:t>agesqrd</a:t>
            </a:r>
            <a:r>
              <a:rPr lang="en-US" dirty="0"/>
              <a:t>, education, type of work day</a:t>
            </a:r>
          </a:p>
        </p:txBody>
      </p:sp>
    </p:spTree>
    <p:extLst>
      <p:ext uri="{BB962C8B-B14F-4D97-AF65-F5344CB8AC3E}">
        <p14:creationId xmlns:p14="http://schemas.microsoft.com/office/powerpoint/2010/main" val="2159052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0B321D9-4B80-4840-8065-5D7C0556C17C}"/>
              </a:ext>
            </a:extLst>
          </p:cNvPr>
          <p:cNvSpPr>
            <a:spLocks noGrp="1"/>
          </p:cNvSpPr>
          <p:nvPr>
            <p:ph idx="1"/>
          </p:nvPr>
        </p:nvSpPr>
        <p:spPr/>
        <p:txBody>
          <a:bodyPr>
            <a:normAutofit lnSpcReduction="10000"/>
          </a:bodyPr>
          <a:lstStyle/>
          <a:p>
            <a:pPr marL="0" indent="0" algn="just">
              <a:buNone/>
            </a:pPr>
            <a:r>
              <a:rPr lang="en-US" dirty="0"/>
              <a:t>- General negative effect of cognitive work on mental  health</a:t>
            </a:r>
          </a:p>
          <a:p>
            <a:pPr algn="just">
              <a:buFontTx/>
              <a:buChar char="-"/>
            </a:pPr>
            <a:r>
              <a:rPr lang="en-US" dirty="0"/>
              <a:t>Gender more than parenthood effect: </a:t>
            </a:r>
          </a:p>
          <a:p>
            <a:pPr lvl="1" algn="just"/>
            <a:r>
              <a:rPr lang="en-US" dirty="0"/>
              <a:t>Women do always worse than men in all types of arrangements of cognitive work</a:t>
            </a:r>
          </a:p>
          <a:p>
            <a:pPr lvl="1" algn="just"/>
            <a:r>
              <a:rPr lang="en-US" dirty="0"/>
              <a:t>Parents are not particularly different than childless</a:t>
            </a:r>
          </a:p>
          <a:p>
            <a:pPr algn="just">
              <a:buFontTx/>
              <a:buChar char="-"/>
            </a:pPr>
            <a:r>
              <a:rPr lang="en-US" dirty="0"/>
              <a:t>Combined impact of different types of unpaid work reveals the importance of mental load for mental health:</a:t>
            </a:r>
          </a:p>
          <a:p>
            <a:pPr lvl="1" algn="just"/>
            <a:r>
              <a:rPr lang="en-US" dirty="0"/>
              <a:t>In couple who share both load mental health is better for women but in unequal couples, women are worse-off when they bear the load of cognitive work more</a:t>
            </a:r>
          </a:p>
          <a:p>
            <a:pPr algn="just">
              <a:buFontTx/>
              <a:buChar char="-"/>
            </a:pPr>
            <a:endParaRPr lang="en-US" dirty="0"/>
          </a:p>
          <a:p>
            <a:pPr algn="just">
              <a:buFontTx/>
              <a:buChar char="-"/>
            </a:pPr>
            <a:endParaRPr lang="en-US" dirty="0"/>
          </a:p>
          <a:p>
            <a:pPr marL="0" indent="0" algn="just">
              <a:buNone/>
            </a:pPr>
            <a:endParaRPr lang="en-US" dirty="0"/>
          </a:p>
          <a:p>
            <a:pPr marL="0" indent="0" algn="just">
              <a:buNone/>
            </a:pPr>
            <a:endParaRPr lang="en-US" dirty="0"/>
          </a:p>
          <a:p>
            <a:pPr algn="just"/>
            <a:endParaRPr lang="en-US" dirty="0"/>
          </a:p>
        </p:txBody>
      </p:sp>
    </p:spTree>
    <p:extLst>
      <p:ext uri="{BB962C8B-B14F-4D97-AF65-F5344CB8AC3E}">
        <p14:creationId xmlns:p14="http://schemas.microsoft.com/office/powerpoint/2010/main" val="3330256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Discussion and next steps</a:t>
            </a:r>
          </a:p>
        </p:txBody>
      </p:sp>
      <p:sp>
        <p:nvSpPr>
          <p:cNvPr id="3" name="Content Placeholder 2">
            <a:extLst>
              <a:ext uri="{FF2B5EF4-FFF2-40B4-BE49-F238E27FC236}">
                <a16:creationId xmlns:a16="http://schemas.microsoft.com/office/drawing/2014/main" id="{20B321D9-4B80-4840-8065-5D7C0556C17C}"/>
              </a:ext>
            </a:extLst>
          </p:cNvPr>
          <p:cNvSpPr>
            <a:spLocks noGrp="1"/>
          </p:cNvSpPr>
          <p:nvPr>
            <p:ph idx="1"/>
          </p:nvPr>
        </p:nvSpPr>
        <p:spPr/>
        <p:txBody>
          <a:bodyPr>
            <a:normAutofit/>
          </a:bodyPr>
          <a:lstStyle/>
          <a:p>
            <a:pPr algn="just">
              <a:buFontTx/>
              <a:buChar char="-"/>
            </a:pPr>
            <a:r>
              <a:rPr lang="en-US" dirty="0"/>
              <a:t>Need to integrate paid work into the picture and better understand selection in specific clusters (e.g., women who do not perform any unpaid work )</a:t>
            </a:r>
          </a:p>
          <a:p>
            <a:pPr algn="just">
              <a:buFontTx/>
              <a:buChar char="-"/>
            </a:pPr>
            <a:r>
              <a:rPr lang="en-US" dirty="0"/>
              <a:t>Back up these preliminary findings with longitudinal sample (on its way) and probably additional datasets as, for example, time use.</a:t>
            </a:r>
          </a:p>
          <a:p>
            <a:pPr algn="just">
              <a:buFontTx/>
              <a:buChar char="-"/>
            </a:pPr>
            <a:endParaRPr lang="en-US" dirty="0"/>
          </a:p>
        </p:txBody>
      </p:sp>
    </p:spTree>
    <p:extLst>
      <p:ext uri="{BB962C8B-B14F-4D97-AF65-F5344CB8AC3E}">
        <p14:creationId xmlns:p14="http://schemas.microsoft.com/office/powerpoint/2010/main" val="192907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a:xfrm>
            <a:off x="815545" y="-679622"/>
            <a:ext cx="7858035" cy="4895261"/>
          </a:xfrm>
        </p:spPr>
        <p:txBody>
          <a:bodyPr>
            <a:normAutofit/>
          </a:bodyPr>
          <a:lstStyle/>
          <a:p>
            <a:pPr algn="ctr"/>
            <a:r>
              <a:rPr lang="en-US" dirty="0"/>
              <a:t>Any feedback and ides are welcome!</a:t>
            </a:r>
            <a:br>
              <a:rPr lang="en-US" dirty="0"/>
            </a:br>
            <a:br>
              <a:rPr lang="en-US" dirty="0"/>
            </a:br>
            <a:br>
              <a:rPr lang="en-US" dirty="0"/>
            </a:br>
            <a:endParaRPr lang="en-US" dirty="0">
              <a:solidFill>
                <a:schemeClr val="accent1"/>
              </a:solidFill>
            </a:endParaRPr>
          </a:p>
        </p:txBody>
      </p:sp>
      <p:pic>
        <p:nvPicPr>
          <p:cNvPr id="4" name="Picture 3">
            <a:extLst>
              <a:ext uri="{FF2B5EF4-FFF2-40B4-BE49-F238E27FC236}">
                <a16:creationId xmlns:a16="http://schemas.microsoft.com/office/drawing/2014/main" id="{53B27EAC-91A2-6E4E-AC3D-B25ADA999F7B}"/>
              </a:ext>
            </a:extLst>
          </p:cNvPr>
          <p:cNvPicPr>
            <a:picLocks noChangeAspect="1"/>
          </p:cNvPicPr>
          <p:nvPr/>
        </p:nvPicPr>
        <p:blipFill>
          <a:blip r:embed="rId3">
            <a:alphaModFix amt="70000"/>
          </a:blip>
          <a:stretch>
            <a:fillRect/>
          </a:stretch>
        </p:blipFill>
        <p:spPr>
          <a:xfrm>
            <a:off x="2755557" y="1507525"/>
            <a:ext cx="3599934" cy="3599934"/>
          </a:xfrm>
          <a:prstGeom prst="rect">
            <a:avLst/>
          </a:prstGeom>
        </p:spPr>
      </p:pic>
      <p:sp>
        <p:nvSpPr>
          <p:cNvPr id="5" name="Rectangle 4">
            <a:extLst>
              <a:ext uri="{FF2B5EF4-FFF2-40B4-BE49-F238E27FC236}">
                <a16:creationId xmlns:a16="http://schemas.microsoft.com/office/drawing/2014/main" id="{D7ADAE6A-348D-6840-BB9B-FD7B26F23E3D}"/>
              </a:ext>
            </a:extLst>
          </p:cNvPr>
          <p:cNvSpPr/>
          <p:nvPr/>
        </p:nvSpPr>
        <p:spPr>
          <a:xfrm>
            <a:off x="613718" y="5045674"/>
            <a:ext cx="7883611" cy="1877437"/>
          </a:xfrm>
          <a:prstGeom prst="rect">
            <a:avLst/>
          </a:prstGeom>
        </p:spPr>
        <p:txBody>
          <a:bodyPr wrap="square">
            <a:spAutoFit/>
          </a:bodyPr>
          <a:lstStyle/>
          <a:p>
            <a:pPr algn="ctr"/>
            <a:r>
              <a:rPr lang="en-US" sz="4400" dirty="0"/>
              <a:t>Thank you!</a:t>
            </a:r>
            <a:br>
              <a:rPr lang="en-US" sz="4400" dirty="0"/>
            </a:br>
            <a:br>
              <a:rPr lang="en-US" sz="4000" dirty="0"/>
            </a:br>
            <a:r>
              <a:rPr lang="en-US" sz="3200" dirty="0"/>
              <a:t>contact: </a:t>
            </a:r>
            <a:r>
              <a:rPr lang="en-US" sz="3200" dirty="0" err="1">
                <a:solidFill>
                  <a:schemeClr val="accent1"/>
                </a:solidFill>
              </a:rPr>
              <a:t>roberta.rutigliano@ehu.eus</a:t>
            </a:r>
            <a:endParaRPr lang="en-US" sz="4000" dirty="0"/>
          </a:p>
        </p:txBody>
      </p:sp>
    </p:spTree>
    <p:extLst>
      <p:ext uri="{BB962C8B-B14F-4D97-AF65-F5344CB8AC3E}">
        <p14:creationId xmlns:p14="http://schemas.microsoft.com/office/powerpoint/2010/main" val="328188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6F2C-7C02-1145-8EAD-ACC4D0D47759}"/>
              </a:ext>
            </a:extLst>
          </p:cNvPr>
          <p:cNvSpPr>
            <a:spLocks noGrp="1"/>
          </p:cNvSpPr>
          <p:nvPr>
            <p:ph type="title"/>
          </p:nvPr>
        </p:nvSpPr>
        <p:spPr>
          <a:xfrm>
            <a:off x="711777" y="2621438"/>
            <a:ext cx="7886700" cy="1325563"/>
          </a:xfrm>
        </p:spPr>
        <p:txBody>
          <a:bodyPr/>
          <a:lstStyle/>
          <a:p>
            <a:pPr algn="ctr"/>
            <a:r>
              <a:rPr lang="en-US" dirty="0"/>
              <a:t>Intersectionality</a:t>
            </a:r>
          </a:p>
        </p:txBody>
      </p:sp>
    </p:spTree>
    <p:extLst>
      <p:ext uri="{BB962C8B-B14F-4D97-AF65-F5344CB8AC3E}">
        <p14:creationId xmlns:p14="http://schemas.microsoft.com/office/powerpoint/2010/main" val="765857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6F2C-7C02-1145-8EAD-ACC4D0D47759}"/>
              </a:ext>
            </a:extLst>
          </p:cNvPr>
          <p:cNvSpPr>
            <a:spLocks noGrp="1"/>
          </p:cNvSpPr>
          <p:nvPr>
            <p:ph type="title"/>
          </p:nvPr>
        </p:nvSpPr>
        <p:spPr>
          <a:xfrm>
            <a:off x="711777" y="2621438"/>
            <a:ext cx="7886700" cy="1325563"/>
          </a:xfrm>
        </p:spPr>
        <p:txBody>
          <a:bodyPr/>
          <a:lstStyle/>
          <a:p>
            <a:pPr algn="ctr"/>
            <a:r>
              <a:rPr lang="en-US" dirty="0"/>
              <a:t>Cognitive work</a:t>
            </a:r>
          </a:p>
        </p:txBody>
      </p:sp>
    </p:spTree>
    <p:extLst>
      <p:ext uri="{BB962C8B-B14F-4D97-AF65-F5344CB8AC3E}">
        <p14:creationId xmlns:p14="http://schemas.microsoft.com/office/powerpoint/2010/main" val="284259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0B321D9-4B80-4840-8065-5D7C0556C17C}"/>
              </a:ext>
            </a:extLst>
          </p:cNvPr>
          <p:cNvSpPr>
            <a:spLocks noGrp="1"/>
          </p:cNvSpPr>
          <p:nvPr>
            <p:ph idx="1"/>
          </p:nvPr>
        </p:nvSpPr>
        <p:spPr/>
        <p:txBody>
          <a:bodyPr/>
          <a:lstStyle/>
          <a:p>
            <a:pPr marL="0" indent="0" algn="just">
              <a:buNone/>
            </a:pPr>
            <a:r>
              <a:rPr lang="en-US" dirty="0"/>
              <a:t>Massive entrance of women into education and their consequent empowerment had two main consequences:</a:t>
            </a:r>
          </a:p>
          <a:p>
            <a:pPr algn="just">
              <a:buFontTx/>
              <a:buChar char="-"/>
            </a:pPr>
            <a:r>
              <a:rPr lang="en-US" dirty="0"/>
              <a:t>The emergence of the “second shift” (Hochschild 1989)</a:t>
            </a:r>
          </a:p>
          <a:p>
            <a:pPr algn="just">
              <a:buFontTx/>
              <a:buChar char="-"/>
            </a:pPr>
            <a:r>
              <a:rPr lang="en-US" dirty="0"/>
              <a:t>Change in the distribution of unpaid work within households: time (women) spent doing household chores has declined (e.g., Bianchi 2000, 2012)</a:t>
            </a:r>
          </a:p>
          <a:p>
            <a:pPr algn="just">
              <a:buFontTx/>
              <a:buChar char="-"/>
            </a:pPr>
            <a:endParaRPr lang="en-US" dirty="0"/>
          </a:p>
          <a:p>
            <a:pPr algn="just">
              <a:buFontTx/>
              <a:buChar char="-"/>
            </a:pPr>
            <a:endParaRPr lang="en-US" dirty="0"/>
          </a:p>
        </p:txBody>
      </p:sp>
    </p:spTree>
    <p:extLst>
      <p:ext uri="{BB962C8B-B14F-4D97-AF65-F5344CB8AC3E}">
        <p14:creationId xmlns:p14="http://schemas.microsoft.com/office/powerpoint/2010/main" val="2552121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40C8-F403-B44E-848C-356B8243CE0D}"/>
              </a:ext>
            </a:extLst>
          </p:cNvPr>
          <p:cNvSpPr>
            <a:spLocks noGrp="1"/>
          </p:cNvSpPr>
          <p:nvPr>
            <p:ph type="title"/>
          </p:nvPr>
        </p:nvSpPr>
        <p:spPr>
          <a:xfrm>
            <a:off x="432486" y="0"/>
            <a:ext cx="7886700" cy="1325563"/>
          </a:xfrm>
        </p:spPr>
        <p:txBody>
          <a:bodyPr/>
          <a:lstStyle/>
          <a:p>
            <a:r>
              <a:rPr lang="en-US" dirty="0"/>
              <a:t>Intersectionality - Education</a:t>
            </a:r>
          </a:p>
        </p:txBody>
      </p:sp>
      <p:pic>
        <p:nvPicPr>
          <p:cNvPr id="6" name="Picture 5">
            <a:extLst>
              <a:ext uri="{FF2B5EF4-FFF2-40B4-BE49-F238E27FC236}">
                <a16:creationId xmlns:a16="http://schemas.microsoft.com/office/drawing/2014/main" id="{9622131D-B8FB-0448-AE39-9690C48FD2A2}"/>
              </a:ext>
            </a:extLst>
          </p:cNvPr>
          <p:cNvPicPr>
            <a:picLocks noChangeAspect="1"/>
          </p:cNvPicPr>
          <p:nvPr/>
        </p:nvPicPr>
        <p:blipFill rotWithShape="1">
          <a:blip r:embed="rId2"/>
          <a:srcRect l="1866" t="3238" b="5851"/>
          <a:stretch/>
        </p:blipFill>
        <p:spPr>
          <a:xfrm>
            <a:off x="65613" y="1644386"/>
            <a:ext cx="8620445" cy="4791600"/>
          </a:xfrm>
          <a:prstGeom prst="rect">
            <a:avLst/>
          </a:prstGeom>
        </p:spPr>
      </p:pic>
      <p:sp>
        <p:nvSpPr>
          <p:cNvPr id="4" name="TextBox 3">
            <a:extLst>
              <a:ext uri="{FF2B5EF4-FFF2-40B4-BE49-F238E27FC236}">
                <a16:creationId xmlns:a16="http://schemas.microsoft.com/office/drawing/2014/main" id="{6090B22B-002C-6140-A869-D55329BABB77}"/>
              </a:ext>
            </a:extLst>
          </p:cNvPr>
          <p:cNvSpPr txBox="1"/>
          <p:nvPr/>
        </p:nvSpPr>
        <p:spPr>
          <a:xfrm>
            <a:off x="209395" y="1275054"/>
            <a:ext cx="9139810" cy="369332"/>
          </a:xfrm>
          <a:prstGeom prst="rect">
            <a:avLst/>
          </a:prstGeom>
          <a:noFill/>
        </p:spPr>
        <p:txBody>
          <a:bodyPr wrap="none" rtlCol="0">
            <a:spAutoFit/>
          </a:bodyPr>
          <a:lstStyle/>
          <a:p>
            <a:r>
              <a:rPr lang="en-US" dirty="0"/>
              <a:t>Predicted probability of suffering mental health issues by division of unpaid work, gender and </a:t>
            </a:r>
            <a:r>
              <a:rPr lang="en-US" dirty="0" err="1"/>
              <a:t>educ</a:t>
            </a:r>
            <a:r>
              <a:rPr lang="en-US" dirty="0"/>
              <a:t> </a:t>
            </a:r>
          </a:p>
        </p:txBody>
      </p:sp>
      <p:sp>
        <p:nvSpPr>
          <p:cNvPr id="5" name="TextBox 4">
            <a:extLst>
              <a:ext uri="{FF2B5EF4-FFF2-40B4-BE49-F238E27FC236}">
                <a16:creationId xmlns:a16="http://schemas.microsoft.com/office/drawing/2014/main" id="{3B63574E-4CEC-6A45-9C28-120144E10721}"/>
              </a:ext>
            </a:extLst>
          </p:cNvPr>
          <p:cNvSpPr txBox="1"/>
          <p:nvPr/>
        </p:nvSpPr>
        <p:spPr>
          <a:xfrm>
            <a:off x="209394" y="6406136"/>
            <a:ext cx="6583291" cy="369332"/>
          </a:xfrm>
          <a:prstGeom prst="rect">
            <a:avLst/>
          </a:prstGeom>
          <a:noFill/>
        </p:spPr>
        <p:txBody>
          <a:bodyPr wrap="square" rtlCol="0">
            <a:spAutoFit/>
          </a:bodyPr>
          <a:lstStyle/>
          <a:p>
            <a:r>
              <a:rPr lang="en-US" dirty="0"/>
              <a:t>Controls: age, </a:t>
            </a:r>
            <a:r>
              <a:rPr lang="en-US" dirty="0" err="1"/>
              <a:t>agesqrd</a:t>
            </a:r>
            <a:r>
              <a:rPr lang="en-US" dirty="0"/>
              <a:t>, type of work day</a:t>
            </a:r>
          </a:p>
        </p:txBody>
      </p:sp>
    </p:spTree>
    <p:extLst>
      <p:ext uri="{BB962C8B-B14F-4D97-AF65-F5344CB8AC3E}">
        <p14:creationId xmlns:p14="http://schemas.microsoft.com/office/powerpoint/2010/main" val="4037924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40C8-F403-B44E-848C-356B8243CE0D}"/>
              </a:ext>
            </a:extLst>
          </p:cNvPr>
          <p:cNvSpPr>
            <a:spLocks noGrp="1"/>
          </p:cNvSpPr>
          <p:nvPr>
            <p:ph type="title"/>
          </p:nvPr>
        </p:nvSpPr>
        <p:spPr>
          <a:xfrm>
            <a:off x="209394" y="0"/>
            <a:ext cx="7886700" cy="1325563"/>
          </a:xfrm>
        </p:spPr>
        <p:txBody>
          <a:bodyPr/>
          <a:lstStyle/>
          <a:p>
            <a:r>
              <a:rPr lang="en-US" dirty="0"/>
              <a:t>Intersectionality - Class</a:t>
            </a:r>
          </a:p>
        </p:txBody>
      </p:sp>
      <p:pic>
        <p:nvPicPr>
          <p:cNvPr id="3" name="Picture 2">
            <a:extLst>
              <a:ext uri="{FF2B5EF4-FFF2-40B4-BE49-F238E27FC236}">
                <a16:creationId xmlns:a16="http://schemas.microsoft.com/office/drawing/2014/main" id="{6FD8E653-8D94-9743-8C34-F6761BA70663}"/>
              </a:ext>
            </a:extLst>
          </p:cNvPr>
          <p:cNvPicPr>
            <a:picLocks noChangeAspect="1"/>
          </p:cNvPicPr>
          <p:nvPr/>
        </p:nvPicPr>
        <p:blipFill rotWithShape="1">
          <a:blip r:embed="rId2"/>
          <a:srcRect l="2084" t="3397" b="6442"/>
          <a:stretch/>
        </p:blipFill>
        <p:spPr>
          <a:xfrm>
            <a:off x="410018" y="1644386"/>
            <a:ext cx="8672840" cy="4791600"/>
          </a:xfrm>
          <a:prstGeom prst="rect">
            <a:avLst/>
          </a:prstGeom>
        </p:spPr>
      </p:pic>
      <p:sp>
        <p:nvSpPr>
          <p:cNvPr id="4" name="TextBox 3">
            <a:extLst>
              <a:ext uri="{FF2B5EF4-FFF2-40B4-BE49-F238E27FC236}">
                <a16:creationId xmlns:a16="http://schemas.microsoft.com/office/drawing/2014/main" id="{490BA48D-1BEB-C541-8190-D517370E537D}"/>
              </a:ext>
            </a:extLst>
          </p:cNvPr>
          <p:cNvSpPr txBox="1"/>
          <p:nvPr/>
        </p:nvSpPr>
        <p:spPr>
          <a:xfrm>
            <a:off x="209395" y="1275054"/>
            <a:ext cx="9074087" cy="369332"/>
          </a:xfrm>
          <a:prstGeom prst="rect">
            <a:avLst/>
          </a:prstGeom>
          <a:noFill/>
        </p:spPr>
        <p:txBody>
          <a:bodyPr wrap="none" rtlCol="0">
            <a:spAutoFit/>
          </a:bodyPr>
          <a:lstStyle/>
          <a:p>
            <a:r>
              <a:rPr lang="en-US" dirty="0"/>
              <a:t>Predicted probability of suffering mental health issues by division of unpaid work, gender and class</a:t>
            </a:r>
          </a:p>
        </p:txBody>
      </p:sp>
      <p:sp>
        <p:nvSpPr>
          <p:cNvPr id="5" name="TextBox 4">
            <a:extLst>
              <a:ext uri="{FF2B5EF4-FFF2-40B4-BE49-F238E27FC236}">
                <a16:creationId xmlns:a16="http://schemas.microsoft.com/office/drawing/2014/main" id="{66F2C2EE-8ADF-0B40-8869-FD381E335EC0}"/>
              </a:ext>
            </a:extLst>
          </p:cNvPr>
          <p:cNvSpPr txBox="1"/>
          <p:nvPr/>
        </p:nvSpPr>
        <p:spPr>
          <a:xfrm>
            <a:off x="209394" y="6406136"/>
            <a:ext cx="6583291" cy="369332"/>
          </a:xfrm>
          <a:prstGeom prst="rect">
            <a:avLst/>
          </a:prstGeom>
          <a:noFill/>
        </p:spPr>
        <p:txBody>
          <a:bodyPr wrap="square" rtlCol="0">
            <a:spAutoFit/>
          </a:bodyPr>
          <a:lstStyle/>
          <a:p>
            <a:r>
              <a:rPr lang="en-US" dirty="0"/>
              <a:t>Controls: age, </a:t>
            </a:r>
            <a:r>
              <a:rPr lang="en-US" dirty="0" err="1"/>
              <a:t>agesqrd</a:t>
            </a:r>
            <a:r>
              <a:rPr lang="en-US" dirty="0"/>
              <a:t>, type of work day</a:t>
            </a:r>
          </a:p>
        </p:txBody>
      </p:sp>
    </p:spTree>
    <p:extLst>
      <p:ext uri="{BB962C8B-B14F-4D97-AF65-F5344CB8AC3E}">
        <p14:creationId xmlns:p14="http://schemas.microsoft.com/office/powerpoint/2010/main" val="2168596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0B321D9-4B80-4840-8065-5D7C0556C17C}"/>
              </a:ext>
            </a:extLst>
          </p:cNvPr>
          <p:cNvSpPr>
            <a:spLocks noGrp="1"/>
          </p:cNvSpPr>
          <p:nvPr>
            <p:ph idx="1"/>
          </p:nvPr>
        </p:nvSpPr>
        <p:spPr/>
        <p:txBody>
          <a:bodyPr>
            <a:normAutofit/>
          </a:bodyPr>
          <a:lstStyle/>
          <a:p>
            <a:pPr algn="just">
              <a:buFontTx/>
              <a:buChar char="-"/>
            </a:pPr>
            <a:r>
              <a:rPr lang="en-US" dirty="0"/>
              <a:t>Intersectionality:</a:t>
            </a:r>
          </a:p>
          <a:p>
            <a:pPr lvl="1" algn="just"/>
            <a:r>
              <a:rPr lang="en-US" dirty="0"/>
              <a:t>There is very little variation for men </a:t>
            </a:r>
          </a:p>
          <a:p>
            <a:pPr lvl="1" algn="just"/>
            <a:r>
              <a:rPr lang="en-US" dirty="0"/>
              <a:t>Positive class more than educational gradient for women. Non manual always better-off than manual</a:t>
            </a:r>
          </a:p>
          <a:p>
            <a:pPr lvl="1" algn="just"/>
            <a:r>
              <a:rPr lang="en-US" dirty="0"/>
              <a:t>Not great improvement for mental health when both cognitive or unpaid work is shared</a:t>
            </a:r>
          </a:p>
          <a:p>
            <a:pPr lvl="1" algn="just"/>
            <a:endParaRPr lang="en-US" dirty="0"/>
          </a:p>
          <a:p>
            <a:pPr marL="11113" lvl="1" indent="0" algn="just">
              <a:buNone/>
            </a:pPr>
            <a:r>
              <a:rPr lang="en-US" dirty="0"/>
              <a:t>Note of caution: endogeneity going on. I performed mediation analysis which confirms SES is the main driver via indirect effect. </a:t>
            </a:r>
          </a:p>
          <a:p>
            <a:pPr algn="just">
              <a:buFontTx/>
              <a:buChar char="-"/>
            </a:pPr>
            <a:endParaRPr lang="en-US" dirty="0"/>
          </a:p>
          <a:p>
            <a:pPr algn="just">
              <a:buFontTx/>
              <a:buChar char="-"/>
            </a:pPr>
            <a:endParaRPr lang="en-US" dirty="0"/>
          </a:p>
          <a:p>
            <a:pPr algn="just">
              <a:buFontTx/>
              <a:buChar char="-"/>
            </a:pPr>
            <a:endParaRPr lang="en-US" dirty="0"/>
          </a:p>
          <a:p>
            <a:pPr marL="0" indent="0" algn="just">
              <a:buNone/>
            </a:pPr>
            <a:endParaRPr lang="en-US" dirty="0"/>
          </a:p>
          <a:p>
            <a:pPr marL="0" indent="0" algn="just">
              <a:buNone/>
            </a:pPr>
            <a:endParaRPr lang="en-US" dirty="0"/>
          </a:p>
          <a:p>
            <a:pPr algn="just"/>
            <a:endParaRPr lang="en-US" dirty="0"/>
          </a:p>
        </p:txBody>
      </p:sp>
    </p:spTree>
    <p:extLst>
      <p:ext uri="{BB962C8B-B14F-4D97-AF65-F5344CB8AC3E}">
        <p14:creationId xmlns:p14="http://schemas.microsoft.com/office/powerpoint/2010/main" val="724829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6F2C-7C02-1145-8EAD-ACC4D0D47759}"/>
              </a:ext>
            </a:extLst>
          </p:cNvPr>
          <p:cNvSpPr>
            <a:spLocks noGrp="1"/>
          </p:cNvSpPr>
          <p:nvPr>
            <p:ph type="title"/>
          </p:nvPr>
        </p:nvSpPr>
        <p:spPr>
          <a:xfrm>
            <a:off x="711777" y="2621438"/>
            <a:ext cx="7886700" cy="1325563"/>
          </a:xfrm>
        </p:spPr>
        <p:txBody>
          <a:bodyPr/>
          <a:lstStyle/>
          <a:p>
            <a:pPr algn="ctr"/>
            <a:r>
              <a:rPr lang="en-US" dirty="0"/>
              <a:t>Double load</a:t>
            </a:r>
          </a:p>
        </p:txBody>
      </p:sp>
    </p:spTree>
    <p:extLst>
      <p:ext uri="{BB962C8B-B14F-4D97-AF65-F5344CB8AC3E}">
        <p14:creationId xmlns:p14="http://schemas.microsoft.com/office/powerpoint/2010/main" val="3507890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40C8-F403-B44E-848C-356B8243CE0D}"/>
              </a:ext>
            </a:extLst>
          </p:cNvPr>
          <p:cNvSpPr>
            <a:spLocks noGrp="1"/>
          </p:cNvSpPr>
          <p:nvPr>
            <p:ph type="title"/>
          </p:nvPr>
        </p:nvSpPr>
        <p:spPr>
          <a:xfrm>
            <a:off x="209394" y="0"/>
            <a:ext cx="7886700" cy="1325563"/>
          </a:xfrm>
        </p:spPr>
        <p:txBody>
          <a:bodyPr/>
          <a:lstStyle/>
          <a:p>
            <a:r>
              <a:rPr lang="en-US" dirty="0"/>
              <a:t>Intersectionality - Education</a:t>
            </a:r>
          </a:p>
        </p:txBody>
      </p:sp>
      <p:pic>
        <p:nvPicPr>
          <p:cNvPr id="3" name="Picture 2">
            <a:extLst>
              <a:ext uri="{FF2B5EF4-FFF2-40B4-BE49-F238E27FC236}">
                <a16:creationId xmlns:a16="http://schemas.microsoft.com/office/drawing/2014/main" id="{C548FB19-8BF3-8E49-841F-0237DF4B7920}"/>
              </a:ext>
            </a:extLst>
          </p:cNvPr>
          <p:cNvPicPr>
            <a:picLocks noChangeAspect="1"/>
          </p:cNvPicPr>
          <p:nvPr/>
        </p:nvPicPr>
        <p:blipFill rotWithShape="1">
          <a:blip r:embed="rId2"/>
          <a:srcRect l="2178" t="3527" b="6043"/>
          <a:stretch/>
        </p:blipFill>
        <p:spPr>
          <a:xfrm>
            <a:off x="459977" y="1644386"/>
            <a:ext cx="8638645" cy="4791600"/>
          </a:xfrm>
          <a:prstGeom prst="rect">
            <a:avLst/>
          </a:prstGeom>
        </p:spPr>
      </p:pic>
      <p:sp>
        <p:nvSpPr>
          <p:cNvPr id="4" name="TextBox 3">
            <a:extLst>
              <a:ext uri="{FF2B5EF4-FFF2-40B4-BE49-F238E27FC236}">
                <a16:creationId xmlns:a16="http://schemas.microsoft.com/office/drawing/2014/main" id="{638249BA-2ADC-5444-8E01-5BA10AF81B7F}"/>
              </a:ext>
            </a:extLst>
          </p:cNvPr>
          <p:cNvSpPr txBox="1"/>
          <p:nvPr/>
        </p:nvSpPr>
        <p:spPr>
          <a:xfrm>
            <a:off x="209395" y="1275054"/>
            <a:ext cx="9139810" cy="369332"/>
          </a:xfrm>
          <a:prstGeom prst="rect">
            <a:avLst/>
          </a:prstGeom>
          <a:noFill/>
        </p:spPr>
        <p:txBody>
          <a:bodyPr wrap="none" rtlCol="0">
            <a:spAutoFit/>
          </a:bodyPr>
          <a:lstStyle/>
          <a:p>
            <a:r>
              <a:rPr lang="en-US" dirty="0"/>
              <a:t>Predicted probability of suffering mental health issues by division of unpaid work, gender and </a:t>
            </a:r>
            <a:r>
              <a:rPr lang="en-US" dirty="0" err="1"/>
              <a:t>educ</a:t>
            </a:r>
            <a:r>
              <a:rPr lang="en-US" dirty="0"/>
              <a:t> </a:t>
            </a:r>
          </a:p>
        </p:txBody>
      </p:sp>
      <p:sp>
        <p:nvSpPr>
          <p:cNvPr id="5" name="TextBox 4">
            <a:extLst>
              <a:ext uri="{FF2B5EF4-FFF2-40B4-BE49-F238E27FC236}">
                <a16:creationId xmlns:a16="http://schemas.microsoft.com/office/drawing/2014/main" id="{AE963CFB-9E31-6242-BC5C-552B1FD70B0E}"/>
              </a:ext>
            </a:extLst>
          </p:cNvPr>
          <p:cNvSpPr txBox="1"/>
          <p:nvPr/>
        </p:nvSpPr>
        <p:spPr>
          <a:xfrm>
            <a:off x="209394" y="6406136"/>
            <a:ext cx="6583291" cy="369332"/>
          </a:xfrm>
          <a:prstGeom prst="rect">
            <a:avLst/>
          </a:prstGeom>
          <a:noFill/>
        </p:spPr>
        <p:txBody>
          <a:bodyPr wrap="square" rtlCol="0">
            <a:spAutoFit/>
          </a:bodyPr>
          <a:lstStyle/>
          <a:p>
            <a:r>
              <a:rPr lang="en-US" dirty="0"/>
              <a:t>Controls: age, </a:t>
            </a:r>
            <a:r>
              <a:rPr lang="en-US" dirty="0" err="1"/>
              <a:t>agesqrd</a:t>
            </a:r>
            <a:r>
              <a:rPr lang="en-US" dirty="0"/>
              <a:t>, type of work day</a:t>
            </a:r>
          </a:p>
        </p:txBody>
      </p:sp>
    </p:spTree>
    <p:extLst>
      <p:ext uri="{BB962C8B-B14F-4D97-AF65-F5344CB8AC3E}">
        <p14:creationId xmlns:p14="http://schemas.microsoft.com/office/powerpoint/2010/main" val="1873120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40C8-F403-B44E-848C-356B8243CE0D}"/>
              </a:ext>
            </a:extLst>
          </p:cNvPr>
          <p:cNvSpPr>
            <a:spLocks noGrp="1"/>
          </p:cNvSpPr>
          <p:nvPr>
            <p:ph type="title"/>
          </p:nvPr>
        </p:nvSpPr>
        <p:spPr>
          <a:xfrm>
            <a:off x="421203" y="47"/>
            <a:ext cx="7886700" cy="1325563"/>
          </a:xfrm>
        </p:spPr>
        <p:txBody>
          <a:bodyPr/>
          <a:lstStyle/>
          <a:p>
            <a:r>
              <a:rPr lang="en-US" dirty="0"/>
              <a:t>Intersectionality - Class</a:t>
            </a:r>
          </a:p>
        </p:txBody>
      </p:sp>
      <p:pic>
        <p:nvPicPr>
          <p:cNvPr id="3" name="Picture 2">
            <a:extLst>
              <a:ext uri="{FF2B5EF4-FFF2-40B4-BE49-F238E27FC236}">
                <a16:creationId xmlns:a16="http://schemas.microsoft.com/office/drawing/2014/main" id="{1CD0EA02-AAD9-A048-838D-5F46036AD0DE}"/>
              </a:ext>
            </a:extLst>
          </p:cNvPr>
          <p:cNvPicPr>
            <a:picLocks noChangeAspect="1"/>
          </p:cNvPicPr>
          <p:nvPr/>
        </p:nvPicPr>
        <p:blipFill rotWithShape="1">
          <a:blip r:embed="rId2"/>
          <a:srcRect l="1773" t="4404" b="5544"/>
          <a:stretch/>
        </p:blipFill>
        <p:spPr>
          <a:xfrm>
            <a:off x="391011" y="1644386"/>
            <a:ext cx="8710853" cy="4791600"/>
          </a:xfrm>
          <a:prstGeom prst="rect">
            <a:avLst/>
          </a:prstGeom>
        </p:spPr>
      </p:pic>
      <p:sp>
        <p:nvSpPr>
          <p:cNvPr id="4" name="TextBox 3">
            <a:extLst>
              <a:ext uri="{FF2B5EF4-FFF2-40B4-BE49-F238E27FC236}">
                <a16:creationId xmlns:a16="http://schemas.microsoft.com/office/drawing/2014/main" id="{66BF8B3F-8CDE-CF4B-8FD2-E9B01AC1EDF4}"/>
              </a:ext>
            </a:extLst>
          </p:cNvPr>
          <p:cNvSpPr txBox="1"/>
          <p:nvPr/>
        </p:nvSpPr>
        <p:spPr>
          <a:xfrm>
            <a:off x="209395" y="1275054"/>
            <a:ext cx="9074087" cy="369332"/>
          </a:xfrm>
          <a:prstGeom prst="rect">
            <a:avLst/>
          </a:prstGeom>
          <a:noFill/>
        </p:spPr>
        <p:txBody>
          <a:bodyPr wrap="none" rtlCol="0">
            <a:spAutoFit/>
          </a:bodyPr>
          <a:lstStyle/>
          <a:p>
            <a:r>
              <a:rPr lang="en-US" dirty="0"/>
              <a:t>Predicted probability of suffering mental health issues by division of unpaid work, gender and class</a:t>
            </a:r>
          </a:p>
        </p:txBody>
      </p:sp>
      <p:sp>
        <p:nvSpPr>
          <p:cNvPr id="5" name="TextBox 4">
            <a:extLst>
              <a:ext uri="{FF2B5EF4-FFF2-40B4-BE49-F238E27FC236}">
                <a16:creationId xmlns:a16="http://schemas.microsoft.com/office/drawing/2014/main" id="{B8C8E88F-6782-E04A-8D6A-F38AD5D56A7C}"/>
              </a:ext>
            </a:extLst>
          </p:cNvPr>
          <p:cNvSpPr txBox="1"/>
          <p:nvPr/>
        </p:nvSpPr>
        <p:spPr>
          <a:xfrm>
            <a:off x="209394" y="6406136"/>
            <a:ext cx="6583291" cy="369332"/>
          </a:xfrm>
          <a:prstGeom prst="rect">
            <a:avLst/>
          </a:prstGeom>
          <a:noFill/>
        </p:spPr>
        <p:txBody>
          <a:bodyPr wrap="square" rtlCol="0">
            <a:spAutoFit/>
          </a:bodyPr>
          <a:lstStyle/>
          <a:p>
            <a:r>
              <a:rPr lang="en-US" dirty="0"/>
              <a:t>Controls: age, </a:t>
            </a:r>
            <a:r>
              <a:rPr lang="en-US" dirty="0" err="1"/>
              <a:t>agesqrd</a:t>
            </a:r>
            <a:r>
              <a:rPr lang="en-US" dirty="0"/>
              <a:t>, type of work day</a:t>
            </a:r>
          </a:p>
        </p:txBody>
      </p:sp>
    </p:spTree>
    <p:extLst>
      <p:ext uri="{BB962C8B-B14F-4D97-AF65-F5344CB8AC3E}">
        <p14:creationId xmlns:p14="http://schemas.microsoft.com/office/powerpoint/2010/main" val="3413439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950A-9085-7149-ABF4-F958B6352F87}"/>
              </a:ext>
            </a:extLst>
          </p:cNvPr>
          <p:cNvSpPr>
            <a:spLocks noGrp="1"/>
          </p:cNvSpPr>
          <p:nvPr>
            <p:ph type="title"/>
          </p:nvPr>
        </p:nvSpPr>
        <p:spPr>
          <a:xfrm>
            <a:off x="688026" y="2597687"/>
            <a:ext cx="7886700" cy="1325563"/>
          </a:xfrm>
        </p:spPr>
        <p:txBody>
          <a:bodyPr/>
          <a:lstStyle/>
          <a:p>
            <a:pPr algn="ctr"/>
            <a:r>
              <a:rPr lang="en-US" dirty="0"/>
              <a:t>Cognitive Work</a:t>
            </a:r>
          </a:p>
        </p:txBody>
      </p:sp>
    </p:spTree>
    <p:extLst>
      <p:ext uri="{BB962C8B-B14F-4D97-AF65-F5344CB8AC3E}">
        <p14:creationId xmlns:p14="http://schemas.microsoft.com/office/powerpoint/2010/main" val="3708381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p:txBody>
          <a:bodyPr/>
          <a:lstStyle/>
          <a:p>
            <a:r>
              <a:rPr lang="en-US" dirty="0"/>
              <a:t>Mental health – Men Vs Women</a:t>
            </a:r>
          </a:p>
        </p:txBody>
      </p:sp>
      <p:pic>
        <p:nvPicPr>
          <p:cNvPr id="3" name="Picture 2">
            <a:extLst>
              <a:ext uri="{FF2B5EF4-FFF2-40B4-BE49-F238E27FC236}">
                <a16:creationId xmlns:a16="http://schemas.microsoft.com/office/drawing/2014/main" id="{3AE73200-3739-104A-917A-B86B1BEB8A6D}"/>
              </a:ext>
            </a:extLst>
          </p:cNvPr>
          <p:cNvPicPr>
            <a:picLocks noChangeAspect="1"/>
          </p:cNvPicPr>
          <p:nvPr/>
        </p:nvPicPr>
        <p:blipFill>
          <a:blip r:embed="rId3"/>
          <a:stretch>
            <a:fillRect/>
          </a:stretch>
        </p:blipFill>
        <p:spPr>
          <a:xfrm>
            <a:off x="287976" y="1430976"/>
            <a:ext cx="8713520" cy="5228112"/>
          </a:xfrm>
          <a:prstGeom prst="rect">
            <a:avLst/>
          </a:prstGeom>
        </p:spPr>
      </p:pic>
    </p:spTree>
    <p:extLst>
      <p:ext uri="{BB962C8B-B14F-4D97-AF65-F5344CB8AC3E}">
        <p14:creationId xmlns:p14="http://schemas.microsoft.com/office/powerpoint/2010/main" val="2974353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p:txBody>
          <a:bodyPr/>
          <a:lstStyle/>
          <a:p>
            <a:r>
              <a:rPr lang="en-US" dirty="0"/>
              <a:t>Mental health – Mother Vs Fathers</a:t>
            </a:r>
          </a:p>
        </p:txBody>
      </p:sp>
      <p:pic>
        <p:nvPicPr>
          <p:cNvPr id="7" name="Picture 6">
            <a:extLst>
              <a:ext uri="{FF2B5EF4-FFF2-40B4-BE49-F238E27FC236}">
                <a16:creationId xmlns:a16="http://schemas.microsoft.com/office/drawing/2014/main" id="{E5651F85-AE51-6E49-9C1D-0DD072F5A61E}"/>
              </a:ext>
            </a:extLst>
          </p:cNvPr>
          <p:cNvPicPr>
            <a:picLocks noChangeAspect="1"/>
          </p:cNvPicPr>
          <p:nvPr/>
        </p:nvPicPr>
        <p:blipFill>
          <a:blip r:embed="rId3"/>
          <a:stretch>
            <a:fillRect/>
          </a:stretch>
        </p:blipFill>
        <p:spPr>
          <a:xfrm>
            <a:off x="359228" y="1407225"/>
            <a:ext cx="8639298" cy="5183579"/>
          </a:xfrm>
          <a:prstGeom prst="rect">
            <a:avLst/>
          </a:prstGeom>
        </p:spPr>
      </p:pic>
    </p:spTree>
    <p:extLst>
      <p:ext uri="{BB962C8B-B14F-4D97-AF65-F5344CB8AC3E}">
        <p14:creationId xmlns:p14="http://schemas.microsoft.com/office/powerpoint/2010/main" val="3307882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p:txBody>
          <a:bodyPr/>
          <a:lstStyle/>
          <a:p>
            <a:r>
              <a:rPr lang="en-US" dirty="0"/>
              <a:t>Mental health – Childless</a:t>
            </a:r>
          </a:p>
        </p:txBody>
      </p:sp>
      <p:pic>
        <p:nvPicPr>
          <p:cNvPr id="3" name="Picture 2">
            <a:extLst>
              <a:ext uri="{FF2B5EF4-FFF2-40B4-BE49-F238E27FC236}">
                <a16:creationId xmlns:a16="http://schemas.microsoft.com/office/drawing/2014/main" id="{41D08578-EED6-E440-BBBC-4A9EC42C92B1}"/>
              </a:ext>
            </a:extLst>
          </p:cNvPr>
          <p:cNvPicPr>
            <a:picLocks noChangeAspect="1"/>
          </p:cNvPicPr>
          <p:nvPr/>
        </p:nvPicPr>
        <p:blipFill>
          <a:blip r:embed="rId3"/>
          <a:stretch>
            <a:fillRect/>
          </a:stretch>
        </p:blipFill>
        <p:spPr>
          <a:xfrm>
            <a:off x="628649" y="1537855"/>
            <a:ext cx="8322623" cy="4993574"/>
          </a:xfrm>
          <a:prstGeom prst="rect">
            <a:avLst/>
          </a:prstGeom>
        </p:spPr>
      </p:pic>
    </p:spTree>
    <p:extLst>
      <p:ext uri="{BB962C8B-B14F-4D97-AF65-F5344CB8AC3E}">
        <p14:creationId xmlns:p14="http://schemas.microsoft.com/office/powerpoint/2010/main" val="190309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0B321D9-4B80-4840-8065-5D7C0556C17C}"/>
              </a:ext>
            </a:extLst>
          </p:cNvPr>
          <p:cNvSpPr>
            <a:spLocks noGrp="1"/>
          </p:cNvSpPr>
          <p:nvPr>
            <p:ph idx="1"/>
          </p:nvPr>
        </p:nvSpPr>
        <p:spPr/>
        <p:txBody>
          <a:bodyPr>
            <a:normAutofit lnSpcReduction="10000"/>
          </a:bodyPr>
          <a:lstStyle/>
          <a:p>
            <a:pPr marL="0" indent="0" algn="just">
              <a:buNone/>
            </a:pPr>
            <a:r>
              <a:rPr lang="en-US" dirty="0"/>
              <a:t>Division of unpaid work is gendered with women doing always more than men not only in household chores but also in childcare and care in general (Bianchi 2002, Dayton 2017, </a:t>
            </a:r>
            <a:r>
              <a:rPr lang="en-US" dirty="0" err="1"/>
              <a:t>Nomaguchi</a:t>
            </a:r>
            <a:r>
              <a:rPr lang="en-US" dirty="0"/>
              <a:t> et al, 2020)</a:t>
            </a:r>
          </a:p>
          <a:p>
            <a:pPr marL="0" indent="0" algn="just">
              <a:buNone/>
            </a:pPr>
            <a:endParaRPr lang="en-US" dirty="0"/>
          </a:p>
          <a:p>
            <a:pPr marL="0" indent="0" algn="just">
              <a:buNone/>
            </a:pPr>
            <a:r>
              <a:rPr lang="en-US" dirty="0"/>
              <a:t>Parents exhibit a heavier burden than non parents (</a:t>
            </a:r>
            <a:r>
              <a:rPr lang="en-US" dirty="0" err="1"/>
              <a:t>Nomaguchi</a:t>
            </a:r>
            <a:r>
              <a:rPr lang="en-US" dirty="0"/>
              <a:t> et al, 2020)</a:t>
            </a:r>
          </a:p>
          <a:p>
            <a:pPr marL="0" indent="0" algn="just">
              <a:buNone/>
            </a:pPr>
            <a:endParaRPr lang="en-US" dirty="0"/>
          </a:p>
          <a:p>
            <a:pPr marL="0" indent="0" algn="just">
              <a:buNone/>
            </a:pPr>
            <a:r>
              <a:rPr lang="en-US" dirty="0"/>
              <a:t>The majority of these studies have focused on physical or emotional (childcare) </a:t>
            </a:r>
            <a:r>
              <a:rPr lang="en-US" b="1" dirty="0"/>
              <a:t>quantifiable</a:t>
            </a:r>
            <a:r>
              <a:rPr lang="en-US" dirty="0"/>
              <a:t> unpaid labor.</a:t>
            </a:r>
          </a:p>
          <a:p>
            <a:pPr marL="0" indent="0" algn="just">
              <a:buNone/>
            </a:pPr>
            <a:endParaRPr lang="en-US" dirty="0"/>
          </a:p>
        </p:txBody>
      </p:sp>
    </p:spTree>
    <p:extLst>
      <p:ext uri="{BB962C8B-B14F-4D97-AF65-F5344CB8AC3E}">
        <p14:creationId xmlns:p14="http://schemas.microsoft.com/office/powerpoint/2010/main" val="3735856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p:txBody>
          <a:bodyPr/>
          <a:lstStyle/>
          <a:p>
            <a:r>
              <a:rPr lang="en-US" dirty="0"/>
              <a:t>General health – Men Vs Women</a:t>
            </a:r>
          </a:p>
        </p:txBody>
      </p:sp>
      <p:pic>
        <p:nvPicPr>
          <p:cNvPr id="4" name="Picture 3">
            <a:extLst>
              <a:ext uri="{FF2B5EF4-FFF2-40B4-BE49-F238E27FC236}">
                <a16:creationId xmlns:a16="http://schemas.microsoft.com/office/drawing/2014/main" id="{15EA9AEA-E3CE-FF4C-9E33-0DA5028B5C00}"/>
              </a:ext>
            </a:extLst>
          </p:cNvPr>
          <p:cNvPicPr>
            <a:picLocks noChangeAspect="1"/>
          </p:cNvPicPr>
          <p:nvPr/>
        </p:nvPicPr>
        <p:blipFill>
          <a:blip r:embed="rId2"/>
          <a:stretch>
            <a:fillRect/>
          </a:stretch>
        </p:blipFill>
        <p:spPr>
          <a:xfrm>
            <a:off x="525483" y="1419101"/>
            <a:ext cx="8461170" cy="5076702"/>
          </a:xfrm>
          <a:prstGeom prst="rect">
            <a:avLst/>
          </a:prstGeom>
        </p:spPr>
      </p:pic>
    </p:spTree>
    <p:extLst>
      <p:ext uri="{BB962C8B-B14F-4D97-AF65-F5344CB8AC3E}">
        <p14:creationId xmlns:p14="http://schemas.microsoft.com/office/powerpoint/2010/main" val="2780534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a:xfrm>
            <a:off x="521772" y="365126"/>
            <a:ext cx="8230342" cy="1325563"/>
          </a:xfrm>
        </p:spPr>
        <p:txBody>
          <a:bodyPr/>
          <a:lstStyle/>
          <a:p>
            <a:r>
              <a:rPr lang="en-US" dirty="0"/>
              <a:t>General health – Mothers Vs Fathers</a:t>
            </a:r>
          </a:p>
        </p:txBody>
      </p:sp>
      <p:pic>
        <p:nvPicPr>
          <p:cNvPr id="6" name="Picture 5">
            <a:extLst>
              <a:ext uri="{FF2B5EF4-FFF2-40B4-BE49-F238E27FC236}">
                <a16:creationId xmlns:a16="http://schemas.microsoft.com/office/drawing/2014/main" id="{3D12B18D-7CE4-6B4D-87C2-43A4403D3B7D}"/>
              </a:ext>
            </a:extLst>
          </p:cNvPr>
          <p:cNvPicPr>
            <a:picLocks noChangeAspect="1"/>
          </p:cNvPicPr>
          <p:nvPr/>
        </p:nvPicPr>
        <p:blipFill>
          <a:blip r:embed="rId2"/>
          <a:stretch>
            <a:fillRect/>
          </a:stretch>
        </p:blipFill>
        <p:spPr>
          <a:xfrm>
            <a:off x="521772" y="1560060"/>
            <a:ext cx="8364783" cy="5018870"/>
          </a:xfrm>
          <a:prstGeom prst="rect">
            <a:avLst/>
          </a:prstGeom>
        </p:spPr>
      </p:pic>
    </p:spTree>
    <p:extLst>
      <p:ext uri="{BB962C8B-B14F-4D97-AF65-F5344CB8AC3E}">
        <p14:creationId xmlns:p14="http://schemas.microsoft.com/office/powerpoint/2010/main" val="4184439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a:xfrm>
            <a:off x="521772" y="365126"/>
            <a:ext cx="8230342" cy="1325563"/>
          </a:xfrm>
        </p:spPr>
        <p:txBody>
          <a:bodyPr/>
          <a:lstStyle/>
          <a:p>
            <a:r>
              <a:rPr lang="en-US" dirty="0"/>
              <a:t>General health – Childless</a:t>
            </a:r>
          </a:p>
        </p:txBody>
      </p:sp>
      <p:pic>
        <p:nvPicPr>
          <p:cNvPr id="3" name="Picture 2">
            <a:extLst>
              <a:ext uri="{FF2B5EF4-FFF2-40B4-BE49-F238E27FC236}">
                <a16:creationId xmlns:a16="http://schemas.microsoft.com/office/drawing/2014/main" id="{861A79E2-5E7A-AD49-BA96-BCB4AD1B3178}"/>
              </a:ext>
            </a:extLst>
          </p:cNvPr>
          <p:cNvPicPr>
            <a:picLocks noChangeAspect="1"/>
          </p:cNvPicPr>
          <p:nvPr/>
        </p:nvPicPr>
        <p:blipFill>
          <a:blip r:embed="rId2"/>
          <a:stretch>
            <a:fillRect/>
          </a:stretch>
        </p:blipFill>
        <p:spPr>
          <a:xfrm>
            <a:off x="976746" y="1905989"/>
            <a:ext cx="6858000" cy="4114800"/>
          </a:xfrm>
          <a:prstGeom prst="rect">
            <a:avLst/>
          </a:prstGeom>
        </p:spPr>
      </p:pic>
    </p:spTree>
    <p:extLst>
      <p:ext uri="{BB962C8B-B14F-4D97-AF65-F5344CB8AC3E}">
        <p14:creationId xmlns:p14="http://schemas.microsoft.com/office/powerpoint/2010/main" val="2013776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950A-9085-7149-ABF4-F958B6352F87}"/>
              </a:ext>
            </a:extLst>
          </p:cNvPr>
          <p:cNvSpPr>
            <a:spLocks noGrp="1"/>
          </p:cNvSpPr>
          <p:nvPr>
            <p:ph type="title"/>
          </p:nvPr>
        </p:nvSpPr>
        <p:spPr>
          <a:xfrm>
            <a:off x="688026" y="2597687"/>
            <a:ext cx="7886700" cy="1325563"/>
          </a:xfrm>
        </p:spPr>
        <p:txBody>
          <a:bodyPr/>
          <a:lstStyle/>
          <a:p>
            <a:pPr algn="ctr"/>
            <a:r>
              <a:rPr lang="en-US" dirty="0"/>
              <a:t> Domestic (physical) work</a:t>
            </a:r>
          </a:p>
        </p:txBody>
      </p:sp>
    </p:spTree>
    <p:extLst>
      <p:ext uri="{BB962C8B-B14F-4D97-AF65-F5344CB8AC3E}">
        <p14:creationId xmlns:p14="http://schemas.microsoft.com/office/powerpoint/2010/main" val="1401190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p:txBody>
          <a:bodyPr/>
          <a:lstStyle/>
          <a:p>
            <a:r>
              <a:rPr lang="en-US" dirty="0"/>
              <a:t>Mental health – Men Vs Women</a:t>
            </a:r>
          </a:p>
        </p:txBody>
      </p:sp>
      <p:pic>
        <p:nvPicPr>
          <p:cNvPr id="4" name="Picture 3">
            <a:extLst>
              <a:ext uri="{FF2B5EF4-FFF2-40B4-BE49-F238E27FC236}">
                <a16:creationId xmlns:a16="http://schemas.microsoft.com/office/drawing/2014/main" id="{453C9CCC-5F42-E648-84AC-35EAFB5EA132}"/>
              </a:ext>
            </a:extLst>
          </p:cNvPr>
          <p:cNvPicPr>
            <a:picLocks noChangeAspect="1"/>
          </p:cNvPicPr>
          <p:nvPr/>
        </p:nvPicPr>
        <p:blipFill>
          <a:blip r:embed="rId2"/>
          <a:stretch>
            <a:fillRect/>
          </a:stretch>
        </p:blipFill>
        <p:spPr>
          <a:xfrm>
            <a:off x="299851" y="1347848"/>
            <a:ext cx="8876805" cy="5326083"/>
          </a:xfrm>
          <a:prstGeom prst="rect">
            <a:avLst/>
          </a:prstGeom>
        </p:spPr>
      </p:pic>
    </p:spTree>
    <p:extLst>
      <p:ext uri="{BB962C8B-B14F-4D97-AF65-F5344CB8AC3E}">
        <p14:creationId xmlns:p14="http://schemas.microsoft.com/office/powerpoint/2010/main" val="937517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p:txBody>
          <a:bodyPr/>
          <a:lstStyle/>
          <a:p>
            <a:r>
              <a:rPr lang="en-US" dirty="0"/>
              <a:t>Mental health – Mother Vs Fathers</a:t>
            </a:r>
          </a:p>
        </p:txBody>
      </p:sp>
      <p:pic>
        <p:nvPicPr>
          <p:cNvPr id="3" name="Picture 2">
            <a:extLst>
              <a:ext uri="{FF2B5EF4-FFF2-40B4-BE49-F238E27FC236}">
                <a16:creationId xmlns:a16="http://schemas.microsoft.com/office/drawing/2014/main" id="{3AFC2088-E52F-D645-927F-4A4ADDADC646}"/>
              </a:ext>
            </a:extLst>
          </p:cNvPr>
          <p:cNvPicPr>
            <a:picLocks noChangeAspect="1"/>
          </p:cNvPicPr>
          <p:nvPr/>
        </p:nvPicPr>
        <p:blipFill>
          <a:blip r:embed="rId2"/>
          <a:stretch>
            <a:fillRect/>
          </a:stretch>
        </p:blipFill>
        <p:spPr>
          <a:xfrm>
            <a:off x="1024247" y="1787237"/>
            <a:ext cx="6858000" cy="4114800"/>
          </a:xfrm>
          <a:prstGeom prst="rect">
            <a:avLst/>
          </a:prstGeom>
        </p:spPr>
      </p:pic>
    </p:spTree>
    <p:extLst>
      <p:ext uri="{BB962C8B-B14F-4D97-AF65-F5344CB8AC3E}">
        <p14:creationId xmlns:p14="http://schemas.microsoft.com/office/powerpoint/2010/main" val="3307380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p:txBody>
          <a:bodyPr/>
          <a:lstStyle/>
          <a:p>
            <a:r>
              <a:rPr lang="en-US" dirty="0"/>
              <a:t>Mental health – Childless</a:t>
            </a:r>
          </a:p>
        </p:txBody>
      </p:sp>
      <p:pic>
        <p:nvPicPr>
          <p:cNvPr id="4" name="Picture 3">
            <a:extLst>
              <a:ext uri="{FF2B5EF4-FFF2-40B4-BE49-F238E27FC236}">
                <a16:creationId xmlns:a16="http://schemas.microsoft.com/office/drawing/2014/main" id="{65A4D8FB-D06F-9647-8024-BBCDB9EC36FE}"/>
              </a:ext>
            </a:extLst>
          </p:cNvPr>
          <p:cNvPicPr>
            <a:picLocks noChangeAspect="1"/>
          </p:cNvPicPr>
          <p:nvPr/>
        </p:nvPicPr>
        <p:blipFill>
          <a:blip r:embed="rId2"/>
          <a:stretch>
            <a:fillRect/>
          </a:stretch>
        </p:blipFill>
        <p:spPr>
          <a:xfrm>
            <a:off x="406730" y="1525980"/>
            <a:ext cx="6858000" cy="4114800"/>
          </a:xfrm>
          <a:prstGeom prst="rect">
            <a:avLst/>
          </a:prstGeom>
        </p:spPr>
      </p:pic>
    </p:spTree>
    <p:extLst>
      <p:ext uri="{BB962C8B-B14F-4D97-AF65-F5344CB8AC3E}">
        <p14:creationId xmlns:p14="http://schemas.microsoft.com/office/powerpoint/2010/main" val="1337364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p:txBody>
          <a:bodyPr/>
          <a:lstStyle/>
          <a:p>
            <a:r>
              <a:rPr lang="en-US" dirty="0"/>
              <a:t>General health – Men Vs Women</a:t>
            </a:r>
          </a:p>
        </p:txBody>
      </p:sp>
      <p:pic>
        <p:nvPicPr>
          <p:cNvPr id="3" name="Picture 2">
            <a:extLst>
              <a:ext uri="{FF2B5EF4-FFF2-40B4-BE49-F238E27FC236}">
                <a16:creationId xmlns:a16="http://schemas.microsoft.com/office/drawing/2014/main" id="{15153C3F-57C7-0148-84F7-5DD22F09674E}"/>
              </a:ext>
            </a:extLst>
          </p:cNvPr>
          <p:cNvPicPr>
            <a:picLocks noChangeAspect="1"/>
          </p:cNvPicPr>
          <p:nvPr/>
        </p:nvPicPr>
        <p:blipFill>
          <a:blip r:embed="rId2"/>
          <a:stretch>
            <a:fillRect/>
          </a:stretch>
        </p:blipFill>
        <p:spPr>
          <a:xfrm>
            <a:off x="1143000" y="1690689"/>
            <a:ext cx="6858000" cy="4114800"/>
          </a:xfrm>
          <a:prstGeom prst="rect">
            <a:avLst/>
          </a:prstGeom>
        </p:spPr>
      </p:pic>
    </p:spTree>
    <p:extLst>
      <p:ext uri="{BB962C8B-B14F-4D97-AF65-F5344CB8AC3E}">
        <p14:creationId xmlns:p14="http://schemas.microsoft.com/office/powerpoint/2010/main" val="1175814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a:xfrm>
            <a:off x="521772" y="365126"/>
            <a:ext cx="8230342" cy="1325563"/>
          </a:xfrm>
        </p:spPr>
        <p:txBody>
          <a:bodyPr/>
          <a:lstStyle/>
          <a:p>
            <a:r>
              <a:rPr lang="en-US" dirty="0"/>
              <a:t>General health – Mothers Vs Fathers</a:t>
            </a:r>
          </a:p>
        </p:txBody>
      </p:sp>
      <p:pic>
        <p:nvPicPr>
          <p:cNvPr id="3" name="Picture 2">
            <a:extLst>
              <a:ext uri="{FF2B5EF4-FFF2-40B4-BE49-F238E27FC236}">
                <a16:creationId xmlns:a16="http://schemas.microsoft.com/office/drawing/2014/main" id="{5727F1B3-BE46-5941-93BC-C619E523A104}"/>
              </a:ext>
            </a:extLst>
          </p:cNvPr>
          <p:cNvPicPr>
            <a:picLocks noChangeAspect="1"/>
          </p:cNvPicPr>
          <p:nvPr/>
        </p:nvPicPr>
        <p:blipFill>
          <a:blip r:embed="rId2"/>
          <a:stretch>
            <a:fillRect/>
          </a:stretch>
        </p:blipFill>
        <p:spPr>
          <a:xfrm>
            <a:off x="521771" y="1502227"/>
            <a:ext cx="8500755" cy="5100453"/>
          </a:xfrm>
          <a:prstGeom prst="rect">
            <a:avLst/>
          </a:prstGeom>
        </p:spPr>
      </p:pic>
    </p:spTree>
    <p:extLst>
      <p:ext uri="{BB962C8B-B14F-4D97-AF65-F5344CB8AC3E}">
        <p14:creationId xmlns:p14="http://schemas.microsoft.com/office/powerpoint/2010/main" val="3340186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a:xfrm>
            <a:off x="521772" y="365126"/>
            <a:ext cx="8230342" cy="1325563"/>
          </a:xfrm>
        </p:spPr>
        <p:txBody>
          <a:bodyPr/>
          <a:lstStyle/>
          <a:p>
            <a:r>
              <a:rPr lang="en-US" dirty="0"/>
              <a:t>General health – Childless</a:t>
            </a:r>
          </a:p>
        </p:txBody>
      </p:sp>
      <p:pic>
        <p:nvPicPr>
          <p:cNvPr id="4" name="Picture 3">
            <a:extLst>
              <a:ext uri="{FF2B5EF4-FFF2-40B4-BE49-F238E27FC236}">
                <a16:creationId xmlns:a16="http://schemas.microsoft.com/office/drawing/2014/main" id="{256274E0-0454-E14D-9143-659D6ECD3FAC}"/>
              </a:ext>
            </a:extLst>
          </p:cNvPr>
          <p:cNvPicPr>
            <a:picLocks noChangeAspect="1"/>
          </p:cNvPicPr>
          <p:nvPr/>
        </p:nvPicPr>
        <p:blipFill>
          <a:blip r:embed="rId2"/>
          <a:stretch>
            <a:fillRect/>
          </a:stretch>
        </p:blipFill>
        <p:spPr>
          <a:xfrm>
            <a:off x="391143" y="1549729"/>
            <a:ext cx="8004712" cy="4802827"/>
          </a:xfrm>
          <a:prstGeom prst="rect">
            <a:avLst/>
          </a:prstGeom>
        </p:spPr>
      </p:pic>
    </p:spTree>
    <p:extLst>
      <p:ext uri="{BB962C8B-B14F-4D97-AF65-F5344CB8AC3E}">
        <p14:creationId xmlns:p14="http://schemas.microsoft.com/office/powerpoint/2010/main" val="277712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0B321D9-4B80-4840-8065-5D7C0556C17C}"/>
              </a:ext>
            </a:extLst>
          </p:cNvPr>
          <p:cNvSpPr>
            <a:spLocks noGrp="1"/>
          </p:cNvSpPr>
          <p:nvPr>
            <p:ph idx="1"/>
          </p:nvPr>
        </p:nvSpPr>
        <p:spPr/>
        <p:txBody>
          <a:bodyPr/>
          <a:lstStyle/>
          <a:p>
            <a:pPr marL="0" indent="0" algn="just">
              <a:buNone/>
            </a:pPr>
            <a:r>
              <a:rPr lang="en-US" dirty="0"/>
              <a:t>Cognitive load theory (</a:t>
            </a:r>
            <a:r>
              <a:rPr lang="en-US" dirty="0" err="1"/>
              <a:t>Sweller</a:t>
            </a:r>
            <a:r>
              <a:rPr lang="en-US" dirty="0"/>
              <a:t> 1988): the mental effort produced during problem solving might overwhelm individual’s cognitive capacities.</a:t>
            </a:r>
          </a:p>
          <a:p>
            <a:pPr marL="0" indent="0" algn="just">
              <a:buNone/>
            </a:pPr>
            <a:endParaRPr lang="en-US" dirty="0"/>
          </a:p>
          <a:p>
            <a:pPr marL="0" indent="0" algn="just">
              <a:buNone/>
            </a:pPr>
            <a:r>
              <a:rPr lang="en-US" dirty="0"/>
              <a:t>Duxbury and Higgins (2001) applied this context to the household context, introducing the importance of studying this </a:t>
            </a:r>
            <a:r>
              <a:rPr lang="en-US" u="sng" dirty="0"/>
              <a:t>invisible work.</a:t>
            </a:r>
          </a:p>
          <a:p>
            <a:pPr marL="0" indent="0" algn="ctr">
              <a:buNone/>
            </a:pPr>
            <a:endParaRPr lang="en-US" dirty="0"/>
          </a:p>
        </p:txBody>
      </p:sp>
    </p:spTree>
    <p:extLst>
      <p:ext uri="{BB962C8B-B14F-4D97-AF65-F5344CB8AC3E}">
        <p14:creationId xmlns:p14="http://schemas.microsoft.com/office/powerpoint/2010/main" val="1891732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950A-9085-7149-ABF4-F958B6352F87}"/>
              </a:ext>
            </a:extLst>
          </p:cNvPr>
          <p:cNvSpPr>
            <a:spLocks noGrp="1"/>
          </p:cNvSpPr>
          <p:nvPr>
            <p:ph type="title"/>
          </p:nvPr>
        </p:nvSpPr>
        <p:spPr>
          <a:xfrm>
            <a:off x="688026" y="2597687"/>
            <a:ext cx="7886700" cy="1325563"/>
          </a:xfrm>
        </p:spPr>
        <p:txBody>
          <a:bodyPr/>
          <a:lstStyle/>
          <a:p>
            <a:pPr algn="ctr"/>
            <a:r>
              <a:rPr lang="en-US" dirty="0"/>
              <a:t>Cognitive &amp; Domestic work</a:t>
            </a:r>
          </a:p>
        </p:txBody>
      </p:sp>
    </p:spTree>
    <p:extLst>
      <p:ext uri="{BB962C8B-B14F-4D97-AF65-F5344CB8AC3E}">
        <p14:creationId xmlns:p14="http://schemas.microsoft.com/office/powerpoint/2010/main" val="245357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869F-AF85-2440-89B6-7EEBB1861558}"/>
              </a:ext>
            </a:extLst>
          </p:cNvPr>
          <p:cNvSpPr>
            <a:spLocks noGrp="1"/>
          </p:cNvSpPr>
          <p:nvPr>
            <p:ph type="title"/>
          </p:nvPr>
        </p:nvSpPr>
        <p:spPr/>
        <p:txBody>
          <a:bodyPr/>
          <a:lstStyle/>
          <a:p>
            <a:r>
              <a:rPr lang="en-US" dirty="0"/>
              <a:t>Correlation cognitive and domestic labor</a:t>
            </a:r>
          </a:p>
        </p:txBody>
      </p:sp>
      <p:pic>
        <p:nvPicPr>
          <p:cNvPr id="4" name="Picture 3">
            <a:extLst>
              <a:ext uri="{FF2B5EF4-FFF2-40B4-BE49-F238E27FC236}">
                <a16:creationId xmlns:a16="http://schemas.microsoft.com/office/drawing/2014/main" id="{3E185A0D-8FC4-3B47-91A4-A69741D4F53A}"/>
              </a:ext>
            </a:extLst>
          </p:cNvPr>
          <p:cNvPicPr>
            <a:picLocks noChangeAspect="1"/>
          </p:cNvPicPr>
          <p:nvPr/>
        </p:nvPicPr>
        <p:blipFill>
          <a:blip r:embed="rId2"/>
          <a:stretch>
            <a:fillRect/>
          </a:stretch>
        </p:blipFill>
        <p:spPr>
          <a:xfrm>
            <a:off x="301831" y="1561604"/>
            <a:ext cx="8540338" cy="5124203"/>
          </a:xfrm>
          <a:prstGeom prst="rect">
            <a:avLst/>
          </a:prstGeom>
        </p:spPr>
      </p:pic>
    </p:spTree>
    <p:extLst>
      <p:ext uri="{BB962C8B-B14F-4D97-AF65-F5344CB8AC3E}">
        <p14:creationId xmlns:p14="http://schemas.microsoft.com/office/powerpoint/2010/main" val="2030037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p:txBody>
          <a:bodyPr/>
          <a:lstStyle/>
          <a:p>
            <a:r>
              <a:rPr lang="en-US" dirty="0"/>
              <a:t>Mental health – Men Vs Women</a:t>
            </a:r>
          </a:p>
        </p:txBody>
      </p:sp>
      <p:pic>
        <p:nvPicPr>
          <p:cNvPr id="3" name="Picture 2">
            <a:extLst>
              <a:ext uri="{FF2B5EF4-FFF2-40B4-BE49-F238E27FC236}">
                <a16:creationId xmlns:a16="http://schemas.microsoft.com/office/drawing/2014/main" id="{EAD0CBBE-74FC-8F42-BE00-AFAB1543DB9B}"/>
              </a:ext>
            </a:extLst>
          </p:cNvPr>
          <p:cNvPicPr>
            <a:picLocks noChangeAspect="1"/>
          </p:cNvPicPr>
          <p:nvPr/>
        </p:nvPicPr>
        <p:blipFill>
          <a:blip r:embed="rId2"/>
          <a:stretch>
            <a:fillRect/>
          </a:stretch>
        </p:blipFill>
        <p:spPr>
          <a:xfrm>
            <a:off x="715489" y="1478477"/>
            <a:ext cx="8045532" cy="4827319"/>
          </a:xfrm>
          <a:prstGeom prst="rect">
            <a:avLst/>
          </a:prstGeom>
        </p:spPr>
      </p:pic>
    </p:spTree>
    <p:extLst>
      <p:ext uri="{BB962C8B-B14F-4D97-AF65-F5344CB8AC3E}">
        <p14:creationId xmlns:p14="http://schemas.microsoft.com/office/powerpoint/2010/main" val="269512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p:txBody>
          <a:bodyPr/>
          <a:lstStyle/>
          <a:p>
            <a:r>
              <a:rPr lang="en-US" dirty="0"/>
              <a:t>Mental health – Mother Vs Fathers</a:t>
            </a:r>
          </a:p>
        </p:txBody>
      </p:sp>
      <p:pic>
        <p:nvPicPr>
          <p:cNvPr id="3" name="Picture 2">
            <a:extLst>
              <a:ext uri="{FF2B5EF4-FFF2-40B4-BE49-F238E27FC236}">
                <a16:creationId xmlns:a16="http://schemas.microsoft.com/office/drawing/2014/main" id="{E817FA01-0B8A-6841-8193-4503D3092892}"/>
              </a:ext>
            </a:extLst>
          </p:cNvPr>
          <p:cNvPicPr>
            <a:picLocks noChangeAspect="1"/>
          </p:cNvPicPr>
          <p:nvPr/>
        </p:nvPicPr>
        <p:blipFill>
          <a:blip r:embed="rId2"/>
          <a:stretch>
            <a:fillRect/>
          </a:stretch>
        </p:blipFill>
        <p:spPr>
          <a:xfrm>
            <a:off x="628650" y="1383475"/>
            <a:ext cx="8283040" cy="4969824"/>
          </a:xfrm>
          <a:prstGeom prst="rect">
            <a:avLst/>
          </a:prstGeom>
        </p:spPr>
      </p:pic>
    </p:spTree>
    <p:extLst>
      <p:ext uri="{BB962C8B-B14F-4D97-AF65-F5344CB8AC3E}">
        <p14:creationId xmlns:p14="http://schemas.microsoft.com/office/powerpoint/2010/main" val="1783493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p:txBody>
          <a:bodyPr/>
          <a:lstStyle/>
          <a:p>
            <a:r>
              <a:rPr lang="en-US" dirty="0"/>
              <a:t>Mental health – Childless</a:t>
            </a:r>
          </a:p>
        </p:txBody>
      </p:sp>
      <p:pic>
        <p:nvPicPr>
          <p:cNvPr id="4" name="Picture 3">
            <a:extLst>
              <a:ext uri="{FF2B5EF4-FFF2-40B4-BE49-F238E27FC236}">
                <a16:creationId xmlns:a16="http://schemas.microsoft.com/office/drawing/2014/main" id="{62A8686C-7F25-5042-B339-C4D8D8E23E24}"/>
              </a:ext>
            </a:extLst>
          </p:cNvPr>
          <p:cNvPicPr>
            <a:picLocks noChangeAspect="1"/>
          </p:cNvPicPr>
          <p:nvPr/>
        </p:nvPicPr>
        <p:blipFill>
          <a:blip r:embed="rId2"/>
          <a:stretch>
            <a:fillRect/>
          </a:stretch>
        </p:blipFill>
        <p:spPr>
          <a:xfrm>
            <a:off x="628649" y="1549729"/>
            <a:ext cx="7790955" cy="4674573"/>
          </a:xfrm>
          <a:prstGeom prst="rect">
            <a:avLst/>
          </a:prstGeom>
        </p:spPr>
      </p:pic>
    </p:spTree>
    <p:extLst>
      <p:ext uri="{BB962C8B-B14F-4D97-AF65-F5344CB8AC3E}">
        <p14:creationId xmlns:p14="http://schemas.microsoft.com/office/powerpoint/2010/main" val="2629872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p:txBody>
          <a:bodyPr/>
          <a:lstStyle/>
          <a:p>
            <a:r>
              <a:rPr lang="en-US" dirty="0"/>
              <a:t>General health – Men Vs Women</a:t>
            </a:r>
          </a:p>
        </p:txBody>
      </p:sp>
      <p:pic>
        <p:nvPicPr>
          <p:cNvPr id="3" name="Picture 2">
            <a:extLst>
              <a:ext uri="{FF2B5EF4-FFF2-40B4-BE49-F238E27FC236}">
                <a16:creationId xmlns:a16="http://schemas.microsoft.com/office/drawing/2014/main" id="{0B15FBC3-CCFE-0C41-8B27-07F3C4B288AA}"/>
              </a:ext>
            </a:extLst>
          </p:cNvPr>
          <p:cNvPicPr>
            <a:picLocks noChangeAspect="1"/>
          </p:cNvPicPr>
          <p:nvPr/>
        </p:nvPicPr>
        <p:blipFill>
          <a:blip r:embed="rId2"/>
          <a:stretch>
            <a:fillRect/>
          </a:stretch>
        </p:blipFill>
        <p:spPr>
          <a:xfrm>
            <a:off x="529195" y="1525978"/>
            <a:ext cx="7986155" cy="4791693"/>
          </a:xfrm>
          <a:prstGeom prst="rect">
            <a:avLst/>
          </a:prstGeom>
        </p:spPr>
      </p:pic>
    </p:spTree>
    <p:extLst>
      <p:ext uri="{BB962C8B-B14F-4D97-AF65-F5344CB8AC3E}">
        <p14:creationId xmlns:p14="http://schemas.microsoft.com/office/powerpoint/2010/main" val="922125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04-5B48-1848-916E-038C12FED0BE}"/>
              </a:ext>
            </a:extLst>
          </p:cNvPr>
          <p:cNvSpPr>
            <a:spLocks noGrp="1"/>
          </p:cNvSpPr>
          <p:nvPr>
            <p:ph type="title"/>
          </p:nvPr>
        </p:nvSpPr>
        <p:spPr>
          <a:xfrm>
            <a:off x="521772" y="365126"/>
            <a:ext cx="8230342" cy="1325563"/>
          </a:xfrm>
        </p:spPr>
        <p:txBody>
          <a:bodyPr/>
          <a:lstStyle/>
          <a:p>
            <a:r>
              <a:rPr lang="en-US" dirty="0"/>
              <a:t>General health – Mothers Vs Fathers</a:t>
            </a:r>
          </a:p>
        </p:txBody>
      </p:sp>
      <p:pic>
        <p:nvPicPr>
          <p:cNvPr id="4" name="Picture 3">
            <a:extLst>
              <a:ext uri="{FF2B5EF4-FFF2-40B4-BE49-F238E27FC236}">
                <a16:creationId xmlns:a16="http://schemas.microsoft.com/office/drawing/2014/main" id="{8B64497B-E43B-7F4E-AD0E-98525A065975}"/>
              </a:ext>
            </a:extLst>
          </p:cNvPr>
          <p:cNvPicPr>
            <a:picLocks noChangeAspect="1"/>
          </p:cNvPicPr>
          <p:nvPr/>
        </p:nvPicPr>
        <p:blipFill>
          <a:blip r:embed="rId2"/>
          <a:stretch>
            <a:fillRect/>
          </a:stretch>
        </p:blipFill>
        <p:spPr>
          <a:xfrm>
            <a:off x="521772" y="1478477"/>
            <a:ext cx="8223662" cy="4934197"/>
          </a:xfrm>
          <a:prstGeom prst="rect">
            <a:avLst/>
          </a:prstGeom>
        </p:spPr>
      </p:pic>
    </p:spTree>
    <p:extLst>
      <p:ext uri="{BB962C8B-B14F-4D97-AF65-F5344CB8AC3E}">
        <p14:creationId xmlns:p14="http://schemas.microsoft.com/office/powerpoint/2010/main" val="4060397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C48087-E9D9-2244-8417-7CC0112420B8}"/>
              </a:ext>
            </a:extLst>
          </p:cNvPr>
          <p:cNvPicPr>
            <a:picLocks noChangeAspect="1"/>
          </p:cNvPicPr>
          <p:nvPr/>
        </p:nvPicPr>
        <p:blipFill>
          <a:blip r:embed="rId2"/>
          <a:stretch>
            <a:fillRect/>
          </a:stretch>
        </p:blipFill>
        <p:spPr>
          <a:xfrm>
            <a:off x="252350" y="1478476"/>
            <a:ext cx="8382002" cy="5029201"/>
          </a:xfrm>
          <a:prstGeom prst="rect">
            <a:avLst/>
          </a:prstGeom>
        </p:spPr>
      </p:pic>
      <p:sp>
        <p:nvSpPr>
          <p:cNvPr id="8" name="Title 1">
            <a:extLst>
              <a:ext uri="{FF2B5EF4-FFF2-40B4-BE49-F238E27FC236}">
                <a16:creationId xmlns:a16="http://schemas.microsoft.com/office/drawing/2014/main" id="{1D6EA6EF-D983-FB44-9935-006F47B1E2D3}"/>
              </a:ext>
            </a:extLst>
          </p:cNvPr>
          <p:cNvSpPr>
            <a:spLocks noGrp="1"/>
          </p:cNvSpPr>
          <p:nvPr>
            <p:ph type="title"/>
          </p:nvPr>
        </p:nvSpPr>
        <p:spPr>
          <a:xfrm>
            <a:off x="521772" y="365126"/>
            <a:ext cx="8230342" cy="1325563"/>
          </a:xfrm>
        </p:spPr>
        <p:txBody>
          <a:bodyPr/>
          <a:lstStyle/>
          <a:p>
            <a:r>
              <a:rPr lang="en-US" dirty="0"/>
              <a:t>General health – Childless</a:t>
            </a:r>
          </a:p>
        </p:txBody>
      </p:sp>
    </p:spTree>
    <p:extLst>
      <p:ext uri="{BB962C8B-B14F-4D97-AF65-F5344CB8AC3E}">
        <p14:creationId xmlns:p14="http://schemas.microsoft.com/office/powerpoint/2010/main" val="3938621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5C89-EDD2-FF4C-952C-D2218D3F6B96}"/>
              </a:ext>
            </a:extLst>
          </p:cNvPr>
          <p:cNvSpPr>
            <a:spLocks noGrp="1"/>
          </p:cNvSpPr>
          <p:nvPr>
            <p:ph type="title"/>
          </p:nvPr>
        </p:nvSpPr>
        <p:spPr>
          <a:xfrm>
            <a:off x="664276" y="2858945"/>
            <a:ext cx="7886700" cy="1325563"/>
          </a:xfrm>
        </p:spPr>
        <p:txBody>
          <a:bodyPr/>
          <a:lstStyle/>
          <a:p>
            <a:pPr algn="ctr"/>
            <a:r>
              <a:rPr lang="en-US" dirty="0"/>
              <a:t>Intersectionality</a:t>
            </a:r>
          </a:p>
        </p:txBody>
      </p:sp>
    </p:spTree>
    <p:extLst>
      <p:ext uri="{BB962C8B-B14F-4D97-AF65-F5344CB8AC3E}">
        <p14:creationId xmlns:p14="http://schemas.microsoft.com/office/powerpoint/2010/main" val="1414300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40C8-F403-B44E-848C-356B8243CE0D}"/>
              </a:ext>
            </a:extLst>
          </p:cNvPr>
          <p:cNvSpPr>
            <a:spLocks noGrp="1"/>
          </p:cNvSpPr>
          <p:nvPr>
            <p:ph type="title"/>
          </p:nvPr>
        </p:nvSpPr>
        <p:spPr/>
        <p:txBody>
          <a:bodyPr/>
          <a:lstStyle/>
          <a:p>
            <a:r>
              <a:rPr lang="en-US" dirty="0"/>
              <a:t>Intersectionality</a:t>
            </a:r>
          </a:p>
        </p:txBody>
      </p:sp>
      <p:sp>
        <p:nvSpPr>
          <p:cNvPr id="3" name="Content Placeholder 2">
            <a:extLst>
              <a:ext uri="{FF2B5EF4-FFF2-40B4-BE49-F238E27FC236}">
                <a16:creationId xmlns:a16="http://schemas.microsoft.com/office/drawing/2014/main" id="{252A6CA7-99CF-9C45-BC22-A5D222BB0DFA}"/>
              </a:ext>
            </a:extLst>
          </p:cNvPr>
          <p:cNvSpPr>
            <a:spLocks noGrp="1"/>
          </p:cNvSpPr>
          <p:nvPr>
            <p:ph idx="1"/>
          </p:nvPr>
        </p:nvSpPr>
        <p:spPr/>
        <p:txBody>
          <a:bodyPr/>
          <a:lstStyle/>
          <a:p>
            <a:pPr marL="0" indent="0">
              <a:buNone/>
            </a:pPr>
            <a:r>
              <a:rPr lang="en-US" dirty="0"/>
              <a:t>I consider men Vs women</a:t>
            </a:r>
          </a:p>
          <a:p>
            <a:pPr marL="0" indent="0">
              <a:buNone/>
            </a:pPr>
            <a:r>
              <a:rPr lang="en-US" dirty="0"/>
              <a:t>I consider education and social class</a:t>
            </a:r>
          </a:p>
          <a:p>
            <a:pPr marL="0" indent="0">
              <a:buNone/>
            </a:pPr>
            <a:r>
              <a:rPr lang="en-US" dirty="0"/>
              <a:t>I focus on cognitive work and the combination of the double load</a:t>
            </a:r>
          </a:p>
          <a:p>
            <a:pPr marL="0" indent="0">
              <a:buNone/>
            </a:pPr>
            <a:endParaRPr lang="en-US" dirty="0"/>
          </a:p>
        </p:txBody>
      </p:sp>
    </p:spTree>
    <p:extLst>
      <p:ext uri="{BB962C8B-B14F-4D97-AF65-F5344CB8AC3E}">
        <p14:creationId xmlns:p14="http://schemas.microsoft.com/office/powerpoint/2010/main" val="363756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Mental load: a definition</a:t>
            </a:r>
          </a:p>
        </p:txBody>
      </p:sp>
      <p:sp>
        <p:nvSpPr>
          <p:cNvPr id="3" name="Content Placeholder 2">
            <a:extLst>
              <a:ext uri="{FF2B5EF4-FFF2-40B4-BE49-F238E27FC236}">
                <a16:creationId xmlns:a16="http://schemas.microsoft.com/office/drawing/2014/main" id="{20B321D9-4B80-4840-8065-5D7C0556C17C}"/>
              </a:ext>
            </a:extLst>
          </p:cNvPr>
          <p:cNvSpPr>
            <a:spLocks noGrp="1"/>
          </p:cNvSpPr>
          <p:nvPr>
            <p:ph idx="1"/>
          </p:nvPr>
        </p:nvSpPr>
        <p:spPr/>
        <p:txBody>
          <a:bodyPr>
            <a:normAutofit lnSpcReduction="10000"/>
          </a:bodyPr>
          <a:lstStyle/>
          <a:p>
            <a:pPr marL="0" indent="0" algn="just">
              <a:buNone/>
            </a:pPr>
            <a:r>
              <a:rPr lang="en-US" dirty="0"/>
              <a:t>Mental load has different definitions according to the dimensions we want to include.</a:t>
            </a:r>
          </a:p>
          <a:p>
            <a:pPr marL="0" indent="0" algn="just">
              <a:buNone/>
            </a:pPr>
            <a:endParaRPr lang="en-US" dirty="0"/>
          </a:p>
          <a:p>
            <a:pPr marL="0" indent="0" algn="just">
              <a:buNone/>
            </a:pPr>
            <a:r>
              <a:rPr lang="en-US" dirty="0"/>
              <a:t>In this study we define it as the (accumulation) task of “</a:t>
            </a:r>
            <a:r>
              <a:rPr lang="en-US" b="1" dirty="0"/>
              <a:t>anticipating needs, making decisions, and overseeing family logistics</a:t>
            </a:r>
            <a:r>
              <a:rPr lang="en-US" dirty="0"/>
              <a:t>”</a:t>
            </a:r>
            <a:r>
              <a:rPr lang="en-US" sz="2000" dirty="0"/>
              <a:t>, </a:t>
            </a:r>
            <a:r>
              <a:rPr lang="en-US" dirty="0"/>
              <a:t>also called </a:t>
            </a:r>
            <a:r>
              <a:rPr lang="en-US" dirty="0">
                <a:solidFill>
                  <a:srgbClr val="C00000"/>
                </a:solidFill>
              </a:rPr>
              <a:t>cognitive work </a:t>
            </a:r>
            <a:r>
              <a:rPr lang="en-US" sz="2000" dirty="0"/>
              <a:t>(</a:t>
            </a:r>
            <a:r>
              <a:rPr lang="en-US" sz="2000" dirty="0" err="1"/>
              <a:t>Daminger</a:t>
            </a:r>
            <a:r>
              <a:rPr lang="en-US" sz="2000" dirty="0"/>
              <a:t> 2019)</a:t>
            </a:r>
            <a:r>
              <a:rPr lang="en-US" dirty="0"/>
              <a:t>. </a:t>
            </a:r>
            <a:endParaRPr lang="en-US" sz="2000" dirty="0"/>
          </a:p>
          <a:p>
            <a:pPr marL="0" indent="0" algn="just">
              <a:buNone/>
            </a:pPr>
            <a:endParaRPr lang="en-US" dirty="0"/>
          </a:p>
          <a:p>
            <a:pPr marL="0" indent="0" algn="just">
              <a:buNone/>
            </a:pPr>
            <a:r>
              <a:rPr lang="en-US" dirty="0"/>
              <a:t>Important to distinguish cognitive work from emotional work </a:t>
            </a:r>
            <a:r>
              <a:rPr lang="en-US" sz="2000" dirty="0"/>
              <a:t>(Reich-</a:t>
            </a:r>
            <a:r>
              <a:rPr lang="en-US" sz="2000" dirty="0" err="1"/>
              <a:t>Stiebert</a:t>
            </a:r>
            <a:r>
              <a:rPr lang="en-US" sz="2000" dirty="0"/>
              <a:t>, Froehlich, and </a:t>
            </a:r>
            <a:r>
              <a:rPr lang="en-US" sz="2000" dirty="0" err="1"/>
              <a:t>Voltmer</a:t>
            </a:r>
            <a:r>
              <a:rPr lang="en-US" sz="2000" dirty="0"/>
              <a:t> 2023)</a:t>
            </a:r>
            <a:endParaRPr lang="en-US" dirty="0"/>
          </a:p>
        </p:txBody>
      </p:sp>
    </p:spTree>
    <p:extLst>
      <p:ext uri="{BB962C8B-B14F-4D97-AF65-F5344CB8AC3E}">
        <p14:creationId xmlns:p14="http://schemas.microsoft.com/office/powerpoint/2010/main" val="27079799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E769-7FF4-ED43-85F2-1B3DA3D5D44F}"/>
              </a:ext>
            </a:extLst>
          </p:cNvPr>
          <p:cNvSpPr>
            <a:spLocks noGrp="1"/>
          </p:cNvSpPr>
          <p:nvPr>
            <p:ph type="title"/>
          </p:nvPr>
        </p:nvSpPr>
        <p:spPr/>
        <p:txBody>
          <a:bodyPr/>
          <a:lstStyle/>
          <a:p>
            <a:r>
              <a:rPr lang="en-US" dirty="0"/>
              <a:t>Mental health</a:t>
            </a:r>
          </a:p>
        </p:txBody>
      </p:sp>
      <p:sp>
        <p:nvSpPr>
          <p:cNvPr id="3" name="Content Placeholder 2">
            <a:extLst>
              <a:ext uri="{FF2B5EF4-FFF2-40B4-BE49-F238E27FC236}">
                <a16:creationId xmlns:a16="http://schemas.microsoft.com/office/drawing/2014/main" id="{0CB436A7-84A3-2740-850D-8E336C9DD81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754897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40C8-F403-B44E-848C-356B8243CE0D}"/>
              </a:ext>
            </a:extLst>
          </p:cNvPr>
          <p:cNvSpPr>
            <a:spLocks noGrp="1"/>
          </p:cNvSpPr>
          <p:nvPr>
            <p:ph type="title"/>
          </p:nvPr>
        </p:nvSpPr>
        <p:spPr/>
        <p:txBody>
          <a:bodyPr/>
          <a:lstStyle/>
          <a:p>
            <a:r>
              <a:rPr lang="en-US" dirty="0"/>
              <a:t>Intersectionality - Education</a:t>
            </a:r>
          </a:p>
        </p:txBody>
      </p:sp>
      <p:pic>
        <p:nvPicPr>
          <p:cNvPr id="6" name="Picture 5">
            <a:extLst>
              <a:ext uri="{FF2B5EF4-FFF2-40B4-BE49-F238E27FC236}">
                <a16:creationId xmlns:a16="http://schemas.microsoft.com/office/drawing/2014/main" id="{9622131D-B8FB-0448-AE39-9690C48FD2A2}"/>
              </a:ext>
            </a:extLst>
          </p:cNvPr>
          <p:cNvPicPr>
            <a:picLocks noChangeAspect="1"/>
          </p:cNvPicPr>
          <p:nvPr/>
        </p:nvPicPr>
        <p:blipFill>
          <a:blip r:embed="rId2"/>
          <a:stretch>
            <a:fillRect/>
          </a:stretch>
        </p:blipFill>
        <p:spPr>
          <a:xfrm>
            <a:off x="276102" y="1690689"/>
            <a:ext cx="8381752" cy="5029051"/>
          </a:xfrm>
          <a:prstGeom prst="rect">
            <a:avLst/>
          </a:prstGeom>
        </p:spPr>
      </p:pic>
    </p:spTree>
    <p:extLst>
      <p:ext uri="{BB962C8B-B14F-4D97-AF65-F5344CB8AC3E}">
        <p14:creationId xmlns:p14="http://schemas.microsoft.com/office/powerpoint/2010/main" val="1972064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40C8-F403-B44E-848C-356B8243CE0D}"/>
              </a:ext>
            </a:extLst>
          </p:cNvPr>
          <p:cNvSpPr>
            <a:spLocks noGrp="1"/>
          </p:cNvSpPr>
          <p:nvPr>
            <p:ph type="title"/>
          </p:nvPr>
        </p:nvSpPr>
        <p:spPr/>
        <p:txBody>
          <a:bodyPr/>
          <a:lstStyle/>
          <a:p>
            <a:r>
              <a:rPr lang="en-US" dirty="0"/>
              <a:t>Intersectionality - Class</a:t>
            </a:r>
          </a:p>
        </p:txBody>
      </p:sp>
      <p:pic>
        <p:nvPicPr>
          <p:cNvPr id="3" name="Picture 2">
            <a:extLst>
              <a:ext uri="{FF2B5EF4-FFF2-40B4-BE49-F238E27FC236}">
                <a16:creationId xmlns:a16="http://schemas.microsoft.com/office/drawing/2014/main" id="{6FD8E653-8D94-9743-8C34-F6761BA70663}"/>
              </a:ext>
            </a:extLst>
          </p:cNvPr>
          <p:cNvPicPr>
            <a:picLocks noChangeAspect="1"/>
          </p:cNvPicPr>
          <p:nvPr/>
        </p:nvPicPr>
        <p:blipFill rotWithShape="1">
          <a:blip r:embed="rId2"/>
          <a:srcRect b="6442"/>
          <a:stretch/>
        </p:blipFill>
        <p:spPr>
          <a:xfrm>
            <a:off x="525483" y="1690689"/>
            <a:ext cx="7988730" cy="4484480"/>
          </a:xfrm>
          <a:prstGeom prst="rect">
            <a:avLst/>
          </a:prstGeom>
        </p:spPr>
      </p:pic>
    </p:spTree>
    <p:extLst>
      <p:ext uri="{BB962C8B-B14F-4D97-AF65-F5344CB8AC3E}">
        <p14:creationId xmlns:p14="http://schemas.microsoft.com/office/powerpoint/2010/main" val="33974593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40C8-F403-B44E-848C-356B8243CE0D}"/>
              </a:ext>
            </a:extLst>
          </p:cNvPr>
          <p:cNvSpPr>
            <a:spLocks noGrp="1"/>
          </p:cNvSpPr>
          <p:nvPr>
            <p:ph type="title"/>
          </p:nvPr>
        </p:nvSpPr>
        <p:spPr/>
        <p:txBody>
          <a:bodyPr/>
          <a:lstStyle/>
          <a:p>
            <a:r>
              <a:rPr lang="en-US" dirty="0"/>
              <a:t>Intersectionality – Class 3</a:t>
            </a:r>
          </a:p>
        </p:txBody>
      </p:sp>
      <p:pic>
        <p:nvPicPr>
          <p:cNvPr id="4" name="Picture 3">
            <a:extLst>
              <a:ext uri="{FF2B5EF4-FFF2-40B4-BE49-F238E27FC236}">
                <a16:creationId xmlns:a16="http://schemas.microsoft.com/office/drawing/2014/main" id="{E8083F0E-1519-B946-9F50-407ECF84988C}"/>
              </a:ext>
            </a:extLst>
          </p:cNvPr>
          <p:cNvPicPr>
            <a:picLocks noChangeAspect="1"/>
          </p:cNvPicPr>
          <p:nvPr/>
        </p:nvPicPr>
        <p:blipFill>
          <a:blip r:embed="rId2"/>
          <a:stretch>
            <a:fillRect/>
          </a:stretch>
        </p:blipFill>
        <p:spPr>
          <a:xfrm>
            <a:off x="359228" y="1514104"/>
            <a:ext cx="7905997" cy="4743598"/>
          </a:xfrm>
          <a:prstGeom prst="rect">
            <a:avLst/>
          </a:prstGeom>
        </p:spPr>
      </p:pic>
    </p:spTree>
    <p:extLst>
      <p:ext uri="{BB962C8B-B14F-4D97-AF65-F5344CB8AC3E}">
        <p14:creationId xmlns:p14="http://schemas.microsoft.com/office/powerpoint/2010/main" val="1291976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6F2C-7C02-1145-8EAD-ACC4D0D47759}"/>
              </a:ext>
            </a:extLst>
          </p:cNvPr>
          <p:cNvSpPr>
            <a:spLocks noGrp="1"/>
          </p:cNvSpPr>
          <p:nvPr>
            <p:ph type="title"/>
          </p:nvPr>
        </p:nvSpPr>
        <p:spPr>
          <a:xfrm>
            <a:off x="711777" y="2621438"/>
            <a:ext cx="7886700" cy="1325563"/>
          </a:xfrm>
        </p:spPr>
        <p:txBody>
          <a:bodyPr/>
          <a:lstStyle/>
          <a:p>
            <a:pPr algn="ctr"/>
            <a:r>
              <a:rPr lang="en-US" dirty="0"/>
              <a:t>Double load</a:t>
            </a:r>
          </a:p>
        </p:txBody>
      </p:sp>
    </p:spTree>
    <p:extLst>
      <p:ext uri="{BB962C8B-B14F-4D97-AF65-F5344CB8AC3E}">
        <p14:creationId xmlns:p14="http://schemas.microsoft.com/office/powerpoint/2010/main" val="2867497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40C8-F403-B44E-848C-356B8243CE0D}"/>
              </a:ext>
            </a:extLst>
          </p:cNvPr>
          <p:cNvSpPr>
            <a:spLocks noGrp="1"/>
          </p:cNvSpPr>
          <p:nvPr>
            <p:ph type="title"/>
          </p:nvPr>
        </p:nvSpPr>
        <p:spPr/>
        <p:txBody>
          <a:bodyPr/>
          <a:lstStyle/>
          <a:p>
            <a:r>
              <a:rPr lang="en-US" dirty="0"/>
              <a:t>Intersectionality - Education</a:t>
            </a:r>
          </a:p>
        </p:txBody>
      </p:sp>
      <p:pic>
        <p:nvPicPr>
          <p:cNvPr id="3" name="Picture 2">
            <a:extLst>
              <a:ext uri="{FF2B5EF4-FFF2-40B4-BE49-F238E27FC236}">
                <a16:creationId xmlns:a16="http://schemas.microsoft.com/office/drawing/2014/main" id="{C548FB19-8BF3-8E49-841F-0237DF4B7920}"/>
              </a:ext>
            </a:extLst>
          </p:cNvPr>
          <p:cNvPicPr>
            <a:picLocks noChangeAspect="1"/>
          </p:cNvPicPr>
          <p:nvPr/>
        </p:nvPicPr>
        <p:blipFill>
          <a:blip r:embed="rId2"/>
          <a:stretch>
            <a:fillRect/>
          </a:stretch>
        </p:blipFill>
        <p:spPr>
          <a:xfrm>
            <a:off x="323602" y="1466602"/>
            <a:ext cx="8401792" cy="5041075"/>
          </a:xfrm>
          <a:prstGeom prst="rect">
            <a:avLst/>
          </a:prstGeom>
        </p:spPr>
      </p:pic>
    </p:spTree>
    <p:extLst>
      <p:ext uri="{BB962C8B-B14F-4D97-AF65-F5344CB8AC3E}">
        <p14:creationId xmlns:p14="http://schemas.microsoft.com/office/powerpoint/2010/main" val="41927520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40C8-F403-B44E-848C-356B8243CE0D}"/>
              </a:ext>
            </a:extLst>
          </p:cNvPr>
          <p:cNvSpPr>
            <a:spLocks noGrp="1"/>
          </p:cNvSpPr>
          <p:nvPr>
            <p:ph type="title"/>
          </p:nvPr>
        </p:nvSpPr>
        <p:spPr/>
        <p:txBody>
          <a:bodyPr/>
          <a:lstStyle/>
          <a:p>
            <a:r>
              <a:rPr lang="en-US" dirty="0"/>
              <a:t>Intersectionality - Class</a:t>
            </a:r>
          </a:p>
        </p:txBody>
      </p:sp>
      <p:pic>
        <p:nvPicPr>
          <p:cNvPr id="4" name="Picture 3">
            <a:extLst>
              <a:ext uri="{FF2B5EF4-FFF2-40B4-BE49-F238E27FC236}">
                <a16:creationId xmlns:a16="http://schemas.microsoft.com/office/drawing/2014/main" id="{4C8E3306-7F49-A34A-80D5-EE68B3D59554}"/>
              </a:ext>
            </a:extLst>
          </p:cNvPr>
          <p:cNvPicPr>
            <a:picLocks noChangeAspect="1"/>
          </p:cNvPicPr>
          <p:nvPr/>
        </p:nvPicPr>
        <p:blipFill>
          <a:blip r:embed="rId2"/>
          <a:stretch>
            <a:fillRect/>
          </a:stretch>
        </p:blipFill>
        <p:spPr>
          <a:xfrm>
            <a:off x="347353" y="1512559"/>
            <a:ext cx="8246030" cy="4947618"/>
          </a:xfrm>
          <a:prstGeom prst="rect">
            <a:avLst/>
          </a:prstGeom>
        </p:spPr>
      </p:pic>
    </p:spTree>
    <p:extLst>
      <p:ext uri="{BB962C8B-B14F-4D97-AF65-F5344CB8AC3E}">
        <p14:creationId xmlns:p14="http://schemas.microsoft.com/office/powerpoint/2010/main" val="7117604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40C8-F403-B44E-848C-356B8243CE0D}"/>
              </a:ext>
            </a:extLst>
          </p:cNvPr>
          <p:cNvSpPr>
            <a:spLocks noGrp="1"/>
          </p:cNvSpPr>
          <p:nvPr>
            <p:ph type="title"/>
          </p:nvPr>
        </p:nvSpPr>
        <p:spPr/>
        <p:txBody>
          <a:bodyPr/>
          <a:lstStyle/>
          <a:p>
            <a:r>
              <a:rPr lang="en-US" dirty="0"/>
              <a:t>Intersectionality – Class 3</a:t>
            </a:r>
          </a:p>
        </p:txBody>
      </p:sp>
      <p:pic>
        <p:nvPicPr>
          <p:cNvPr id="3" name="Picture 2">
            <a:extLst>
              <a:ext uri="{FF2B5EF4-FFF2-40B4-BE49-F238E27FC236}">
                <a16:creationId xmlns:a16="http://schemas.microsoft.com/office/drawing/2014/main" id="{F004B662-1971-B148-8704-8A8364304FA1}"/>
              </a:ext>
            </a:extLst>
          </p:cNvPr>
          <p:cNvPicPr>
            <a:picLocks noChangeAspect="1"/>
          </p:cNvPicPr>
          <p:nvPr/>
        </p:nvPicPr>
        <p:blipFill>
          <a:blip r:embed="rId2"/>
          <a:stretch>
            <a:fillRect/>
          </a:stretch>
        </p:blipFill>
        <p:spPr>
          <a:xfrm>
            <a:off x="628649" y="1430975"/>
            <a:ext cx="8243455" cy="4946073"/>
          </a:xfrm>
          <a:prstGeom prst="rect">
            <a:avLst/>
          </a:prstGeom>
        </p:spPr>
      </p:pic>
    </p:spTree>
    <p:extLst>
      <p:ext uri="{BB962C8B-B14F-4D97-AF65-F5344CB8AC3E}">
        <p14:creationId xmlns:p14="http://schemas.microsoft.com/office/powerpoint/2010/main" val="2025400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72C3-33D9-3C4D-AC8E-A30D0D00BA5C}"/>
              </a:ext>
            </a:extLst>
          </p:cNvPr>
          <p:cNvSpPr>
            <a:spLocks noGrp="1"/>
          </p:cNvSpPr>
          <p:nvPr>
            <p:ph type="title"/>
          </p:nvPr>
        </p:nvSpPr>
        <p:spPr>
          <a:xfrm>
            <a:off x="688026" y="2490809"/>
            <a:ext cx="7886700" cy="2746209"/>
          </a:xfrm>
        </p:spPr>
        <p:txBody>
          <a:bodyPr>
            <a:normAutofit fontScale="90000"/>
          </a:bodyPr>
          <a:lstStyle/>
          <a:p>
            <a:pPr algn="ctr"/>
            <a:r>
              <a:rPr lang="en-US" dirty="0"/>
              <a:t>Mediation Analysis</a:t>
            </a:r>
            <a:br>
              <a:rPr lang="en-US" dirty="0"/>
            </a:br>
            <a:br>
              <a:rPr lang="en-US" dirty="0"/>
            </a:br>
            <a:r>
              <a:rPr lang="en-US" dirty="0"/>
              <a:t>the main issue here is that education is endogenous. What we can do is explore how much education impact on mental health is mediated by the division od work</a:t>
            </a:r>
          </a:p>
        </p:txBody>
      </p:sp>
    </p:spTree>
    <p:extLst>
      <p:ext uri="{BB962C8B-B14F-4D97-AF65-F5344CB8AC3E}">
        <p14:creationId xmlns:p14="http://schemas.microsoft.com/office/powerpoint/2010/main" val="1777887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64DF-9785-A24E-B2F5-AC4C41747CEF}"/>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88005CFA-86C9-AD48-A0C5-8A3CFCE3BB4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0998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Mental load: gaps in the literature</a:t>
            </a:r>
          </a:p>
        </p:txBody>
      </p:sp>
      <p:sp>
        <p:nvSpPr>
          <p:cNvPr id="3" name="Content Placeholder 2">
            <a:extLst>
              <a:ext uri="{FF2B5EF4-FFF2-40B4-BE49-F238E27FC236}">
                <a16:creationId xmlns:a16="http://schemas.microsoft.com/office/drawing/2014/main" id="{20B321D9-4B80-4840-8065-5D7C0556C17C}"/>
              </a:ext>
            </a:extLst>
          </p:cNvPr>
          <p:cNvSpPr>
            <a:spLocks noGrp="1"/>
          </p:cNvSpPr>
          <p:nvPr>
            <p:ph idx="1"/>
          </p:nvPr>
        </p:nvSpPr>
        <p:spPr/>
        <p:txBody>
          <a:bodyPr/>
          <a:lstStyle/>
          <a:p>
            <a:pPr marL="0" indent="0" algn="just">
              <a:buNone/>
            </a:pPr>
            <a:r>
              <a:rPr lang="en-US" dirty="0"/>
              <a:t>Mental load, when considered, greatly contribute to widen the gender time gap in household and to increase gender inequality in unpaid work (see Reich-</a:t>
            </a:r>
            <a:r>
              <a:rPr lang="en-US" dirty="0" err="1"/>
              <a:t>Stiebert</a:t>
            </a:r>
            <a:r>
              <a:rPr lang="en-US" dirty="0"/>
              <a:t> el al. 2023 for a review). </a:t>
            </a:r>
          </a:p>
          <a:p>
            <a:pPr marL="0" indent="0" algn="ctr">
              <a:buNone/>
            </a:pPr>
            <a:r>
              <a:rPr lang="en-US" dirty="0">
                <a:solidFill>
                  <a:srgbClr val="C00000"/>
                </a:solidFill>
              </a:rPr>
              <a:t>However</a:t>
            </a:r>
          </a:p>
          <a:p>
            <a:pPr algn="just">
              <a:buFontTx/>
              <a:buChar char="-"/>
            </a:pPr>
            <a:r>
              <a:rPr lang="en-US" dirty="0"/>
              <a:t>Majority of the studies are qualitative with relatively small N, focus on middle-upper class parents, and on the US context</a:t>
            </a:r>
          </a:p>
          <a:p>
            <a:pPr algn="just">
              <a:buFontTx/>
              <a:buChar char="-"/>
            </a:pPr>
            <a:r>
              <a:rPr lang="en-US" dirty="0"/>
              <a:t>Little is known on the impact of cognitive work on health</a:t>
            </a:r>
          </a:p>
        </p:txBody>
      </p:sp>
    </p:spTree>
    <p:extLst>
      <p:ext uri="{BB962C8B-B14F-4D97-AF65-F5344CB8AC3E}">
        <p14:creationId xmlns:p14="http://schemas.microsoft.com/office/powerpoint/2010/main" val="42591033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CF478-F2A6-BA49-96D2-62C503E580BF}"/>
              </a:ext>
            </a:extLst>
          </p:cNvPr>
          <p:cNvSpPr>
            <a:spLocks noGrp="1"/>
          </p:cNvSpPr>
          <p:nvPr>
            <p:ph type="title"/>
          </p:nvPr>
        </p:nvSpPr>
        <p:spPr>
          <a:xfrm>
            <a:off x="209394" y="0"/>
            <a:ext cx="8305952" cy="1325563"/>
          </a:xfrm>
        </p:spPr>
        <p:txBody>
          <a:bodyPr/>
          <a:lstStyle/>
          <a:p>
            <a:r>
              <a:rPr lang="en-US" dirty="0"/>
              <a:t>Mental health – Parents Vs Childless</a:t>
            </a:r>
          </a:p>
        </p:txBody>
      </p:sp>
      <p:sp>
        <p:nvSpPr>
          <p:cNvPr id="2" name="TextBox 1">
            <a:extLst>
              <a:ext uri="{FF2B5EF4-FFF2-40B4-BE49-F238E27FC236}">
                <a16:creationId xmlns:a16="http://schemas.microsoft.com/office/drawing/2014/main" id="{FDBC1732-1CD9-9342-B915-8CDB71821A78}"/>
              </a:ext>
            </a:extLst>
          </p:cNvPr>
          <p:cNvSpPr txBox="1"/>
          <p:nvPr/>
        </p:nvSpPr>
        <p:spPr>
          <a:xfrm>
            <a:off x="173770" y="1263179"/>
            <a:ext cx="8979253" cy="369332"/>
          </a:xfrm>
          <a:prstGeom prst="rect">
            <a:avLst/>
          </a:prstGeom>
          <a:noFill/>
        </p:spPr>
        <p:txBody>
          <a:bodyPr wrap="none" rtlCol="0">
            <a:spAutoFit/>
          </a:bodyPr>
          <a:lstStyle/>
          <a:p>
            <a:r>
              <a:rPr lang="en-US" dirty="0"/>
              <a:t>Predicted probability of suffering mental health issues by division of unpaid work and parental </a:t>
            </a:r>
            <a:r>
              <a:rPr lang="en-US" dirty="0" err="1"/>
              <a:t>st.</a:t>
            </a:r>
            <a:r>
              <a:rPr lang="en-US" dirty="0"/>
              <a:t> </a:t>
            </a:r>
          </a:p>
        </p:txBody>
      </p:sp>
      <p:sp>
        <p:nvSpPr>
          <p:cNvPr id="3" name="TextBox 2">
            <a:extLst>
              <a:ext uri="{FF2B5EF4-FFF2-40B4-BE49-F238E27FC236}">
                <a16:creationId xmlns:a16="http://schemas.microsoft.com/office/drawing/2014/main" id="{0069CA62-9482-FD4B-B7B4-F11E29181713}"/>
              </a:ext>
            </a:extLst>
          </p:cNvPr>
          <p:cNvSpPr txBox="1"/>
          <p:nvPr/>
        </p:nvSpPr>
        <p:spPr>
          <a:xfrm>
            <a:off x="209394" y="6406136"/>
            <a:ext cx="6583291" cy="369332"/>
          </a:xfrm>
          <a:prstGeom prst="rect">
            <a:avLst/>
          </a:prstGeom>
          <a:noFill/>
        </p:spPr>
        <p:txBody>
          <a:bodyPr wrap="square" rtlCol="0">
            <a:spAutoFit/>
          </a:bodyPr>
          <a:lstStyle/>
          <a:p>
            <a:r>
              <a:rPr lang="en-US" dirty="0"/>
              <a:t>Controls: age, </a:t>
            </a:r>
            <a:r>
              <a:rPr lang="en-US" dirty="0" err="1"/>
              <a:t>agesqrd</a:t>
            </a:r>
            <a:r>
              <a:rPr lang="en-US" dirty="0"/>
              <a:t>, education, type of work day</a:t>
            </a:r>
          </a:p>
        </p:txBody>
      </p:sp>
      <p:pic>
        <p:nvPicPr>
          <p:cNvPr id="5" name="Picture 4">
            <a:extLst>
              <a:ext uri="{FF2B5EF4-FFF2-40B4-BE49-F238E27FC236}">
                <a16:creationId xmlns:a16="http://schemas.microsoft.com/office/drawing/2014/main" id="{1BA0F28B-43E8-7049-9FC3-D41A0EEE288E}"/>
              </a:ext>
            </a:extLst>
          </p:cNvPr>
          <p:cNvPicPr>
            <a:picLocks noChangeAspect="1"/>
          </p:cNvPicPr>
          <p:nvPr/>
        </p:nvPicPr>
        <p:blipFill rotWithShape="1">
          <a:blip r:embed="rId3"/>
          <a:srcRect t="1587" b="2886"/>
          <a:stretch/>
        </p:blipFill>
        <p:spPr>
          <a:xfrm>
            <a:off x="209394" y="1632511"/>
            <a:ext cx="8359968" cy="4791600"/>
          </a:xfrm>
          <a:prstGeom prst="rect">
            <a:avLst/>
          </a:prstGeom>
        </p:spPr>
      </p:pic>
    </p:spTree>
    <p:extLst>
      <p:ext uri="{BB962C8B-B14F-4D97-AF65-F5344CB8AC3E}">
        <p14:creationId xmlns:p14="http://schemas.microsoft.com/office/powerpoint/2010/main" val="27031125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endParaRPr lang="en-US" dirty="0"/>
          </a:p>
        </p:txBody>
      </p:sp>
      <p:graphicFrame>
        <p:nvGraphicFramePr>
          <p:cNvPr id="4" name="Gráfico 1">
            <a:extLst>
              <a:ext uri="{FF2B5EF4-FFF2-40B4-BE49-F238E27FC236}">
                <a16:creationId xmlns:a16="http://schemas.microsoft.com/office/drawing/2014/main" id="{00274750-6075-6E4B-983D-ACB0F521BFA7}"/>
              </a:ext>
            </a:extLst>
          </p:cNvPr>
          <p:cNvGraphicFramePr/>
          <p:nvPr>
            <p:extLst/>
          </p:nvPr>
        </p:nvGraphicFramePr>
        <p:xfrm>
          <a:off x="522515" y="1690689"/>
          <a:ext cx="7683334" cy="437760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F0BA6B7C-4D62-4242-9B82-B8E5425EF825}"/>
              </a:ext>
            </a:extLst>
          </p:cNvPr>
          <p:cNvPicPr>
            <a:picLocks noChangeAspect="1"/>
          </p:cNvPicPr>
          <p:nvPr/>
        </p:nvPicPr>
        <p:blipFill rotWithShape="1">
          <a:blip r:embed="rId4"/>
          <a:srcRect t="85963" b="8134"/>
          <a:stretch/>
        </p:blipFill>
        <p:spPr>
          <a:xfrm>
            <a:off x="425532" y="5201392"/>
            <a:ext cx="8718468" cy="308758"/>
          </a:xfrm>
          <a:prstGeom prst="rect">
            <a:avLst/>
          </a:prstGeom>
        </p:spPr>
      </p:pic>
      <p:pic>
        <p:nvPicPr>
          <p:cNvPr id="6" name="Picture 5">
            <a:extLst>
              <a:ext uri="{FF2B5EF4-FFF2-40B4-BE49-F238E27FC236}">
                <a16:creationId xmlns:a16="http://schemas.microsoft.com/office/drawing/2014/main" id="{704D03D4-9E74-784D-867B-E5809069181D}"/>
              </a:ext>
            </a:extLst>
          </p:cNvPr>
          <p:cNvPicPr>
            <a:picLocks noChangeAspect="1"/>
          </p:cNvPicPr>
          <p:nvPr/>
        </p:nvPicPr>
        <p:blipFill rotWithShape="1">
          <a:blip r:embed="rId5"/>
          <a:srcRect l="85576" t="35586" r="2703" b="49877"/>
          <a:stretch/>
        </p:blipFill>
        <p:spPr>
          <a:xfrm>
            <a:off x="6721434" y="1690689"/>
            <a:ext cx="1484415" cy="1104680"/>
          </a:xfrm>
          <a:prstGeom prst="rect">
            <a:avLst/>
          </a:prstGeom>
        </p:spPr>
      </p:pic>
      <p:sp>
        <p:nvSpPr>
          <p:cNvPr id="7" name="Rectangle 6">
            <a:extLst>
              <a:ext uri="{FF2B5EF4-FFF2-40B4-BE49-F238E27FC236}">
                <a16:creationId xmlns:a16="http://schemas.microsoft.com/office/drawing/2014/main" id="{2C922FAF-0FB6-A149-B429-97A027DEF3FB}"/>
              </a:ext>
            </a:extLst>
          </p:cNvPr>
          <p:cNvSpPr/>
          <p:nvPr/>
        </p:nvSpPr>
        <p:spPr>
          <a:xfrm>
            <a:off x="2992582" y="5617030"/>
            <a:ext cx="2600696" cy="451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505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Results: descriptives</a:t>
            </a:r>
          </a:p>
        </p:txBody>
      </p:sp>
      <p:sp>
        <p:nvSpPr>
          <p:cNvPr id="7" name="Rectangle 6">
            <a:extLst>
              <a:ext uri="{FF2B5EF4-FFF2-40B4-BE49-F238E27FC236}">
                <a16:creationId xmlns:a16="http://schemas.microsoft.com/office/drawing/2014/main" id="{2C922FAF-0FB6-A149-B429-97A027DEF3FB}"/>
              </a:ext>
            </a:extLst>
          </p:cNvPr>
          <p:cNvSpPr/>
          <p:nvPr/>
        </p:nvSpPr>
        <p:spPr>
          <a:xfrm>
            <a:off x="2992582" y="5617030"/>
            <a:ext cx="2600696" cy="451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Gráfico 16">
            <a:extLst>
              <a:ext uri="{FF2B5EF4-FFF2-40B4-BE49-F238E27FC236}">
                <a16:creationId xmlns:a16="http://schemas.microsoft.com/office/drawing/2014/main" id="{8C44C58A-0C3E-0B48-8E46-E3CD780B70B0}"/>
              </a:ext>
            </a:extLst>
          </p:cNvPr>
          <p:cNvGraphicFramePr/>
          <p:nvPr>
            <p:extLst/>
          </p:nvPr>
        </p:nvGraphicFramePr>
        <p:xfrm>
          <a:off x="461136" y="1611955"/>
          <a:ext cx="8267228" cy="500260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FD3D7B9D-B49D-9E46-B55E-95FBB901CBBF}"/>
              </a:ext>
            </a:extLst>
          </p:cNvPr>
          <p:cNvPicPr>
            <a:picLocks noChangeAspect="1"/>
          </p:cNvPicPr>
          <p:nvPr/>
        </p:nvPicPr>
        <p:blipFill rotWithShape="1">
          <a:blip r:embed="rId4"/>
          <a:srcRect t="86960" b="8284"/>
          <a:stretch/>
        </p:blipFill>
        <p:spPr>
          <a:xfrm>
            <a:off x="821377" y="6222671"/>
            <a:ext cx="8322623" cy="237506"/>
          </a:xfrm>
          <a:prstGeom prst="rect">
            <a:avLst/>
          </a:prstGeom>
        </p:spPr>
      </p:pic>
      <p:sp>
        <p:nvSpPr>
          <p:cNvPr id="3" name="Rectangle 2">
            <a:extLst>
              <a:ext uri="{FF2B5EF4-FFF2-40B4-BE49-F238E27FC236}">
                <a16:creationId xmlns:a16="http://schemas.microsoft.com/office/drawing/2014/main" id="{18FCA72A-37B5-D14C-8C2A-25B77268067E}"/>
              </a:ext>
            </a:extLst>
          </p:cNvPr>
          <p:cNvSpPr/>
          <p:nvPr/>
        </p:nvSpPr>
        <p:spPr>
          <a:xfrm>
            <a:off x="845127" y="6246421"/>
            <a:ext cx="354280" cy="118753"/>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7BA0F3-70C0-274C-AE21-8C3FD83B50AA}"/>
              </a:ext>
            </a:extLst>
          </p:cNvPr>
          <p:cNvSpPr/>
          <p:nvPr/>
        </p:nvSpPr>
        <p:spPr>
          <a:xfrm>
            <a:off x="2078181" y="6282047"/>
            <a:ext cx="354280" cy="118753"/>
          </a:xfrm>
          <a:prstGeom prst="rect">
            <a:avLst/>
          </a:prstGeom>
          <a:solidFill>
            <a:srgbClr val="B3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1CC50B-EAC6-C247-A8C6-DFE7E08BE924}"/>
              </a:ext>
            </a:extLst>
          </p:cNvPr>
          <p:cNvSpPr/>
          <p:nvPr/>
        </p:nvSpPr>
        <p:spPr>
          <a:xfrm>
            <a:off x="4017816" y="6282047"/>
            <a:ext cx="354280" cy="118753"/>
          </a:xfrm>
          <a:prstGeom prst="rect">
            <a:avLst/>
          </a:prstGeom>
          <a:solidFill>
            <a:srgbClr val="888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2E6919-DC82-F24B-8C41-67E2B0B820A1}"/>
              </a:ext>
            </a:extLst>
          </p:cNvPr>
          <p:cNvSpPr/>
          <p:nvPr/>
        </p:nvSpPr>
        <p:spPr>
          <a:xfrm>
            <a:off x="5416138" y="6282047"/>
            <a:ext cx="354280" cy="118753"/>
          </a:xfrm>
          <a:prstGeom prst="rect">
            <a:avLst/>
          </a:prstGeom>
          <a:solidFill>
            <a:srgbClr val="1F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7E22-9C27-6143-B746-BAD0E6E5B737}"/>
              </a:ext>
            </a:extLst>
          </p:cNvPr>
          <p:cNvSpPr/>
          <p:nvPr/>
        </p:nvSpPr>
        <p:spPr>
          <a:xfrm>
            <a:off x="6814460" y="6282047"/>
            <a:ext cx="354280" cy="118753"/>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0B73812-1AEB-4745-BE99-E27ADE032417}"/>
              </a:ext>
            </a:extLst>
          </p:cNvPr>
          <p:cNvSpPr txBox="1"/>
          <p:nvPr/>
        </p:nvSpPr>
        <p:spPr>
          <a:xfrm rot="16200000">
            <a:off x="33884" y="2422160"/>
            <a:ext cx="1142033" cy="369332"/>
          </a:xfrm>
          <a:prstGeom prst="rect">
            <a:avLst/>
          </a:prstGeom>
          <a:solidFill>
            <a:schemeClr val="bg1"/>
          </a:solidFill>
        </p:spPr>
        <p:txBody>
          <a:bodyPr wrap="square" rtlCol="0">
            <a:spAutoFit/>
          </a:bodyPr>
          <a:lstStyle/>
          <a:p>
            <a:pPr algn="ctr"/>
            <a:r>
              <a:rPr lang="en-US" dirty="0"/>
              <a:t>Women</a:t>
            </a:r>
          </a:p>
        </p:txBody>
      </p:sp>
      <p:sp>
        <p:nvSpPr>
          <p:cNvPr id="15" name="TextBox 14">
            <a:extLst>
              <a:ext uri="{FF2B5EF4-FFF2-40B4-BE49-F238E27FC236}">
                <a16:creationId xmlns:a16="http://schemas.microsoft.com/office/drawing/2014/main" id="{36C5E6D1-17E0-9B46-A8FE-F41BC97CF569}"/>
              </a:ext>
            </a:extLst>
          </p:cNvPr>
          <p:cNvSpPr txBox="1"/>
          <p:nvPr/>
        </p:nvSpPr>
        <p:spPr>
          <a:xfrm rot="16200000">
            <a:off x="33884" y="4499605"/>
            <a:ext cx="1142033" cy="369332"/>
          </a:xfrm>
          <a:prstGeom prst="rect">
            <a:avLst/>
          </a:prstGeom>
          <a:solidFill>
            <a:schemeClr val="bg1"/>
          </a:solidFill>
        </p:spPr>
        <p:txBody>
          <a:bodyPr wrap="square" rtlCol="0">
            <a:spAutoFit/>
          </a:bodyPr>
          <a:lstStyle/>
          <a:p>
            <a:pPr algn="ctr"/>
            <a:r>
              <a:rPr lang="en-US" dirty="0"/>
              <a:t>Men</a:t>
            </a:r>
          </a:p>
        </p:txBody>
      </p:sp>
    </p:spTree>
    <p:extLst>
      <p:ext uri="{BB962C8B-B14F-4D97-AF65-F5344CB8AC3E}">
        <p14:creationId xmlns:p14="http://schemas.microsoft.com/office/powerpoint/2010/main" val="3991290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64DF-9785-A24E-B2F5-AC4C41747CEF}"/>
              </a:ext>
            </a:extLst>
          </p:cNvPr>
          <p:cNvSpPr>
            <a:spLocks noGrp="1"/>
          </p:cNvSpPr>
          <p:nvPr>
            <p:ph type="title"/>
          </p:nvPr>
        </p:nvSpPr>
        <p:spPr/>
        <p:txBody>
          <a:bodyPr/>
          <a:lstStyle/>
          <a:p>
            <a:r>
              <a:rPr lang="en-US" dirty="0"/>
              <a:t>Class (2 cat)</a:t>
            </a:r>
          </a:p>
        </p:txBody>
      </p:sp>
      <p:sp>
        <p:nvSpPr>
          <p:cNvPr id="3" name="Content Placeholder 2">
            <a:extLst>
              <a:ext uri="{FF2B5EF4-FFF2-40B4-BE49-F238E27FC236}">
                <a16:creationId xmlns:a16="http://schemas.microsoft.com/office/drawing/2014/main" id="{88005CFA-86C9-AD48-A0C5-8A3CFCE3BB4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3735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20B321D9-4B80-4840-8065-5D7C0556C17C}"/>
              </a:ext>
            </a:extLst>
          </p:cNvPr>
          <p:cNvSpPr>
            <a:spLocks noGrp="1"/>
          </p:cNvSpPr>
          <p:nvPr>
            <p:ph idx="1"/>
          </p:nvPr>
        </p:nvSpPr>
        <p:spPr>
          <a:xfrm>
            <a:off x="628650" y="1837500"/>
            <a:ext cx="7886700" cy="4351338"/>
          </a:xfrm>
        </p:spPr>
        <p:txBody>
          <a:bodyPr>
            <a:normAutofit lnSpcReduction="10000"/>
          </a:bodyPr>
          <a:lstStyle/>
          <a:p>
            <a:pPr marL="0" indent="0" algn="just">
              <a:buNone/>
            </a:pPr>
            <a:r>
              <a:rPr lang="en-US" dirty="0"/>
              <a:t>What is the impact of mental load on individual </a:t>
            </a:r>
            <a:r>
              <a:rPr lang="en-US" b="1" dirty="0"/>
              <a:t>mental</a:t>
            </a:r>
            <a:r>
              <a:rPr lang="en-US" dirty="0"/>
              <a:t> </a:t>
            </a:r>
            <a:r>
              <a:rPr lang="en-US" b="1" dirty="0"/>
              <a:t>health</a:t>
            </a:r>
            <a:r>
              <a:rPr lang="en-US" dirty="0"/>
              <a:t>?</a:t>
            </a:r>
          </a:p>
          <a:p>
            <a:pPr marL="0" indent="0" algn="just">
              <a:buNone/>
            </a:pPr>
            <a:endParaRPr lang="en-US" dirty="0"/>
          </a:p>
          <a:p>
            <a:pPr marL="0" indent="0" algn="just">
              <a:buNone/>
            </a:pPr>
            <a:r>
              <a:rPr lang="en-US" dirty="0"/>
              <a:t>How does this relationship change according to </a:t>
            </a:r>
            <a:r>
              <a:rPr lang="en-US" b="1" dirty="0"/>
              <a:t>gender </a:t>
            </a:r>
            <a:r>
              <a:rPr lang="en-US" dirty="0"/>
              <a:t>and </a:t>
            </a:r>
            <a:r>
              <a:rPr lang="en-US" b="1" dirty="0"/>
              <a:t>parental status</a:t>
            </a:r>
            <a:r>
              <a:rPr lang="en-US" dirty="0"/>
              <a:t>?</a:t>
            </a:r>
          </a:p>
          <a:p>
            <a:pPr marL="0" indent="0" algn="just">
              <a:buNone/>
            </a:pPr>
            <a:endParaRPr lang="en-US" dirty="0"/>
          </a:p>
          <a:p>
            <a:pPr marL="0" indent="0" algn="just">
              <a:buNone/>
            </a:pPr>
            <a:r>
              <a:rPr lang="en-US" dirty="0"/>
              <a:t>Is there an impact of combined cognitive and domestic load on individuals’ mental health?</a:t>
            </a:r>
          </a:p>
          <a:p>
            <a:pPr marL="0" indent="0" algn="just">
              <a:buNone/>
            </a:pPr>
            <a:endParaRPr lang="en-US" dirty="0"/>
          </a:p>
          <a:p>
            <a:pPr marL="0" indent="0" algn="just">
              <a:buNone/>
            </a:pPr>
            <a:r>
              <a:rPr lang="en-US" dirty="0"/>
              <a:t>Intersectionality with education and class (!)</a:t>
            </a:r>
          </a:p>
          <a:p>
            <a:pPr marL="0" indent="0" algn="just">
              <a:buNone/>
            </a:pPr>
            <a:endParaRPr lang="en-US" dirty="0"/>
          </a:p>
        </p:txBody>
      </p:sp>
    </p:spTree>
    <p:extLst>
      <p:ext uri="{BB962C8B-B14F-4D97-AF65-F5344CB8AC3E}">
        <p14:creationId xmlns:p14="http://schemas.microsoft.com/office/powerpoint/2010/main" val="248795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4F8-E057-6043-9A9F-17EA6CE18A17}"/>
              </a:ext>
            </a:extLst>
          </p:cNvPr>
          <p:cNvSpPr>
            <a:spLocks noGrp="1"/>
          </p:cNvSpPr>
          <p:nvPr>
            <p:ph type="title"/>
          </p:nvPr>
        </p:nvSpPr>
        <p:spPr/>
        <p:txBody>
          <a:bodyPr/>
          <a:lstStyle/>
          <a:p>
            <a:r>
              <a:rPr lang="en-US" dirty="0"/>
              <a:t>Data and Method</a:t>
            </a:r>
          </a:p>
        </p:txBody>
      </p:sp>
      <p:sp>
        <p:nvSpPr>
          <p:cNvPr id="3" name="Content Placeholder 2">
            <a:extLst>
              <a:ext uri="{FF2B5EF4-FFF2-40B4-BE49-F238E27FC236}">
                <a16:creationId xmlns:a16="http://schemas.microsoft.com/office/drawing/2014/main" id="{20B321D9-4B80-4840-8065-5D7C0556C17C}"/>
              </a:ext>
            </a:extLst>
          </p:cNvPr>
          <p:cNvSpPr>
            <a:spLocks noGrp="1"/>
          </p:cNvSpPr>
          <p:nvPr>
            <p:ph idx="1"/>
          </p:nvPr>
        </p:nvSpPr>
        <p:spPr>
          <a:xfrm>
            <a:off x="510639" y="1690689"/>
            <a:ext cx="8193974" cy="4626984"/>
          </a:xfrm>
        </p:spPr>
        <p:txBody>
          <a:bodyPr>
            <a:normAutofit fontScale="92500" lnSpcReduction="10000"/>
          </a:bodyPr>
          <a:lstStyle/>
          <a:p>
            <a:pPr marL="0" indent="0" algn="just">
              <a:buNone/>
            </a:pPr>
            <a:r>
              <a:rPr lang="en-US" dirty="0">
                <a:solidFill>
                  <a:schemeClr val="accent1"/>
                </a:solidFill>
              </a:rPr>
              <a:t>Basque Survey of Health</a:t>
            </a:r>
            <a:r>
              <a:rPr lang="en-US" dirty="0"/>
              <a:t>: repeated cross-sectional household survey (with a panel part). Detailed information on each household member’s health and activities inside and outside the household. </a:t>
            </a:r>
          </a:p>
          <a:p>
            <a:pPr marL="0" indent="0" algn="just">
              <a:buNone/>
            </a:pPr>
            <a:r>
              <a:rPr lang="en-US" dirty="0">
                <a:solidFill>
                  <a:schemeClr val="accent1"/>
                </a:solidFill>
              </a:rPr>
              <a:t>Sample size</a:t>
            </a:r>
            <a:r>
              <a:rPr lang="en-US" dirty="0"/>
              <a:t>:  12,058 heterosexual couples pooled from 2013, 2018, and 2023 survey</a:t>
            </a:r>
          </a:p>
          <a:p>
            <a:pPr marL="0" indent="0" algn="just">
              <a:buNone/>
            </a:pPr>
            <a:r>
              <a:rPr lang="en-US" dirty="0">
                <a:solidFill>
                  <a:schemeClr val="accent1"/>
                </a:solidFill>
              </a:rPr>
              <a:t>Sample selection</a:t>
            </a:r>
            <a:r>
              <a:rPr lang="en-US" dirty="0"/>
              <a:t>: all individuals who are </a:t>
            </a:r>
            <a:r>
              <a:rPr lang="en-US" u="sng" dirty="0"/>
              <a:t>partnered </a:t>
            </a:r>
            <a:r>
              <a:rPr lang="en-US" dirty="0"/>
              <a:t>and who are not missing on the DV</a:t>
            </a:r>
            <a:endParaRPr lang="en-US" u="sng" dirty="0"/>
          </a:p>
          <a:p>
            <a:pPr marL="0" indent="0" algn="just">
              <a:buNone/>
            </a:pPr>
            <a:r>
              <a:rPr lang="en-US" dirty="0">
                <a:solidFill>
                  <a:schemeClr val="accent1"/>
                </a:solidFill>
              </a:rPr>
              <a:t>DV</a:t>
            </a:r>
            <a:r>
              <a:rPr lang="en-US" dirty="0"/>
              <a:t>: Dichotomous variable for mental health that equals 1 if the individual has issues and 0 otherwise [</a:t>
            </a:r>
            <a:r>
              <a:rPr lang="en-US" dirty="0">
                <a:solidFill>
                  <a:schemeClr val="accent1"/>
                </a:solidFill>
              </a:rPr>
              <a:t>logistic regressions</a:t>
            </a:r>
            <a:r>
              <a:rPr lang="en-US" dirty="0"/>
              <a:t>]. </a:t>
            </a:r>
          </a:p>
          <a:p>
            <a:pPr marL="0" indent="0" algn="just">
              <a:buNone/>
            </a:pPr>
            <a:r>
              <a:rPr lang="en-US" dirty="0"/>
              <a:t>Main explanatory variables: gender, parental status, cognitive work, domestic work, combination of the two dimensions.</a:t>
            </a:r>
          </a:p>
        </p:txBody>
      </p:sp>
    </p:spTree>
    <p:extLst>
      <p:ext uri="{BB962C8B-B14F-4D97-AF65-F5344CB8AC3E}">
        <p14:creationId xmlns:p14="http://schemas.microsoft.com/office/powerpoint/2010/main" val="41188760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3989</TotalTime>
  <Words>1843</Words>
  <Application>Microsoft Macintosh PowerPoint</Application>
  <PresentationFormat>On-screen Show (4:3)</PresentationFormat>
  <Paragraphs>201</Paragraphs>
  <Slides>73</Slides>
  <Notes>17</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Garamond</vt:lpstr>
      <vt:lpstr>Office Theme</vt:lpstr>
      <vt:lpstr>Mental Load:  The Invisible Dimension of Unpaid Work and its Impact on Mental Health</vt:lpstr>
      <vt:lpstr>Motivation</vt:lpstr>
      <vt:lpstr>Background</vt:lpstr>
      <vt:lpstr>Background</vt:lpstr>
      <vt:lpstr>Background</vt:lpstr>
      <vt:lpstr>Mental load: a definition</vt:lpstr>
      <vt:lpstr>Mental load: gaps in the literature</vt:lpstr>
      <vt:lpstr>Research question(s)</vt:lpstr>
      <vt:lpstr>Data and Method</vt:lpstr>
      <vt:lpstr>Mental load in the ESH</vt:lpstr>
      <vt:lpstr>Descriptives</vt:lpstr>
      <vt:lpstr>Cognitive work across gender</vt:lpstr>
      <vt:lpstr>Cognitive work across parental status</vt:lpstr>
      <vt:lpstr>Mental health</vt:lpstr>
      <vt:lpstr>Multivariate Results</vt:lpstr>
      <vt:lpstr>Mental health – Men Vs Women</vt:lpstr>
      <vt:lpstr>Mental health – Parents Vs Childless</vt:lpstr>
      <vt:lpstr>Mental health – Mother Vs Fathers</vt:lpstr>
      <vt:lpstr>Mental health – domestic work</vt:lpstr>
      <vt:lpstr>Double load</vt:lpstr>
      <vt:lpstr>Correlation cognitive and domestic work</vt:lpstr>
      <vt:lpstr>Mental health – Men Vs Women</vt:lpstr>
      <vt:lpstr>Mental health – Parents Vs Childless</vt:lpstr>
      <vt:lpstr>Mental health – Mother Vs Fathers</vt:lpstr>
      <vt:lpstr>Conclusions</vt:lpstr>
      <vt:lpstr>Discussion and next steps</vt:lpstr>
      <vt:lpstr>Any feedback and ides are welcome!   </vt:lpstr>
      <vt:lpstr>Intersectionality</vt:lpstr>
      <vt:lpstr>Cognitive work</vt:lpstr>
      <vt:lpstr>Intersectionality - Education</vt:lpstr>
      <vt:lpstr>Intersectionality - Class</vt:lpstr>
      <vt:lpstr>Conclusions</vt:lpstr>
      <vt:lpstr>Double load</vt:lpstr>
      <vt:lpstr>Intersectionality - Education</vt:lpstr>
      <vt:lpstr>Intersectionality - Class</vt:lpstr>
      <vt:lpstr>Cognitive Work</vt:lpstr>
      <vt:lpstr>Mental health – Men Vs Women</vt:lpstr>
      <vt:lpstr>Mental health – Mother Vs Fathers</vt:lpstr>
      <vt:lpstr>Mental health – Childless</vt:lpstr>
      <vt:lpstr>General health – Men Vs Women</vt:lpstr>
      <vt:lpstr>General health – Mothers Vs Fathers</vt:lpstr>
      <vt:lpstr>General health – Childless</vt:lpstr>
      <vt:lpstr> Domestic (physical) work</vt:lpstr>
      <vt:lpstr>Mental health – Men Vs Women</vt:lpstr>
      <vt:lpstr>Mental health – Mother Vs Fathers</vt:lpstr>
      <vt:lpstr>Mental health – Childless</vt:lpstr>
      <vt:lpstr>General health – Men Vs Women</vt:lpstr>
      <vt:lpstr>General health – Mothers Vs Fathers</vt:lpstr>
      <vt:lpstr>General health – Childless</vt:lpstr>
      <vt:lpstr>Cognitive &amp; Domestic work</vt:lpstr>
      <vt:lpstr>Correlation cognitive and domestic labor</vt:lpstr>
      <vt:lpstr>Mental health – Men Vs Women</vt:lpstr>
      <vt:lpstr>Mental health – Mother Vs Fathers</vt:lpstr>
      <vt:lpstr>Mental health – Childless</vt:lpstr>
      <vt:lpstr>General health – Men Vs Women</vt:lpstr>
      <vt:lpstr>General health – Mothers Vs Fathers</vt:lpstr>
      <vt:lpstr>General health – Childless</vt:lpstr>
      <vt:lpstr>Intersectionality</vt:lpstr>
      <vt:lpstr>Intersectionality</vt:lpstr>
      <vt:lpstr>Mental health</vt:lpstr>
      <vt:lpstr>Intersectionality - Education</vt:lpstr>
      <vt:lpstr>Intersectionality - Class</vt:lpstr>
      <vt:lpstr>Intersectionality – Class 3</vt:lpstr>
      <vt:lpstr>Double load</vt:lpstr>
      <vt:lpstr>Intersectionality - Education</vt:lpstr>
      <vt:lpstr>Intersectionality - Class</vt:lpstr>
      <vt:lpstr>Intersectionality – Class 3</vt:lpstr>
      <vt:lpstr>Mediation Analysis  the main issue here is that education is endogenous. What we can do is explore how much education impact on mental health is mediated by the division od work</vt:lpstr>
      <vt:lpstr>Education</vt:lpstr>
      <vt:lpstr>Mental health – Parents Vs Childless</vt:lpstr>
      <vt:lpstr>PowerPoint Presentation</vt:lpstr>
      <vt:lpstr>Results: descriptives</vt:lpstr>
      <vt:lpstr>Class (2 cat)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Roberta Rutigliano</dc:creator>
  <cp:lastModifiedBy>Roberta Rutigliano</cp:lastModifiedBy>
  <cp:revision>85</cp:revision>
  <dcterms:created xsi:type="dcterms:W3CDTF">2024-09-17T07:19:12Z</dcterms:created>
  <dcterms:modified xsi:type="dcterms:W3CDTF">2024-09-24T22:51:46Z</dcterms:modified>
</cp:coreProperties>
</file>