
<file path=[Content_Types].xml><?xml version="1.0" encoding="utf-8"?>
<Types xmlns="http://schemas.openxmlformats.org/package/2006/content-types">
  <Default Extension="emf" ContentType="image/x-emf"/>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48" r:id="rId5"/>
  </p:sldMasterIdLst>
  <p:notesMasterIdLst>
    <p:notesMasterId r:id="rId35"/>
  </p:notesMasterIdLst>
  <p:sldIdLst>
    <p:sldId id="301" r:id="rId6"/>
    <p:sldId id="262" r:id="rId7"/>
    <p:sldId id="295" r:id="rId8"/>
    <p:sldId id="310" r:id="rId9"/>
    <p:sldId id="312" r:id="rId10"/>
    <p:sldId id="313" r:id="rId11"/>
    <p:sldId id="314" r:id="rId12"/>
    <p:sldId id="283" r:id="rId13"/>
    <p:sldId id="326" r:id="rId14"/>
    <p:sldId id="315" r:id="rId15"/>
    <p:sldId id="290" r:id="rId16"/>
    <p:sldId id="316" r:id="rId17"/>
    <p:sldId id="296" r:id="rId18"/>
    <p:sldId id="325" r:id="rId19"/>
    <p:sldId id="317" r:id="rId20"/>
    <p:sldId id="302" r:id="rId21"/>
    <p:sldId id="266" r:id="rId22"/>
    <p:sldId id="318" r:id="rId23"/>
    <p:sldId id="319" r:id="rId24"/>
    <p:sldId id="320" r:id="rId25"/>
    <p:sldId id="321" r:id="rId26"/>
    <p:sldId id="322" r:id="rId27"/>
    <p:sldId id="292" r:id="rId28"/>
    <p:sldId id="289" r:id="rId29"/>
    <p:sldId id="323" r:id="rId30"/>
    <p:sldId id="324" r:id="rId31"/>
    <p:sldId id="291" r:id="rId32"/>
    <p:sldId id="297" r:id="rId33"/>
    <p:sldId id="304" r:id="rId34"/>
  </p:sldIdLst>
  <p:sldSz cx="12192000" cy="6858000"/>
  <p:notesSz cx="6858000" cy="9144000"/>
  <p:embeddedFontLst>
    <p:embeddedFont>
      <p:font typeface="Inapp" panose="020B0604020202020204" charset="0"/>
      <p:regular r:id="rId36"/>
      <p:bold r:id="rId37"/>
      <p:italic r:id="rId38"/>
      <p:boldItalic r:id="rId39"/>
    </p:embeddedFont>
  </p:embeddedFontLst>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366278E-2B8B-4155-E2A9-CB6315C679D6}" name="Rosano Aldo" initials="RA" userId="S::a.rosano@inapp.org::88db3c37-0cd7-4345-9fae-3e462c6e4e3f" providerId="AD"/>
  <p188:author id="{B8C89D9B-CD00-8691-272B-D8ACCFB6C333}" name="Di Padova Pasquale" initials="PD" userId="S::p.dipadova@inapp.org::e9f71eba-3081-4cc5-b565-c269fe230ed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FE0"/>
    <a:srgbClr val="DF017E"/>
    <a:srgbClr val="404140"/>
    <a:srgbClr val="043668"/>
    <a:srgbClr val="5EAB36"/>
    <a:srgbClr val="FAC400"/>
    <a:srgbClr val="E01E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D34A4D-3F1B-4985-A4E4-C192043AF6D2}" v="1" dt="2024-09-19T09:35:04.400"/>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Stile medio 1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Stile medio 4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8603FDC-E32A-4AB5-989C-0864C3EAD2B8}" styleName="Stile con tema 2 - Colore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4B1156A-380E-4F78-BDF5-A606A8083BF9}" styleName="Stile medio 4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84E427A-3D55-4303-BF80-6455036E1DE7}" styleName="Stile con tema 1 - Color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Stile chiaro 3 - Color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57"/>
    <p:restoredTop sz="94674"/>
  </p:normalViewPr>
  <p:slideViewPr>
    <p:cSldViewPr snapToGrid="0" snapToObjects="1">
      <p:cViewPr varScale="1">
        <p:scale>
          <a:sx n="79" d="100"/>
          <a:sy n="79" d="100"/>
        </p:scale>
        <p:origin x="8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font" Target="fonts/font4.fntdata"/><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font" Target="fonts/font2.fntdata"/><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font" Target="fonts/font1.fntdata"/><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43"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font" Target="fonts/font3.fntdata"/><Relationship Id="rId46" Type="http://schemas.microsoft.com/office/2018/10/relationships/authors" Target="authors.xml"/><Relationship Id="rId20" Type="http://schemas.openxmlformats.org/officeDocument/2006/relationships/slide" Target="slides/slide15.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ano Aldo" userId="88db3c37-0cd7-4345-9fae-3e462c6e4e3f" providerId="ADAL" clId="{51D34A4D-3F1B-4985-A4E4-C192043AF6D2}"/>
    <pc:docChg chg="undo custSel addSld delSld modSld">
      <pc:chgData name="Rosano Aldo" userId="88db3c37-0cd7-4345-9fae-3e462c6e4e3f" providerId="ADAL" clId="{51D34A4D-3F1B-4985-A4E4-C192043AF6D2}" dt="2024-09-19T10:53:15.752" v="1388" actId="20577"/>
      <pc:docMkLst>
        <pc:docMk/>
      </pc:docMkLst>
      <pc:sldChg chg="addSp delSp modSp mod">
        <pc:chgData name="Rosano Aldo" userId="88db3c37-0cd7-4345-9fae-3e462c6e4e3f" providerId="ADAL" clId="{51D34A4D-3F1B-4985-A4E4-C192043AF6D2}" dt="2024-09-19T09:03:07.809" v="296"/>
        <pc:sldMkLst>
          <pc:docMk/>
          <pc:sldMk cId="230791398" sldId="283"/>
        </pc:sldMkLst>
        <pc:spChg chg="mod">
          <ac:chgData name="Rosano Aldo" userId="88db3c37-0cd7-4345-9fae-3e462c6e4e3f" providerId="ADAL" clId="{51D34A4D-3F1B-4985-A4E4-C192043AF6D2}" dt="2024-09-19T09:01:18.817" v="273" actId="20577"/>
          <ac:spMkLst>
            <pc:docMk/>
            <pc:sldMk cId="230791398" sldId="283"/>
            <ac:spMk id="2" creationId="{709C0A5A-0D0D-18D7-9DA3-C27528AD0835}"/>
          </ac:spMkLst>
        </pc:spChg>
        <pc:spChg chg="add del mod">
          <ac:chgData name="Rosano Aldo" userId="88db3c37-0cd7-4345-9fae-3e462c6e4e3f" providerId="ADAL" clId="{51D34A4D-3F1B-4985-A4E4-C192043AF6D2}" dt="2024-09-19T09:03:07.809" v="296"/>
          <ac:spMkLst>
            <pc:docMk/>
            <pc:sldMk cId="230791398" sldId="283"/>
            <ac:spMk id="4" creationId="{662C019C-78E4-2F8E-9A78-ACA7E5CECE77}"/>
          </ac:spMkLst>
        </pc:spChg>
        <pc:spChg chg="mod">
          <ac:chgData name="Rosano Aldo" userId="88db3c37-0cd7-4345-9fae-3e462c6e4e3f" providerId="ADAL" clId="{51D34A4D-3F1B-4985-A4E4-C192043AF6D2}" dt="2024-09-19T09:02:19.718" v="279" actId="6549"/>
          <ac:spMkLst>
            <pc:docMk/>
            <pc:sldMk cId="230791398" sldId="283"/>
            <ac:spMk id="7" creationId="{00000000-0000-0000-0000-000000000000}"/>
          </ac:spMkLst>
        </pc:spChg>
      </pc:sldChg>
      <pc:sldChg chg="modSp mod">
        <pc:chgData name="Rosano Aldo" userId="88db3c37-0cd7-4345-9fae-3e462c6e4e3f" providerId="ADAL" clId="{51D34A4D-3F1B-4985-A4E4-C192043AF6D2}" dt="2024-09-19T09:41:32.920" v="1254" actId="20577"/>
        <pc:sldMkLst>
          <pc:docMk/>
          <pc:sldMk cId="622960471" sldId="291"/>
        </pc:sldMkLst>
        <pc:spChg chg="mod">
          <ac:chgData name="Rosano Aldo" userId="88db3c37-0cd7-4345-9fae-3e462c6e4e3f" providerId="ADAL" clId="{51D34A4D-3F1B-4985-A4E4-C192043AF6D2}" dt="2024-09-19T09:41:32.920" v="1254" actId="20577"/>
          <ac:spMkLst>
            <pc:docMk/>
            <pc:sldMk cId="622960471" sldId="291"/>
            <ac:spMk id="7" creationId="{00000000-0000-0000-0000-000000000000}"/>
          </ac:spMkLst>
        </pc:spChg>
      </pc:sldChg>
      <pc:sldChg chg="modSp mod">
        <pc:chgData name="Rosano Aldo" userId="88db3c37-0cd7-4345-9fae-3e462c6e4e3f" providerId="ADAL" clId="{51D34A4D-3F1B-4985-A4E4-C192043AF6D2}" dt="2024-09-19T08:59:47.150" v="258" actId="255"/>
        <pc:sldMkLst>
          <pc:docMk/>
          <pc:sldMk cId="3656196116" sldId="324"/>
        </pc:sldMkLst>
        <pc:spChg chg="mod">
          <ac:chgData name="Rosano Aldo" userId="88db3c37-0cd7-4345-9fae-3e462c6e4e3f" providerId="ADAL" clId="{51D34A4D-3F1B-4985-A4E4-C192043AF6D2}" dt="2024-09-19T08:59:47.150" v="258" actId="255"/>
          <ac:spMkLst>
            <pc:docMk/>
            <pc:sldMk cId="3656196116" sldId="324"/>
            <ac:spMk id="7" creationId="{00000000-0000-0000-0000-000000000000}"/>
          </ac:spMkLst>
        </pc:spChg>
        <pc:spChg chg="mod">
          <ac:chgData name="Rosano Aldo" userId="88db3c37-0cd7-4345-9fae-3e462c6e4e3f" providerId="ADAL" clId="{51D34A4D-3F1B-4985-A4E4-C192043AF6D2}" dt="2024-09-19T08:54:53.813" v="73" actId="20577"/>
          <ac:spMkLst>
            <pc:docMk/>
            <pc:sldMk cId="3656196116" sldId="324"/>
            <ac:spMk id="8" creationId="{14011F9B-8A3D-63E4-FF41-0D3996AC83A2}"/>
          </ac:spMkLst>
        </pc:spChg>
      </pc:sldChg>
      <pc:sldChg chg="delSp modSp add mod">
        <pc:chgData name="Rosano Aldo" userId="88db3c37-0cd7-4345-9fae-3e462c6e4e3f" providerId="ADAL" clId="{51D34A4D-3F1B-4985-A4E4-C192043AF6D2}" dt="2024-09-19T10:53:15.752" v="1388" actId="20577"/>
        <pc:sldMkLst>
          <pc:docMk/>
          <pc:sldMk cId="1523008357" sldId="326"/>
        </pc:sldMkLst>
        <pc:spChg chg="mod">
          <ac:chgData name="Rosano Aldo" userId="88db3c37-0cd7-4345-9fae-3e462c6e4e3f" providerId="ADAL" clId="{51D34A4D-3F1B-4985-A4E4-C192043AF6D2}" dt="2024-09-19T09:02:53.669" v="292" actId="20577"/>
          <ac:spMkLst>
            <pc:docMk/>
            <pc:sldMk cId="1523008357" sldId="326"/>
            <ac:spMk id="2" creationId="{709C0A5A-0D0D-18D7-9DA3-C27528AD0835}"/>
          </ac:spMkLst>
        </pc:spChg>
        <pc:spChg chg="mod">
          <ac:chgData name="Rosano Aldo" userId="88db3c37-0cd7-4345-9fae-3e462c6e4e3f" providerId="ADAL" clId="{51D34A4D-3F1B-4985-A4E4-C192043AF6D2}" dt="2024-09-19T10:53:15.752" v="1388" actId="20577"/>
          <ac:spMkLst>
            <pc:docMk/>
            <pc:sldMk cId="1523008357" sldId="326"/>
            <ac:spMk id="4" creationId="{662C019C-78E4-2F8E-9A78-ACA7E5CECE77}"/>
          </ac:spMkLst>
        </pc:spChg>
        <pc:spChg chg="del">
          <ac:chgData name="Rosano Aldo" userId="88db3c37-0cd7-4345-9fae-3e462c6e4e3f" providerId="ADAL" clId="{51D34A4D-3F1B-4985-A4E4-C192043AF6D2}" dt="2024-09-19T09:02:59.692" v="293" actId="478"/>
          <ac:spMkLst>
            <pc:docMk/>
            <pc:sldMk cId="1523008357" sldId="326"/>
            <ac:spMk id="7" creationId="{00000000-0000-0000-0000-000000000000}"/>
          </ac:spMkLst>
        </pc:spChg>
      </pc:sldChg>
      <pc:sldChg chg="add del">
        <pc:chgData name="Rosano Aldo" userId="88db3c37-0cd7-4345-9fae-3e462c6e4e3f" providerId="ADAL" clId="{51D34A4D-3F1B-4985-A4E4-C192043AF6D2}" dt="2024-09-19T09:01:51.631" v="275" actId="47"/>
        <pc:sldMkLst>
          <pc:docMk/>
          <pc:sldMk cId="2938446866" sldId="326"/>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o365inapp-my.sharepoint.com/personal/a_rosano_inapp_org/Documents/Documenti/disabilit&#224;/Articolo/tavola%20mortalit&#224;_Cox_Poisson_15anni_10set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o365inapp-my.sharepoint.com/personal/a_rosano_inapp_org/Documents/Documenti/disabilit&#224;/Articolo/tavola%20mortalit&#224;_Cox_Poisson_15anni_10sett.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o365inapp-my.sharepoint.com/personal/a_rosano_inapp_org/Documents/Documenti/disabilit&#224;/Articolo/tavola%20mortalit&#224;_Cox_Poisson_15anni_10set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o365inapp-my.sharepoint.com/personal/a_rosano_inapp_org/Documents/Documenti/disabilit&#224;/Articolo/tavola%20mortalit&#224;_Cox_Poisson_15anni_10set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o365inapp-my.sharepoint.com/personal/a_rosano_inapp_org/Documents/Documenti/disabilit&#224;/Articolo/tavola%20mortalit&#224;_Cox_Poisson_15anni_10sett.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o365inapp-my.sharepoint.com/personal/a_rosano_inapp_org/Documents/Documenti/disabilit&#224;/Articolo/tavola%20mortalit&#224;_Cox_Poisson_15anni_13sett.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1" Type="http://schemas.openxmlformats.org/officeDocument/2006/relationships/oleObject" Target="https://o365inapp-my.sharepoint.com/personal/a_rosano_inapp_org/Documents/Documenti/disabilit&#224;/Articolo/tavola%20mortalit&#224;_Cox_Poisson_15anni_9sett.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https://o365inapp-my.sharepoint.com/personal/a_rosano_inapp_org/Documents/Documenti/disabilit&#224;/Articolo/tavola%20mortalit&#224;_Cox_Poisson_15anni_9set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it-IT" sz="1600"/>
              <a:t>Age class 35-44</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manualLayout>
          <c:layoutTarget val="inner"/>
          <c:xMode val="edge"/>
          <c:yMode val="edge"/>
          <c:x val="0.17084080882086269"/>
          <c:y val="8.7917028832473265E-2"/>
          <c:w val="0.80415936001072519"/>
          <c:h val="0.72298456384581811"/>
        </c:manualLayout>
      </c:layout>
      <c:lineChart>
        <c:grouping val="standard"/>
        <c:varyColors val="0"/>
        <c:ser>
          <c:idx val="0"/>
          <c:order val="0"/>
          <c:tx>
            <c:strRef>
              <c:f>Bsurv!#REF!</c:f>
              <c:strCache>
                <c:ptCount val="1"/>
                <c:pt idx="0">
                  <c:v>#REF!</c:v>
                </c:pt>
              </c:strCache>
            </c:strRef>
          </c:tx>
          <c:spPr>
            <a:ln w="28575" cap="rnd">
              <a:solidFill>
                <a:schemeClr val="accent1"/>
              </a:solidFill>
              <a:round/>
            </a:ln>
            <a:effectLst/>
          </c:spPr>
          <c:marker>
            <c:symbol val="none"/>
          </c:marker>
          <c:cat>
            <c:numRef>
              <c:f>'[tavola mortalità_Cox_Poisson_15anni_10sett.xlsx]Bsurv'!$A$4:$A$16</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Bsurv!#REF!</c:f>
              <c:numCache>
                <c:formatCode>General</c:formatCode>
                <c:ptCount val="1"/>
                <c:pt idx="0">
                  <c:v>1</c:v>
                </c:pt>
              </c:numCache>
            </c:numRef>
          </c:val>
          <c:smooth val="0"/>
          <c:extLst>
            <c:ext xmlns:c16="http://schemas.microsoft.com/office/drawing/2014/chart" uri="{C3380CC4-5D6E-409C-BE32-E72D297353CC}">
              <c16:uniqueId val="{00000000-07DB-4135-95E1-1B8C7682FB23}"/>
            </c:ext>
          </c:extLst>
        </c:ser>
        <c:ser>
          <c:idx val="1"/>
          <c:order val="1"/>
          <c:tx>
            <c:strRef>
              <c:f>'[tavola mortalità_Cox_Poisson_15anni_10sett.xlsx]Bsurv'!$B$3</c:f>
              <c:strCache>
                <c:ptCount val="1"/>
                <c:pt idx="0">
                  <c:v>prob ndisab</c:v>
                </c:pt>
              </c:strCache>
            </c:strRef>
          </c:tx>
          <c:spPr>
            <a:ln w="28575" cap="rnd">
              <a:solidFill>
                <a:schemeClr val="accent2"/>
              </a:solidFill>
              <a:round/>
            </a:ln>
            <a:effectLst/>
          </c:spPr>
          <c:marker>
            <c:symbol val="none"/>
          </c:marker>
          <c:cat>
            <c:numRef>
              <c:f>'[tavola mortalità_Cox_Poisson_15anni_10sett.xlsx]Bsurv'!$A$4:$A$16</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'[tavola mortalità_Cox_Poisson_15anni_10sett.xlsx]Bsurv'!$B$4:$B$16</c:f>
              <c:numCache>
                <c:formatCode>General</c:formatCode>
                <c:ptCount val="13"/>
                <c:pt idx="0">
                  <c:v>0.99907970000000001</c:v>
                </c:pt>
                <c:pt idx="1">
                  <c:v>0.99794050000000001</c:v>
                </c:pt>
                <c:pt idx="2">
                  <c:v>0.99661489999999997</c:v>
                </c:pt>
                <c:pt idx="3">
                  <c:v>0.99515160000000003</c:v>
                </c:pt>
                <c:pt idx="4">
                  <c:v>0.99357910000000005</c:v>
                </c:pt>
                <c:pt idx="5">
                  <c:v>0.9919116</c:v>
                </c:pt>
                <c:pt idx="6">
                  <c:v>0.99006249999999996</c:v>
                </c:pt>
                <c:pt idx="7">
                  <c:v>0.98802869999999998</c:v>
                </c:pt>
                <c:pt idx="8">
                  <c:v>0.98586870000000004</c:v>
                </c:pt>
                <c:pt idx="9">
                  <c:v>0.98360689999999995</c:v>
                </c:pt>
                <c:pt idx="10">
                  <c:v>0.98106320000000002</c:v>
                </c:pt>
                <c:pt idx="11">
                  <c:v>0.97839670000000001</c:v>
                </c:pt>
                <c:pt idx="12">
                  <c:v>0.97560420000000003</c:v>
                </c:pt>
              </c:numCache>
            </c:numRef>
          </c:val>
          <c:smooth val="0"/>
          <c:extLst>
            <c:ext xmlns:c16="http://schemas.microsoft.com/office/drawing/2014/chart" uri="{C3380CC4-5D6E-409C-BE32-E72D297353CC}">
              <c16:uniqueId val="{00000001-07DB-4135-95E1-1B8C7682FB23}"/>
            </c:ext>
          </c:extLst>
        </c:ser>
        <c:ser>
          <c:idx val="2"/>
          <c:order val="2"/>
          <c:tx>
            <c:strRef>
              <c:f>Bsurv!#REF!</c:f>
              <c:strCache>
                <c:ptCount val="1"/>
                <c:pt idx="0">
                  <c:v>#REF!</c:v>
                </c:pt>
              </c:strCache>
            </c:strRef>
          </c:tx>
          <c:spPr>
            <a:ln w="28575" cap="rnd">
              <a:solidFill>
                <a:schemeClr val="accent3"/>
              </a:solidFill>
              <a:round/>
            </a:ln>
            <a:effectLst/>
          </c:spPr>
          <c:marker>
            <c:symbol val="none"/>
          </c:marker>
          <c:cat>
            <c:numRef>
              <c:f>'[tavola mortalità_Cox_Poisson_15anni_10sett.xlsx]Bsurv'!$A$4:$A$16</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Bsurv!#REF!</c:f>
              <c:numCache>
                <c:formatCode>General</c:formatCode>
                <c:ptCount val="1"/>
                <c:pt idx="0">
                  <c:v>1</c:v>
                </c:pt>
              </c:numCache>
            </c:numRef>
          </c:val>
          <c:smooth val="0"/>
          <c:extLst>
            <c:ext xmlns:c16="http://schemas.microsoft.com/office/drawing/2014/chart" uri="{C3380CC4-5D6E-409C-BE32-E72D297353CC}">
              <c16:uniqueId val="{00000002-07DB-4135-95E1-1B8C7682FB23}"/>
            </c:ext>
          </c:extLst>
        </c:ser>
        <c:ser>
          <c:idx val="3"/>
          <c:order val="3"/>
          <c:tx>
            <c:strRef>
              <c:f>Bsurv!#REF!</c:f>
              <c:strCache>
                <c:ptCount val="1"/>
                <c:pt idx="0">
                  <c:v>#REF!</c:v>
                </c:pt>
              </c:strCache>
            </c:strRef>
          </c:tx>
          <c:spPr>
            <a:ln w="28575" cap="rnd">
              <a:solidFill>
                <a:schemeClr val="accent4"/>
              </a:solidFill>
              <a:round/>
            </a:ln>
            <a:effectLst/>
          </c:spPr>
          <c:marker>
            <c:symbol val="none"/>
          </c:marker>
          <c:cat>
            <c:numRef>
              <c:f>'[tavola mortalità_Cox_Poisson_15anni_10sett.xlsx]Bsurv'!$A$4:$A$16</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Bsurv!#REF!</c:f>
              <c:numCache>
                <c:formatCode>General</c:formatCode>
                <c:ptCount val="1"/>
                <c:pt idx="0">
                  <c:v>1</c:v>
                </c:pt>
              </c:numCache>
            </c:numRef>
          </c:val>
          <c:smooth val="0"/>
          <c:extLst>
            <c:ext xmlns:c16="http://schemas.microsoft.com/office/drawing/2014/chart" uri="{C3380CC4-5D6E-409C-BE32-E72D297353CC}">
              <c16:uniqueId val="{00000003-07DB-4135-95E1-1B8C7682FB23}"/>
            </c:ext>
          </c:extLst>
        </c:ser>
        <c:ser>
          <c:idx val="4"/>
          <c:order val="4"/>
          <c:tx>
            <c:strRef>
              <c:f>'[tavola mortalità_Cox_Poisson_15anni_10sett.xlsx]Bsurv'!$C$3</c:f>
              <c:strCache>
                <c:ptCount val="1"/>
                <c:pt idx="0">
                  <c:v>prob disab</c:v>
                </c:pt>
              </c:strCache>
            </c:strRef>
          </c:tx>
          <c:spPr>
            <a:ln w="28575" cap="rnd">
              <a:solidFill>
                <a:schemeClr val="accent5"/>
              </a:solidFill>
              <a:round/>
            </a:ln>
            <a:effectLst/>
          </c:spPr>
          <c:marker>
            <c:symbol val="none"/>
          </c:marker>
          <c:cat>
            <c:numRef>
              <c:f>'[tavola mortalità_Cox_Poisson_15anni_10sett.xlsx]Bsurv'!$A$4:$A$16</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'[tavola mortalità_Cox_Poisson_15anni_10sett.xlsx]Bsurv'!$C$4:$C$16</c:f>
              <c:numCache>
                <c:formatCode>General</c:formatCode>
                <c:ptCount val="13"/>
                <c:pt idx="0">
                  <c:v>0.99831029999999998</c:v>
                </c:pt>
                <c:pt idx="1">
                  <c:v>0.99622049999999995</c:v>
                </c:pt>
                <c:pt idx="2">
                  <c:v>0.99379139999999999</c:v>
                </c:pt>
                <c:pt idx="3">
                  <c:v>0.99111309999999997</c:v>
                </c:pt>
                <c:pt idx="4">
                  <c:v>0.98823830000000001</c:v>
                </c:pt>
                <c:pt idx="5">
                  <c:v>0.98519429999999997</c:v>
                </c:pt>
                <c:pt idx="6">
                  <c:v>0.98182360000000002</c:v>
                </c:pt>
                <c:pt idx="7">
                  <c:v>0.97812239999999995</c:v>
                </c:pt>
                <c:pt idx="8">
                  <c:v>0.97419849999999997</c:v>
                </c:pt>
                <c:pt idx="9">
                  <c:v>0.9700974</c:v>
                </c:pt>
                <c:pt idx="10">
                  <c:v>0.96549459999999998</c:v>
                </c:pt>
                <c:pt idx="11">
                  <c:v>0.96068010000000004</c:v>
                </c:pt>
                <c:pt idx="12">
                  <c:v>0.95565</c:v>
                </c:pt>
              </c:numCache>
            </c:numRef>
          </c:val>
          <c:smooth val="0"/>
          <c:extLst>
            <c:ext xmlns:c16="http://schemas.microsoft.com/office/drawing/2014/chart" uri="{C3380CC4-5D6E-409C-BE32-E72D297353CC}">
              <c16:uniqueId val="{00000004-07DB-4135-95E1-1B8C7682FB23}"/>
            </c:ext>
          </c:extLst>
        </c:ser>
        <c:ser>
          <c:idx val="5"/>
          <c:order val="5"/>
          <c:tx>
            <c:strRef>
              <c:f>Bsurv!#REF!</c:f>
              <c:strCache>
                <c:ptCount val="1"/>
                <c:pt idx="0">
                  <c:v>#REF!</c:v>
                </c:pt>
              </c:strCache>
            </c:strRef>
          </c:tx>
          <c:spPr>
            <a:ln w="28575" cap="rnd">
              <a:solidFill>
                <a:schemeClr val="accent6"/>
              </a:solidFill>
              <a:round/>
            </a:ln>
            <a:effectLst/>
          </c:spPr>
          <c:marker>
            <c:symbol val="none"/>
          </c:marker>
          <c:cat>
            <c:numRef>
              <c:f>'[tavola mortalità_Cox_Poisson_15anni_10sett.xlsx]Bsurv'!$A$4:$A$16</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Bsurv!#REF!</c:f>
              <c:numCache>
                <c:formatCode>General</c:formatCode>
                <c:ptCount val="1"/>
                <c:pt idx="0">
                  <c:v>1</c:v>
                </c:pt>
              </c:numCache>
            </c:numRef>
          </c:val>
          <c:smooth val="0"/>
          <c:extLst>
            <c:ext xmlns:c16="http://schemas.microsoft.com/office/drawing/2014/chart" uri="{C3380CC4-5D6E-409C-BE32-E72D297353CC}">
              <c16:uniqueId val="{00000005-07DB-4135-95E1-1B8C7682FB23}"/>
            </c:ext>
          </c:extLst>
        </c:ser>
        <c:dLbls>
          <c:showLegendKey val="0"/>
          <c:showVal val="0"/>
          <c:showCatName val="0"/>
          <c:showSerName val="0"/>
          <c:showPercent val="0"/>
          <c:showBubbleSize val="0"/>
        </c:dLbls>
        <c:smooth val="0"/>
        <c:axId val="457994472"/>
        <c:axId val="457994832"/>
      </c:lineChart>
      <c:catAx>
        <c:axId val="457994472"/>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it-IT" sz="1400"/>
                  <a:t>Years of follow up</a:t>
                </a:r>
              </a:p>
            </c:rich>
          </c:tx>
          <c:layout>
            <c:manualLayout>
              <c:xMode val="edge"/>
              <c:yMode val="edge"/>
              <c:x val="0.40570467065634175"/>
              <c:y val="0.9271609736372110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crossAx val="457994832"/>
        <c:crosses val="autoZero"/>
        <c:auto val="1"/>
        <c:lblAlgn val="ctr"/>
        <c:lblOffset val="100"/>
        <c:noMultiLvlLbl val="0"/>
      </c:catAx>
      <c:valAx>
        <c:axId val="457994832"/>
        <c:scaling>
          <c:orientation val="minMax"/>
          <c:max val="1"/>
          <c:min val="0.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it-IT" sz="1400"/>
                  <a:t>Prob survival</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crossAx val="457994472"/>
        <c:crosses val="autoZero"/>
        <c:crossBetween val="between"/>
      </c:valAx>
      <c:spPr>
        <a:noFill/>
        <a:ln>
          <a:noFill/>
        </a:ln>
        <a:effectLst/>
      </c:spPr>
    </c:plotArea>
    <c:legend>
      <c:legendPos val="b"/>
      <c:legendEntry>
        <c:idx val="0"/>
        <c:delete val="1"/>
      </c:legendEntry>
      <c:legendEntry>
        <c:idx val="2"/>
        <c:delete val="1"/>
      </c:legendEntry>
      <c:legendEntry>
        <c:idx val="3"/>
        <c:delete val="1"/>
      </c:legendEntry>
      <c:legendEntry>
        <c:idx val="5"/>
        <c:delete val="1"/>
      </c:legendEntry>
      <c:layout>
        <c:manualLayout>
          <c:xMode val="edge"/>
          <c:yMode val="edge"/>
          <c:x val="0.12165087258829488"/>
          <c:y val="0.74441416648881797"/>
          <c:w val="0.68934092175176487"/>
          <c:h val="6.8564368113044352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w="25400">
      <a:solidFill>
        <a:schemeClr val="accent1">
          <a:lumMod val="75000"/>
        </a:schemeClr>
      </a:solidFill>
    </a:ln>
    <a:effectLst/>
  </c:spPr>
  <c:txPr>
    <a:bodyPr/>
    <a:lstStyle/>
    <a:p>
      <a:pPr>
        <a:defRPr sz="800"/>
      </a:pPr>
      <a:endParaRPr lang="it-I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it-IT"/>
              <a:t>Age class 45-54</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manualLayout>
          <c:layoutTarget val="inner"/>
          <c:xMode val="edge"/>
          <c:yMode val="edge"/>
          <c:x val="0.23412529003067276"/>
          <c:y val="8.7917028832473265E-2"/>
          <c:w val="0.74087471667756533"/>
          <c:h val="0.75656232551249458"/>
        </c:manualLayout>
      </c:layout>
      <c:lineChart>
        <c:grouping val="standard"/>
        <c:varyColors val="0"/>
        <c:ser>
          <c:idx val="0"/>
          <c:order val="0"/>
          <c:tx>
            <c:strRef>
              <c:f>'[tavola mortalità_Cox_Poisson_15anni_10sett.xlsx]Bsurv'!$A$42</c:f>
              <c:strCache>
                <c:ptCount val="1"/>
                <c:pt idx="0">
                  <c:v>Year</c:v>
                </c:pt>
              </c:strCache>
            </c:strRef>
          </c:tx>
          <c:spPr>
            <a:ln w="28575" cap="rnd">
              <a:solidFill>
                <a:schemeClr val="accent1"/>
              </a:solidFill>
              <a:round/>
            </a:ln>
            <a:effectLst/>
          </c:spPr>
          <c:marker>
            <c:symbol val="none"/>
          </c:marker>
          <c:val>
            <c:numRef>
              <c:f>'[tavola mortalità_Cox_Poisson_15anni_10sett.xlsx]Bsurv'!$A$43:$A$55</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val>
          <c:smooth val="0"/>
          <c:extLst>
            <c:ext xmlns:c16="http://schemas.microsoft.com/office/drawing/2014/chart" uri="{C3380CC4-5D6E-409C-BE32-E72D297353CC}">
              <c16:uniqueId val="{00000000-8A8F-4656-A564-3E4B958C270B}"/>
            </c:ext>
          </c:extLst>
        </c:ser>
        <c:ser>
          <c:idx val="1"/>
          <c:order val="1"/>
          <c:tx>
            <c:strRef>
              <c:f>Bsurv!#REF!</c:f>
              <c:strCache>
                <c:ptCount val="1"/>
                <c:pt idx="0">
                  <c:v>#REF!</c:v>
                </c:pt>
              </c:strCache>
            </c:strRef>
          </c:tx>
          <c:spPr>
            <a:ln w="28575" cap="rnd">
              <a:solidFill>
                <a:schemeClr val="accent2"/>
              </a:solidFill>
              <a:round/>
            </a:ln>
            <a:effectLst/>
          </c:spPr>
          <c:marker>
            <c:symbol val="none"/>
          </c:marker>
          <c:val>
            <c:numRef>
              <c:f>Bsurv!#REF!</c:f>
              <c:numCache>
                <c:formatCode>General</c:formatCode>
                <c:ptCount val="1"/>
                <c:pt idx="0">
                  <c:v>1</c:v>
                </c:pt>
              </c:numCache>
            </c:numRef>
          </c:val>
          <c:smooth val="0"/>
          <c:extLst>
            <c:ext xmlns:c16="http://schemas.microsoft.com/office/drawing/2014/chart" uri="{C3380CC4-5D6E-409C-BE32-E72D297353CC}">
              <c16:uniqueId val="{00000001-8A8F-4656-A564-3E4B958C270B}"/>
            </c:ext>
          </c:extLst>
        </c:ser>
        <c:ser>
          <c:idx val="2"/>
          <c:order val="2"/>
          <c:tx>
            <c:strRef>
              <c:f>'[tavola mortalità_Cox_Poisson_15anni_10sett.xlsx]Bsurv'!$B$42</c:f>
              <c:strCache>
                <c:ptCount val="1"/>
                <c:pt idx="0">
                  <c:v>prob ndisab</c:v>
                </c:pt>
              </c:strCache>
            </c:strRef>
          </c:tx>
          <c:spPr>
            <a:ln w="28575" cap="rnd">
              <a:solidFill>
                <a:schemeClr val="accent2"/>
              </a:solidFill>
              <a:round/>
            </a:ln>
            <a:effectLst/>
          </c:spPr>
          <c:marker>
            <c:symbol val="none"/>
          </c:marker>
          <c:val>
            <c:numRef>
              <c:f>'[tavola mortalità_Cox_Poisson_15anni_10sett.xlsx]Bsurv'!$B$43:$B$55</c:f>
              <c:numCache>
                <c:formatCode>General</c:formatCode>
                <c:ptCount val="13"/>
                <c:pt idx="0">
                  <c:v>0.99778599999999995</c:v>
                </c:pt>
                <c:pt idx="1">
                  <c:v>0.99504939999999997</c:v>
                </c:pt>
                <c:pt idx="2">
                  <c:v>0.99187069999999999</c:v>
                </c:pt>
                <c:pt idx="3">
                  <c:v>0.98836860000000004</c:v>
                </c:pt>
                <c:pt idx="4">
                  <c:v>0.98461290000000001</c:v>
                </c:pt>
                <c:pt idx="5">
                  <c:v>0.98063979999999995</c:v>
                </c:pt>
                <c:pt idx="6">
                  <c:v>0.97624480000000002</c:v>
                </c:pt>
                <c:pt idx="7">
                  <c:v>0.97142430000000002</c:v>
                </c:pt>
                <c:pt idx="8">
                  <c:v>0.96631999999999996</c:v>
                </c:pt>
                <c:pt idx="9">
                  <c:v>0.96099190000000001</c:v>
                </c:pt>
                <c:pt idx="10">
                  <c:v>0.95502030000000004</c:v>
                </c:pt>
                <c:pt idx="11">
                  <c:v>0.9487835</c:v>
                </c:pt>
                <c:pt idx="12">
                  <c:v>0.94227780000000005</c:v>
                </c:pt>
              </c:numCache>
            </c:numRef>
          </c:val>
          <c:smooth val="0"/>
          <c:extLst>
            <c:ext xmlns:c16="http://schemas.microsoft.com/office/drawing/2014/chart" uri="{C3380CC4-5D6E-409C-BE32-E72D297353CC}">
              <c16:uniqueId val="{00000002-8A8F-4656-A564-3E4B958C270B}"/>
            </c:ext>
          </c:extLst>
        </c:ser>
        <c:ser>
          <c:idx val="3"/>
          <c:order val="3"/>
          <c:tx>
            <c:strRef>
              <c:f>Bsurv!#REF!</c:f>
              <c:strCache>
                <c:ptCount val="1"/>
                <c:pt idx="0">
                  <c:v>#REF!</c:v>
                </c:pt>
              </c:strCache>
            </c:strRef>
          </c:tx>
          <c:spPr>
            <a:ln w="28575" cap="rnd">
              <a:solidFill>
                <a:schemeClr val="accent4"/>
              </a:solidFill>
              <a:round/>
            </a:ln>
            <a:effectLst/>
          </c:spPr>
          <c:marker>
            <c:symbol val="none"/>
          </c:marker>
          <c:val>
            <c:numRef>
              <c:f>Bsurv!#REF!</c:f>
              <c:numCache>
                <c:formatCode>General</c:formatCode>
                <c:ptCount val="1"/>
                <c:pt idx="0">
                  <c:v>1</c:v>
                </c:pt>
              </c:numCache>
            </c:numRef>
          </c:val>
          <c:smooth val="0"/>
          <c:extLst>
            <c:ext xmlns:c16="http://schemas.microsoft.com/office/drawing/2014/chart" uri="{C3380CC4-5D6E-409C-BE32-E72D297353CC}">
              <c16:uniqueId val="{00000003-8A8F-4656-A564-3E4B958C270B}"/>
            </c:ext>
          </c:extLst>
        </c:ser>
        <c:ser>
          <c:idx val="4"/>
          <c:order val="4"/>
          <c:tx>
            <c:strRef>
              <c:f>Bsurv!#REF!</c:f>
              <c:strCache>
                <c:ptCount val="1"/>
                <c:pt idx="0">
                  <c:v>#REF!</c:v>
                </c:pt>
              </c:strCache>
            </c:strRef>
          </c:tx>
          <c:spPr>
            <a:ln w="28575" cap="rnd">
              <a:solidFill>
                <a:schemeClr val="accent5"/>
              </a:solidFill>
              <a:round/>
            </a:ln>
            <a:effectLst/>
          </c:spPr>
          <c:marker>
            <c:symbol val="none"/>
          </c:marker>
          <c:val>
            <c:numRef>
              <c:f>Bsurv!#REF!</c:f>
              <c:numCache>
                <c:formatCode>General</c:formatCode>
                <c:ptCount val="1"/>
                <c:pt idx="0">
                  <c:v>1</c:v>
                </c:pt>
              </c:numCache>
            </c:numRef>
          </c:val>
          <c:smooth val="0"/>
          <c:extLst>
            <c:ext xmlns:c16="http://schemas.microsoft.com/office/drawing/2014/chart" uri="{C3380CC4-5D6E-409C-BE32-E72D297353CC}">
              <c16:uniqueId val="{00000004-8A8F-4656-A564-3E4B958C270B}"/>
            </c:ext>
          </c:extLst>
        </c:ser>
        <c:ser>
          <c:idx val="5"/>
          <c:order val="5"/>
          <c:tx>
            <c:strRef>
              <c:f>'[tavola mortalità_Cox_Poisson_15anni_10sett.xlsx]Bsurv'!$C$42</c:f>
              <c:strCache>
                <c:ptCount val="1"/>
                <c:pt idx="0">
                  <c:v>prob disab</c:v>
                </c:pt>
              </c:strCache>
            </c:strRef>
          </c:tx>
          <c:spPr>
            <a:ln w="28575" cap="rnd">
              <a:solidFill>
                <a:schemeClr val="accent1">
                  <a:lumMod val="75000"/>
                </a:schemeClr>
              </a:solidFill>
              <a:round/>
            </a:ln>
            <a:effectLst/>
          </c:spPr>
          <c:marker>
            <c:symbol val="none"/>
          </c:marker>
          <c:val>
            <c:numRef>
              <c:f>'[tavola mortalità_Cox_Poisson_15anni_10sett.xlsx]Bsurv'!$C$43:$C$55</c:f>
              <c:numCache>
                <c:formatCode>General</c:formatCode>
                <c:ptCount val="13"/>
                <c:pt idx="0">
                  <c:v>0.99593730000000003</c:v>
                </c:pt>
                <c:pt idx="1">
                  <c:v>0.99092590000000003</c:v>
                </c:pt>
                <c:pt idx="2">
                  <c:v>0.98511959999999998</c:v>
                </c:pt>
                <c:pt idx="3">
                  <c:v>0.97874050000000001</c:v>
                </c:pt>
                <c:pt idx="4">
                  <c:v>0.97192060000000002</c:v>
                </c:pt>
                <c:pt idx="5">
                  <c:v>0.96472930000000001</c:v>
                </c:pt>
                <c:pt idx="6">
                  <c:v>0.95680290000000001</c:v>
                </c:pt>
                <c:pt idx="7">
                  <c:v>0.94814339999999997</c:v>
                </c:pt>
                <c:pt idx="8">
                  <c:v>0.93901290000000004</c:v>
                </c:pt>
                <c:pt idx="9">
                  <c:v>0.92952520000000005</c:v>
                </c:pt>
                <c:pt idx="10">
                  <c:v>0.91894390000000004</c:v>
                </c:pt>
                <c:pt idx="11">
                  <c:v>0.90795150000000002</c:v>
                </c:pt>
                <c:pt idx="12">
                  <c:v>0.8965497</c:v>
                </c:pt>
              </c:numCache>
            </c:numRef>
          </c:val>
          <c:smooth val="0"/>
          <c:extLst>
            <c:ext xmlns:c16="http://schemas.microsoft.com/office/drawing/2014/chart" uri="{C3380CC4-5D6E-409C-BE32-E72D297353CC}">
              <c16:uniqueId val="{00000005-8A8F-4656-A564-3E4B958C270B}"/>
            </c:ext>
          </c:extLst>
        </c:ser>
        <c:ser>
          <c:idx val="6"/>
          <c:order val="6"/>
          <c:tx>
            <c:strRef>
              <c:f>Bsurv!#REF!</c:f>
              <c:strCache>
                <c:ptCount val="1"/>
                <c:pt idx="0">
                  <c:v>#REF!</c:v>
                </c:pt>
              </c:strCache>
            </c:strRef>
          </c:tx>
          <c:spPr>
            <a:ln w="28575" cap="rnd">
              <a:solidFill>
                <a:schemeClr val="accent1">
                  <a:lumMod val="60000"/>
                </a:schemeClr>
              </a:solidFill>
              <a:round/>
            </a:ln>
            <a:effectLst/>
          </c:spPr>
          <c:marker>
            <c:symbol val="none"/>
          </c:marker>
          <c:val>
            <c:numRef>
              <c:f>Bsurv!#REF!</c:f>
              <c:numCache>
                <c:formatCode>General</c:formatCode>
                <c:ptCount val="1"/>
                <c:pt idx="0">
                  <c:v>1</c:v>
                </c:pt>
              </c:numCache>
            </c:numRef>
          </c:val>
          <c:smooth val="0"/>
          <c:extLst>
            <c:ext xmlns:c16="http://schemas.microsoft.com/office/drawing/2014/chart" uri="{C3380CC4-5D6E-409C-BE32-E72D297353CC}">
              <c16:uniqueId val="{00000006-8A8F-4656-A564-3E4B958C270B}"/>
            </c:ext>
          </c:extLst>
        </c:ser>
        <c:dLbls>
          <c:showLegendKey val="0"/>
          <c:showVal val="0"/>
          <c:showCatName val="0"/>
          <c:showSerName val="0"/>
          <c:showPercent val="0"/>
          <c:showBubbleSize val="0"/>
        </c:dLbls>
        <c:smooth val="0"/>
        <c:axId val="457994472"/>
        <c:axId val="457994832"/>
      </c:lineChart>
      <c:catAx>
        <c:axId val="457994472"/>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it-IT"/>
                  <a:t>Years of follow up</a:t>
                </a:r>
              </a:p>
            </c:rich>
          </c:tx>
          <c:layout>
            <c:manualLayout>
              <c:xMode val="edge"/>
              <c:yMode val="edge"/>
              <c:x val="0.40582777032599771"/>
              <c:y val="0.9261068632701665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crossAx val="457994832"/>
        <c:crosses val="autoZero"/>
        <c:auto val="1"/>
        <c:lblAlgn val="ctr"/>
        <c:lblOffset val="100"/>
        <c:noMultiLvlLbl val="0"/>
      </c:catAx>
      <c:valAx>
        <c:axId val="457994832"/>
        <c:scaling>
          <c:orientation val="minMax"/>
          <c:max val="1"/>
          <c:min val="0.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it-IT"/>
                  <a:t>Prob survival</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crossAx val="457994472"/>
        <c:crosses val="autoZero"/>
        <c:crossBetween val="between"/>
      </c:valAx>
      <c:spPr>
        <a:noFill/>
        <a:ln>
          <a:noFill/>
        </a:ln>
        <a:effectLst/>
      </c:spPr>
    </c:plotArea>
    <c:legend>
      <c:legendPos val="b"/>
      <c:legendEntry>
        <c:idx val="0"/>
        <c:delete val="1"/>
      </c:legendEntry>
      <c:legendEntry>
        <c:idx val="1"/>
        <c:delete val="1"/>
      </c:legendEntry>
      <c:legendEntry>
        <c:idx val="3"/>
        <c:delete val="1"/>
      </c:legendEntry>
      <c:legendEntry>
        <c:idx val="4"/>
        <c:delete val="1"/>
      </c:legendEntry>
      <c:legendEntry>
        <c:idx val="6"/>
        <c:delete val="1"/>
      </c:legendEntry>
      <c:layout>
        <c:manualLayout>
          <c:xMode val="edge"/>
          <c:yMode val="edge"/>
          <c:x val="0.12602419886667895"/>
          <c:y val="0.7408954271454129"/>
          <c:w val="0.64312405405917306"/>
          <c:h val="9.2828150460931888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w="25400">
      <a:solidFill>
        <a:schemeClr val="accent1">
          <a:lumMod val="75000"/>
        </a:schemeClr>
      </a:solidFill>
    </a:ln>
    <a:effectLst/>
  </c:spPr>
  <c:txPr>
    <a:bodyPr/>
    <a:lstStyle/>
    <a:p>
      <a:pPr>
        <a:defRPr sz="1400"/>
      </a:pPr>
      <a:endParaRPr lang="it-I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it-IT"/>
              <a:t>Age class 55-64</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manualLayout>
          <c:layoutTarget val="inner"/>
          <c:xMode val="edge"/>
          <c:yMode val="edge"/>
          <c:x val="0.14618993380544412"/>
          <c:y val="8.7917028832473265E-2"/>
          <c:w val="0.82881031380511383"/>
          <c:h val="0.76212794264235784"/>
        </c:manualLayout>
      </c:layout>
      <c:lineChart>
        <c:grouping val="standard"/>
        <c:varyColors val="0"/>
        <c:ser>
          <c:idx val="0"/>
          <c:order val="0"/>
          <c:tx>
            <c:strRef>
              <c:f>'[tavola mortalità_Cox_Poisson_15anni_10sett.xlsx]Bsurv'!$A$82</c:f>
              <c:strCache>
                <c:ptCount val="1"/>
                <c:pt idx="0">
                  <c:v>Year</c:v>
                </c:pt>
              </c:strCache>
            </c:strRef>
          </c:tx>
          <c:spPr>
            <a:ln w="28575" cap="rnd">
              <a:solidFill>
                <a:schemeClr val="accent1"/>
              </a:solidFill>
              <a:round/>
            </a:ln>
            <a:effectLst/>
          </c:spPr>
          <c:marker>
            <c:symbol val="none"/>
          </c:marker>
          <c:val>
            <c:numRef>
              <c:f>'[tavola mortalità_Cox_Poisson_15anni_10sett.xlsx]Bsurv'!$A$83:$A$95</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val>
          <c:smooth val="0"/>
          <c:extLst>
            <c:ext xmlns:c16="http://schemas.microsoft.com/office/drawing/2014/chart" uri="{C3380CC4-5D6E-409C-BE32-E72D297353CC}">
              <c16:uniqueId val="{00000000-603A-4491-94DD-5269AC1B4FDA}"/>
            </c:ext>
          </c:extLst>
        </c:ser>
        <c:ser>
          <c:idx val="1"/>
          <c:order val="1"/>
          <c:tx>
            <c:strRef>
              <c:f>Bsurv!#REF!</c:f>
              <c:strCache>
                <c:ptCount val="1"/>
                <c:pt idx="0">
                  <c:v>#REF!</c:v>
                </c:pt>
              </c:strCache>
            </c:strRef>
          </c:tx>
          <c:spPr>
            <a:ln w="28575" cap="rnd">
              <a:solidFill>
                <a:schemeClr val="accent2"/>
              </a:solidFill>
              <a:round/>
            </a:ln>
            <a:effectLst/>
          </c:spPr>
          <c:marker>
            <c:symbol val="none"/>
          </c:marker>
          <c:val>
            <c:numRef>
              <c:f>Bsurv!#REF!</c:f>
              <c:numCache>
                <c:formatCode>General</c:formatCode>
                <c:ptCount val="1"/>
                <c:pt idx="0">
                  <c:v>1</c:v>
                </c:pt>
              </c:numCache>
            </c:numRef>
          </c:val>
          <c:smooth val="0"/>
          <c:extLst>
            <c:ext xmlns:c16="http://schemas.microsoft.com/office/drawing/2014/chart" uri="{C3380CC4-5D6E-409C-BE32-E72D297353CC}">
              <c16:uniqueId val="{00000001-603A-4491-94DD-5269AC1B4FDA}"/>
            </c:ext>
          </c:extLst>
        </c:ser>
        <c:ser>
          <c:idx val="2"/>
          <c:order val="2"/>
          <c:tx>
            <c:strRef>
              <c:f>'[tavola mortalità_Cox_Poisson_15anni_10sett.xlsx]Bsurv'!$B$82</c:f>
              <c:strCache>
                <c:ptCount val="1"/>
                <c:pt idx="0">
                  <c:v>prob ndisab</c:v>
                </c:pt>
              </c:strCache>
            </c:strRef>
          </c:tx>
          <c:spPr>
            <a:ln w="28575" cap="rnd">
              <a:solidFill>
                <a:schemeClr val="accent2"/>
              </a:solidFill>
              <a:round/>
            </a:ln>
            <a:effectLst/>
          </c:spPr>
          <c:marker>
            <c:symbol val="none"/>
          </c:marker>
          <c:val>
            <c:numRef>
              <c:f>'[tavola mortalità_Cox_Poisson_15anni_10sett.xlsx]Bsurv'!$B$83:$B$95</c:f>
              <c:numCache>
                <c:formatCode>General</c:formatCode>
                <c:ptCount val="13"/>
                <c:pt idx="0">
                  <c:v>0.99467870000000003</c:v>
                </c:pt>
                <c:pt idx="1">
                  <c:v>0.988124</c:v>
                </c:pt>
                <c:pt idx="2">
                  <c:v>0.98054249999999998</c:v>
                </c:pt>
                <c:pt idx="3">
                  <c:v>0.97222900000000001</c:v>
                </c:pt>
                <c:pt idx="4">
                  <c:v>0.96335970000000004</c:v>
                </c:pt>
                <c:pt idx="5">
                  <c:v>0.95402830000000005</c:v>
                </c:pt>
                <c:pt idx="6">
                  <c:v>0.94376800000000005</c:v>
                </c:pt>
                <c:pt idx="7">
                  <c:v>0.93258890000000005</c:v>
                </c:pt>
                <c:pt idx="8">
                  <c:v>0.92083610000000005</c:v>
                </c:pt>
                <c:pt idx="9">
                  <c:v>0.9086611</c:v>
                </c:pt>
                <c:pt idx="10">
                  <c:v>0.89512820000000004</c:v>
                </c:pt>
                <c:pt idx="11">
                  <c:v>0.88112069999999998</c:v>
                </c:pt>
                <c:pt idx="12">
                  <c:v>0.8666469</c:v>
                </c:pt>
              </c:numCache>
            </c:numRef>
          </c:val>
          <c:smooth val="0"/>
          <c:extLst>
            <c:ext xmlns:c16="http://schemas.microsoft.com/office/drawing/2014/chart" uri="{C3380CC4-5D6E-409C-BE32-E72D297353CC}">
              <c16:uniqueId val="{00000002-603A-4491-94DD-5269AC1B4FDA}"/>
            </c:ext>
          </c:extLst>
        </c:ser>
        <c:ser>
          <c:idx val="3"/>
          <c:order val="3"/>
          <c:tx>
            <c:strRef>
              <c:f>Bsurv!#REF!</c:f>
              <c:strCache>
                <c:ptCount val="1"/>
                <c:pt idx="0">
                  <c:v>#REF!</c:v>
                </c:pt>
              </c:strCache>
            </c:strRef>
          </c:tx>
          <c:spPr>
            <a:ln w="28575" cap="rnd">
              <a:solidFill>
                <a:schemeClr val="accent4"/>
              </a:solidFill>
              <a:round/>
            </a:ln>
            <a:effectLst/>
          </c:spPr>
          <c:marker>
            <c:symbol val="none"/>
          </c:marker>
          <c:val>
            <c:numRef>
              <c:f>Bsurv!#REF!</c:f>
              <c:numCache>
                <c:formatCode>General</c:formatCode>
                <c:ptCount val="1"/>
                <c:pt idx="0">
                  <c:v>1</c:v>
                </c:pt>
              </c:numCache>
            </c:numRef>
          </c:val>
          <c:smooth val="0"/>
          <c:extLst>
            <c:ext xmlns:c16="http://schemas.microsoft.com/office/drawing/2014/chart" uri="{C3380CC4-5D6E-409C-BE32-E72D297353CC}">
              <c16:uniqueId val="{00000003-603A-4491-94DD-5269AC1B4FDA}"/>
            </c:ext>
          </c:extLst>
        </c:ser>
        <c:ser>
          <c:idx val="4"/>
          <c:order val="4"/>
          <c:tx>
            <c:strRef>
              <c:f>Bsurv!#REF!</c:f>
              <c:strCache>
                <c:ptCount val="1"/>
                <c:pt idx="0">
                  <c:v>#REF!</c:v>
                </c:pt>
              </c:strCache>
            </c:strRef>
          </c:tx>
          <c:spPr>
            <a:ln w="28575" cap="rnd">
              <a:solidFill>
                <a:schemeClr val="accent5"/>
              </a:solidFill>
              <a:round/>
            </a:ln>
            <a:effectLst/>
          </c:spPr>
          <c:marker>
            <c:symbol val="none"/>
          </c:marker>
          <c:val>
            <c:numRef>
              <c:f>Bsurv!#REF!</c:f>
              <c:numCache>
                <c:formatCode>General</c:formatCode>
                <c:ptCount val="1"/>
                <c:pt idx="0">
                  <c:v>1</c:v>
                </c:pt>
              </c:numCache>
            </c:numRef>
          </c:val>
          <c:smooth val="0"/>
          <c:extLst>
            <c:ext xmlns:c16="http://schemas.microsoft.com/office/drawing/2014/chart" uri="{C3380CC4-5D6E-409C-BE32-E72D297353CC}">
              <c16:uniqueId val="{00000004-603A-4491-94DD-5269AC1B4FDA}"/>
            </c:ext>
          </c:extLst>
        </c:ser>
        <c:ser>
          <c:idx val="5"/>
          <c:order val="5"/>
          <c:tx>
            <c:strRef>
              <c:f>'[tavola mortalità_Cox_Poisson_15anni_10sett.xlsx]Bsurv'!$C$82</c:f>
              <c:strCache>
                <c:ptCount val="1"/>
                <c:pt idx="0">
                  <c:v>prob disab</c:v>
                </c:pt>
              </c:strCache>
            </c:strRef>
          </c:tx>
          <c:spPr>
            <a:ln w="28575" cap="rnd">
              <a:solidFill>
                <a:schemeClr val="accent5"/>
              </a:solidFill>
              <a:round/>
            </a:ln>
            <a:effectLst/>
          </c:spPr>
          <c:marker>
            <c:symbol val="none"/>
          </c:marker>
          <c:val>
            <c:numRef>
              <c:f>'[tavola mortalità_Cox_Poisson_15anni_10sett.xlsx]Bsurv'!$C$83:$C$95</c:f>
              <c:numCache>
                <c:formatCode>General</c:formatCode>
                <c:ptCount val="13"/>
                <c:pt idx="0">
                  <c:v>0.99024809999999996</c:v>
                </c:pt>
                <c:pt idx="1">
                  <c:v>0.97829569999999999</c:v>
                </c:pt>
                <c:pt idx="2">
                  <c:v>0.96455340000000001</c:v>
                </c:pt>
                <c:pt idx="3">
                  <c:v>0.94958640000000005</c:v>
                </c:pt>
                <c:pt idx="4">
                  <c:v>0.93373609999999996</c:v>
                </c:pt>
                <c:pt idx="5">
                  <c:v>0.91719150000000005</c:v>
                </c:pt>
                <c:pt idx="6">
                  <c:v>0.89915560000000005</c:v>
                </c:pt>
                <c:pt idx="7">
                  <c:v>0.87969050000000004</c:v>
                </c:pt>
                <c:pt idx="8">
                  <c:v>0.85943590000000003</c:v>
                </c:pt>
                <c:pt idx="9">
                  <c:v>0.83868050000000005</c:v>
                </c:pt>
                <c:pt idx="10">
                  <c:v>0.815882</c:v>
                </c:pt>
                <c:pt idx="11">
                  <c:v>0.7925856</c:v>
                </c:pt>
                <c:pt idx="12">
                  <c:v>0.7688372</c:v>
                </c:pt>
              </c:numCache>
            </c:numRef>
          </c:val>
          <c:smooth val="0"/>
          <c:extLst>
            <c:ext xmlns:c16="http://schemas.microsoft.com/office/drawing/2014/chart" uri="{C3380CC4-5D6E-409C-BE32-E72D297353CC}">
              <c16:uniqueId val="{00000005-603A-4491-94DD-5269AC1B4FDA}"/>
            </c:ext>
          </c:extLst>
        </c:ser>
        <c:ser>
          <c:idx val="6"/>
          <c:order val="6"/>
          <c:tx>
            <c:strRef>
              <c:f>Bsurv!#REF!</c:f>
              <c:strCache>
                <c:ptCount val="1"/>
                <c:pt idx="0">
                  <c:v>#REF!</c:v>
                </c:pt>
              </c:strCache>
            </c:strRef>
          </c:tx>
          <c:spPr>
            <a:ln w="28575" cap="rnd">
              <a:solidFill>
                <a:schemeClr val="accent1">
                  <a:lumMod val="60000"/>
                </a:schemeClr>
              </a:solidFill>
              <a:round/>
            </a:ln>
            <a:effectLst/>
          </c:spPr>
          <c:marker>
            <c:symbol val="none"/>
          </c:marker>
          <c:val>
            <c:numRef>
              <c:f>Bsurv!#REF!</c:f>
              <c:numCache>
                <c:formatCode>General</c:formatCode>
                <c:ptCount val="1"/>
                <c:pt idx="0">
                  <c:v>1</c:v>
                </c:pt>
              </c:numCache>
            </c:numRef>
          </c:val>
          <c:smooth val="0"/>
          <c:extLst>
            <c:ext xmlns:c16="http://schemas.microsoft.com/office/drawing/2014/chart" uri="{C3380CC4-5D6E-409C-BE32-E72D297353CC}">
              <c16:uniqueId val="{00000006-603A-4491-94DD-5269AC1B4FDA}"/>
            </c:ext>
          </c:extLst>
        </c:ser>
        <c:dLbls>
          <c:showLegendKey val="0"/>
          <c:showVal val="0"/>
          <c:showCatName val="0"/>
          <c:showSerName val="0"/>
          <c:showPercent val="0"/>
          <c:showBubbleSize val="0"/>
        </c:dLbls>
        <c:smooth val="0"/>
        <c:axId val="457994472"/>
        <c:axId val="457994832"/>
      </c:lineChart>
      <c:catAx>
        <c:axId val="457994472"/>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it-IT"/>
                  <a:t>Years of follow up</a:t>
                </a:r>
              </a:p>
            </c:rich>
          </c:tx>
          <c:layout>
            <c:manualLayout>
              <c:xMode val="edge"/>
              <c:yMode val="edge"/>
              <c:x val="0.40064502463507845"/>
              <c:y val="0.94410167328117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crossAx val="457994832"/>
        <c:crosses val="autoZero"/>
        <c:auto val="1"/>
        <c:lblAlgn val="ctr"/>
        <c:lblOffset val="100"/>
        <c:noMultiLvlLbl val="0"/>
      </c:catAx>
      <c:valAx>
        <c:axId val="457994832"/>
        <c:scaling>
          <c:orientation val="minMax"/>
          <c:max val="1"/>
          <c:min val="0.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it-IT"/>
                  <a:t>Prob survival</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crossAx val="457994472"/>
        <c:crosses val="autoZero"/>
        <c:crossBetween val="between"/>
      </c:valAx>
      <c:spPr>
        <a:noFill/>
        <a:ln>
          <a:noFill/>
        </a:ln>
        <a:effectLst/>
      </c:spPr>
    </c:plotArea>
    <c:legend>
      <c:legendPos val="b"/>
      <c:legendEntry>
        <c:idx val="0"/>
        <c:delete val="1"/>
      </c:legendEntry>
      <c:legendEntry>
        <c:idx val="1"/>
        <c:delete val="1"/>
      </c:legendEntry>
      <c:legendEntry>
        <c:idx val="3"/>
        <c:delete val="1"/>
      </c:legendEntry>
      <c:legendEntry>
        <c:idx val="4"/>
        <c:delete val="1"/>
      </c:legendEntry>
      <c:legendEntry>
        <c:idx val="6"/>
        <c:delete val="1"/>
      </c:legendEntry>
      <c:layout>
        <c:manualLayout>
          <c:xMode val="edge"/>
          <c:yMode val="edge"/>
          <c:x val="0.22227966787170472"/>
          <c:y val="0.73566850218332958"/>
          <c:w val="0.61102626322653064"/>
          <c:h val="0.1163039475299440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w="25400">
      <a:solidFill>
        <a:schemeClr val="accent1">
          <a:lumMod val="75000"/>
        </a:schemeClr>
      </a:solidFill>
    </a:ln>
    <a:effectLst/>
  </c:spPr>
  <c:txPr>
    <a:bodyPr/>
    <a:lstStyle/>
    <a:p>
      <a:pPr>
        <a:defRPr sz="1400"/>
      </a:pPr>
      <a:endParaRPr lang="it-I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it-IT"/>
              <a:t>Age class 75-84</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manualLayout>
          <c:layoutTarget val="inner"/>
          <c:xMode val="edge"/>
          <c:yMode val="edge"/>
          <c:x val="0.21329933625391312"/>
          <c:y val="8.7917040320033474E-2"/>
          <c:w val="0.76871826752866612"/>
          <c:h val="0.76427399005365149"/>
        </c:manualLayout>
      </c:layout>
      <c:lineChart>
        <c:grouping val="standard"/>
        <c:varyColors val="0"/>
        <c:ser>
          <c:idx val="0"/>
          <c:order val="0"/>
          <c:tx>
            <c:strRef>
              <c:f>'[tavola mortalità_Cox_Poisson_15anni_10sett.xlsx]Bsurv'!$A$162</c:f>
              <c:strCache>
                <c:ptCount val="1"/>
                <c:pt idx="0">
                  <c:v>Year</c:v>
                </c:pt>
              </c:strCache>
            </c:strRef>
          </c:tx>
          <c:spPr>
            <a:ln w="28575" cap="rnd">
              <a:solidFill>
                <a:schemeClr val="accent1"/>
              </a:solidFill>
              <a:round/>
            </a:ln>
            <a:effectLst/>
          </c:spPr>
          <c:marker>
            <c:symbol val="none"/>
          </c:marker>
          <c:val>
            <c:numRef>
              <c:f>'[tavola mortalità_Cox_Poisson_15anni_10sett.xlsx]Bsurv'!$A$163:$A$175</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val>
          <c:smooth val="0"/>
          <c:extLst>
            <c:ext xmlns:c16="http://schemas.microsoft.com/office/drawing/2014/chart" uri="{C3380CC4-5D6E-409C-BE32-E72D297353CC}">
              <c16:uniqueId val="{00000000-9EC8-4C09-AB99-791BF8522F4D}"/>
            </c:ext>
          </c:extLst>
        </c:ser>
        <c:ser>
          <c:idx val="1"/>
          <c:order val="1"/>
          <c:tx>
            <c:strRef>
              <c:f>Bsurv!#REF!</c:f>
              <c:strCache>
                <c:ptCount val="1"/>
                <c:pt idx="0">
                  <c:v>#REF!</c:v>
                </c:pt>
              </c:strCache>
            </c:strRef>
          </c:tx>
          <c:spPr>
            <a:ln w="28575" cap="rnd">
              <a:solidFill>
                <a:schemeClr val="accent2"/>
              </a:solidFill>
              <a:round/>
            </a:ln>
            <a:effectLst/>
          </c:spPr>
          <c:marker>
            <c:symbol val="none"/>
          </c:marker>
          <c:val>
            <c:numRef>
              <c:f>Bsurv!#REF!</c:f>
              <c:numCache>
                <c:formatCode>General</c:formatCode>
                <c:ptCount val="1"/>
                <c:pt idx="0">
                  <c:v>1</c:v>
                </c:pt>
              </c:numCache>
            </c:numRef>
          </c:val>
          <c:smooth val="0"/>
          <c:extLst>
            <c:ext xmlns:c16="http://schemas.microsoft.com/office/drawing/2014/chart" uri="{C3380CC4-5D6E-409C-BE32-E72D297353CC}">
              <c16:uniqueId val="{00000001-9EC8-4C09-AB99-791BF8522F4D}"/>
            </c:ext>
          </c:extLst>
        </c:ser>
        <c:ser>
          <c:idx val="2"/>
          <c:order val="2"/>
          <c:tx>
            <c:strRef>
              <c:f>'[tavola mortalità_Cox_Poisson_15anni_10sett.xlsx]Bsurv'!$B$162</c:f>
              <c:strCache>
                <c:ptCount val="1"/>
                <c:pt idx="0">
                  <c:v>prob ndisab</c:v>
                </c:pt>
              </c:strCache>
            </c:strRef>
          </c:tx>
          <c:spPr>
            <a:ln w="28575" cap="rnd">
              <a:solidFill>
                <a:schemeClr val="accent2"/>
              </a:solidFill>
              <a:round/>
            </a:ln>
            <a:effectLst/>
          </c:spPr>
          <c:marker>
            <c:symbol val="none"/>
          </c:marker>
          <c:val>
            <c:numRef>
              <c:f>'[tavola mortalità_Cox_Poisson_15anni_10sett.xlsx]Bsurv'!$B$163:$B$175</c:f>
              <c:numCache>
                <c:formatCode>General</c:formatCode>
                <c:ptCount val="13"/>
                <c:pt idx="0">
                  <c:v>0.96955449999999999</c:v>
                </c:pt>
                <c:pt idx="1">
                  <c:v>0.93311010000000005</c:v>
                </c:pt>
                <c:pt idx="2">
                  <c:v>0.892378</c:v>
                </c:pt>
                <c:pt idx="3">
                  <c:v>0.84941599999999995</c:v>
                </c:pt>
                <c:pt idx="4">
                  <c:v>0.80548249999999999</c:v>
                </c:pt>
                <c:pt idx="5">
                  <c:v>0.76130730000000002</c:v>
                </c:pt>
                <c:pt idx="6">
                  <c:v>0.71506769999999997</c:v>
                </c:pt>
                <c:pt idx="7">
                  <c:v>0.6673578</c:v>
                </c:pt>
                <c:pt idx="8">
                  <c:v>0.62007049999999997</c:v>
                </c:pt>
                <c:pt idx="9">
                  <c:v>0.57404279999999996</c:v>
                </c:pt>
                <c:pt idx="10">
                  <c:v>0.5262365</c:v>
                </c:pt>
                <c:pt idx="11">
                  <c:v>0.48027170000000002</c:v>
                </c:pt>
                <c:pt idx="12">
                  <c:v>0.43631819999999999</c:v>
                </c:pt>
              </c:numCache>
            </c:numRef>
          </c:val>
          <c:smooth val="0"/>
          <c:extLst>
            <c:ext xmlns:c16="http://schemas.microsoft.com/office/drawing/2014/chart" uri="{C3380CC4-5D6E-409C-BE32-E72D297353CC}">
              <c16:uniqueId val="{00000002-9EC8-4C09-AB99-791BF8522F4D}"/>
            </c:ext>
          </c:extLst>
        </c:ser>
        <c:ser>
          <c:idx val="3"/>
          <c:order val="3"/>
          <c:tx>
            <c:strRef>
              <c:f>Bsurv!#REF!</c:f>
              <c:strCache>
                <c:ptCount val="1"/>
                <c:pt idx="0">
                  <c:v>#REF!</c:v>
                </c:pt>
              </c:strCache>
            </c:strRef>
          </c:tx>
          <c:spPr>
            <a:ln w="28575" cap="rnd">
              <a:solidFill>
                <a:schemeClr val="accent4"/>
              </a:solidFill>
              <a:round/>
            </a:ln>
            <a:effectLst/>
          </c:spPr>
          <c:marker>
            <c:symbol val="none"/>
          </c:marker>
          <c:val>
            <c:numRef>
              <c:f>Bsurv!#REF!</c:f>
              <c:numCache>
                <c:formatCode>General</c:formatCode>
                <c:ptCount val="1"/>
                <c:pt idx="0">
                  <c:v>1</c:v>
                </c:pt>
              </c:numCache>
            </c:numRef>
          </c:val>
          <c:smooth val="0"/>
          <c:extLst>
            <c:ext xmlns:c16="http://schemas.microsoft.com/office/drawing/2014/chart" uri="{C3380CC4-5D6E-409C-BE32-E72D297353CC}">
              <c16:uniqueId val="{00000003-9EC8-4C09-AB99-791BF8522F4D}"/>
            </c:ext>
          </c:extLst>
        </c:ser>
        <c:ser>
          <c:idx val="4"/>
          <c:order val="4"/>
          <c:tx>
            <c:strRef>
              <c:f>Bsurv!#REF!</c:f>
              <c:strCache>
                <c:ptCount val="1"/>
                <c:pt idx="0">
                  <c:v>#REF!</c:v>
                </c:pt>
              </c:strCache>
            </c:strRef>
          </c:tx>
          <c:spPr>
            <a:ln w="28575" cap="rnd">
              <a:solidFill>
                <a:schemeClr val="accent5"/>
              </a:solidFill>
              <a:round/>
            </a:ln>
            <a:effectLst/>
          </c:spPr>
          <c:marker>
            <c:symbol val="none"/>
          </c:marker>
          <c:val>
            <c:numRef>
              <c:f>Bsurv!#REF!</c:f>
              <c:numCache>
                <c:formatCode>General</c:formatCode>
                <c:ptCount val="1"/>
                <c:pt idx="0">
                  <c:v>1</c:v>
                </c:pt>
              </c:numCache>
            </c:numRef>
          </c:val>
          <c:smooth val="0"/>
          <c:extLst>
            <c:ext xmlns:c16="http://schemas.microsoft.com/office/drawing/2014/chart" uri="{C3380CC4-5D6E-409C-BE32-E72D297353CC}">
              <c16:uniqueId val="{00000004-9EC8-4C09-AB99-791BF8522F4D}"/>
            </c:ext>
          </c:extLst>
        </c:ser>
        <c:ser>
          <c:idx val="5"/>
          <c:order val="5"/>
          <c:tx>
            <c:strRef>
              <c:f>'[tavola mortalità_Cox_Poisson_15anni_10sett.xlsx]Bsurv'!$C$162</c:f>
              <c:strCache>
                <c:ptCount val="1"/>
                <c:pt idx="0">
                  <c:v>prob disab</c:v>
                </c:pt>
              </c:strCache>
            </c:strRef>
          </c:tx>
          <c:spPr>
            <a:ln w="28575" cap="rnd">
              <a:solidFill>
                <a:schemeClr val="accent1"/>
              </a:solidFill>
              <a:round/>
            </a:ln>
            <a:effectLst/>
          </c:spPr>
          <c:marker>
            <c:symbol val="none"/>
          </c:marker>
          <c:val>
            <c:numRef>
              <c:f>'[tavola mortalità_Cox_Poisson_15anni_10sett.xlsx]Bsurv'!$C$163:$C$175</c:f>
              <c:numCache>
                <c:formatCode>General</c:formatCode>
                <c:ptCount val="13"/>
                <c:pt idx="0">
                  <c:v>0.94479389999999996</c:v>
                </c:pt>
                <c:pt idx="1">
                  <c:v>0.88059370000000003</c:v>
                </c:pt>
                <c:pt idx="2">
                  <c:v>0.8112838</c:v>
                </c:pt>
                <c:pt idx="3">
                  <c:v>0.74099470000000001</c:v>
                </c:pt>
                <c:pt idx="4">
                  <c:v>0.67212910000000003</c:v>
                </c:pt>
                <c:pt idx="5">
                  <c:v>0.6059831</c:v>
                </c:pt>
                <c:pt idx="6">
                  <c:v>0.54010550000000002</c:v>
                </c:pt>
                <c:pt idx="7">
                  <c:v>0.47577170000000002</c:v>
                </c:pt>
                <c:pt idx="8">
                  <c:v>0.4156955</c:v>
                </c:pt>
                <c:pt idx="9">
                  <c:v>0.36078749999999998</c:v>
                </c:pt>
                <c:pt idx="10">
                  <c:v>0.3075328</c:v>
                </c:pt>
                <c:pt idx="11">
                  <c:v>0.26000709999999999</c:v>
                </c:pt>
                <c:pt idx="12">
                  <c:v>0.21798400000000001</c:v>
                </c:pt>
              </c:numCache>
            </c:numRef>
          </c:val>
          <c:smooth val="0"/>
          <c:extLst>
            <c:ext xmlns:c16="http://schemas.microsoft.com/office/drawing/2014/chart" uri="{C3380CC4-5D6E-409C-BE32-E72D297353CC}">
              <c16:uniqueId val="{00000005-9EC8-4C09-AB99-791BF8522F4D}"/>
            </c:ext>
          </c:extLst>
        </c:ser>
        <c:ser>
          <c:idx val="6"/>
          <c:order val="6"/>
          <c:tx>
            <c:strRef>
              <c:f>Bsurv!#REF!</c:f>
              <c:strCache>
                <c:ptCount val="1"/>
                <c:pt idx="0">
                  <c:v>#REF!</c:v>
                </c:pt>
              </c:strCache>
            </c:strRef>
          </c:tx>
          <c:spPr>
            <a:ln w="28575" cap="rnd">
              <a:solidFill>
                <a:schemeClr val="accent1">
                  <a:lumMod val="60000"/>
                </a:schemeClr>
              </a:solidFill>
              <a:round/>
            </a:ln>
            <a:effectLst/>
          </c:spPr>
          <c:marker>
            <c:symbol val="none"/>
          </c:marker>
          <c:val>
            <c:numRef>
              <c:f>Bsurv!#REF!</c:f>
              <c:numCache>
                <c:formatCode>General</c:formatCode>
                <c:ptCount val="1"/>
                <c:pt idx="0">
                  <c:v>1</c:v>
                </c:pt>
              </c:numCache>
            </c:numRef>
          </c:val>
          <c:smooth val="0"/>
          <c:extLst>
            <c:ext xmlns:c16="http://schemas.microsoft.com/office/drawing/2014/chart" uri="{C3380CC4-5D6E-409C-BE32-E72D297353CC}">
              <c16:uniqueId val="{00000006-9EC8-4C09-AB99-791BF8522F4D}"/>
            </c:ext>
          </c:extLst>
        </c:ser>
        <c:dLbls>
          <c:showLegendKey val="0"/>
          <c:showVal val="0"/>
          <c:showCatName val="0"/>
          <c:showSerName val="0"/>
          <c:showPercent val="0"/>
          <c:showBubbleSize val="0"/>
        </c:dLbls>
        <c:smooth val="0"/>
        <c:axId val="457994472"/>
        <c:axId val="457994832"/>
      </c:lineChart>
      <c:catAx>
        <c:axId val="457994472"/>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it-IT"/>
                  <a:t>Years of follow up</a:t>
                </a:r>
              </a:p>
            </c:rich>
          </c:tx>
          <c:layout>
            <c:manualLayout>
              <c:xMode val="edge"/>
              <c:yMode val="edge"/>
              <c:x val="0.4053233872081779"/>
              <c:y val="0.9494693843054948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crossAx val="457994832"/>
        <c:crosses val="autoZero"/>
        <c:auto val="1"/>
        <c:lblAlgn val="ctr"/>
        <c:lblOffset val="100"/>
        <c:noMultiLvlLbl val="0"/>
      </c:catAx>
      <c:valAx>
        <c:axId val="457994832"/>
        <c:scaling>
          <c:orientation val="minMax"/>
          <c:max val="1"/>
          <c:min val="0.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it-IT"/>
                  <a:t>Prob survival</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crossAx val="457994472"/>
        <c:crosses val="autoZero"/>
        <c:crossBetween val="between"/>
      </c:valAx>
      <c:spPr>
        <a:noFill/>
        <a:ln>
          <a:noFill/>
        </a:ln>
        <a:effectLst/>
      </c:spPr>
    </c:plotArea>
    <c:legend>
      <c:legendPos val="b"/>
      <c:legendEntry>
        <c:idx val="0"/>
        <c:delete val="1"/>
      </c:legendEntry>
      <c:legendEntry>
        <c:idx val="1"/>
        <c:delete val="1"/>
      </c:legendEntry>
      <c:legendEntry>
        <c:idx val="3"/>
        <c:delete val="1"/>
      </c:legendEntry>
      <c:legendEntry>
        <c:idx val="4"/>
        <c:delete val="1"/>
      </c:legendEntry>
      <c:legendEntry>
        <c:idx val="6"/>
        <c:delete val="1"/>
      </c:legendEntry>
      <c:layout>
        <c:manualLayout>
          <c:xMode val="edge"/>
          <c:yMode val="edge"/>
          <c:x val="0.15200272441275514"/>
          <c:y val="0.77341308515511442"/>
          <c:w val="0.65057191176738016"/>
          <c:h val="7.9476473149738242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w="25400">
      <a:solidFill>
        <a:schemeClr val="accent1">
          <a:lumMod val="75000"/>
        </a:schemeClr>
      </a:solidFill>
    </a:ln>
    <a:effectLst/>
  </c:spPr>
  <c:txPr>
    <a:bodyPr/>
    <a:lstStyle/>
    <a:p>
      <a:pPr>
        <a:defRPr sz="1400"/>
      </a:pPr>
      <a:endParaRPr lang="it-I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it-IT"/>
              <a:t>Age 85+</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manualLayout>
          <c:layoutTarget val="inner"/>
          <c:xMode val="edge"/>
          <c:yMode val="edge"/>
          <c:x val="0.18928424971751745"/>
          <c:y val="7.4578005922774263E-2"/>
          <c:w val="0.79211763074590147"/>
          <c:h val="0.79169854619768698"/>
        </c:manualLayout>
      </c:layout>
      <c:lineChart>
        <c:grouping val="standard"/>
        <c:varyColors val="0"/>
        <c:ser>
          <c:idx val="0"/>
          <c:order val="0"/>
          <c:tx>
            <c:strRef>
              <c:f>'[tavola mortalità_Cox_Poisson_15anni_10sett.xlsx]Bsurv'!$A$202</c:f>
              <c:strCache>
                <c:ptCount val="1"/>
                <c:pt idx="0">
                  <c:v>Year</c:v>
                </c:pt>
              </c:strCache>
            </c:strRef>
          </c:tx>
          <c:spPr>
            <a:ln w="28575" cap="rnd">
              <a:solidFill>
                <a:schemeClr val="accent1"/>
              </a:solidFill>
              <a:round/>
            </a:ln>
            <a:effectLst/>
          </c:spPr>
          <c:marker>
            <c:symbol val="none"/>
          </c:marker>
          <c:val>
            <c:numRef>
              <c:f>'[tavola mortalità_Cox_Poisson_15anni_10sett.xlsx]Bsurv'!$A$203:$A$215</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val>
          <c:smooth val="0"/>
          <c:extLst>
            <c:ext xmlns:c16="http://schemas.microsoft.com/office/drawing/2014/chart" uri="{C3380CC4-5D6E-409C-BE32-E72D297353CC}">
              <c16:uniqueId val="{00000000-07A7-4E8E-AC2D-42E781EB1A36}"/>
            </c:ext>
          </c:extLst>
        </c:ser>
        <c:ser>
          <c:idx val="1"/>
          <c:order val="1"/>
          <c:tx>
            <c:strRef>
              <c:f>Bsurv!#REF!</c:f>
              <c:strCache>
                <c:ptCount val="1"/>
                <c:pt idx="0">
                  <c:v>#REF!</c:v>
                </c:pt>
              </c:strCache>
            </c:strRef>
          </c:tx>
          <c:spPr>
            <a:ln w="28575" cap="rnd">
              <a:solidFill>
                <a:schemeClr val="accent2"/>
              </a:solidFill>
              <a:round/>
            </a:ln>
            <a:effectLst/>
          </c:spPr>
          <c:marker>
            <c:symbol val="none"/>
          </c:marker>
          <c:val>
            <c:numRef>
              <c:f>Bsurv!#REF!</c:f>
              <c:numCache>
                <c:formatCode>General</c:formatCode>
                <c:ptCount val="1"/>
                <c:pt idx="0">
                  <c:v>1</c:v>
                </c:pt>
              </c:numCache>
            </c:numRef>
          </c:val>
          <c:smooth val="0"/>
          <c:extLst>
            <c:ext xmlns:c16="http://schemas.microsoft.com/office/drawing/2014/chart" uri="{C3380CC4-5D6E-409C-BE32-E72D297353CC}">
              <c16:uniqueId val="{00000001-07A7-4E8E-AC2D-42E781EB1A36}"/>
            </c:ext>
          </c:extLst>
        </c:ser>
        <c:ser>
          <c:idx val="2"/>
          <c:order val="2"/>
          <c:tx>
            <c:strRef>
              <c:f>'[tavola mortalità_Cox_Poisson_15anni_10sett.xlsx]Bsurv'!$B$202</c:f>
              <c:strCache>
                <c:ptCount val="1"/>
                <c:pt idx="0">
                  <c:v>prob ndisab</c:v>
                </c:pt>
              </c:strCache>
            </c:strRef>
          </c:tx>
          <c:spPr>
            <a:ln w="28575" cap="rnd">
              <a:solidFill>
                <a:schemeClr val="accent2"/>
              </a:solidFill>
              <a:round/>
            </a:ln>
            <a:effectLst/>
          </c:spPr>
          <c:marker>
            <c:symbol val="none"/>
          </c:marker>
          <c:val>
            <c:numRef>
              <c:f>'[tavola mortalità_Cox_Poisson_15anni_10sett.xlsx]Bsurv'!$B$203:$B$215</c:f>
              <c:numCache>
                <c:formatCode>General</c:formatCode>
                <c:ptCount val="13"/>
                <c:pt idx="0">
                  <c:v>0.92827329999999997</c:v>
                </c:pt>
                <c:pt idx="1">
                  <c:v>0.84648809999999997</c:v>
                </c:pt>
                <c:pt idx="2">
                  <c:v>0.76025370000000003</c:v>
                </c:pt>
                <c:pt idx="3">
                  <c:v>0.67511049999999995</c:v>
                </c:pt>
                <c:pt idx="4">
                  <c:v>0.59409120000000004</c:v>
                </c:pt>
                <c:pt idx="5">
                  <c:v>0.51866239999999997</c:v>
                </c:pt>
                <c:pt idx="6">
                  <c:v>0.44604280000000002</c:v>
                </c:pt>
                <c:pt idx="7">
                  <c:v>0.37773449999999997</c:v>
                </c:pt>
                <c:pt idx="8">
                  <c:v>0.31648470000000001</c:v>
                </c:pt>
                <c:pt idx="9">
                  <c:v>0.26285570000000003</c:v>
                </c:pt>
                <c:pt idx="10">
                  <c:v>0.21321200000000001</c:v>
                </c:pt>
                <c:pt idx="11">
                  <c:v>0.17110310000000001</c:v>
                </c:pt>
                <c:pt idx="12">
                  <c:v>0.1358047</c:v>
                </c:pt>
              </c:numCache>
            </c:numRef>
          </c:val>
          <c:smooth val="0"/>
          <c:extLst>
            <c:ext xmlns:c16="http://schemas.microsoft.com/office/drawing/2014/chart" uri="{C3380CC4-5D6E-409C-BE32-E72D297353CC}">
              <c16:uniqueId val="{00000002-07A7-4E8E-AC2D-42E781EB1A36}"/>
            </c:ext>
          </c:extLst>
        </c:ser>
        <c:ser>
          <c:idx val="3"/>
          <c:order val="3"/>
          <c:tx>
            <c:strRef>
              <c:f>Bsurv!#REF!</c:f>
              <c:strCache>
                <c:ptCount val="1"/>
                <c:pt idx="0">
                  <c:v>#REF!</c:v>
                </c:pt>
              </c:strCache>
            </c:strRef>
          </c:tx>
          <c:spPr>
            <a:ln w="28575" cap="rnd">
              <a:solidFill>
                <a:schemeClr val="accent4"/>
              </a:solidFill>
              <a:round/>
            </a:ln>
            <a:effectLst/>
          </c:spPr>
          <c:marker>
            <c:symbol val="none"/>
          </c:marker>
          <c:val>
            <c:numRef>
              <c:f>Bsurv!#REF!</c:f>
              <c:numCache>
                <c:formatCode>General</c:formatCode>
                <c:ptCount val="1"/>
                <c:pt idx="0">
                  <c:v>1</c:v>
                </c:pt>
              </c:numCache>
            </c:numRef>
          </c:val>
          <c:smooth val="0"/>
          <c:extLst>
            <c:ext xmlns:c16="http://schemas.microsoft.com/office/drawing/2014/chart" uri="{C3380CC4-5D6E-409C-BE32-E72D297353CC}">
              <c16:uniqueId val="{00000003-07A7-4E8E-AC2D-42E781EB1A36}"/>
            </c:ext>
          </c:extLst>
        </c:ser>
        <c:ser>
          <c:idx val="4"/>
          <c:order val="4"/>
          <c:tx>
            <c:strRef>
              <c:f>Bsurv!#REF!</c:f>
              <c:strCache>
                <c:ptCount val="1"/>
                <c:pt idx="0">
                  <c:v>#REF!</c:v>
                </c:pt>
              </c:strCache>
            </c:strRef>
          </c:tx>
          <c:spPr>
            <a:ln w="28575" cap="rnd">
              <a:solidFill>
                <a:schemeClr val="accent5"/>
              </a:solidFill>
              <a:round/>
            </a:ln>
            <a:effectLst/>
          </c:spPr>
          <c:marker>
            <c:symbol val="none"/>
          </c:marker>
          <c:val>
            <c:numRef>
              <c:f>Bsurv!#REF!</c:f>
              <c:numCache>
                <c:formatCode>General</c:formatCode>
                <c:ptCount val="1"/>
                <c:pt idx="0">
                  <c:v>1</c:v>
                </c:pt>
              </c:numCache>
            </c:numRef>
          </c:val>
          <c:smooth val="0"/>
          <c:extLst>
            <c:ext xmlns:c16="http://schemas.microsoft.com/office/drawing/2014/chart" uri="{C3380CC4-5D6E-409C-BE32-E72D297353CC}">
              <c16:uniqueId val="{00000004-07A7-4E8E-AC2D-42E781EB1A36}"/>
            </c:ext>
          </c:extLst>
        </c:ser>
        <c:ser>
          <c:idx val="5"/>
          <c:order val="5"/>
          <c:tx>
            <c:strRef>
              <c:f>'[tavola mortalità_Cox_Poisson_15anni_10sett.xlsx]Bsurv'!$C$202</c:f>
              <c:strCache>
                <c:ptCount val="1"/>
                <c:pt idx="0">
                  <c:v>prob disab</c:v>
                </c:pt>
              </c:strCache>
            </c:strRef>
          </c:tx>
          <c:spPr>
            <a:ln w="28575" cap="rnd">
              <a:solidFill>
                <a:schemeClr val="accent1"/>
              </a:solidFill>
              <a:round/>
            </a:ln>
            <a:effectLst/>
          </c:spPr>
          <c:marker>
            <c:symbol val="none"/>
          </c:marker>
          <c:val>
            <c:numRef>
              <c:f>'[tavola mortalità_Cox_Poisson_15anni_10sett.xlsx]Bsurv'!$C$203:$C$215</c:f>
              <c:numCache>
                <c:formatCode>General</c:formatCode>
                <c:ptCount val="13"/>
                <c:pt idx="0">
                  <c:v>0.87222809999999995</c:v>
                </c:pt>
                <c:pt idx="1">
                  <c:v>0.73631009999999997</c:v>
                </c:pt>
                <c:pt idx="2">
                  <c:v>0.60444370000000003</c:v>
                </c:pt>
                <c:pt idx="3">
                  <c:v>0.48597259999999998</c:v>
                </c:pt>
                <c:pt idx="4">
                  <c:v>0.38426840000000001</c:v>
                </c:pt>
                <c:pt idx="5">
                  <c:v>0.29945189999999999</c:v>
                </c:pt>
                <c:pt idx="6">
                  <c:v>0.22699050000000001</c:v>
                </c:pt>
                <c:pt idx="7">
                  <c:v>0.16726930000000001</c:v>
                </c:pt>
                <c:pt idx="8">
                  <c:v>0.1208634</c:v>
                </c:pt>
                <c:pt idx="9">
                  <c:v>8.5939299999999996E-2</c:v>
                </c:pt>
                <c:pt idx="10">
                  <c:v>5.8509199999999997E-2</c:v>
                </c:pt>
                <c:pt idx="11">
                  <c:v>3.9058900000000001E-2</c:v>
                </c:pt>
                <c:pt idx="12">
                  <c:v>2.55517E-2</c:v>
                </c:pt>
              </c:numCache>
            </c:numRef>
          </c:val>
          <c:smooth val="0"/>
          <c:extLst>
            <c:ext xmlns:c16="http://schemas.microsoft.com/office/drawing/2014/chart" uri="{C3380CC4-5D6E-409C-BE32-E72D297353CC}">
              <c16:uniqueId val="{00000005-07A7-4E8E-AC2D-42E781EB1A36}"/>
            </c:ext>
          </c:extLst>
        </c:ser>
        <c:ser>
          <c:idx val="6"/>
          <c:order val="6"/>
          <c:tx>
            <c:strRef>
              <c:f>Bsurv!#REF!</c:f>
              <c:strCache>
                <c:ptCount val="1"/>
                <c:pt idx="0">
                  <c:v>#REF!</c:v>
                </c:pt>
              </c:strCache>
            </c:strRef>
          </c:tx>
          <c:spPr>
            <a:ln w="28575" cap="rnd">
              <a:solidFill>
                <a:schemeClr val="accent1">
                  <a:lumMod val="60000"/>
                </a:schemeClr>
              </a:solidFill>
              <a:round/>
            </a:ln>
            <a:effectLst/>
          </c:spPr>
          <c:marker>
            <c:symbol val="none"/>
          </c:marker>
          <c:val>
            <c:numRef>
              <c:f>Bsurv!#REF!</c:f>
              <c:numCache>
                <c:formatCode>General</c:formatCode>
                <c:ptCount val="1"/>
                <c:pt idx="0">
                  <c:v>1</c:v>
                </c:pt>
              </c:numCache>
            </c:numRef>
          </c:val>
          <c:smooth val="0"/>
          <c:extLst>
            <c:ext xmlns:c16="http://schemas.microsoft.com/office/drawing/2014/chart" uri="{C3380CC4-5D6E-409C-BE32-E72D297353CC}">
              <c16:uniqueId val="{00000006-07A7-4E8E-AC2D-42E781EB1A36}"/>
            </c:ext>
          </c:extLst>
        </c:ser>
        <c:dLbls>
          <c:showLegendKey val="0"/>
          <c:showVal val="0"/>
          <c:showCatName val="0"/>
          <c:showSerName val="0"/>
          <c:showPercent val="0"/>
          <c:showBubbleSize val="0"/>
        </c:dLbls>
        <c:smooth val="0"/>
        <c:axId val="457994472"/>
        <c:axId val="457994832"/>
      </c:lineChart>
      <c:catAx>
        <c:axId val="457994472"/>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it-IT"/>
                  <a:t>Years of follow up</a:t>
                </a:r>
              </a:p>
            </c:rich>
          </c:tx>
          <c:layout>
            <c:manualLayout>
              <c:xMode val="edge"/>
              <c:yMode val="edge"/>
              <c:x val="0.11638955823185665"/>
              <c:y val="0.940914788752127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crossAx val="457994832"/>
        <c:crosses val="autoZero"/>
        <c:auto val="1"/>
        <c:lblAlgn val="ctr"/>
        <c:lblOffset val="100"/>
        <c:noMultiLvlLbl val="0"/>
      </c:catAx>
      <c:valAx>
        <c:axId val="457994832"/>
        <c:scaling>
          <c:orientation val="minMax"/>
          <c:max val="1"/>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it-IT"/>
                  <a:t>Prob survival</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crossAx val="457994472"/>
        <c:crosses val="autoZero"/>
        <c:crossBetween val="between"/>
      </c:valAx>
      <c:spPr>
        <a:noFill/>
        <a:ln>
          <a:noFill/>
        </a:ln>
        <a:effectLst/>
      </c:spPr>
    </c:plotArea>
    <c:legend>
      <c:legendPos val="b"/>
      <c:legendEntry>
        <c:idx val="0"/>
        <c:delete val="1"/>
      </c:legendEntry>
      <c:legendEntry>
        <c:idx val="1"/>
        <c:delete val="1"/>
      </c:legendEntry>
      <c:legendEntry>
        <c:idx val="3"/>
        <c:delete val="1"/>
      </c:legendEntry>
      <c:legendEntry>
        <c:idx val="4"/>
        <c:delete val="1"/>
      </c:legendEntry>
      <c:legendEntry>
        <c:idx val="6"/>
        <c:delete val="1"/>
      </c:legendEntry>
      <c:layout>
        <c:manualLayout>
          <c:xMode val="edge"/>
          <c:yMode val="edge"/>
          <c:x val="0.12271441425210171"/>
          <c:y val="0.61577281964343733"/>
          <c:w val="0.57558465174224316"/>
          <c:h val="9.341029522375062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w="25400">
      <a:solidFill>
        <a:schemeClr val="accent1">
          <a:lumMod val="75000"/>
        </a:schemeClr>
      </a:solidFill>
    </a:ln>
    <a:effectLst/>
  </c:spPr>
  <c:txPr>
    <a:bodyPr/>
    <a:lstStyle/>
    <a:p>
      <a:pPr>
        <a:defRPr sz="1400"/>
      </a:pPr>
      <a:endParaRPr lang="it-I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it-IT"/>
              <a:t>Age class 65-74</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it-IT"/>
        </a:p>
      </c:txPr>
    </c:title>
    <c:autoTitleDeleted val="0"/>
    <c:plotArea>
      <c:layout>
        <c:manualLayout>
          <c:layoutTarget val="inner"/>
          <c:xMode val="edge"/>
          <c:yMode val="edge"/>
          <c:x val="0.18907630600834216"/>
          <c:y val="8.7917040320033474E-2"/>
          <c:w val="0.79294131432878456"/>
          <c:h val="0.7785476983827746"/>
        </c:manualLayout>
      </c:layout>
      <c:lineChart>
        <c:grouping val="standard"/>
        <c:varyColors val="0"/>
        <c:ser>
          <c:idx val="0"/>
          <c:order val="0"/>
          <c:tx>
            <c:strRef>
              <c:f>Bsurv!$A$122</c:f>
              <c:strCache>
                <c:ptCount val="1"/>
                <c:pt idx="0">
                  <c:v>Year</c:v>
                </c:pt>
              </c:strCache>
            </c:strRef>
          </c:tx>
          <c:spPr>
            <a:ln w="28575" cap="rnd">
              <a:solidFill>
                <a:schemeClr val="accent1"/>
              </a:solidFill>
              <a:round/>
            </a:ln>
            <a:effectLst/>
          </c:spPr>
          <c:marker>
            <c:symbol val="none"/>
          </c:marker>
          <c:val>
            <c:numRef>
              <c:f>Bsurv!$A$123:$A$135</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val>
          <c:smooth val="0"/>
          <c:extLst>
            <c:ext xmlns:c16="http://schemas.microsoft.com/office/drawing/2014/chart" uri="{C3380CC4-5D6E-409C-BE32-E72D297353CC}">
              <c16:uniqueId val="{00000000-86A2-472E-87B1-7646FBEB5029}"/>
            </c:ext>
          </c:extLst>
        </c:ser>
        <c:ser>
          <c:idx val="1"/>
          <c:order val="1"/>
          <c:tx>
            <c:strRef>
              <c:f>Bsurv!#REF!</c:f>
              <c:strCache>
                <c:ptCount val="1"/>
                <c:pt idx="0">
                  <c:v>#REF!</c:v>
                </c:pt>
              </c:strCache>
            </c:strRef>
          </c:tx>
          <c:spPr>
            <a:ln w="28575" cap="rnd">
              <a:solidFill>
                <a:schemeClr val="accent2"/>
              </a:solidFill>
              <a:round/>
            </a:ln>
            <a:effectLst/>
          </c:spPr>
          <c:marker>
            <c:symbol val="none"/>
          </c:marker>
          <c:val>
            <c:numRef>
              <c:f>Bsurv!#REF!</c:f>
              <c:numCache>
                <c:formatCode>General</c:formatCode>
                <c:ptCount val="1"/>
                <c:pt idx="0">
                  <c:v>1</c:v>
                </c:pt>
              </c:numCache>
            </c:numRef>
          </c:val>
          <c:smooth val="0"/>
          <c:extLst>
            <c:ext xmlns:c16="http://schemas.microsoft.com/office/drawing/2014/chart" uri="{C3380CC4-5D6E-409C-BE32-E72D297353CC}">
              <c16:uniqueId val="{00000001-86A2-472E-87B1-7646FBEB5029}"/>
            </c:ext>
          </c:extLst>
        </c:ser>
        <c:ser>
          <c:idx val="2"/>
          <c:order val="2"/>
          <c:tx>
            <c:strRef>
              <c:f>Bsurv!$B$122</c:f>
              <c:strCache>
                <c:ptCount val="1"/>
                <c:pt idx="0">
                  <c:v>prob ndisab</c:v>
                </c:pt>
              </c:strCache>
            </c:strRef>
          </c:tx>
          <c:spPr>
            <a:ln w="28575" cap="rnd">
              <a:solidFill>
                <a:schemeClr val="accent2"/>
              </a:solidFill>
              <a:round/>
            </a:ln>
            <a:effectLst/>
          </c:spPr>
          <c:marker>
            <c:symbol val="none"/>
          </c:marker>
          <c:val>
            <c:numRef>
              <c:f>Bsurv!$B$123:$B$135</c:f>
              <c:numCache>
                <c:formatCode>General</c:formatCode>
                <c:ptCount val="13"/>
                <c:pt idx="0">
                  <c:v>0.98723819999999995</c:v>
                </c:pt>
                <c:pt idx="1">
                  <c:v>0.97164989999999996</c:v>
                </c:pt>
                <c:pt idx="2">
                  <c:v>0.95380030000000005</c:v>
                </c:pt>
                <c:pt idx="3">
                  <c:v>0.93444959999999999</c:v>
                </c:pt>
                <c:pt idx="4">
                  <c:v>0.91405990000000004</c:v>
                </c:pt>
                <c:pt idx="5">
                  <c:v>0.89289160000000001</c:v>
                </c:pt>
                <c:pt idx="6">
                  <c:v>0.8699498</c:v>
                </c:pt>
                <c:pt idx="7">
                  <c:v>0.8453503</c:v>
                </c:pt>
                <c:pt idx="8">
                  <c:v>0.81993190000000005</c:v>
                </c:pt>
                <c:pt idx="9">
                  <c:v>0.79407729999999999</c:v>
                </c:pt>
                <c:pt idx="10">
                  <c:v>0.76590610000000003</c:v>
                </c:pt>
                <c:pt idx="11">
                  <c:v>0.73737129999999995</c:v>
                </c:pt>
                <c:pt idx="12">
                  <c:v>0.70854969999999995</c:v>
                </c:pt>
              </c:numCache>
            </c:numRef>
          </c:val>
          <c:smooth val="0"/>
          <c:extLst>
            <c:ext xmlns:c16="http://schemas.microsoft.com/office/drawing/2014/chart" uri="{C3380CC4-5D6E-409C-BE32-E72D297353CC}">
              <c16:uniqueId val="{00000002-86A2-472E-87B1-7646FBEB5029}"/>
            </c:ext>
          </c:extLst>
        </c:ser>
        <c:ser>
          <c:idx val="3"/>
          <c:order val="3"/>
          <c:tx>
            <c:strRef>
              <c:f>Bsurv!#REF!</c:f>
              <c:strCache>
                <c:ptCount val="1"/>
                <c:pt idx="0">
                  <c:v>#REF!</c:v>
                </c:pt>
              </c:strCache>
            </c:strRef>
          </c:tx>
          <c:spPr>
            <a:ln w="28575" cap="rnd">
              <a:solidFill>
                <a:schemeClr val="accent4"/>
              </a:solidFill>
              <a:round/>
            </a:ln>
            <a:effectLst/>
          </c:spPr>
          <c:marker>
            <c:symbol val="none"/>
          </c:marker>
          <c:val>
            <c:numRef>
              <c:f>Bsurv!#REF!</c:f>
              <c:numCache>
                <c:formatCode>General</c:formatCode>
                <c:ptCount val="1"/>
                <c:pt idx="0">
                  <c:v>1</c:v>
                </c:pt>
              </c:numCache>
            </c:numRef>
          </c:val>
          <c:smooth val="0"/>
          <c:extLst>
            <c:ext xmlns:c16="http://schemas.microsoft.com/office/drawing/2014/chart" uri="{C3380CC4-5D6E-409C-BE32-E72D297353CC}">
              <c16:uniqueId val="{00000003-86A2-472E-87B1-7646FBEB5029}"/>
            </c:ext>
          </c:extLst>
        </c:ser>
        <c:ser>
          <c:idx val="4"/>
          <c:order val="4"/>
          <c:tx>
            <c:strRef>
              <c:f>Bsurv!#REF!</c:f>
              <c:strCache>
                <c:ptCount val="1"/>
                <c:pt idx="0">
                  <c:v>#REF!</c:v>
                </c:pt>
              </c:strCache>
            </c:strRef>
          </c:tx>
          <c:spPr>
            <a:ln w="28575" cap="rnd">
              <a:solidFill>
                <a:schemeClr val="accent5"/>
              </a:solidFill>
              <a:round/>
            </a:ln>
            <a:effectLst/>
          </c:spPr>
          <c:marker>
            <c:symbol val="none"/>
          </c:marker>
          <c:val>
            <c:numRef>
              <c:f>Bsurv!#REF!</c:f>
              <c:numCache>
                <c:formatCode>General</c:formatCode>
                <c:ptCount val="1"/>
                <c:pt idx="0">
                  <c:v>1</c:v>
                </c:pt>
              </c:numCache>
            </c:numRef>
          </c:val>
          <c:smooth val="0"/>
          <c:extLst>
            <c:ext xmlns:c16="http://schemas.microsoft.com/office/drawing/2014/chart" uri="{C3380CC4-5D6E-409C-BE32-E72D297353CC}">
              <c16:uniqueId val="{00000004-86A2-472E-87B1-7646FBEB5029}"/>
            </c:ext>
          </c:extLst>
        </c:ser>
        <c:ser>
          <c:idx val="5"/>
          <c:order val="5"/>
          <c:tx>
            <c:strRef>
              <c:f>Bsurv!$C$122</c:f>
              <c:strCache>
                <c:ptCount val="1"/>
                <c:pt idx="0">
                  <c:v>prob disab</c:v>
                </c:pt>
              </c:strCache>
            </c:strRef>
          </c:tx>
          <c:spPr>
            <a:ln w="28575" cap="rnd">
              <a:solidFill>
                <a:schemeClr val="accent1"/>
              </a:solidFill>
              <a:round/>
            </a:ln>
            <a:effectLst/>
          </c:spPr>
          <c:marker>
            <c:symbol val="none"/>
          </c:marker>
          <c:val>
            <c:numRef>
              <c:f>Bsurv!$C$123:$C$135</c:f>
              <c:numCache>
                <c:formatCode>General</c:formatCode>
                <c:ptCount val="13"/>
                <c:pt idx="0">
                  <c:v>0.97668549999999998</c:v>
                </c:pt>
                <c:pt idx="1">
                  <c:v>0.94854769999999999</c:v>
                </c:pt>
                <c:pt idx="2">
                  <c:v>0.91678899999999997</c:v>
                </c:pt>
                <c:pt idx="3">
                  <c:v>0.8829167</c:v>
                </c:pt>
                <c:pt idx="4">
                  <c:v>0.84785569999999999</c:v>
                </c:pt>
                <c:pt idx="5">
                  <c:v>0.81214149999999996</c:v>
                </c:pt>
                <c:pt idx="6">
                  <c:v>0.77422760000000002</c:v>
                </c:pt>
                <c:pt idx="7">
                  <c:v>0.73449330000000002</c:v>
                </c:pt>
                <c:pt idx="8">
                  <c:v>0.69444050000000002</c:v>
                </c:pt>
                <c:pt idx="9">
                  <c:v>0.65475289999999997</c:v>
                </c:pt>
                <c:pt idx="10">
                  <c:v>0.61272349999999998</c:v>
                </c:pt>
                <c:pt idx="11">
                  <c:v>0.57145020000000002</c:v>
                </c:pt>
                <c:pt idx="12">
                  <c:v>0.53109759999999995</c:v>
                </c:pt>
              </c:numCache>
            </c:numRef>
          </c:val>
          <c:smooth val="0"/>
          <c:extLst>
            <c:ext xmlns:c16="http://schemas.microsoft.com/office/drawing/2014/chart" uri="{C3380CC4-5D6E-409C-BE32-E72D297353CC}">
              <c16:uniqueId val="{00000005-86A2-472E-87B1-7646FBEB5029}"/>
            </c:ext>
          </c:extLst>
        </c:ser>
        <c:ser>
          <c:idx val="6"/>
          <c:order val="6"/>
          <c:tx>
            <c:strRef>
              <c:f>Bsurv!#REF!</c:f>
              <c:strCache>
                <c:ptCount val="1"/>
                <c:pt idx="0">
                  <c:v>#REF!</c:v>
                </c:pt>
              </c:strCache>
            </c:strRef>
          </c:tx>
          <c:spPr>
            <a:ln w="28575" cap="rnd">
              <a:solidFill>
                <a:schemeClr val="accent1">
                  <a:lumMod val="60000"/>
                </a:schemeClr>
              </a:solidFill>
              <a:round/>
            </a:ln>
            <a:effectLst/>
          </c:spPr>
          <c:marker>
            <c:symbol val="none"/>
          </c:marker>
          <c:val>
            <c:numRef>
              <c:f>Bsurv!#REF!</c:f>
              <c:numCache>
                <c:formatCode>General</c:formatCode>
                <c:ptCount val="1"/>
                <c:pt idx="0">
                  <c:v>1</c:v>
                </c:pt>
              </c:numCache>
            </c:numRef>
          </c:val>
          <c:smooth val="0"/>
          <c:extLst>
            <c:ext xmlns:c16="http://schemas.microsoft.com/office/drawing/2014/chart" uri="{C3380CC4-5D6E-409C-BE32-E72D297353CC}">
              <c16:uniqueId val="{00000006-86A2-472E-87B1-7646FBEB5029}"/>
            </c:ext>
          </c:extLst>
        </c:ser>
        <c:dLbls>
          <c:showLegendKey val="0"/>
          <c:showVal val="0"/>
          <c:showCatName val="0"/>
          <c:showSerName val="0"/>
          <c:showPercent val="0"/>
          <c:showBubbleSize val="0"/>
        </c:dLbls>
        <c:smooth val="0"/>
        <c:axId val="457994472"/>
        <c:axId val="457994832"/>
      </c:lineChart>
      <c:catAx>
        <c:axId val="457994472"/>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it-IT"/>
                  <a:t>Years of follow up</a:t>
                </a:r>
              </a:p>
            </c:rich>
          </c:tx>
          <c:layout>
            <c:manualLayout>
              <c:xMode val="edge"/>
              <c:yMode val="edge"/>
              <c:x val="0.4029842059216282"/>
              <c:y val="0.9442459074145407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crossAx val="457994832"/>
        <c:crosses val="autoZero"/>
        <c:auto val="1"/>
        <c:lblAlgn val="ctr"/>
        <c:lblOffset val="100"/>
        <c:noMultiLvlLbl val="0"/>
      </c:catAx>
      <c:valAx>
        <c:axId val="457994832"/>
        <c:scaling>
          <c:orientation val="minMax"/>
          <c:max val="1"/>
          <c:min val="0.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it-IT"/>
                  <a:t>Prob survival</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crossAx val="457994472"/>
        <c:crosses val="autoZero"/>
        <c:crossBetween val="between"/>
      </c:valAx>
      <c:spPr>
        <a:noFill/>
        <a:ln>
          <a:noFill/>
        </a:ln>
        <a:effectLst/>
      </c:spPr>
    </c:plotArea>
    <c:legend>
      <c:legendPos val="b"/>
      <c:legendEntry>
        <c:idx val="0"/>
        <c:delete val="1"/>
      </c:legendEntry>
      <c:legendEntry>
        <c:idx val="1"/>
        <c:delete val="1"/>
      </c:legendEntry>
      <c:legendEntry>
        <c:idx val="3"/>
        <c:delete val="1"/>
      </c:legendEntry>
      <c:legendEntry>
        <c:idx val="4"/>
        <c:delete val="1"/>
      </c:legendEntry>
      <c:legendEntry>
        <c:idx val="6"/>
        <c:delete val="1"/>
      </c:legendEntry>
      <c:layout>
        <c:manualLayout>
          <c:xMode val="edge"/>
          <c:yMode val="edge"/>
          <c:x val="0.12165087258829488"/>
          <c:y val="0.65365485926516043"/>
          <c:w val="0.46299580973430954"/>
          <c:h val="0.1367521879755043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legend>
    <c:plotVisOnly val="1"/>
    <c:dispBlanksAs val="gap"/>
    <c:showDLblsOverMax val="0"/>
  </c:chart>
  <c:spPr>
    <a:noFill/>
    <a:ln w="25400">
      <a:solidFill>
        <a:schemeClr val="accent1">
          <a:lumMod val="75000"/>
        </a:schemeClr>
      </a:solidFill>
    </a:ln>
    <a:effectLst/>
  </c:spPr>
  <c:txPr>
    <a:bodyPr/>
    <a:lstStyle/>
    <a:p>
      <a:pPr>
        <a:defRPr sz="1400"/>
      </a:pPr>
      <a:endParaRPr lang="it-IT"/>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09014024211904"/>
          <c:y val="3.6543436537039661E-2"/>
          <c:w val="0.80581262162731837"/>
          <c:h val="0.82267440299523198"/>
        </c:manualLayout>
      </c:layout>
      <c:lineChart>
        <c:grouping val="standard"/>
        <c:varyColors val="0"/>
        <c:ser>
          <c:idx val="3"/>
          <c:order val="0"/>
          <c:tx>
            <c:strRef>
              <c:f>'Grap new'!$G$2</c:f>
              <c:strCache>
                <c:ptCount val="1"/>
                <c:pt idx="0">
                  <c:v>Females - general pop</c:v>
                </c:pt>
              </c:strCache>
            </c:strRef>
          </c:tx>
          <c:spPr>
            <a:ln w="25400">
              <a:solidFill>
                <a:srgbClr val="FF0000"/>
              </a:solidFill>
            </a:ln>
          </c:spPr>
          <c:marker>
            <c:symbol val="none"/>
          </c:marker>
          <c:cat>
            <c:numRef>
              <c:f>'Grap new'!$F$3:$F$68</c:f>
              <c:numCache>
                <c:formatCode>General</c:formatCode>
                <c:ptCount val="6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numCache>
            </c:numRef>
          </c:cat>
          <c:val>
            <c:numRef>
              <c:f>'Grap new'!$G$3:$G$68</c:f>
              <c:numCache>
                <c:formatCode>0.00</c:formatCode>
                <c:ptCount val="66"/>
                <c:pt idx="0">
                  <c:v>70.314999999999998</c:v>
                </c:pt>
                <c:pt idx="1">
                  <c:v>69.322000000000003</c:v>
                </c:pt>
                <c:pt idx="2">
                  <c:v>68.331000000000003</c:v>
                </c:pt>
                <c:pt idx="3">
                  <c:v>67.34</c:v>
                </c:pt>
                <c:pt idx="4">
                  <c:v>66.349999999999994</c:v>
                </c:pt>
                <c:pt idx="5">
                  <c:v>65.36</c:v>
                </c:pt>
                <c:pt idx="6">
                  <c:v>64.37</c:v>
                </c:pt>
                <c:pt idx="7">
                  <c:v>63.378999999999998</c:v>
                </c:pt>
                <c:pt idx="8">
                  <c:v>62.39</c:v>
                </c:pt>
                <c:pt idx="9">
                  <c:v>61.4</c:v>
                </c:pt>
                <c:pt idx="10">
                  <c:v>60.411000000000001</c:v>
                </c:pt>
                <c:pt idx="11">
                  <c:v>59.420999999999999</c:v>
                </c:pt>
                <c:pt idx="12">
                  <c:v>58.432000000000002</c:v>
                </c:pt>
                <c:pt idx="13">
                  <c:v>57.442999999999998</c:v>
                </c:pt>
                <c:pt idx="14">
                  <c:v>56.454999999999998</c:v>
                </c:pt>
                <c:pt idx="15">
                  <c:v>55.466999999999999</c:v>
                </c:pt>
                <c:pt idx="16">
                  <c:v>54.48</c:v>
                </c:pt>
                <c:pt idx="17">
                  <c:v>53.493000000000002</c:v>
                </c:pt>
                <c:pt idx="18">
                  <c:v>52.506</c:v>
                </c:pt>
                <c:pt idx="19">
                  <c:v>51.521000000000001</c:v>
                </c:pt>
                <c:pt idx="20">
                  <c:v>50.536999999999999</c:v>
                </c:pt>
                <c:pt idx="21">
                  <c:v>49.555</c:v>
                </c:pt>
                <c:pt idx="22">
                  <c:v>48.575000000000003</c:v>
                </c:pt>
                <c:pt idx="23">
                  <c:v>47.597000000000001</c:v>
                </c:pt>
                <c:pt idx="24">
                  <c:v>46.62</c:v>
                </c:pt>
                <c:pt idx="25">
                  <c:v>45.645000000000003</c:v>
                </c:pt>
                <c:pt idx="26">
                  <c:v>44.67</c:v>
                </c:pt>
                <c:pt idx="27">
                  <c:v>43.698</c:v>
                </c:pt>
                <c:pt idx="28">
                  <c:v>42.728000000000002</c:v>
                </c:pt>
                <c:pt idx="29">
                  <c:v>41.761000000000003</c:v>
                </c:pt>
                <c:pt idx="30">
                  <c:v>40.796999999999997</c:v>
                </c:pt>
                <c:pt idx="31">
                  <c:v>39.835999999999999</c:v>
                </c:pt>
                <c:pt idx="32">
                  <c:v>38.878</c:v>
                </c:pt>
                <c:pt idx="33">
                  <c:v>37.923999999999999</c:v>
                </c:pt>
                <c:pt idx="34">
                  <c:v>36.972000000000001</c:v>
                </c:pt>
                <c:pt idx="35">
                  <c:v>36.023000000000003</c:v>
                </c:pt>
                <c:pt idx="36">
                  <c:v>35.076999999999998</c:v>
                </c:pt>
                <c:pt idx="37">
                  <c:v>34.134999999999998</c:v>
                </c:pt>
                <c:pt idx="38">
                  <c:v>33.195999999999998</c:v>
                </c:pt>
                <c:pt idx="39">
                  <c:v>32.262</c:v>
                </c:pt>
                <c:pt idx="40">
                  <c:v>31.334</c:v>
                </c:pt>
                <c:pt idx="41">
                  <c:v>30.408000000000001</c:v>
                </c:pt>
                <c:pt idx="42">
                  <c:v>29.488</c:v>
                </c:pt>
                <c:pt idx="43">
                  <c:v>28.571000000000002</c:v>
                </c:pt>
                <c:pt idx="44">
                  <c:v>27.658999999999999</c:v>
                </c:pt>
                <c:pt idx="45">
                  <c:v>26.751999999999999</c:v>
                </c:pt>
                <c:pt idx="46">
                  <c:v>25.850999999999999</c:v>
                </c:pt>
                <c:pt idx="47">
                  <c:v>24.956</c:v>
                </c:pt>
                <c:pt idx="48">
                  <c:v>24.067</c:v>
                </c:pt>
                <c:pt idx="49">
                  <c:v>23.184999999999999</c:v>
                </c:pt>
                <c:pt idx="50">
                  <c:v>22.309000000000001</c:v>
                </c:pt>
                <c:pt idx="51">
                  <c:v>21.442</c:v>
                </c:pt>
                <c:pt idx="52">
                  <c:v>20.577000000000002</c:v>
                </c:pt>
                <c:pt idx="53">
                  <c:v>19.719000000000001</c:v>
                </c:pt>
                <c:pt idx="54">
                  <c:v>18.869</c:v>
                </c:pt>
                <c:pt idx="55">
                  <c:v>18.03</c:v>
                </c:pt>
                <c:pt idx="56">
                  <c:v>17.201000000000001</c:v>
                </c:pt>
                <c:pt idx="57">
                  <c:v>16.385999999999999</c:v>
                </c:pt>
                <c:pt idx="58">
                  <c:v>15.577999999999999</c:v>
                </c:pt>
                <c:pt idx="59">
                  <c:v>14.778</c:v>
                </c:pt>
                <c:pt idx="60">
                  <c:v>13.988</c:v>
                </c:pt>
                <c:pt idx="61">
                  <c:v>13.206</c:v>
                </c:pt>
                <c:pt idx="62">
                  <c:v>12.44</c:v>
                </c:pt>
                <c:pt idx="63">
                  <c:v>11.695</c:v>
                </c:pt>
                <c:pt idx="64">
                  <c:v>10.973000000000001</c:v>
                </c:pt>
                <c:pt idx="65" formatCode="General">
                  <c:v>10.276</c:v>
                </c:pt>
              </c:numCache>
            </c:numRef>
          </c:val>
          <c:smooth val="0"/>
          <c:extLst>
            <c:ext xmlns:c16="http://schemas.microsoft.com/office/drawing/2014/chart" uri="{C3380CC4-5D6E-409C-BE32-E72D297353CC}">
              <c16:uniqueId val="{00000000-A096-46C6-849A-5C1F683583F7}"/>
            </c:ext>
          </c:extLst>
        </c:ser>
        <c:ser>
          <c:idx val="4"/>
          <c:order val="1"/>
          <c:tx>
            <c:strRef>
              <c:f>'Grap new'!$H$2</c:f>
              <c:strCache>
                <c:ptCount val="1"/>
                <c:pt idx="0">
                  <c:v>LL -disab</c:v>
                </c:pt>
              </c:strCache>
            </c:strRef>
          </c:tx>
          <c:spPr>
            <a:ln>
              <a:solidFill>
                <a:schemeClr val="accent2"/>
              </a:solidFill>
              <a:prstDash val="sysDot"/>
            </a:ln>
          </c:spPr>
          <c:marker>
            <c:symbol val="none"/>
          </c:marker>
          <c:cat>
            <c:numRef>
              <c:f>'Grap new'!$F$3:$F$68</c:f>
              <c:numCache>
                <c:formatCode>General</c:formatCode>
                <c:ptCount val="6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numCache>
            </c:numRef>
          </c:cat>
          <c:val>
            <c:numRef>
              <c:f>'Grap new'!$H$3:$H$68</c:f>
              <c:numCache>
                <c:formatCode>0.00</c:formatCode>
                <c:ptCount val="66"/>
                <c:pt idx="0">
                  <c:v>62.271621057833975</c:v>
                </c:pt>
                <c:pt idx="1">
                  <c:v>61.351148586880285</c:v>
                </c:pt>
                <c:pt idx="2">
                  <c:v>60.442620234561808</c:v>
                </c:pt>
                <c:pt idx="3">
                  <c:v>59.546743817137333</c:v>
                </c:pt>
                <c:pt idx="4">
                  <c:v>58.654551952286745</c:v>
                </c:pt>
                <c:pt idx="5">
                  <c:v>57.755794680262852</c:v>
                </c:pt>
                <c:pt idx="6">
                  <c:v>56.857230407172288</c:v>
                </c:pt>
                <c:pt idx="7">
                  <c:v>55.957058433760629</c:v>
                </c:pt>
                <c:pt idx="8">
                  <c:v>55.057495908729649</c:v>
                </c:pt>
                <c:pt idx="9">
                  <c:v>54.158740146552162</c:v>
                </c:pt>
                <c:pt idx="10">
                  <c:v>53.260522324412229</c:v>
                </c:pt>
                <c:pt idx="11">
                  <c:v>52.361106690193864</c:v>
                </c:pt>
                <c:pt idx="12">
                  <c:v>51.459629058088296</c:v>
                </c:pt>
                <c:pt idx="13">
                  <c:v>50.558697087128216</c:v>
                </c:pt>
                <c:pt idx="14">
                  <c:v>49.660764386936997</c:v>
                </c:pt>
                <c:pt idx="15">
                  <c:v>48.765063018943039</c:v>
                </c:pt>
                <c:pt idx="16">
                  <c:v>47.872707380166439</c:v>
                </c:pt>
                <c:pt idx="17">
                  <c:v>46.976955853660343</c:v>
                </c:pt>
                <c:pt idx="18">
                  <c:v>46.083666529378569</c:v>
                </c:pt>
                <c:pt idx="19">
                  <c:v>45.195897867113665</c:v>
                </c:pt>
                <c:pt idx="20">
                  <c:v>44.315798696828615</c:v>
                </c:pt>
                <c:pt idx="21">
                  <c:v>43.442256759662037</c:v>
                </c:pt>
                <c:pt idx="22">
                  <c:v>42.578298153375712</c:v>
                </c:pt>
                <c:pt idx="23">
                  <c:v>41.7178341860579</c:v>
                </c:pt>
                <c:pt idx="24">
                  <c:v>40.85889622580325</c:v>
                </c:pt>
                <c:pt idx="25">
                  <c:v>40.000132531451513</c:v>
                </c:pt>
                <c:pt idx="26">
                  <c:v>39.139439312984656</c:v>
                </c:pt>
                <c:pt idx="27">
                  <c:v>38.277506697262517</c:v>
                </c:pt>
                <c:pt idx="28">
                  <c:v>37.418932408493809</c:v>
                </c:pt>
                <c:pt idx="29">
                  <c:v>36.5642219044027</c:v>
                </c:pt>
                <c:pt idx="30">
                  <c:v>35.713746194941372</c:v>
                </c:pt>
                <c:pt idx="31">
                  <c:v>34.867080192548514</c:v>
                </c:pt>
                <c:pt idx="32">
                  <c:v>34.022041559200311</c:v>
                </c:pt>
                <c:pt idx="33">
                  <c:v>33.184201602755749</c:v>
                </c:pt>
                <c:pt idx="34">
                  <c:v>32.351863278415969</c:v>
                </c:pt>
                <c:pt idx="35">
                  <c:v>31.522261477845483</c:v>
                </c:pt>
                <c:pt idx="36">
                  <c:v>30.701472178195633</c:v>
                </c:pt>
                <c:pt idx="37">
                  <c:v>29.887977772001737</c:v>
                </c:pt>
                <c:pt idx="38">
                  <c:v>29.082960418431512</c:v>
                </c:pt>
                <c:pt idx="39">
                  <c:v>28.291501537903645</c:v>
                </c:pt>
                <c:pt idx="40">
                  <c:v>27.51252431716815</c:v>
                </c:pt>
                <c:pt idx="41">
                  <c:v>26.738323668052573</c:v>
                </c:pt>
                <c:pt idx="42">
                  <c:v>25.97274907972276</c:v>
                </c:pt>
                <c:pt idx="43">
                  <c:v>25.212005359438635</c:v>
                </c:pt>
                <c:pt idx="44">
                  <c:v>24.455395625041159</c:v>
                </c:pt>
                <c:pt idx="45">
                  <c:v>23.701712335929063</c:v>
                </c:pt>
                <c:pt idx="46">
                  <c:v>22.952308129191056</c:v>
                </c:pt>
                <c:pt idx="47">
                  <c:v>22.206320680210666</c:v>
                </c:pt>
                <c:pt idx="48">
                  <c:v>21.459001462406398</c:v>
                </c:pt>
                <c:pt idx="49">
                  <c:v>20.714170805379894</c:v>
                </c:pt>
                <c:pt idx="50">
                  <c:v>19.968822590893598</c:v>
                </c:pt>
                <c:pt idx="51">
                  <c:v>19.226056378859568</c:v>
                </c:pt>
                <c:pt idx="52">
                  <c:v>18.475982699621625</c:v>
                </c:pt>
                <c:pt idx="53">
                  <c:v>17.72550187999099</c:v>
                </c:pt>
                <c:pt idx="54">
                  <c:v>16.977931509692151</c:v>
                </c:pt>
                <c:pt idx="55">
                  <c:v>16.238987982838914</c:v>
                </c:pt>
                <c:pt idx="56">
                  <c:v>15.505901398182667</c:v>
                </c:pt>
                <c:pt idx="57">
                  <c:v>14.784326271667789</c:v>
                </c:pt>
                <c:pt idx="58">
                  <c:v>14.064401790813148</c:v>
                </c:pt>
                <c:pt idx="59">
                  <c:v>13.347958749884208</c:v>
                </c:pt>
                <c:pt idx="60">
                  <c:v>12.636996017945998</c:v>
                </c:pt>
                <c:pt idx="61">
                  <c:v>11.930802399780358</c:v>
                </c:pt>
                <c:pt idx="62">
                  <c:v>11.236675467098941</c:v>
                </c:pt>
                <c:pt idx="63">
                  <c:v>10.561479180788098</c:v>
                </c:pt>
                <c:pt idx="64">
                  <c:v>9.9077280673614307</c:v>
                </c:pt>
                <c:pt idx="65">
                  <c:v>9.2775616494341282</c:v>
                </c:pt>
              </c:numCache>
            </c:numRef>
          </c:val>
          <c:smooth val="0"/>
          <c:extLst>
            <c:ext xmlns:c16="http://schemas.microsoft.com/office/drawing/2014/chart" uri="{C3380CC4-5D6E-409C-BE32-E72D297353CC}">
              <c16:uniqueId val="{00000001-A096-46C6-849A-5C1F683583F7}"/>
            </c:ext>
          </c:extLst>
        </c:ser>
        <c:ser>
          <c:idx val="0"/>
          <c:order val="2"/>
          <c:tx>
            <c:strRef>
              <c:f>'Grap new'!$I$2</c:f>
              <c:strCache>
                <c:ptCount val="1"/>
                <c:pt idx="0">
                  <c:v>Females - disab</c:v>
                </c:pt>
              </c:strCache>
            </c:strRef>
          </c:tx>
          <c:spPr>
            <a:ln w="25400">
              <a:solidFill>
                <a:srgbClr val="FFC000"/>
              </a:solidFill>
            </a:ln>
          </c:spPr>
          <c:marker>
            <c:symbol val="none"/>
          </c:marker>
          <c:cat>
            <c:numRef>
              <c:f>'Grap new'!$F$3:$F$68</c:f>
              <c:numCache>
                <c:formatCode>General</c:formatCode>
                <c:ptCount val="6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numCache>
            </c:numRef>
          </c:cat>
          <c:val>
            <c:numRef>
              <c:f>'Grap new'!$I$3:$I$68</c:f>
              <c:numCache>
                <c:formatCode>0.00</c:formatCode>
                <c:ptCount val="66"/>
                <c:pt idx="0">
                  <c:v>62.919932569618624</c:v>
                </c:pt>
                <c:pt idx="1">
                  <c:v>61.97540449231213</c:v>
                </c:pt>
                <c:pt idx="2">
                  <c:v>61.040448088759589</c:v>
                </c:pt>
                <c:pt idx="3">
                  <c:v>60.115931970807956</c:v>
                </c:pt>
                <c:pt idx="4">
                  <c:v>59.195607038720453</c:v>
                </c:pt>
                <c:pt idx="5">
                  <c:v>58.271871922756489</c:v>
                </c:pt>
                <c:pt idx="6">
                  <c:v>57.349722410815339</c:v>
                </c:pt>
                <c:pt idx="7">
                  <c:v>56.427739293736302</c:v>
                </c:pt>
                <c:pt idx="8">
                  <c:v>55.507606788910238</c:v>
                </c:pt>
                <c:pt idx="9">
                  <c:v>54.589449264281747</c:v>
                </c:pt>
                <c:pt idx="10">
                  <c:v>53.672996181527338</c:v>
                </c:pt>
                <c:pt idx="11">
                  <c:v>52.756724847067957</c:v>
                </c:pt>
                <c:pt idx="12">
                  <c:v>51.839773273470556</c:v>
                </c:pt>
                <c:pt idx="13">
                  <c:v>50.924216806510415</c:v>
                </c:pt>
                <c:pt idx="14">
                  <c:v>50.012075158514165</c:v>
                </c:pt>
                <c:pt idx="15">
                  <c:v>49.102631393764824</c:v>
                </c:pt>
                <c:pt idx="16">
                  <c:v>48.196799379831987</c:v>
                </c:pt>
                <c:pt idx="17">
                  <c:v>47.288600767117437</c:v>
                </c:pt>
                <c:pt idx="18">
                  <c:v>46.383114038434243</c:v>
                </c:pt>
                <c:pt idx="19">
                  <c:v>45.483022172295072</c:v>
                </c:pt>
                <c:pt idx="20">
                  <c:v>44.590240806633197</c:v>
                </c:pt>
                <c:pt idx="21">
                  <c:v>43.703791647273754</c:v>
                </c:pt>
                <c:pt idx="22">
                  <c:v>42.826426065663007</c:v>
                </c:pt>
                <c:pt idx="23">
                  <c:v>41.952690749536529</c:v>
                </c:pt>
                <c:pt idx="24">
                  <c:v>41.080820706856201</c:v>
                </c:pt>
                <c:pt idx="25">
                  <c:v>40.209603218688692</c:v>
                </c:pt>
                <c:pt idx="26">
                  <c:v>39.337133293381768</c:v>
                </c:pt>
                <c:pt idx="27">
                  <c:v>38.464059040679167</c:v>
                </c:pt>
                <c:pt idx="28">
                  <c:v>37.594650491668766</c:v>
                </c:pt>
                <c:pt idx="29">
                  <c:v>36.729447217073243</c:v>
                </c:pt>
                <c:pt idx="30">
                  <c:v>35.868876280131268</c:v>
                </c:pt>
                <c:pt idx="31">
                  <c:v>35.012624050371933</c:v>
                </c:pt>
                <c:pt idx="32">
                  <c:v>34.158703833855135</c:v>
                </c:pt>
                <c:pt idx="33">
                  <c:v>33.312419465614248</c:v>
                </c:pt>
                <c:pt idx="34">
                  <c:v>32.472209673472562</c:v>
                </c:pt>
                <c:pt idx="35">
                  <c:v>31.6354389136321</c:v>
                </c:pt>
                <c:pt idx="36">
                  <c:v>30.807917586117139</c:v>
                </c:pt>
                <c:pt idx="37">
                  <c:v>29.988177713166881</c:v>
                </c:pt>
                <c:pt idx="38">
                  <c:v>29.177336848082614</c:v>
                </c:pt>
                <c:pt idx="39">
                  <c:v>28.38030946381717</c:v>
                </c:pt>
                <c:pt idx="40">
                  <c:v>27.596039185884138</c:v>
                </c:pt>
                <c:pt idx="41">
                  <c:v>26.816977050261229</c:v>
                </c:pt>
                <c:pt idx="42">
                  <c:v>26.046859081633876</c:v>
                </c:pt>
                <c:pt idx="43">
                  <c:v>25.281942389120765</c:v>
                </c:pt>
                <c:pt idx="44">
                  <c:v>24.521517305129603</c:v>
                </c:pt>
                <c:pt idx="45">
                  <c:v>23.764372169854809</c:v>
                </c:pt>
                <c:pt idx="46">
                  <c:v>23.011821296325142</c:v>
                </c:pt>
                <c:pt idx="47">
                  <c:v>22.262997861335357</c:v>
                </c:pt>
                <c:pt idx="48">
                  <c:v>21.513186418377902</c:v>
                </c:pt>
                <c:pt idx="49">
                  <c:v>20.766148485772725</c:v>
                </c:pt>
                <c:pt idx="50">
                  <c:v>20.018884932472467</c:v>
                </c:pt>
                <c:pt idx="51">
                  <c:v>19.274450802600548</c:v>
                </c:pt>
                <c:pt idx="52">
                  <c:v>18.522992477899983</c:v>
                </c:pt>
                <c:pt idx="53">
                  <c:v>17.771337349816438</c:v>
                </c:pt>
                <c:pt idx="54">
                  <c:v>17.022760385271035</c:v>
                </c:pt>
                <c:pt idx="55">
                  <c:v>16.282932857030257</c:v>
                </c:pt>
                <c:pt idx="56">
                  <c:v>15.549074217536422</c:v>
                </c:pt>
                <c:pt idx="57">
                  <c:v>14.826803936779214</c:v>
                </c:pt>
                <c:pt idx="58">
                  <c:v>14.106270909411913</c:v>
                </c:pt>
                <c:pt idx="59">
                  <c:v>13.389290015706536</c:v>
                </c:pt>
                <c:pt idx="60">
                  <c:v>12.677854286269376</c:v>
                </c:pt>
                <c:pt idx="61">
                  <c:v>11.971263484077671</c:v>
                </c:pt>
                <c:pt idx="62">
                  <c:v>11.276827841312917</c:v>
                </c:pt>
                <c:pt idx="63">
                  <c:v>10.601436260384839</c:v>
                </c:pt>
                <c:pt idx="64">
                  <c:v>9.9476419312050179</c:v>
                </c:pt>
                <c:pt idx="65">
                  <c:v>9.3176322209251712</c:v>
                </c:pt>
              </c:numCache>
            </c:numRef>
          </c:val>
          <c:smooth val="0"/>
          <c:extLst>
            <c:ext xmlns:c16="http://schemas.microsoft.com/office/drawing/2014/chart" uri="{C3380CC4-5D6E-409C-BE32-E72D297353CC}">
              <c16:uniqueId val="{00000002-A096-46C6-849A-5C1F683583F7}"/>
            </c:ext>
          </c:extLst>
        </c:ser>
        <c:ser>
          <c:idx val="1"/>
          <c:order val="3"/>
          <c:tx>
            <c:strRef>
              <c:f>'Grap new'!$J$2</c:f>
              <c:strCache>
                <c:ptCount val="1"/>
                <c:pt idx="0">
                  <c:v>UL - disab</c:v>
                </c:pt>
              </c:strCache>
            </c:strRef>
          </c:tx>
          <c:spPr>
            <a:ln>
              <a:prstDash val="sysDot"/>
            </a:ln>
          </c:spPr>
          <c:marker>
            <c:symbol val="none"/>
          </c:marker>
          <c:cat>
            <c:numRef>
              <c:f>'Grap new'!$F$3:$F$68</c:f>
              <c:numCache>
                <c:formatCode>General</c:formatCode>
                <c:ptCount val="6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numCache>
            </c:numRef>
          </c:cat>
          <c:val>
            <c:numRef>
              <c:f>'Grap new'!$J$3:$J$68</c:f>
              <c:numCache>
                <c:formatCode>0.00</c:formatCode>
                <c:ptCount val="66"/>
                <c:pt idx="0">
                  <c:v>64.296926085784833</c:v>
                </c:pt>
                <c:pt idx="1">
                  <c:v>63.296926085784833</c:v>
                </c:pt>
                <c:pt idx="2">
                  <c:v>62.300758281335199</c:v>
                </c:pt>
                <c:pt idx="3">
                  <c:v>61.309587513631122</c:v>
                </c:pt>
                <c:pt idx="4">
                  <c:v>60.323430069084985</c:v>
                </c:pt>
                <c:pt idx="5">
                  <c:v>59.340885287042326</c:v>
                </c:pt>
                <c:pt idx="6">
                  <c:v>58.362840868679648</c:v>
                </c:pt>
                <c:pt idx="7">
                  <c:v>57.388811530051086</c:v>
                </c:pt>
                <c:pt idx="8">
                  <c:v>56.419254882197322</c:v>
                </c:pt>
                <c:pt idx="9">
                  <c:v>55.454171079528649</c:v>
                </c:pt>
                <c:pt idx="10">
                  <c:v>54.493354282475998</c:v>
                </c:pt>
                <c:pt idx="11">
                  <c:v>53.535891991956511</c:v>
                </c:pt>
                <c:pt idx="12">
                  <c:v>52.581037162893587</c:v>
                </c:pt>
                <c:pt idx="13">
                  <c:v>51.629662688523034</c:v>
                </c:pt>
                <c:pt idx="14">
                  <c:v>50.682816624679042</c:v>
                </c:pt>
                <c:pt idx="15">
                  <c:v>49.739988790160403</c:v>
                </c:pt>
                <c:pt idx="16">
                  <c:v>48.801679560737952</c:v>
                </c:pt>
                <c:pt idx="17">
                  <c:v>47.863790855901293</c:v>
                </c:pt>
                <c:pt idx="18">
                  <c:v>46.929565539946559</c:v>
                </c:pt>
                <c:pt idx="19">
                  <c:v>46.000837296768147</c:v>
                </c:pt>
                <c:pt idx="20">
                  <c:v>45.079013165663333</c:v>
                </c:pt>
                <c:pt idx="21">
                  <c:v>44.163429833123786</c:v>
                </c:pt>
                <c:pt idx="22">
                  <c:v>43.256202187773987</c:v>
                </c:pt>
                <c:pt idx="23">
                  <c:v>42.353253722495595</c:v>
                </c:pt>
                <c:pt idx="24">
                  <c:v>41.453206304682411</c:v>
                </c:pt>
                <c:pt idx="25">
                  <c:v>40.555082988011051</c:v>
                </c:pt>
                <c:pt idx="26">
                  <c:v>39.657338523217803</c:v>
                </c:pt>
                <c:pt idx="27">
                  <c:v>38.760464755262383</c:v>
                </c:pt>
                <c:pt idx="28">
                  <c:v>37.867975837478795</c:v>
                </c:pt>
                <c:pt idx="29">
                  <c:v>36.980434661052243</c:v>
                </c:pt>
                <c:pt idx="30">
                  <c:v>36.098344917158535</c:v>
                </c:pt>
                <c:pt idx="31">
                  <c:v>35.221600210807161</c:v>
                </c:pt>
                <c:pt idx="32">
                  <c:v>34.348619176588748</c:v>
                </c:pt>
                <c:pt idx="33">
                  <c:v>33.484125161881813</c:v>
                </c:pt>
                <c:pt idx="34">
                  <c:v>32.626845217686309</c:v>
                </c:pt>
                <c:pt idx="35">
                  <c:v>31.774428744667635</c:v>
                </c:pt>
                <c:pt idx="36">
                  <c:v>30.93211655780113</c:v>
                </c:pt>
                <c:pt idx="37">
                  <c:v>30.098564177931948</c:v>
                </c:pt>
                <c:pt idx="38">
                  <c:v>29.274769746844129</c:v>
                </c:pt>
                <c:pt idx="39">
                  <c:v>28.465307617331938</c:v>
                </c:pt>
                <c:pt idx="40">
                  <c:v>27.669208548575064</c:v>
                </c:pt>
                <c:pt idx="41">
                  <c:v>26.879325837404537</c:v>
                </c:pt>
                <c:pt idx="42">
                  <c:v>26.099207255217532</c:v>
                </c:pt>
                <c:pt idx="43">
                  <c:v>25.325289023518174</c:v>
                </c:pt>
                <c:pt idx="44">
                  <c:v>24.556891123483304</c:v>
                </c:pt>
                <c:pt idx="45">
                  <c:v>23.792842245646007</c:v>
                </c:pt>
                <c:pt idx="46">
                  <c:v>23.034420879574551</c:v>
                </c:pt>
                <c:pt idx="47">
                  <c:v>22.280780462064378</c:v>
                </c:pt>
                <c:pt idx="48">
                  <c:v>21.527259688708796</c:v>
                </c:pt>
                <c:pt idx="49">
                  <c:v>20.777500678052107</c:v>
                </c:pt>
                <c:pt idx="50">
                  <c:v>20.028444563768556</c:v>
                </c:pt>
                <c:pt idx="51">
                  <c:v>19.282984670770812</c:v>
                </c:pt>
                <c:pt idx="52">
                  <c:v>18.53110186335957</c:v>
                </c:pt>
                <c:pt idx="53">
                  <c:v>17.779389002141095</c:v>
                </c:pt>
                <c:pt idx="54">
                  <c:v>17.030919054514111</c:v>
                </c:pt>
                <c:pt idx="55">
                  <c:v>16.291173521171338</c:v>
                </c:pt>
                <c:pt idx="56">
                  <c:v>15.55718744773743</c:v>
                </c:pt>
                <c:pt idx="57">
                  <c:v>14.834407093988833</c:v>
                </c:pt>
                <c:pt idx="58">
                  <c:v>14.112867658265854</c:v>
                </c:pt>
                <c:pt idx="59">
                  <c:v>13.394305361546079</c:v>
                </c:pt>
                <c:pt idx="60">
                  <c:v>12.680680918584619</c:v>
                </c:pt>
                <c:pt idx="61">
                  <c:v>11.971345676263166</c:v>
                </c:pt>
                <c:pt idx="62">
                  <c:v>11.273642832537137</c:v>
                </c:pt>
                <c:pt idx="63">
                  <c:v>10.594487703936634</c:v>
                </c:pt>
                <c:pt idx="64">
                  <c:v>9.9365030985158267</c:v>
                </c:pt>
                <c:pt idx="65">
                  <c:v>9.3019521825215516</c:v>
                </c:pt>
              </c:numCache>
            </c:numRef>
          </c:val>
          <c:smooth val="0"/>
          <c:extLst>
            <c:ext xmlns:c16="http://schemas.microsoft.com/office/drawing/2014/chart" uri="{C3380CC4-5D6E-409C-BE32-E72D297353CC}">
              <c16:uniqueId val="{00000003-A096-46C6-849A-5C1F683583F7}"/>
            </c:ext>
          </c:extLst>
        </c:ser>
        <c:dLbls>
          <c:showLegendKey val="0"/>
          <c:showVal val="0"/>
          <c:showCatName val="0"/>
          <c:showSerName val="0"/>
          <c:showPercent val="0"/>
          <c:showBubbleSize val="0"/>
        </c:dLbls>
        <c:smooth val="0"/>
        <c:axId val="95869568"/>
        <c:axId val="95888128"/>
      </c:lineChart>
      <c:catAx>
        <c:axId val="95869568"/>
        <c:scaling>
          <c:orientation val="minMax"/>
        </c:scaling>
        <c:delete val="0"/>
        <c:axPos val="b"/>
        <c:title>
          <c:tx>
            <c:rich>
              <a:bodyPr/>
              <a:lstStyle/>
              <a:p>
                <a:pPr>
                  <a:defRPr sz="1400"/>
                </a:pPr>
                <a:r>
                  <a:rPr lang="en-US" sz="1400"/>
                  <a:t>Age</a:t>
                </a:r>
              </a:p>
            </c:rich>
          </c:tx>
          <c:overlay val="0"/>
        </c:title>
        <c:numFmt formatCode="General" sourceLinked="1"/>
        <c:majorTickMark val="out"/>
        <c:minorTickMark val="none"/>
        <c:tickLblPos val="nextTo"/>
        <c:txPr>
          <a:bodyPr rot="-5400000" vert="horz"/>
          <a:lstStyle/>
          <a:p>
            <a:pPr>
              <a:defRPr sz="1400"/>
            </a:pPr>
            <a:endParaRPr lang="it-IT"/>
          </a:p>
        </c:txPr>
        <c:crossAx val="95888128"/>
        <c:crosses val="autoZero"/>
        <c:auto val="1"/>
        <c:lblAlgn val="ctr"/>
        <c:lblOffset val="100"/>
        <c:tickLblSkip val="5"/>
        <c:noMultiLvlLbl val="0"/>
      </c:catAx>
      <c:valAx>
        <c:axId val="95888128"/>
        <c:scaling>
          <c:orientation val="minMax"/>
        </c:scaling>
        <c:delete val="0"/>
        <c:axPos val="l"/>
        <c:majorGridlines/>
        <c:title>
          <c:tx>
            <c:rich>
              <a:bodyPr rot="-5400000" vert="horz"/>
              <a:lstStyle/>
              <a:p>
                <a:pPr>
                  <a:defRPr sz="1400"/>
                </a:pPr>
                <a:r>
                  <a:rPr lang="en-US" sz="1400"/>
                  <a:t>Life expectancy</a:t>
                </a:r>
              </a:p>
            </c:rich>
          </c:tx>
          <c:overlay val="0"/>
        </c:title>
        <c:numFmt formatCode="0" sourceLinked="0"/>
        <c:majorTickMark val="out"/>
        <c:minorTickMark val="none"/>
        <c:tickLblPos val="nextTo"/>
        <c:txPr>
          <a:bodyPr/>
          <a:lstStyle/>
          <a:p>
            <a:pPr>
              <a:defRPr sz="1400"/>
            </a:pPr>
            <a:endParaRPr lang="it-IT"/>
          </a:p>
        </c:txPr>
        <c:crossAx val="95869568"/>
        <c:crosses val="autoZero"/>
        <c:crossBetween val="between"/>
        <c:majorUnit val="10"/>
        <c:minorUnit val="2"/>
      </c:valAx>
    </c:plotArea>
    <c:legend>
      <c:legendPos val="r"/>
      <c:layout>
        <c:manualLayout>
          <c:xMode val="edge"/>
          <c:yMode val="edge"/>
          <c:x val="0.13439404064946331"/>
          <c:y val="0.67203679469971678"/>
          <c:w val="0.49623472050430295"/>
          <c:h val="0.16250848838496124"/>
        </c:manualLayout>
      </c:layout>
      <c:overlay val="0"/>
      <c:txPr>
        <a:bodyPr/>
        <a:lstStyle/>
        <a:p>
          <a:pPr>
            <a:defRPr sz="1200"/>
          </a:pPr>
          <a:endParaRPr lang="it-IT"/>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9014024211904"/>
          <c:y val="4.3004324389667621E-2"/>
          <c:w val="0.84733592260295121"/>
          <c:h val="0.82107345720239189"/>
        </c:manualLayout>
      </c:layout>
      <c:lineChart>
        <c:grouping val="standard"/>
        <c:varyColors val="0"/>
        <c:ser>
          <c:idx val="2"/>
          <c:order val="0"/>
          <c:tx>
            <c:strRef>
              <c:f>'Grap new'!$B$2</c:f>
              <c:strCache>
                <c:ptCount val="1"/>
                <c:pt idx="0">
                  <c:v>Males - general pop</c:v>
                </c:pt>
              </c:strCache>
            </c:strRef>
          </c:tx>
          <c:spPr>
            <a:ln w="25400">
              <a:solidFill>
                <a:schemeClr val="tx2"/>
              </a:solidFill>
            </a:ln>
          </c:spPr>
          <c:marker>
            <c:symbol val="none"/>
          </c:marker>
          <c:cat>
            <c:numRef>
              <c:f>'Grap new'!$A$3:$A$68</c:f>
              <c:numCache>
                <c:formatCode>General</c:formatCode>
                <c:ptCount val="6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numCache>
            </c:numRef>
          </c:cat>
          <c:val>
            <c:numRef>
              <c:f>'Grap new'!$B$3:$B$68</c:f>
              <c:numCache>
                <c:formatCode>General</c:formatCode>
                <c:ptCount val="66"/>
                <c:pt idx="0">
                  <c:v>65.659000000000006</c:v>
                </c:pt>
                <c:pt idx="1">
                  <c:v>64.671999999999997</c:v>
                </c:pt>
                <c:pt idx="2">
                  <c:v>63.688000000000002</c:v>
                </c:pt>
                <c:pt idx="3">
                  <c:v>62.707000000000001</c:v>
                </c:pt>
                <c:pt idx="4">
                  <c:v>61.728999999999999</c:v>
                </c:pt>
                <c:pt idx="5">
                  <c:v>60.753</c:v>
                </c:pt>
                <c:pt idx="6">
                  <c:v>59.777999999999999</c:v>
                </c:pt>
                <c:pt idx="7">
                  <c:v>58.804000000000002</c:v>
                </c:pt>
                <c:pt idx="8">
                  <c:v>57.83</c:v>
                </c:pt>
                <c:pt idx="9">
                  <c:v>56.856999999999999</c:v>
                </c:pt>
                <c:pt idx="10">
                  <c:v>55.884</c:v>
                </c:pt>
                <c:pt idx="11">
                  <c:v>54.911000000000001</c:v>
                </c:pt>
                <c:pt idx="12">
                  <c:v>53.938000000000002</c:v>
                </c:pt>
                <c:pt idx="13">
                  <c:v>52.963999999999999</c:v>
                </c:pt>
                <c:pt idx="14">
                  <c:v>51.99</c:v>
                </c:pt>
                <c:pt idx="15">
                  <c:v>51.017000000000003</c:v>
                </c:pt>
                <c:pt idx="16">
                  <c:v>50.043999999999997</c:v>
                </c:pt>
                <c:pt idx="17">
                  <c:v>49.070999999999998</c:v>
                </c:pt>
                <c:pt idx="18">
                  <c:v>48.097999999999999</c:v>
                </c:pt>
                <c:pt idx="19">
                  <c:v>47.127000000000002</c:v>
                </c:pt>
                <c:pt idx="20">
                  <c:v>46.158000000000001</c:v>
                </c:pt>
                <c:pt idx="21">
                  <c:v>45.19</c:v>
                </c:pt>
                <c:pt idx="22">
                  <c:v>44.223999999999997</c:v>
                </c:pt>
                <c:pt idx="23">
                  <c:v>43.26</c:v>
                </c:pt>
                <c:pt idx="24">
                  <c:v>42.295999999999999</c:v>
                </c:pt>
                <c:pt idx="25">
                  <c:v>41.332999999999998</c:v>
                </c:pt>
                <c:pt idx="26">
                  <c:v>40.372</c:v>
                </c:pt>
                <c:pt idx="27">
                  <c:v>39.414000000000001</c:v>
                </c:pt>
                <c:pt idx="28">
                  <c:v>38.459000000000003</c:v>
                </c:pt>
                <c:pt idx="29">
                  <c:v>37.509</c:v>
                </c:pt>
                <c:pt idx="30">
                  <c:v>36.561</c:v>
                </c:pt>
                <c:pt idx="31">
                  <c:v>35.618000000000002</c:v>
                </c:pt>
                <c:pt idx="32">
                  <c:v>34.679000000000002</c:v>
                </c:pt>
                <c:pt idx="33">
                  <c:v>33.744999999999997</c:v>
                </c:pt>
                <c:pt idx="34">
                  <c:v>32.816000000000003</c:v>
                </c:pt>
                <c:pt idx="35">
                  <c:v>31.891999999999999</c:v>
                </c:pt>
                <c:pt idx="36">
                  <c:v>30.974</c:v>
                </c:pt>
                <c:pt idx="37">
                  <c:v>30.06</c:v>
                </c:pt>
                <c:pt idx="38">
                  <c:v>29.154</c:v>
                </c:pt>
                <c:pt idx="39">
                  <c:v>28.254000000000001</c:v>
                </c:pt>
                <c:pt idx="40">
                  <c:v>27.36</c:v>
                </c:pt>
                <c:pt idx="41">
                  <c:v>26.472999999999999</c:v>
                </c:pt>
                <c:pt idx="42">
                  <c:v>25.594000000000001</c:v>
                </c:pt>
                <c:pt idx="43">
                  <c:v>24.722999999999999</c:v>
                </c:pt>
                <c:pt idx="44">
                  <c:v>23.861999999999998</c:v>
                </c:pt>
                <c:pt idx="45">
                  <c:v>23.009</c:v>
                </c:pt>
                <c:pt idx="46">
                  <c:v>22.164000000000001</c:v>
                </c:pt>
                <c:pt idx="47">
                  <c:v>21.332000000000001</c:v>
                </c:pt>
                <c:pt idx="48">
                  <c:v>20.512</c:v>
                </c:pt>
                <c:pt idx="49">
                  <c:v>19.704000000000001</c:v>
                </c:pt>
                <c:pt idx="50">
                  <c:v>18.905999999999999</c:v>
                </c:pt>
                <c:pt idx="51">
                  <c:v>18.123000000000001</c:v>
                </c:pt>
                <c:pt idx="52">
                  <c:v>17.341000000000001</c:v>
                </c:pt>
                <c:pt idx="53">
                  <c:v>16.568000000000001</c:v>
                </c:pt>
                <c:pt idx="54">
                  <c:v>15.805</c:v>
                </c:pt>
                <c:pt idx="55">
                  <c:v>15.06</c:v>
                </c:pt>
                <c:pt idx="56">
                  <c:v>14.327</c:v>
                </c:pt>
                <c:pt idx="57">
                  <c:v>13.619</c:v>
                </c:pt>
                <c:pt idx="58">
                  <c:v>12.922000000000001</c:v>
                </c:pt>
                <c:pt idx="59">
                  <c:v>12.234</c:v>
                </c:pt>
                <c:pt idx="60">
                  <c:v>11.558</c:v>
                </c:pt>
                <c:pt idx="61">
                  <c:v>10.888999999999999</c:v>
                </c:pt>
                <c:pt idx="62">
                  <c:v>10.233000000000001</c:v>
                </c:pt>
                <c:pt idx="63">
                  <c:v>9.6010000000000009</c:v>
                </c:pt>
                <c:pt idx="64">
                  <c:v>8.9979999999999993</c:v>
                </c:pt>
                <c:pt idx="65">
                  <c:v>8.4149999999999991</c:v>
                </c:pt>
              </c:numCache>
            </c:numRef>
          </c:val>
          <c:smooth val="0"/>
          <c:extLst>
            <c:ext xmlns:c16="http://schemas.microsoft.com/office/drawing/2014/chart" uri="{C3380CC4-5D6E-409C-BE32-E72D297353CC}">
              <c16:uniqueId val="{00000000-5B23-4779-8EEF-261F1C4BFF81}"/>
            </c:ext>
          </c:extLst>
        </c:ser>
        <c:ser>
          <c:idx val="3"/>
          <c:order val="1"/>
          <c:tx>
            <c:strRef>
              <c:f>'Grap new'!$C$2</c:f>
              <c:strCache>
                <c:ptCount val="1"/>
                <c:pt idx="0">
                  <c:v>LL -disab</c:v>
                </c:pt>
              </c:strCache>
            </c:strRef>
          </c:tx>
          <c:spPr>
            <a:ln>
              <a:solidFill>
                <a:schemeClr val="accent1"/>
              </a:solidFill>
              <a:prstDash val="sysDot"/>
            </a:ln>
          </c:spPr>
          <c:marker>
            <c:symbol val="none"/>
          </c:marker>
          <c:cat>
            <c:numRef>
              <c:f>'Grap new'!$A$3:$A$68</c:f>
              <c:numCache>
                <c:formatCode>General</c:formatCode>
                <c:ptCount val="6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numCache>
            </c:numRef>
          </c:cat>
          <c:val>
            <c:numRef>
              <c:f>'Grap new'!$C$3:$C$68</c:f>
              <c:numCache>
                <c:formatCode>0.00</c:formatCode>
                <c:ptCount val="66"/>
                <c:pt idx="0">
                  <c:v>53.469249155287478</c:v>
                </c:pt>
                <c:pt idx="1">
                  <c:v>52.599479639594257</c:v>
                </c:pt>
                <c:pt idx="2">
                  <c:v>51.762781770892971</c:v>
                </c:pt>
                <c:pt idx="3">
                  <c:v>50.953924658312097</c:v>
                </c:pt>
                <c:pt idx="4">
                  <c:v>50.170785098729048</c:v>
                </c:pt>
                <c:pt idx="5">
                  <c:v>49.405124305031954</c:v>
                </c:pt>
                <c:pt idx="6">
                  <c:v>48.64834413248667</c:v>
                </c:pt>
                <c:pt idx="7">
                  <c:v>47.889742056270933</c:v>
                </c:pt>
                <c:pt idx="8">
                  <c:v>47.130066011362103</c:v>
                </c:pt>
                <c:pt idx="9">
                  <c:v>46.372224473239662</c:v>
                </c:pt>
                <c:pt idx="10">
                  <c:v>45.613695865339452</c:v>
                </c:pt>
                <c:pt idx="11">
                  <c:v>44.848893594901597</c:v>
                </c:pt>
                <c:pt idx="12">
                  <c:v>44.080220118129439</c:v>
                </c:pt>
                <c:pt idx="13">
                  <c:v>43.297866478609734</c:v>
                </c:pt>
                <c:pt idx="14">
                  <c:v>42.510888920669657</c:v>
                </c:pt>
                <c:pt idx="15">
                  <c:v>41.72270840842328</c:v>
                </c:pt>
                <c:pt idx="16">
                  <c:v>40.93201767683852</c:v>
                </c:pt>
                <c:pt idx="17">
                  <c:v>40.137215089102973</c:v>
                </c:pt>
                <c:pt idx="18">
                  <c:v>39.341275809690771</c:v>
                </c:pt>
                <c:pt idx="19">
                  <c:v>38.546592773349545</c:v>
                </c:pt>
                <c:pt idx="20">
                  <c:v>37.759318082448139</c:v>
                </c:pt>
                <c:pt idx="21">
                  <c:v>36.9730870966673</c:v>
                </c:pt>
                <c:pt idx="22">
                  <c:v>36.188628098073686</c:v>
                </c:pt>
                <c:pt idx="23">
                  <c:v>35.400997584351714</c:v>
                </c:pt>
                <c:pt idx="24">
                  <c:v>34.606833653440944</c:v>
                </c:pt>
                <c:pt idx="25">
                  <c:v>33.805528277333522</c:v>
                </c:pt>
                <c:pt idx="26">
                  <c:v>33.002347610677326</c:v>
                </c:pt>
                <c:pt idx="27">
                  <c:v>32.199137574888852</c:v>
                </c:pt>
                <c:pt idx="28">
                  <c:v>31.39941206131747</c:v>
                </c:pt>
                <c:pt idx="29">
                  <c:v>30.601678453672484</c:v>
                </c:pt>
                <c:pt idx="30">
                  <c:v>29.80582605469505</c:v>
                </c:pt>
                <c:pt idx="31">
                  <c:v>29.010524242205854</c:v>
                </c:pt>
                <c:pt idx="32">
                  <c:v>28.222113920091957</c:v>
                </c:pt>
                <c:pt idx="33">
                  <c:v>27.441590371707278</c:v>
                </c:pt>
                <c:pt idx="34">
                  <c:v>26.670698309656011</c:v>
                </c:pt>
                <c:pt idx="35">
                  <c:v>25.909514932395759</c:v>
                </c:pt>
                <c:pt idx="36">
                  <c:v>25.159283471995238</c:v>
                </c:pt>
                <c:pt idx="37">
                  <c:v>24.419005683082098</c:v>
                </c:pt>
                <c:pt idx="38">
                  <c:v>23.697966522714506</c:v>
                </c:pt>
                <c:pt idx="39">
                  <c:v>22.99186193497512</c:v>
                </c:pt>
                <c:pt idx="40">
                  <c:v>22.298270399843322</c:v>
                </c:pt>
                <c:pt idx="41">
                  <c:v>21.617760240349302</c:v>
                </c:pt>
                <c:pt idx="42">
                  <c:v>20.951519790214345</c:v>
                </c:pt>
                <c:pt idx="43">
                  <c:v>20.298554003850914</c:v>
                </c:pt>
                <c:pt idx="44">
                  <c:v>19.656993743523021</c:v>
                </c:pt>
                <c:pt idx="45">
                  <c:v>19.023616121324782</c:v>
                </c:pt>
                <c:pt idx="46">
                  <c:v>18.393676170945678</c:v>
                </c:pt>
                <c:pt idx="47">
                  <c:v>17.775376748817742</c:v>
                </c:pt>
                <c:pt idx="48">
                  <c:v>17.164357314667733</c:v>
                </c:pt>
                <c:pt idx="49">
                  <c:v>16.558827249188635</c:v>
                </c:pt>
                <c:pt idx="50">
                  <c:v>15.951876720043858</c:v>
                </c:pt>
                <c:pt idx="51">
                  <c:v>15.353418540566398</c:v>
                </c:pt>
                <c:pt idx="52">
                  <c:v>14.737592586379332</c:v>
                </c:pt>
                <c:pt idx="53">
                  <c:v>14.118784303933989</c:v>
                </c:pt>
                <c:pt idx="54">
                  <c:v>13.502228286887471</c:v>
                </c:pt>
                <c:pt idx="55">
                  <c:v>12.897612057023204</c:v>
                </c:pt>
                <c:pt idx="56">
                  <c:v>12.29775410438109</c:v>
                </c:pt>
                <c:pt idx="57">
                  <c:v>11.722142506917992</c:v>
                </c:pt>
                <c:pt idx="58">
                  <c:v>11.149698899418635</c:v>
                </c:pt>
                <c:pt idx="59">
                  <c:v>10.578328687296795</c:v>
                </c:pt>
                <c:pt idx="60">
                  <c:v>10.01203067115409</c:v>
                </c:pt>
                <c:pt idx="61">
                  <c:v>9.4443298317797044</c:v>
                </c:pt>
                <c:pt idx="62">
                  <c:v>8.8833577166686428</c:v>
                </c:pt>
                <c:pt idx="63">
                  <c:v>8.341727459910361</c:v>
                </c:pt>
                <c:pt idx="64">
                  <c:v>7.8255562019403602</c:v>
                </c:pt>
                <c:pt idx="65">
                  <c:v>7.3244696315502225</c:v>
                </c:pt>
              </c:numCache>
            </c:numRef>
          </c:val>
          <c:smooth val="0"/>
          <c:extLst>
            <c:ext xmlns:c16="http://schemas.microsoft.com/office/drawing/2014/chart" uri="{C3380CC4-5D6E-409C-BE32-E72D297353CC}">
              <c16:uniqueId val="{00000001-5B23-4779-8EEF-261F1C4BFF81}"/>
            </c:ext>
          </c:extLst>
        </c:ser>
        <c:ser>
          <c:idx val="4"/>
          <c:order val="2"/>
          <c:tx>
            <c:strRef>
              <c:f>'Grap new'!$D$2</c:f>
              <c:strCache>
                <c:ptCount val="1"/>
                <c:pt idx="0">
                  <c:v>Males - disab</c:v>
                </c:pt>
              </c:strCache>
            </c:strRef>
          </c:tx>
          <c:spPr>
            <a:ln w="25400"/>
          </c:spPr>
          <c:marker>
            <c:symbol val="none"/>
          </c:marker>
          <c:cat>
            <c:numRef>
              <c:f>'Grap new'!$A$3:$A$68</c:f>
              <c:numCache>
                <c:formatCode>General</c:formatCode>
                <c:ptCount val="6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numCache>
            </c:numRef>
          </c:cat>
          <c:val>
            <c:numRef>
              <c:f>'Grap new'!$D$3:$D$68</c:f>
              <c:numCache>
                <c:formatCode>0.00</c:formatCode>
                <c:ptCount val="66"/>
                <c:pt idx="0">
                  <c:v>54.594266961169083</c:v>
                </c:pt>
                <c:pt idx="1">
                  <c:v>53.686020922490059</c:v>
                </c:pt>
                <c:pt idx="2">
                  <c:v>52.803274560756833</c:v>
                </c:pt>
                <c:pt idx="3">
                  <c:v>51.943141031034926</c:v>
                </c:pt>
                <c:pt idx="4">
                  <c:v>51.104831887445272</c:v>
                </c:pt>
                <c:pt idx="5">
                  <c:v>50.282816550573251</c:v>
                </c:pt>
                <c:pt idx="6">
                  <c:v>49.470920496202005</c:v>
                </c:pt>
                <c:pt idx="7">
                  <c:v>48.660928424942419</c:v>
                </c:pt>
                <c:pt idx="8">
                  <c:v>47.85330930032373</c:v>
                </c:pt>
                <c:pt idx="9">
                  <c:v>47.050275957047127</c:v>
                </c:pt>
                <c:pt idx="10">
                  <c:v>46.249626344357658</c:v>
                </c:pt>
                <c:pt idx="11">
                  <c:v>45.446459669874621</c:v>
                </c:pt>
                <c:pt idx="12">
                  <c:v>44.642425711004279</c:v>
                </c:pt>
                <c:pt idx="13">
                  <c:v>43.828813369624633</c:v>
                </c:pt>
                <c:pt idx="14">
                  <c:v>43.012991510082998</c:v>
                </c:pt>
                <c:pt idx="15">
                  <c:v>42.1976674194376</c:v>
                </c:pt>
                <c:pt idx="16">
                  <c:v>41.381492607583269</c:v>
                </c:pt>
                <c:pt idx="17">
                  <c:v>40.562858916906919</c:v>
                </c:pt>
                <c:pt idx="18">
                  <c:v>39.744225437045877</c:v>
                </c:pt>
                <c:pt idx="19">
                  <c:v>38.927599215505637</c:v>
                </c:pt>
                <c:pt idx="20">
                  <c:v>38.118409732298474</c:v>
                </c:pt>
                <c:pt idx="21">
                  <c:v>37.310914824666526</c:v>
                </c:pt>
                <c:pt idx="22">
                  <c:v>36.505743278869417</c:v>
                </c:pt>
                <c:pt idx="23">
                  <c:v>35.698408649203088</c:v>
                </c:pt>
                <c:pt idx="24">
                  <c:v>34.885831853082621</c:v>
                </c:pt>
                <c:pt idx="25">
                  <c:v>34.067430211441419</c:v>
                </c:pt>
                <c:pt idx="26">
                  <c:v>33.248012021514725</c:v>
                </c:pt>
                <c:pt idx="27">
                  <c:v>32.429303443040176</c:v>
                </c:pt>
                <c:pt idx="28">
                  <c:v>31.614604716684248</c:v>
                </c:pt>
                <c:pt idx="29">
                  <c:v>30.802618776108343</c:v>
                </c:pt>
                <c:pt idx="30">
                  <c:v>29.993325835068568</c:v>
                </c:pt>
                <c:pt idx="31">
                  <c:v>29.185556684992047</c:v>
                </c:pt>
                <c:pt idx="32">
                  <c:v>28.385343799428743</c:v>
                </c:pt>
                <c:pt idx="33">
                  <c:v>27.593712529314356</c:v>
                </c:pt>
                <c:pt idx="34">
                  <c:v>26.812382902241524</c:v>
                </c:pt>
                <c:pt idx="35">
                  <c:v>26.041465527569478</c:v>
                </c:pt>
                <c:pt idx="36">
                  <c:v>25.28216140150419</c:v>
                </c:pt>
                <c:pt idx="37">
                  <c:v>24.53349060385624</c:v>
                </c:pt>
                <c:pt idx="38">
                  <c:v>23.804423359661701</c:v>
                </c:pt>
                <c:pt idx="39">
                  <c:v>23.090769154590621</c:v>
                </c:pt>
                <c:pt idx="40">
                  <c:v>22.390129268445754</c:v>
                </c:pt>
                <c:pt idx="41">
                  <c:v>21.703017796128631</c:v>
                </c:pt>
                <c:pt idx="42">
                  <c:v>21.030572854851108</c:v>
                </c:pt>
                <c:pt idx="43">
                  <c:v>20.37180083795154</c:v>
                </c:pt>
                <c:pt idx="44">
                  <c:v>19.724847200574636</c:v>
                </c:pt>
                <c:pt idx="45">
                  <c:v>19.086518396831764</c:v>
                </c:pt>
                <c:pt idx="46">
                  <c:v>18.452108697433367</c:v>
                </c:pt>
                <c:pt idx="47">
                  <c:v>17.829701252494239</c:v>
                </c:pt>
                <c:pt idx="48">
                  <c:v>17.214972287068658</c:v>
                </c:pt>
                <c:pt idx="49">
                  <c:v>16.606130972427842</c:v>
                </c:pt>
                <c:pt idx="50">
                  <c:v>15.996300077112318</c:v>
                </c:pt>
                <c:pt idx="51">
                  <c:v>15.395290277899671</c:v>
                </c:pt>
                <c:pt idx="52">
                  <c:v>14.77736737574533</c:v>
                </c:pt>
                <c:pt idx="53">
                  <c:v>14.156779205017461</c:v>
                </c:pt>
                <c:pt idx="54">
                  <c:v>13.53869213333147</c:v>
                </c:pt>
                <c:pt idx="55">
                  <c:v>12.932717730867893</c:v>
                </c:pt>
                <c:pt idx="56">
                  <c:v>12.33166629567876</c:v>
                </c:pt>
                <c:pt idx="57">
                  <c:v>11.754935018991887</c:v>
                </c:pt>
                <c:pt idx="58">
                  <c:v>11.181480032431185</c:v>
                </c:pt>
                <c:pt idx="59">
                  <c:v>10.60919173072633</c:v>
                </c:pt>
                <c:pt idx="60">
                  <c:v>10.042053077893918</c:v>
                </c:pt>
                <c:pt idx="61">
                  <c:v>9.4736131180742813</c:v>
                </c:pt>
                <c:pt idx="62">
                  <c:v>8.9120156840959766</c:v>
                </c:pt>
                <c:pt idx="63">
                  <c:v>8.3698912808229657</c:v>
                </c:pt>
                <c:pt idx="64">
                  <c:v>7.8533968324468857</c:v>
                </c:pt>
                <c:pt idx="65">
                  <c:v>7.352221071128227</c:v>
                </c:pt>
              </c:numCache>
            </c:numRef>
          </c:val>
          <c:smooth val="0"/>
          <c:extLst>
            <c:ext xmlns:c16="http://schemas.microsoft.com/office/drawing/2014/chart" uri="{C3380CC4-5D6E-409C-BE32-E72D297353CC}">
              <c16:uniqueId val="{00000002-5B23-4779-8EEF-261F1C4BFF81}"/>
            </c:ext>
          </c:extLst>
        </c:ser>
        <c:ser>
          <c:idx val="0"/>
          <c:order val="3"/>
          <c:tx>
            <c:strRef>
              <c:f>'Grap new'!$E$2</c:f>
              <c:strCache>
                <c:ptCount val="1"/>
                <c:pt idx="0">
                  <c:v>UL - disab</c:v>
                </c:pt>
              </c:strCache>
            </c:strRef>
          </c:tx>
          <c:spPr>
            <a:ln>
              <a:prstDash val="sysDot"/>
            </a:ln>
          </c:spPr>
          <c:marker>
            <c:symbol val="none"/>
          </c:marker>
          <c:cat>
            <c:numRef>
              <c:f>'Grap new'!$A$3:$A$68</c:f>
              <c:numCache>
                <c:formatCode>General</c:formatCode>
                <c:ptCount val="66"/>
                <c:pt idx="0">
                  <c:v>15</c:v>
                </c:pt>
                <c:pt idx="1">
                  <c:v>16</c:v>
                </c:pt>
                <c:pt idx="2">
                  <c:v>17</c:v>
                </c:pt>
                <c:pt idx="3">
                  <c:v>18</c:v>
                </c:pt>
                <c:pt idx="4">
                  <c:v>19</c:v>
                </c:pt>
                <c:pt idx="5">
                  <c:v>20</c:v>
                </c:pt>
                <c:pt idx="6">
                  <c:v>21</c:v>
                </c:pt>
                <c:pt idx="7">
                  <c:v>22</c:v>
                </c:pt>
                <c:pt idx="8">
                  <c:v>23</c:v>
                </c:pt>
                <c:pt idx="9">
                  <c:v>24</c:v>
                </c:pt>
                <c:pt idx="10">
                  <c:v>25</c:v>
                </c:pt>
                <c:pt idx="11">
                  <c:v>26</c:v>
                </c:pt>
                <c:pt idx="12">
                  <c:v>27</c:v>
                </c:pt>
                <c:pt idx="13">
                  <c:v>28</c:v>
                </c:pt>
                <c:pt idx="14">
                  <c:v>29</c:v>
                </c:pt>
                <c:pt idx="15">
                  <c:v>30</c:v>
                </c:pt>
                <c:pt idx="16">
                  <c:v>31</c:v>
                </c:pt>
                <c:pt idx="17">
                  <c:v>32</c:v>
                </c:pt>
                <c:pt idx="18">
                  <c:v>33</c:v>
                </c:pt>
                <c:pt idx="19">
                  <c:v>34</c:v>
                </c:pt>
                <c:pt idx="20">
                  <c:v>35</c:v>
                </c:pt>
                <c:pt idx="21">
                  <c:v>36</c:v>
                </c:pt>
                <c:pt idx="22">
                  <c:v>37</c:v>
                </c:pt>
                <c:pt idx="23">
                  <c:v>38</c:v>
                </c:pt>
                <c:pt idx="24">
                  <c:v>39</c:v>
                </c:pt>
                <c:pt idx="25">
                  <c:v>40</c:v>
                </c:pt>
                <c:pt idx="26">
                  <c:v>41</c:v>
                </c:pt>
                <c:pt idx="27">
                  <c:v>42</c:v>
                </c:pt>
                <c:pt idx="28">
                  <c:v>43</c:v>
                </c:pt>
                <c:pt idx="29">
                  <c:v>44</c:v>
                </c:pt>
                <c:pt idx="30">
                  <c:v>45</c:v>
                </c:pt>
                <c:pt idx="31">
                  <c:v>46</c:v>
                </c:pt>
                <c:pt idx="32">
                  <c:v>47</c:v>
                </c:pt>
                <c:pt idx="33">
                  <c:v>48</c:v>
                </c:pt>
                <c:pt idx="34">
                  <c:v>49</c:v>
                </c:pt>
                <c:pt idx="35">
                  <c:v>50</c:v>
                </c:pt>
                <c:pt idx="36">
                  <c:v>51</c:v>
                </c:pt>
                <c:pt idx="37">
                  <c:v>52</c:v>
                </c:pt>
                <c:pt idx="38">
                  <c:v>53</c:v>
                </c:pt>
                <c:pt idx="39">
                  <c:v>54</c:v>
                </c:pt>
                <c:pt idx="40">
                  <c:v>55</c:v>
                </c:pt>
                <c:pt idx="41">
                  <c:v>56</c:v>
                </c:pt>
                <c:pt idx="42">
                  <c:v>57</c:v>
                </c:pt>
                <c:pt idx="43">
                  <c:v>58</c:v>
                </c:pt>
                <c:pt idx="44">
                  <c:v>59</c:v>
                </c:pt>
                <c:pt idx="45">
                  <c:v>60</c:v>
                </c:pt>
                <c:pt idx="46">
                  <c:v>61</c:v>
                </c:pt>
                <c:pt idx="47">
                  <c:v>62</c:v>
                </c:pt>
                <c:pt idx="48">
                  <c:v>63</c:v>
                </c:pt>
                <c:pt idx="49">
                  <c:v>64</c:v>
                </c:pt>
                <c:pt idx="50">
                  <c:v>65</c:v>
                </c:pt>
                <c:pt idx="51">
                  <c:v>66</c:v>
                </c:pt>
                <c:pt idx="52">
                  <c:v>67</c:v>
                </c:pt>
                <c:pt idx="53">
                  <c:v>68</c:v>
                </c:pt>
                <c:pt idx="54">
                  <c:v>69</c:v>
                </c:pt>
                <c:pt idx="55">
                  <c:v>70</c:v>
                </c:pt>
                <c:pt idx="56">
                  <c:v>71</c:v>
                </c:pt>
                <c:pt idx="57">
                  <c:v>72</c:v>
                </c:pt>
                <c:pt idx="58">
                  <c:v>73</c:v>
                </c:pt>
                <c:pt idx="59">
                  <c:v>74</c:v>
                </c:pt>
                <c:pt idx="60">
                  <c:v>75</c:v>
                </c:pt>
                <c:pt idx="61">
                  <c:v>76</c:v>
                </c:pt>
                <c:pt idx="62">
                  <c:v>77</c:v>
                </c:pt>
                <c:pt idx="63">
                  <c:v>78</c:v>
                </c:pt>
                <c:pt idx="64">
                  <c:v>79</c:v>
                </c:pt>
                <c:pt idx="65">
                  <c:v>80</c:v>
                </c:pt>
              </c:numCache>
            </c:numRef>
          </c:cat>
          <c:val>
            <c:numRef>
              <c:f>'Grap new'!$E$3:$E$68</c:f>
              <c:numCache>
                <c:formatCode>0.00</c:formatCode>
                <c:ptCount val="66"/>
                <c:pt idx="0">
                  <c:v>57.160364221082681</c:v>
                </c:pt>
                <c:pt idx="1">
                  <c:v>56.160364221082681</c:v>
                </c:pt>
                <c:pt idx="2">
                  <c:v>55.167430265788113</c:v>
                </c:pt>
                <c:pt idx="3">
                  <c:v>54.18414925656527</c:v>
                </c:pt>
                <c:pt idx="4">
                  <c:v>53.212824775414965</c:v>
                </c:pt>
                <c:pt idx="5">
                  <c:v>52.254350873418041</c:v>
                </c:pt>
                <c:pt idx="6">
                  <c:v>51.30835671199776</c:v>
                </c:pt>
                <c:pt idx="7">
                  <c:v>50.372668692781978</c:v>
                </c:pt>
                <c:pt idx="8">
                  <c:v>49.447143026136388</c:v>
                </c:pt>
                <c:pt idx="9">
                  <c:v>48.532388003793642</c:v>
                </c:pt>
                <c:pt idx="10">
                  <c:v>47.627131559582011</c:v>
                </c:pt>
                <c:pt idx="11">
                  <c:v>46.728369748767854</c:v>
                </c:pt>
                <c:pt idx="12">
                  <c:v>45.836117267695734</c:v>
                </c:pt>
                <c:pt idx="13">
                  <c:v>44.944597559261844</c:v>
                </c:pt>
                <c:pt idx="14">
                  <c:v>44.05714591368114</c:v>
                </c:pt>
                <c:pt idx="15">
                  <c:v>43.174839264137546</c:v>
                </c:pt>
                <c:pt idx="16">
                  <c:v>42.296333169629136</c:v>
                </c:pt>
                <c:pt idx="17">
                  <c:v>41.420062514748793</c:v>
                </c:pt>
                <c:pt idx="18">
                  <c:v>40.547266298079954</c:v>
                </c:pt>
                <c:pt idx="19">
                  <c:v>39.679040114519147</c:v>
                </c:pt>
                <c:pt idx="20">
                  <c:v>38.819119588017593</c:v>
                </c:pt>
                <c:pt idx="21">
                  <c:v>37.963154712669628</c:v>
                </c:pt>
                <c:pt idx="22">
                  <c:v>37.111436555350942</c:v>
                </c:pt>
                <c:pt idx="23">
                  <c:v>36.260376957808454</c:v>
                </c:pt>
                <c:pt idx="24">
                  <c:v>35.407383970493122</c:v>
                </c:pt>
                <c:pt idx="25">
                  <c:v>34.551796016859043</c:v>
                </c:pt>
                <c:pt idx="26">
                  <c:v>33.697314447937366</c:v>
                </c:pt>
                <c:pt idx="27">
                  <c:v>32.845314366700485</c:v>
                </c:pt>
                <c:pt idx="28">
                  <c:v>31.998556753507192</c:v>
                </c:pt>
                <c:pt idx="29">
                  <c:v>31.15609015349445</c:v>
                </c:pt>
                <c:pt idx="30">
                  <c:v>30.318027848288235</c:v>
                </c:pt>
                <c:pt idx="31">
                  <c:v>29.4835046747517</c:v>
                </c:pt>
                <c:pt idx="32">
                  <c:v>28.657873954548464</c:v>
                </c:pt>
                <c:pt idx="33">
                  <c:v>27.842213908745308</c:v>
                </c:pt>
                <c:pt idx="34">
                  <c:v>27.038184363298829</c:v>
                </c:pt>
                <c:pt idx="35">
                  <c:v>26.245968552128229</c:v>
                </c:pt>
                <c:pt idx="36">
                  <c:v>25.466684185410987</c:v>
                </c:pt>
                <c:pt idx="37">
                  <c:v>24.699411240276405</c:v>
                </c:pt>
                <c:pt idx="38">
                  <c:v>23.952452580002134</c:v>
                </c:pt>
                <c:pt idx="39">
                  <c:v>23.221911840760939</c:v>
                </c:pt>
                <c:pt idx="40">
                  <c:v>22.505500010288483</c:v>
                </c:pt>
                <c:pt idx="41">
                  <c:v>21.803686073197479</c:v>
                </c:pt>
                <c:pt idx="42">
                  <c:v>21.117590623030214</c:v>
                </c:pt>
                <c:pt idx="43">
                  <c:v>20.446322866729016</c:v>
                </c:pt>
                <c:pt idx="44">
                  <c:v>19.788157232887041</c:v>
                </c:pt>
                <c:pt idx="45">
                  <c:v>19.14004918559403</c:v>
                </c:pt>
                <c:pt idx="46">
                  <c:v>18.49743647542785</c:v>
                </c:pt>
                <c:pt idx="47">
                  <c:v>17.868240167920646</c:v>
                </c:pt>
                <c:pt idx="48">
                  <c:v>17.248237394811568</c:v>
                </c:pt>
                <c:pt idx="49">
                  <c:v>16.635623939463894</c:v>
                </c:pt>
                <c:pt idx="50">
                  <c:v>16.023465701264332</c:v>
                </c:pt>
                <c:pt idx="51">
                  <c:v>15.421322274715894</c:v>
                </c:pt>
                <c:pt idx="52">
                  <c:v>14.80322433126331</c:v>
                </c:pt>
                <c:pt idx="53">
                  <c:v>14.183058814961059</c:v>
                </c:pt>
                <c:pt idx="54">
                  <c:v>13.565690516595621</c:v>
                </c:pt>
                <c:pt idx="55">
                  <c:v>12.960459582244482</c:v>
                </c:pt>
                <c:pt idx="56">
                  <c:v>12.359888817316602</c:v>
                </c:pt>
                <c:pt idx="57">
                  <c:v>11.78313333793103</c:v>
                </c:pt>
                <c:pt idx="58">
                  <c:v>11.208932502785299</c:v>
                </c:pt>
                <c:pt idx="59">
                  <c:v>10.635066362895746</c:v>
                </c:pt>
                <c:pt idx="60">
                  <c:v>10.065472091589898</c:v>
                </c:pt>
                <c:pt idx="61">
                  <c:v>9.4938163868856904</c:v>
                </c:pt>
                <c:pt idx="62">
                  <c:v>8.9283517721989583</c:v>
                </c:pt>
                <c:pt idx="63">
                  <c:v>8.3817479901221414</c:v>
                </c:pt>
                <c:pt idx="64">
                  <c:v>7.8602327306491251</c:v>
                </c:pt>
                <c:pt idx="65">
                  <c:v>7.3537456501894827</c:v>
                </c:pt>
              </c:numCache>
            </c:numRef>
          </c:val>
          <c:smooth val="0"/>
          <c:extLst>
            <c:ext xmlns:c16="http://schemas.microsoft.com/office/drawing/2014/chart" uri="{C3380CC4-5D6E-409C-BE32-E72D297353CC}">
              <c16:uniqueId val="{00000003-5B23-4779-8EEF-261F1C4BFF81}"/>
            </c:ext>
          </c:extLst>
        </c:ser>
        <c:dLbls>
          <c:showLegendKey val="0"/>
          <c:showVal val="0"/>
          <c:showCatName val="0"/>
          <c:showSerName val="0"/>
          <c:showPercent val="0"/>
          <c:showBubbleSize val="0"/>
        </c:dLbls>
        <c:smooth val="0"/>
        <c:axId val="147886080"/>
        <c:axId val="147888768"/>
      </c:lineChart>
      <c:catAx>
        <c:axId val="147886080"/>
        <c:scaling>
          <c:orientation val="minMax"/>
        </c:scaling>
        <c:delete val="0"/>
        <c:axPos val="b"/>
        <c:title>
          <c:tx>
            <c:rich>
              <a:bodyPr/>
              <a:lstStyle/>
              <a:p>
                <a:pPr>
                  <a:defRPr/>
                </a:pPr>
                <a:r>
                  <a:rPr lang="en-US"/>
                  <a:t>Age</a:t>
                </a:r>
              </a:p>
            </c:rich>
          </c:tx>
          <c:overlay val="0"/>
        </c:title>
        <c:numFmt formatCode="General" sourceLinked="1"/>
        <c:majorTickMark val="none"/>
        <c:minorTickMark val="none"/>
        <c:tickLblPos val="nextTo"/>
        <c:txPr>
          <a:bodyPr rot="-5400000" vert="horz"/>
          <a:lstStyle/>
          <a:p>
            <a:pPr>
              <a:defRPr/>
            </a:pPr>
            <a:endParaRPr lang="it-IT"/>
          </a:p>
        </c:txPr>
        <c:crossAx val="147888768"/>
        <c:crosses val="autoZero"/>
        <c:auto val="1"/>
        <c:lblAlgn val="ctr"/>
        <c:lblOffset val="100"/>
        <c:tickLblSkip val="5"/>
        <c:noMultiLvlLbl val="0"/>
      </c:catAx>
      <c:valAx>
        <c:axId val="147888768"/>
        <c:scaling>
          <c:orientation val="minMax"/>
          <c:max val="80"/>
        </c:scaling>
        <c:delete val="0"/>
        <c:axPos val="l"/>
        <c:majorGridlines/>
        <c:title>
          <c:tx>
            <c:rich>
              <a:bodyPr/>
              <a:lstStyle/>
              <a:p>
                <a:pPr>
                  <a:defRPr/>
                </a:pPr>
                <a:r>
                  <a:rPr lang="en-US"/>
                  <a:t>Life expectancy</a:t>
                </a:r>
              </a:p>
            </c:rich>
          </c:tx>
          <c:overlay val="0"/>
        </c:title>
        <c:numFmt formatCode="General" sourceLinked="1"/>
        <c:majorTickMark val="none"/>
        <c:minorTickMark val="none"/>
        <c:tickLblPos val="nextTo"/>
        <c:crossAx val="147886080"/>
        <c:crosses val="autoZero"/>
        <c:crossBetween val="between"/>
      </c:valAx>
    </c:plotArea>
    <c:legend>
      <c:legendPos val="r"/>
      <c:layout>
        <c:manualLayout>
          <c:xMode val="edge"/>
          <c:yMode val="edge"/>
          <c:x val="0.23609580188656121"/>
          <c:y val="0.64598170513514452"/>
          <c:w val="0.35510569219934873"/>
          <c:h val="0.18128477438873938"/>
        </c:manualLayout>
      </c:layout>
      <c:overlay val="0"/>
    </c:legend>
    <c:plotVisOnly val="1"/>
    <c:dispBlanksAs val="zero"/>
    <c:showDLblsOverMax val="0"/>
  </c:chart>
  <c:txPr>
    <a:bodyPr/>
    <a:lstStyle/>
    <a:p>
      <a:pPr>
        <a:defRPr sz="1400"/>
      </a:pPr>
      <a:endParaRPr lang="it-IT"/>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307980-741C-214A-81B9-93DAD519C564}" type="datetimeFigureOut">
              <a:rPr lang="it-IT" smtClean="0"/>
              <a:t>19/09/2024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96B104-8C9E-7C42-9072-8485F18E148D}" type="slidenum">
              <a:rPr lang="it-IT" smtClean="0"/>
              <a:t>‹N›</a:t>
            </a:fld>
            <a:endParaRPr lang="it-IT"/>
          </a:p>
        </p:txBody>
      </p:sp>
    </p:spTree>
    <p:extLst>
      <p:ext uri="{BB962C8B-B14F-4D97-AF65-F5344CB8AC3E}">
        <p14:creationId xmlns:p14="http://schemas.microsoft.com/office/powerpoint/2010/main" val="1507573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A96B104-8C9E-7C42-9072-8485F18E148D}" type="slidenum">
              <a:rPr lang="it-IT" smtClean="0"/>
              <a:t>16</a:t>
            </a:fld>
            <a:endParaRPr lang="it-IT"/>
          </a:p>
        </p:txBody>
      </p:sp>
    </p:spTree>
    <p:extLst>
      <p:ext uri="{BB962C8B-B14F-4D97-AF65-F5344CB8AC3E}">
        <p14:creationId xmlns:p14="http://schemas.microsoft.com/office/powerpoint/2010/main" val="3211944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A96B104-8C9E-7C42-9072-8485F18E148D}" type="slidenum">
              <a:rPr lang="it-IT" smtClean="0"/>
              <a:t>19</a:t>
            </a:fld>
            <a:endParaRPr lang="it-IT"/>
          </a:p>
        </p:txBody>
      </p:sp>
    </p:spTree>
    <p:extLst>
      <p:ext uri="{BB962C8B-B14F-4D97-AF65-F5344CB8AC3E}">
        <p14:creationId xmlns:p14="http://schemas.microsoft.com/office/powerpoint/2010/main" val="1249172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A96B104-8C9E-7C42-9072-8485F18E148D}" type="slidenum">
              <a:rPr lang="it-IT" smtClean="0"/>
              <a:t>20</a:t>
            </a:fld>
            <a:endParaRPr lang="it-IT"/>
          </a:p>
        </p:txBody>
      </p:sp>
    </p:spTree>
    <p:extLst>
      <p:ext uri="{BB962C8B-B14F-4D97-AF65-F5344CB8AC3E}">
        <p14:creationId xmlns:p14="http://schemas.microsoft.com/office/powerpoint/2010/main" val="1615441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A96B104-8C9E-7C42-9072-8485F18E148D}" type="slidenum">
              <a:rPr lang="it-IT" smtClean="0"/>
              <a:t>21</a:t>
            </a:fld>
            <a:endParaRPr lang="it-IT"/>
          </a:p>
        </p:txBody>
      </p:sp>
    </p:spTree>
    <p:extLst>
      <p:ext uri="{BB962C8B-B14F-4D97-AF65-F5344CB8AC3E}">
        <p14:creationId xmlns:p14="http://schemas.microsoft.com/office/powerpoint/2010/main" val="730753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BA96B104-8C9E-7C42-9072-8485F18E148D}" type="slidenum">
              <a:rPr lang="it-IT" smtClean="0"/>
              <a:t>22</a:t>
            </a:fld>
            <a:endParaRPr lang="it-IT"/>
          </a:p>
        </p:txBody>
      </p:sp>
    </p:spTree>
    <p:extLst>
      <p:ext uri="{BB962C8B-B14F-4D97-AF65-F5344CB8AC3E}">
        <p14:creationId xmlns:p14="http://schemas.microsoft.com/office/powerpoint/2010/main" val="832224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756337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Tree>
    <p:extLst>
      <p:ext uri="{BB962C8B-B14F-4D97-AF65-F5344CB8AC3E}">
        <p14:creationId xmlns:p14="http://schemas.microsoft.com/office/powerpoint/2010/main" val="8384016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5530161"/>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emf"/><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43668"/>
        </a:solidFill>
        <a:effectLst/>
      </p:bgPr>
    </p:bg>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902443" y="2483770"/>
            <a:ext cx="10155676" cy="1065315"/>
          </a:xfrm>
          <a:prstGeom prst="rect">
            <a:avLst/>
          </a:prstGeom>
        </p:spPr>
        <p:txBody>
          <a:bodyPr/>
          <a:lstStyle/>
          <a:p>
            <a:pPr algn="ctr"/>
            <a:r>
              <a:rPr lang="en-US" sz="2800" b="1" dirty="0">
                <a:solidFill>
                  <a:schemeClr val="bg1"/>
                </a:solidFill>
                <a:latin typeface="Inapp" charset="0"/>
                <a:ea typeface="Inapp" charset="0"/>
                <a:cs typeface="Inapp" charset="0"/>
              </a:rPr>
              <a:t>An estimate of life expectancy of persons with disability in Italy </a:t>
            </a:r>
            <a:endParaRPr lang="it-IT" sz="2800" b="1" dirty="0">
              <a:solidFill>
                <a:schemeClr val="bg1"/>
              </a:solidFill>
              <a:latin typeface="Inapp" charset="0"/>
              <a:ea typeface="Inapp" charset="0"/>
              <a:cs typeface="Inapp" charset="0"/>
            </a:endParaRPr>
          </a:p>
        </p:txBody>
      </p:sp>
      <p:sp>
        <p:nvSpPr>
          <p:cNvPr id="3" name="Sottotitolo 2"/>
          <p:cNvSpPr>
            <a:spLocks noGrp="1"/>
          </p:cNvSpPr>
          <p:nvPr>
            <p:ph type="subTitle" idx="4294967295"/>
          </p:nvPr>
        </p:nvSpPr>
        <p:spPr>
          <a:xfrm>
            <a:off x="1286559" y="109780"/>
            <a:ext cx="10564237" cy="468517"/>
          </a:xfrm>
          <a:prstGeom prst="rect">
            <a:avLst/>
          </a:prstGeom>
        </p:spPr>
        <p:style>
          <a:lnRef idx="3">
            <a:schemeClr val="lt1"/>
          </a:lnRef>
          <a:fillRef idx="1">
            <a:schemeClr val="accent5"/>
          </a:fillRef>
          <a:effectRef idx="1">
            <a:schemeClr val="accent5"/>
          </a:effectRef>
          <a:fontRef idx="minor">
            <a:schemeClr val="lt1"/>
          </a:fontRef>
        </p:style>
        <p:txBody>
          <a:bodyPr>
            <a:noAutofit/>
          </a:bodyPr>
          <a:lstStyle/>
          <a:p>
            <a:pPr marL="0" indent="0" algn="ctr">
              <a:buNone/>
            </a:pPr>
            <a:r>
              <a:rPr lang="en-GB" sz="2400" i="1" spc="300" dirty="0">
                <a:solidFill>
                  <a:schemeClr val="bg1"/>
                </a:solidFill>
                <a:latin typeface="Calibri" charset="0"/>
                <a:ea typeface="Calibri" charset="0"/>
                <a:cs typeface="Calibri" charset="0"/>
              </a:rPr>
              <a:t>EAPS Health, Morbidity, and Mortality Working Group Workshop </a:t>
            </a:r>
            <a:endParaRPr lang="it-IT" sz="2400" i="1" spc="300" dirty="0">
              <a:solidFill>
                <a:schemeClr val="bg1"/>
              </a:solidFill>
              <a:latin typeface="Calibri" charset="0"/>
              <a:ea typeface="Calibri" charset="0"/>
              <a:cs typeface="Calibri" charset="0"/>
            </a:endParaRPr>
          </a:p>
        </p:txBody>
      </p:sp>
      <p:pic>
        <p:nvPicPr>
          <p:cNvPr id="9" name="Immagin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402" y="988386"/>
            <a:ext cx="1555385" cy="1025892"/>
          </a:xfrm>
          <a:prstGeom prst="rect">
            <a:avLst/>
          </a:prstGeom>
        </p:spPr>
      </p:pic>
      <p:pic>
        <p:nvPicPr>
          <p:cNvPr id="10" name="Immagine 9"/>
          <p:cNvPicPr>
            <a:picLocks noChangeAspect="1"/>
          </p:cNvPicPr>
          <p:nvPr/>
        </p:nvPicPr>
        <p:blipFill rotWithShape="1">
          <a:blip r:embed="rId3">
            <a:extLst>
              <a:ext uri="{28A0092B-C50C-407E-A947-70E740481C1C}">
                <a14:useLocalDpi xmlns:a14="http://schemas.microsoft.com/office/drawing/2010/main" val="0"/>
              </a:ext>
            </a:extLst>
          </a:blip>
          <a:srcRect b="55059"/>
          <a:stretch/>
        </p:blipFill>
        <p:spPr>
          <a:xfrm>
            <a:off x="0" y="5297234"/>
            <a:ext cx="12192000" cy="1560766"/>
          </a:xfrm>
          <a:prstGeom prst="rect">
            <a:avLst/>
          </a:prstGeom>
        </p:spPr>
      </p:pic>
      <p:sp>
        <p:nvSpPr>
          <p:cNvPr id="7" name="Titolo 1">
            <a:extLst>
              <a:ext uri="{FF2B5EF4-FFF2-40B4-BE49-F238E27FC236}">
                <a16:creationId xmlns:a16="http://schemas.microsoft.com/office/drawing/2014/main" id="{BD1F3DCF-3518-1D4C-BBC3-94D3D7C47910}"/>
              </a:ext>
            </a:extLst>
          </p:cNvPr>
          <p:cNvSpPr txBox="1">
            <a:spLocks/>
          </p:cNvSpPr>
          <p:nvPr/>
        </p:nvSpPr>
        <p:spPr>
          <a:xfrm>
            <a:off x="1032095" y="3850375"/>
            <a:ext cx="10465806" cy="46442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it-IT" sz="2000" b="0" i="0" u="none" strike="noStrike" kern="1200" cap="none" spc="0" normalizeH="0" baseline="0" noProof="0" dirty="0">
                <a:ln>
                  <a:noFill/>
                </a:ln>
                <a:solidFill>
                  <a:srgbClr val="FFFF00"/>
                </a:solidFill>
                <a:effectLst/>
                <a:uLnTx/>
                <a:uFillTx/>
                <a:latin typeface="Inapp" charset="0"/>
                <a:ea typeface="Inapp" charset="0"/>
                <a:cs typeface="Inapp" charset="0"/>
              </a:rPr>
              <a:t>Aldo </a:t>
            </a:r>
            <a:r>
              <a:rPr kumimoji="0" lang="it-IT" sz="2000" b="0" i="0" u="none" strike="noStrike" kern="1200" cap="none" spc="0" normalizeH="0" baseline="0" noProof="0" dirty="0" err="1">
                <a:ln>
                  <a:noFill/>
                </a:ln>
                <a:solidFill>
                  <a:srgbClr val="FFFF00"/>
                </a:solidFill>
                <a:effectLst/>
                <a:uLnTx/>
                <a:uFillTx/>
                <a:latin typeface="Inapp" charset="0"/>
                <a:ea typeface="Inapp" charset="0"/>
                <a:cs typeface="Inapp" charset="0"/>
              </a:rPr>
              <a:t>rosano</a:t>
            </a:r>
            <a:r>
              <a:rPr kumimoji="0" lang="it-IT" sz="2000" b="0" i="0" u="none" strike="noStrike" kern="1200" cap="none" spc="0" normalizeH="0" baseline="0" noProof="0" dirty="0">
                <a:ln>
                  <a:noFill/>
                </a:ln>
                <a:solidFill>
                  <a:srgbClr val="FFFF00"/>
                </a:solidFill>
                <a:effectLst/>
                <a:uLnTx/>
                <a:uFillTx/>
                <a:latin typeface="Inapp" charset="0"/>
                <a:ea typeface="Inapp" charset="0"/>
                <a:cs typeface="Inapp" charset="0"/>
              </a:rPr>
              <a:t> </a:t>
            </a:r>
            <a:r>
              <a:rPr kumimoji="0" lang="it-IT" sz="2000" b="0" i="0" u="none" strike="noStrike" kern="1200" cap="none" spc="0" normalizeH="0" baseline="0" noProof="0" dirty="0">
                <a:ln>
                  <a:noFill/>
                </a:ln>
                <a:solidFill>
                  <a:prstClr val="white"/>
                </a:solidFill>
                <a:effectLst/>
                <a:uLnTx/>
                <a:uFillTx/>
                <a:latin typeface="Inapp" charset="0"/>
                <a:ea typeface="Inapp" charset="0"/>
                <a:cs typeface="Inapp" charset="0"/>
              </a:rPr>
              <a:t>*, Stefano Marchetti #, Luisa Frova #, Gabriella Sebastiani  #, Paola Di Filippo #,  Lucilla </a:t>
            </a:r>
            <a:r>
              <a:rPr kumimoji="0" lang="it-IT" sz="2000" b="0" i="0" u="none" strike="noStrike" kern="1200" cap="none" spc="0" normalizeH="0" baseline="0" noProof="0" dirty="0" err="1">
                <a:ln>
                  <a:noFill/>
                </a:ln>
                <a:solidFill>
                  <a:prstClr val="white"/>
                </a:solidFill>
                <a:effectLst/>
                <a:uLnTx/>
                <a:uFillTx/>
                <a:latin typeface="Inapp" charset="0"/>
                <a:ea typeface="Inapp" charset="0"/>
                <a:cs typeface="Inapp" charset="0"/>
              </a:rPr>
              <a:t>Scarnicchia</a:t>
            </a:r>
            <a:r>
              <a:rPr kumimoji="0" lang="it-IT" sz="2000" b="0" i="0" u="none" strike="noStrike" kern="1200" cap="none" spc="0" normalizeH="0" baseline="0" noProof="0" dirty="0">
                <a:ln>
                  <a:noFill/>
                </a:ln>
                <a:solidFill>
                  <a:prstClr val="white"/>
                </a:solidFill>
                <a:effectLst/>
                <a:uLnTx/>
                <a:uFillTx/>
                <a:latin typeface="Inapp" charset="0"/>
                <a:ea typeface="Inapp" charset="0"/>
                <a:cs typeface="Inapp" charset="0"/>
              </a:rPr>
              <a:t> # Alessandro Solipaca #	</a:t>
            </a:r>
          </a:p>
          <a:p>
            <a:pPr marL="0" marR="0" lvl="0" indent="0" algn="ctr" defTabSz="914400" rtl="0" eaLnBrk="1" fontAlgn="auto" latinLnBrk="0" hangingPunct="1">
              <a:lnSpc>
                <a:spcPct val="90000"/>
              </a:lnSpc>
              <a:spcBef>
                <a:spcPct val="0"/>
              </a:spcBef>
              <a:spcAft>
                <a:spcPts val="0"/>
              </a:spcAft>
              <a:buClrTx/>
              <a:buSzTx/>
              <a:buFontTx/>
              <a:buNone/>
              <a:tabLst/>
              <a:defRPr/>
            </a:pPr>
            <a:endParaRPr lang="it-IT" sz="2000" dirty="0">
              <a:solidFill>
                <a:prstClr val="white"/>
              </a:solidFill>
              <a:latin typeface="Inapp" charset="0"/>
              <a:ea typeface="Inapp" charset="0"/>
              <a:cs typeface="Inapp" charset="0"/>
            </a:endParaRPr>
          </a:p>
          <a:p>
            <a:pPr marL="285750" marR="0" lvl="0" indent="-285750" algn="ctr" defTabSz="914400" rtl="0" eaLnBrk="1" fontAlgn="auto" latinLnBrk="0" hangingPunct="1">
              <a:lnSpc>
                <a:spcPct val="90000"/>
              </a:lnSpc>
              <a:spcBef>
                <a:spcPct val="0"/>
              </a:spcBef>
              <a:spcAft>
                <a:spcPts val="0"/>
              </a:spcAft>
              <a:buClrTx/>
              <a:buSzTx/>
              <a:buFont typeface="Arial" panose="020B0604020202020204" pitchFamily="34" charset="0"/>
              <a:buChar char="•"/>
              <a:tabLst/>
              <a:defRPr/>
            </a:pPr>
            <a:r>
              <a:rPr lang="en-US" sz="1300" i="1" dirty="0">
                <a:solidFill>
                  <a:srgbClr val="FFFF00"/>
                </a:solidFill>
                <a:latin typeface="Inapp" charset="0"/>
                <a:ea typeface="Inapp" charset="0"/>
                <a:cs typeface="Inapp" charset="0"/>
              </a:rPr>
              <a:t>National Institute for the Analysis of Public Policies</a:t>
            </a:r>
          </a:p>
          <a:p>
            <a:pPr marR="0" lvl="0" algn="ctr" defTabSz="914400" rtl="0" eaLnBrk="1" fontAlgn="auto" latinLnBrk="0" hangingPunct="1">
              <a:lnSpc>
                <a:spcPct val="90000"/>
              </a:lnSpc>
              <a:spcBef>
                <a:spcPct val="0"/>
              </a:spcBef>
              <a:spcAft>
                <a:spcPts val="0"/>
              </a:spcAft>
              <a:buClrTx/>
              <a:buSzTx/>
              <a:tabLst/>
              <a:defRPr/>
            </a:pPr>
            <a:r>
              <a:rPr lang="en-US" sz="1300" i="1" dirty="0">
                <a:solidFill>
                  <a:srgbClr val="FFFF00"/>
                </a:solidFill>
                <a:latin typeface="Inapp" charset="0"/>
                <a:ea typeface="Inapp" charset="0"/>
                <a:cs typeface="Inapp" charset="0"/>
              </a:rPr>
              <a:t># national institute of statistics</a:t>
            </a:r>
            <a:endParaRPr kumimoji="0" lang="it-IT" sz="1300" b="0" i="1" u="none" strike="noStrike" kern="1200" cap="none" spc="0" normalizeH="0" baseline="0" noProof="0" dirty="0">
              <a:ln>
                <a:noFill/>
              </a:ln>
              <a:solidFill>
                <a:srgbClr val="FFFF00"/>
              </a:solidFill>
              <a:effectLst/>
              <a:uLnTx/>
              <a:uFillTx/>
              <a:latin typeface="Inapp" charset="0"/>
              <a:ea typeface="Inapp" charset="0"/>
              <a:cs typeface="Inapp" charset="0"/>
            </a:endParaRPr>
          </a:p>
        </p:txBody>
      </p:sp>
      <p:sp>
        <p:nvSpPr>
          <p:cNvPr id="8" name="Sottotitolo 2">
            <a:extLst>
              <a:ext uri="{FF2B5EF4-FFF2-40B4-BE49-F238E27FC236}">
                <a16:creationId xmlns:a16="http://schemas.microsoft.com/office/drawing/2014/main" id="{4357C476-D299-0E40-B463-CE4109DC9531}"/>
              </a:ext>
            </a:extLst>
          </p:cNvPr>
          <p:cNvSpPr txBox="1">
            <a:spLocks/>
          </p:cNvSpPr>
          <p:nvPr/>
        </p:nvSpPr>
        <p:spPr>
          <a:xfrm>
            <a:off x="1914119" y="536308"/>
            <a:ext cx="9144000" cy="468517"/>
          </a:xfrm>
          <a:prstGeom prst="rect">
            <a:avLst/>
          </a:prstGeom>
        </p:spPr>
        <p:style>
          <a:lnRef idx="3">
            <a:schemeClr val="lt1"/>
          </a:lnRef>
          <a:fillRef idx="1">
            <a:schemeClr val="accent5"/>
          </a:fillRef>
          <a:effectRef idx="1">
            <a:schemeClr val="accent5"/>
          </a:effectRef>
          <a:fontRef idx="minor">
            <a:schemeClr val="lt1"/>
          </a:fontRef>
        </p:style>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it-IT" sz="2000" b="0" i="0" u="none" strike="noStrike" kern="1200" cap="none" spc="300" normalizeH="0" baseline="0" noProof="0" dirty="0">
                <a:ln>
                  <a:noFill/>
                </a:ln>
                <a:solidFill>
                  <a:prstClr val="white"/>
                </a:solidFill>
                <a:effectLst/>
                <a:uLnTx/>
                <a:uFillTx/>
                <a:latin typeface="Calibri" charset="0"/>
                <a:ea typeface="Calibri" charset="0"/>
                <a:cs typeface="Calibri" charset="0"/>
              </a:rPr>
              <a:t>Bilbao, 25-27 </a:t>
            </a:r>
            <a:r>
              <a:rPr kumimoji="0" lang="it-IT" sz="2000" b="0" i="0" u="none" strike="noStrike" kern="1200" cap="none" spc="300" normalizeH="0" baseline="0" noProof="0" dirty="0" err="1">
                <a:ln>
                  <a:noFill/>
                </a:ln>
                <a:solidFill>
                  <a:prstClr val="white"/>
                </a:solidFill>
                <a:effectLst/>
                <a:uLnTx/>
                <a:uFillTx/>
                <a:latin typeface="Calibri" charset="0"/>
                <a:ea typeface="Calibri" charset="0"/>
                <a:cs typeface="Calibri" charset="0"/>
              </a:rPr>
              <a:t>September</a:t>
            </a:r>
            <a:r>
              <a:rPr kumimoji="0" lang="it-IT" sz="2000" b="0" i="0" u="none" strike="noStrike" kern="1200" cap="none" spc="300" normalizeH="0" baseline="0" noProof="0" dirty="0">
                <a:ln>
                  <a:noFill/>
                </a:ln>
                <a:solidFill>
                  <a:prstClr val="white"/>
                </a:solidFill>
                <a:effectLst/>
                <a:uLnTx/>
                <a:uFillTx/>
                <a:latin typeface="Calibri" charset="0"/>
                <a:ea typeface="Calibri" charset="0"/>
                <a:cs typeface="Calibri" charset="0"/>
              </a:rPr>
              <a:t> 2024</a:t>
            </a:r>
          </a:p>
        </p:txBody>
      </p:sp>
      <p:pic>
        <p:nvPicPr>
          <p:cNvPr id="4" name="Picture 2" descr="Logo of EAPS">
            <a:extLst>
              <a:ext uri="{FF2B5EF4-FFF2-40B4-BE49-F238E27FC236}">
                <a16:creationId xmlns:a16="http://schemas.microsoft.com/office/drawing/2014/main" id="{147ED604-A514-810D-C2C5-425BCEBEAAB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38615" y="1086296"/>
            <a:ext cx="1065315" cy="10653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9123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581891"/>
            <a:ext cx="3042458" cy="490451"/>
          </a:xfrm>
          <a:prstGeom prst="rect">
            <a:avLst/>
          </a:prstGeom>
          <a:solidFill>
            <a:srgbClr val="FAC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E01E2C"/>
              </a:solidFill>
            </a:endParaRPr>
          </a:p>
        </p:txBody>
      </p:sp>
      <p:sp>
        <p:nvSpPr>
          <p:cNvPr id="5" name="CasellaDiTesto 4"/>
          <p:cNvSpPr txBox="1"/>
          <p:nvPr/>
        </p:nvSpPr>
        <p:spPr>
          <a:xfrm>
            <a:off x="41565" y="566502"/>
            <a:ext cx="3210682" cy="492443"/>
          </a:xfrm>
          <a:prstGeom prst="rect">
            <a:avLst/>
          </a:prstGeom>
          <a:noFill/>
        </p:spPr>
        <p:txBody>
          <a:bodyPr wrap="square" rtlCol="0" anchor="ctr">
            <a:spAutoFit/>
          </a:bodyPr>
          <a:lstStyle/>
          <a:p>
            <a:pPr algn="ctr"/>
            <a:r>
              <a:rPr lang="it-IT" sz="2600" b="1" dirty="0">
                <a:solidFill>
                  <a:schemeClr val="bg1"/>
                </a:solidFill>
                <a:ea typeface="Inapp" charset="0"/>
                <a:cs typeface="Inapp" charset="0"/>
              </a:rPr>
              <a:t>Data  source</a:t>
            </a:r>
          </a:p>
        </p:txBody>
      </p:sp>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pic>
        <p:nvPicPr>
          <p:cNvPr id="9" name="Immagine 8">
            <a:extLst>
              <a:ext uri="{FF2B5EF4-FFF2-40B4-BE49-F238E27FC236}">
                <a16:creationId xmlns:a16="http://schemas.microsoft.com/office/drawing/2014/main" id="{88DFE45D-0A43-8541-850D-F72F893B1E8D}"/>
              </a:ext>
            </a:extLst>
          </p:cNvPr>
          <p:cNvPicPr>
            <a:picLocks noChangeAspect="1"/>
          </p:cNvPicPr>
          <p:nvPr/>
        </p:nvPicPr>
        <p:blipFill>
          <a:blip r:embed="rId2"/>
          <a:stretch>
            <a:fillRect/>
          </a:stretch>
        </p:blipFill>
        <p:spPr>
          <a:xfrm>
            <a:off x="10673543" y="5909822"/>
            <a:ext cx="1135248" cy="497642"/>
          </a:xfrm>
          <a:prstGeom prst="rect">
            <a:avLst/>
          </a:prstGeom>
        </p:spPr>
      </p:pic>
      <p:sp>
        <p:nvSpPr>
          <p:cNvPr id="8" name="Rettangolo 7">
            <a:extLst>
              <a:ext uri="{FF2B5EF4-FFF2-40B4-BE49-F238E27FC236}">
                <a16:creationId xmlns:a16="http://schemas.microsoft.com/office/drawing/2014/main" id="{F525E045-676A-C41F-3DDA-01314E98C74A}"/>
              </a:ext>
            </a:extLst>
          </p:cNvPr>
          <p:cNvSpPr/>
          <p:nvPr/>
        </p:nvSpPr>
        <p:spPr>
          <a:xfrm>
            <a:off x="244156" y="1288977"/>
            <a:ext cx="3970444" cy="4339650"/>
          </a:xfrm>
          <a:prstGeom prst="rect">
            <a:avLst/>
          </a:prstGeom>
          <a:ln w="19050">
            <a:solidFill>
              <a:srgbClr val="FF0000"/>
            </a:solidFill>
          </a:ln>
        </p:spPr>
        <p:txBody>
          <a:bodyPr wrap="square">
            <a:spAutoFit/>
          </a:bodyPr>
          <a:lstStyle/>
          <a:p>
            <a:pPr algn="just"/>
            <a:r>
              <a:rPr lang="en-GB" sz="1800" u="sng"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Health Interview Survey (HIS) 1999-2000</a:t>
            </a:r>
          </a:p>
          <a:p>
            <a:pPr algn="just"/>
            <a:r>
              <a:rPr lang="en-US" sz="2000" dirty="0">
                <a:solidFill>
                  <a:srgbClr val="404140"/>
                </a:solidFill>
              </a:rPr>
              <a:t>based on a sample of approximately 52,300 households (140k individuals) carried out by the Italian National Institute of Statistics (ISTAT) in four quarterly waves from September 1999 to March 2000.</a:t>
            </a:r>
          </a:p>
          <a:p>
            <a:pPr algn="just"/>
            <a:endParaRPr lang="en-US" sz="2000" dirty="0">
              <a:solidFill>
                <a:srgbClr val="404140"/>
              </a:solidFill>
            </a:endParaRPr>
          </a:p>
          <a:p>
            <a:pPr algn="just"/>
            <a:r>
              <a:rPr lang="en-GB" sz="2000" u="sng" dirty="0">
                <a:solidFill>
                  <a:srgbClr val="404140"/>
                </a:solidFill>
              </a:rPr>
              <a:t>Causes of Death Register </a:t>
            </a:r>
            <a:r>
              <a:rPr lang="en-US" sz="2000" u="sng" dirty="0">
                <a:solidFill>
                  <a:srgbClr val="404140"/>
                </a:solidFill>
              </a:rPr>
              <a:t>1999-2012</a:t>
            </a:r>
          </a:p>
          <a:p>
            <a:pPr algn="just"/>
            <a:r>
              <a:rPr lang="en-US" sz="2000" dirty="0">
                <a:solidFill>
                  <a:srgbClr val="404140"/>
                </a:solidFill>
              </a:rPr>
              <a:t>It is an administrative register including information on the cause(s) of death  of all individuals residing in Italy.</a:t>
            </a:r>
          </a:p>
        </p:txBody>
      </p:sp>
      <p:pic>
        <p:nvPicPr>
          <p:cNvPr id="10" name="Elemento grafico 9" descr="Database con riempimento a tinta unita">
            <a:extLst>
              <a:ext uri="{FF2B5EF4-FFF2-40B4-BE49-F238E27FC236}">
                <a16:creationId xmlns:a16="http://schemas.microsoft.com/office/drawing/2014/main" id="{772AD50B-A233-D069-04C5-498A2991F68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887534" y="1639029"/>
            <a:ext cx="2029485" cy="2029485"/>
          </a:xfrm>
          <a:prstGeom prst="rect">
            <a:avLst/>
          </a:prstGeom>
        </p:spPr>
      </p:pic>
      <p:pic>
        <p:nvPicPr>
          <p:cNvPr id="12" name="Elemento grafico 11" descr="Database contorno">
            <a:extLst>
              <a:ext uri="{FF2B5EF4-FFF2-40B4-BE49-F238E27FC236}">
                <a16:creationId xmlns:a16="http://schemas.microsoft.com/office/drawing/2014/main" id="{0C81CD49-1419-0ABF-3BC1-B4CF22D873E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490214" y="1688792"/>
            <a:ext cx="1843889" cy="1843889"/>
          </a:xfrm>
          <a:prstGeom prst="rect">
            <a:avLst/>
          </a:prstGeom>
        </p:spPr>
      </p:pic>
      <p:sp>
        <p:nvSpPr>
          <p:cNvPr id="15" name="CasellaDiTesto 14">
            <a:extLst>
              <a:ext uri="{FF2B5EF4-FFF2-40B4-BE49-F238E27FC236}">
                <a16:creationId xmlns:a16="http://schemas.microsoft.com/office/drawing/2014/main" id="{03061FFA-ADFE-19EA-33D4-63F1BB650919}"/>
              </a:ext>
            </a:extLst>
          </p:cNvPr>
          <p:cNvSpPr txBox="1"/>
          <p:nvPr/>
        </p:nvSpPr>
        <p:spPr>
          <a:xfrm>
            <a:off x="4769240" y="3668514"/>
            <a:ext cx="1723481" cy="646331"/>
          </a:xfrm>
          <a:prstGeom prst="rect">
            <a:avLst/>
          </a:prstGeom>
          <a:noFill/>
          <a:ln>
            <a:solidFill>
              <a:schemeClr val="tx1"/>
            </a:solidFill>
          </a:ln>
        </p:spPr>
        <p:txBody>
          <a:bodyPr wrap="square" rtlCol="0">
            <a:spAutoFit/>
          </a:bodyPr>
          <a:lstStyle/>
          <a:p>
            <a:r>
              <a:rPr lang="it-IT" dirty="0"/>
              <a:t>HIS 1999: 140,011 </a:t>
            </a:r>
            <a:r>
              <a:rPr lang="it-IT" dirty="0" err="1"/>
              <a:t>records</a:t>
            </a:r>
            <a:endParaRPr lang="it-IT" dirty="0"/>
          </a:p>
        </p:txBody>
      </p:sp>
      <p:pic>
        <p:nvPicPr>
          <p:cNvPr id="16" name="Elemento grafico 15" descr="Database contorno">
            <a:extLst>
              <a:ext uri="{FF2B5EF4-FFF2-40B4-BE49-F238E27FC236}">
                <a16:creationId xmlns:a16="http://schemas.microsoft.com/office/drawing/2014/main" id="{9CEDF496-0DC1-D4C6-D341-FF642D89ED8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619206" y="1906959"/>
            <a:ext cx="1452301" cy="1452301"/>
          </a:xfrm>
          <a:prstGeom prst="rect">
            <a:avLst/>
          </a:prstGeom>
        </p:spPr>
      </p:pic>
      <p:sp>
        <p:nvSpPr>
          <p:cNvPr id="17" name="CasellaDiTesto 16">
            <a:extLst>
              <a:ext uri="{FF2B5EF4-FFF2-40B4-BE49-F238E27FC236}">
                <a16:creationId xmlns:a16="http://schemas.microsoft.com/office/drawing/2014/main" id="{05CCFC40-8806-8183-1027-3C4D821B3C65}"/>
              </a:ext>
            </a:extLst>
          </p:cNvPr>
          <p:cNvSpPr txBox="1"/>
          <p:nvPr/>
        </p:nvSpPr>
        <p:spPr>
          <a:xfrm>
            <a:off x="6767792" y="3668514"/>
            <a:ext cx="1723481" cy="646331"/>
          </a:xfrm>
          <a:prstGeom prst="rect">
            <a:avLst/>
          </a:prstGeom>
          <a:noFill/>
          <a:ln>
            <a:solidFill>
              <a:schemeClr val="tx1"/>
            </a:solidFill>
          </a:ln>
        </p:spPr>
        <p:txBody>
          <a:bodyPr wrap="square" rtlCol="0">
            <a:spAutoFit/>
          </a:bodyPr>
          <a:lstStyle/>
          <a:p>
            <a:r>
              <a:rPr lang="it-IT" dirty="0"/>
              <a:t>HIS – </a:t>
            </a:r>
            <a:r>
              <a:rPr lang="it-IT" dirty="0" err="1"/>
              <a:t>linkable</a:t>
            </a:r>
            <a:r>
              <a:rPr lang="it-IT" dirty="0"/>
              <a:t> </a:t>
            </a:r>
            <a:r>
              <a:rPr lang="it-IT" dirty="0" err="1"/>
              <a:t>records</a:t>
            </a:r>
            <a:r>
              <a:rPr lang="it-IT" dirty="0"/>
              <a:t> 128,818</a:t>
            </a:r>
          </a:p>
        </p:txBody>
      </p:sp>
      <p:sp>
        <p:nvSpPr>
          <p:cNvPr id="18" name="Freccia a destra 17">
            <a:extLst>
              <a:ext uri="{FF2B5EF4-FFF2-40B4-BE49-F238E27FC236}">
                <a16:creationId xmlns:a16="http://schemas.microsoft.com/office/drawing/2014/main" id="{688875E5-57E2-A4D6-7E67-70205FBD4733}"/>
              </a:ext>
            </a:extLst>
          </p:cNvPr>
          <p:cNvSpPr/>
          <p:nvPr/>
        </p:nvSpPr>
        <p:spPr>
          <a:xfrm>
            <a:off x="6128570" y="2575392"/>
            <a:ext cx="516049" cy="20232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CasellaDiTesto 18">
            <a:extLst>
              <a:ext uri="{FF2B5EF4-FFF2-40B4-BE49-F238E27FC236}">
                <a16:creationId xmlns:a16="http://schemas.microsoft.com/office/drawing/2014/main" id="{ABA3763F-DB14-414E-DC50-6EDF40FA2D30}"/>
              </a:ext>
            </a:extLst>
          </p:cNvPr>
          <p:cNvSpPr txBox="1"/>
          <p:nvPr/>
        </p:nvSpPr>
        <p:spPr>
          <a:xfrm>
            <a:off x="9162605" y="3672264"/>
            <a:ext cx="1723481" cy="646331"/>
          </a:xfrm>
          <a:prstGeom prst="rect">
            <a:avLst/>
          </a:prstGeom>
          <a:noFill/>
          <a:ln>
            <a:solidFill>
              <a:schemeClr val="tx1"/>
            </a:solidFill>
          </a:ln>
        </p:spPr>
        <p:txBody>
          <a:bodyPr wrap="square" rtlCol="0">
            <a:spAutoFit/>
          </a:bodyPr>
          <a:lstStyle/>
          <a:p>
            <a:r>
              <a:rPr lang="it-IT" dirty="0"/>
              <a:t>Death </a:t>
            </a:r>
            <a:r>
              <a:rPr lang="it-IT" dirty="0" err="1"/>
              <a:t>registries</a:t>
            </a:r>
            <a:endParaRPr lang="it-IT" dirty="0"/>
          </a:p>
          <a:p>
            <a:r>
              <a:rPr lang="it-IT" dirty="0"/>
              <a:t>1999-2012</a:t>
            </a:r>
          </a:p>
        </p:txBody>
      </p:sp>
      <p:sp>
        <p:nvSpPr>
          <p:cNvPr id="20" name="Callout: freccia a destra 19">
            <a:extLst>
              <a:ext uri="{FF2B5EF4-FFF2-40B4-BE49-F238E27FC236}">
                <a16:creationId xmlns:a16="http://schemas.microsoft.com/office/drawing/2014/main" id="{3B0560E0-F7B4-DE4A-DAD6-D26BBA8003F3}"/>
              </a:ext>
            </a:extLst>
          </p:cNvPr>
          <p:cNvSpPr/>
          <p:nvPr/>
        </p:nvSpPr>
        <p:spPr>
          <a:xfrm>
            <a:off x="7869653" y="2184553"/>
            <a:ext cx="1362491" cy="1004933"/>
          </a:xfrm>
          <a:prstGeom prst="rightArrow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dirty="0"/>
              <a:t>Record linkage</a:t>
            </a:r>
          </a:p>
        </p:txBody>
      </p:sp>
      <p:pic>
        <p:nvPicPr>
          <p:cNvPr id="21" name="Elemento grafico 20" descr="Database con riempimento a tinta unita">
            <a:extLst>
              <a:ext uri="{FF2B5EF4-FFF2-40B4-BE49-F238E27FC236}">
                <a16:creationId xmlns:a16="http://schemas.microsoft.com/office/drawing/2014/main" id="{B18FE65B-67B7-F518-FCEC-680BAF2FA92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219375" y="2279437"/>
            <a:ext cx="815164" cy="815164"/>
          </a:xfrm>
          <a:prstGeom prst="rect">
            <a:avLst/>
          </a:prstGeom>
        </p:spPr>
      </p:pic>
      <p:sp>
        <p:nvSpPr>
          <p:cNvPr id="22" name="Freccia a destra 21">
            <a:extLst>
              <a:ext uri="{FF2B5EF4-FFF2-40B4-BE49-F238E27FC236}">
                <a16:creationId xmlns:a16="http://schemas.microsoft.com/office/drawing/2014/main" id="{6FD8B83D-9C30-1A15-4A87-15AE75F53E0B}"/>
              </a:ext>
            </a:extLst>
          </p:cNvPr>
          <p:cNvSpPr/>
          <p:nvPr/>
        </p:nvSpPr>
        <p:spPr>
          <a:xfrm>
            <a:off x="10749012" y="2610736"/>
            <a:ext cx="516049" cy="202329"/>
          </a:xfrm>
          <a:prstGeom prst="rightArrow">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CasellaDiTesto 22">
            <a:extLst>
              <a:ext uri="{FF2B5EF4-FFF2-40B4-BE49-F238E27FC236}">
                <a16:creationId xmlns:a16="http://schemas.microsoft.com/office/drawing/2014/main" id="{34EFD64B-B808-BE5E-DFA1-BE03B3E6CA30}"/>
              </a:ext>
            </a:extLst>
          </p:cNvPr>
          <p:cNvSpPr txBox="1"/>
          <p:nvPr/>
        </p:nvSpPr>
        <p:spPr>
          <a:xfrm>
            <a:off x="11271694" y="3665070"/>
            <a:ext cx="922704" cy="646331"/>
          </a:xfrm>
          <a:prstGeom prst="rect">
            <a:avLst/>
          </a:prstGeom>
          <a:noFill/>
          <a:ln>
            <a:solidFill>
              <a:schemeClr val="tx1"/>
            </a:solidFill>
          </a:ln>
        </p:spPr>
        <p:txBody>
          <a:bodyPr wrap="square" rtlCol="0">
            <a:spAutoFit/>
          </a:bodyPr>
          <a:lstStyle/>
          <a:p>
            <a:r>
              <a:rPr lang="it-IT" dirty="0"/>
              <a:t>14,912 </a:t>
            </a:r>
            <a:r>
              <a:rPr lang="it-IT" dirty="0" err="1"/>
              <a:t>deaths</a:t>
            </a:r>
            <a:endParaRPr lang="it-IT" dirty="0"/>
          </a:p>
        </p:txBody>
      </p:sp>
    </p:spTree>
    <p:extLst>
      <p:ext uri="{BB962C8B-B14F-4D97-AF65-F5344CB8AC3E}">
        <p14:creationId xmlns:p14="http://schemas.microsoft.com/office/powerpoint/2010/main" val="2320396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581891"/>
            <a:ext cx="3042458" cy="490451"/>
          </a:xfrm>
          <a:prstGeom prst="rect">
            <a:avLst/>
          </a:prstGeom>
          <a:solidFill>
            <a:srgbClr val="FAC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E01E2C"/>
              </a:solidFill>
            </a:endParaRPr>
          </a:p>
        </p:txBody>
      </p:sp>
      <p:sp>
        <p:nvSpPr>
          <p:cNvPr id="5" name="CasellaDiTesto 4"/>
          <p:cNvSpPr txBox="1"/>
          <p:nvPr/>
        </p:nvSpPr>
        <p:spPr>
          <a:xfrm>
            <a:off x="41565" y="566502"/>
            <a:ext cx="3210682" cy="492443"/>
          </a:xfrm>
          <a:prstGeom prst="rect">
            <a:avLst/>
          </a:prstGeom>
          <a:noFill/>
        </p:spPr>
        <p:txBody>
          <a:bodyPr wrap="square" rtlCol="0" anchor="ctr">
            <a:spAutoFit/>
          </a:bodyPr>
          <a:lstStyle/>
          <a:p>
            <a:pPr algn="ctr"/>
            <a:r>
              <a:rPr lang="it-IT" sz="2600" b="1" dirty="0">
                <a:solidFill>
                  <a:schemeClr val="bg1"/>
                </a:solidFill>
                <a:ea typeface="Inapp" charset="0"/>
                <a:cs typeface="Inapp" charset="0"/>
              </a:rPr>
              <a:t>Data &amp; Methods</a:t>
            </a:r>
          </a:p>
        </p:txBody>
      </p:sp>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pic>
        <p:nvPicPr>
          <p:cNvPr id="9" name="Immagine 8">
            <a:extLst>
              <a:ext uri="{FF2B5EF4-FFF2-40B4-BE49-F238E27FC236}">
                <a16:creationId xmlns:a16="http://schemas.microsoft.com/office/drawing/2014/main" id="{88DFE45D-0A43-8541-850D-F72F893B1E8D}"/>
              </a:ext>
            </a:extLst>
          </p:cNvPr>
          <p:cNvPicPr>
            <a:picLocks noChangeAspect="1"/>
          </p:cNvPicPr>
          <p:nvPr/>
        </p:nvPicPr>
        <p:blipFill>
          <a:blip r:embed="rId2"/>
          <a:stretch>
            <a:fillRect/>
          </a:stretch>
        </p:blipFill>
        <p:spPr>
          <a:xfrm>
            <a:off x="10673543" y="5909822"/>
            <a:ext cx="1135248" cy="497642"/>
          </a:xfrm>
          <a:prstGeom prst="rect">
            <a:avLst/>
          </a:prstGeom>
        </p:spPr>
      </p:pic>
      <p:sp>
        <p:nvSpPr>
          <p:cNvPr id="8" name="Rettangolo 7">
            <a:extLst>
              <a:ext uri="{FF2B5EF4-FFF2-40B4-BE49-F238E27FC236}">
                <a16:creationId xmlns:a16="http://schemas.microsoft.com/office/drawing/2014/main" id="{F525E045-676A-C41F-3DDA-01314E98C74A}"/>
              </a:ext>
            </a:extLst>
          </p:cNvPr>
          <p:cNvSpPr/>
          <p:nvPr/>
        </p:nvSpPr>
        <p:spPr>
          <a:xfrm>
            <a:off x="204868" y="1274564"/>
            <a:ext cx="8178641" cy="4555093"/>
          </a:xfrm>
          <a:prstGeom prst="rect">
            <a:avLst/>
          </a:prstGeom>
          <a:ln w="19050">
            <a:solidFill>
              <a:srgbClr val="FF0000"/>
            </a:solidFill>
          </a:ln>
        </p:spPr>
        <p:txBody>
          <a:bodyPr wrap="square">
            <a:spAutoFit/>
          </a:bodyPr>
          <a:lstStyle/>
          <a:p>
            <a:pPr algn="just"/>
            <a:r>
              <a:rPr lang="en-US" sz="2000" u="sng" dirty="0">
                <a:solidFill>
                  <a:srgbClr val="404140"/>
                </a:solidFill>
              </a:rPr>
              <a:t>Disability definition:</a:t>
            </a:r>
          </a:p>
          <a:p>
            <a:pPr algn="just"/>
            <a:r>
              <a:rPr lang="en-GB" dirty="0">
                <a:solidFill>
                  <a:srgbClr val="000000"/>
                </a:solidFill>
                <a:latin typeface="Aptos" panose="020B0004020202020204" pitchFamily="34" charset="0"/>
                <a:ea typeface="Aptos" panose="020B0004020202020204" pitchFamily="34" charset="0"/>
                <a:cs typeface="Times New Roman" panose="02020603050405020304" pitchFamily="18" charset="0"/>
              </a:rPr>
              <a:t>T</a:t>
            </a:r>
            <a:r>
              <a:rPr lang="en-GB" sz="18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he condition of disability was ascertained by using a battery of questions prepared by an OECD working group based on the World Health Organization's International Classification of Impairments, Disabilities and Handicaps (ICIDH) classification (McWhinnie, 1981).  Included in the battery of questions is the scale for measuring the level of difficulty in Activities of Daily Living (ADL).</a:t>
            </a:r>
          </a:p>
          <a:p>
            <a:pPr algn="just"/>
            <a:endParaRPr lang="en-GB" sz="18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algn="just"/>
            <a:r>
              <a:rPr lang="en-GB" sz="18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People with severe disabilities were those who are unable to perform at least one of the functions of daily living at all. </a:t>
            </a:r>
          </a:p>
          <a:p>
            <a:pPr algn="just"/>
            <a:endParaRPr lang="en-GB" sz="18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algn="just"/>
            <a:r>
              <a:rPr lang="en-GB" sz="18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Essential functions of daily living include activities of daily living (independence in walking, climbing stairs, stooping, lying down, sitting, dressing, washing, bathing, eating) and sensory difficulties (hearing, seeing, speaking)</a:t>
            </a:r>
          </a:p>
          <a:p>
            <a:pPr algn="just"/>
            <a:endParaRPr lang="en-GB" dirty="0">
              <a:solidFill>
                <a:srgbClr val="000000"/>
              </a:solidFill>
              <a:latin typeface="Aptos" panose="020B0004020202020204" pitchFamily="34" charset="0"/>
              <a:cs typeface="Times New Roman" panose="02020603050405020304" pitchFamily="18" charset="0"/>
            </a:endParaRPr>
          </a:p>
          <a:p>
            <a:pPr algn="just"/>
            <a:r>
              <a:rPr lang="en-GB" sz="18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In addition, confinement in bed, in a chair (not a wheelchair) or at home was considered.</a:t>
            </a:r>
            <a:endParaRPr lang="en-US" sz="2000" dirty="0">
              <a:solidFill>
                <a:srgbClr val="404140"/>
              </a:solidFill>
            </a:endParaRPr>
          </a:p>
        </p:txBody>
      </p:sp>
      <p:sp>
        <p:nvSpPr>
          <p:cNvPr id="4" name="Bolla: nuvola 3">
            <a:extLst>
              <a:ext uri="{FF2B5EF4-FFF2-40B4-BE49-F238E27FC236}">
                <a16:creationId xmlns:a16="http://schemas.microsoft.com/office/drawing/2014/main" id="{45B34E5B-55DF-1229-23E8-D37DD2C03DBC}"/>
              </a:ext>
            </a:extLst>
          </p:cNvPr>
          <p:cNvSpPr/>
          <p:nvPr/>
        </p:nvSpPr>
        <p:spPr>
          <a:xfrm>
            <a:off x="8511702" y="271604"/>
            <a:ext cx="3638733" cy="3512745"/>
          </a:xfrm>
          <a:prstGeom prst="cloud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600" i="1" dirty="0" err="1"/>
              <a:t>This</a:t>
            </a:r>
            <a:r>
              <a:rPr lang="it-IT" sz="1600" i="1" dirty="0"/>
              <a:t> </a:t>
            </a:r>
            <a:r>
              <a:rPr lang="it-IT" sz="1600" i="1" dirty="0" err="1"/>
              <a:t>was</a:t>
            </a:r>
            <a:r>
              <a:rPr lang="it-IT" sz="1600" i="1" dirty="0"/>
              <a:t> the </a:t>
            </a:r>
            <a:r>
              <a:rPr lang="it-IT" sz="1600" i="1" dirty="0" err="1"/>
              <a:t>definition</a:t>
            </a:r>
            <a:r>
              <a:rPr lang="it-IT" sz="1600" i="1" dirty="0"/>
              <a:t> </a:t>
            </a:r>
            <a:r>
              <a:rPr lang="it-IT" sz="1600" i="1" dirty="0" err="1"/>
              <a:t>adopted</a:t>
            </a:r>
            <a:r>
              <a:rPr lang="it-IT" sz="1600" i="1" dirty="0"/>
              <a:t> in </a:t>
            </a:r>
            <a:r>
              <a:rPr lang="it-IT" sz="1600" i="1" dirty="0" err="1"/>
              <a:t>Italy</a:t>
            </a:r>
            <a:r>
              <a:rPr lang="it-IT" sz="1600" i="1" dirty="0"/>
              <a:t> </a:t>
            </a:r>
            <a:r>
              <a:rPr lang="it-IT" sz="1600" i="1" dirty="0" err="1"/>
              <a:t>until</a:t>
            </a:r>
            <a:r>
              <a:rPr lang="it-IT" sz="1600" i="1" dirty="0"/>
              <a:t> 2007, after </a:t>
            </a:r>
            <a:r>
              <a:rPr lang="it-IT" sz="1600" i="1" dirty="0" err="1"/>
              <a:t>that</a:t>
            </a:r>
            <a:r>
              <a:rPr lang="it-IT" sz="1600" i="1" dirty="0"/>
              <a:t> </a:t>
            </a:r>
            <a:r>
              <a:rPr lang="it-IT" sz="1600" i="1" dirty="0" err="1"/>
              <a:t>it</a:t>
            </a:r>
            <a:r>
              <a:rPr lang="it-IT" sz="1600" i="1" dirty="0"/>
              <a:t> </a:t>
            </a:r>
            <a:r>
              <a:rPr lang="it-IT" sz="1600" i="1" dirty="0" err="1"/>
              <a:t>was</a:t>
            </a:r>
            <a:r>
              <a:rPr lang="it-IT" sz="1600" i="1" dirty="0"/>
              <a:t> </a:t>
            </a:r>
            <a:r>
              <a:rPr lang="it-IT" sz="1600" i="1" dirty="0" err="1"/>
              <a:t>replaced</a:t>
            </a:r>
            <a:r>
              <a:rPr lang="it-IT" sz="1600" i="1" dirty="0"/>
              <a:t> by the GALI (Global Activity </a:t>
            </a:r>
            <a:r>
              <a:rPr lang="it-IT" sz="1600" i="1" dirty="0" err="1"/>
              <a:t>Limitation</a:t>
            </a:r>
            <a:r>
              <a:rPr lang="it-IT" sz="1600" i="1" dirty="0"/>
              <a:t> </a:t>
            </a:r>
            <a:r>
              <a:rPr lang="it-IT" sz="1600" i="1" dirty="0" err="1"/>
              <a:t>Indicator</a:t>
            </a:r>
            <a:r>
              <a:rPr lang="it-IT" sz="1600" i="1" dirty="0"/>
              <a:t>)</a:t>
            </a:r>
          </a:p>
          <a:p>
            <a:r>
              <a:rPr lang="en-US" sz="1600" i="1" dirty="0"/>
              <a:t>For the purposes of the study, the definition has been considered appropriate (and directly applicable)</a:t>
            </a:r>
            <a:endParaRPr lang="it-IT" sz="1600" i="1" dirty="0"/>
          </a:p>
        </p:txBody>
      </p:sp>
    </p:spTree>
    <p:extLst>
      <p:ext uri="{BB962C8B-B14F-4D97-AF65-F5344CB8AC3E}">
        <p14:creationId xmlns:p14="http://schemas.microsoft.com/office/powerpoint/2010/main" val="2733420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581891"/>
            <a:ext cx="3042458" cy="490451"/>
          </a:xfrm>
          <a:prstGeom prst="rect">
            <a:avLst/>
          </a:prstGeom>
          <a:solidFill>
            <a:srgbClr val="FAC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E01E2C"/>
              </a:solidFill>
            </a:endParaRPr>
          </a:p>
        </p:txBody>
      </p:sp>
      <p:sp>
        <p:nvSpPr>
          <p:cNvPr id="5" name="CasellaDiTesto 4"/>
          <p:cNvSpPr txBox="1"/>
          <p:nvPr/>
        </p:nvSpPr>
        <p:spPr>
          <a:xfrm>
            <a:off x="41565" y="566502"/>
            <a:ext cx="3210682" cy="492443"/>
          </a:xfrm>
          <a:prstGeom prst="rect">
            <a:avLst/>
          </a:prstGeom>
          <a:noFill/>
        </p:spPr>
        <p:txBody>
          <a:bodyPr wrap="square" rtlCol="0" anchor="ctr">
            <a:spAutoFit/>
          </a:bodyPr>
          <a:lstStyle/>
          <a:p>
            <a:pPr algn="ctr"/>
            <a:r>
              <a:rPr lang="it-IT" sz="2600" b="1" dirty="0">
                <a:solidFill>
                  <a:schemeClr val="bg1"/>
                </a:solidFill>
                <a:ea typeface="Inapp" charset="0"/>
                <a:cs typeface="Inapp" charset="0"/>
              </a:rPr>
              <a:t>Data and </a:t>
            </a:r>
            <a:r>
              <a:rPr lang="it-IT" sz="2600" b="1" dirty="0" err="1">
                <a:solidFill>
                  <a:schemeClr val="bg1"/>
                </a:solidFill>
                <a:ea typeface="Inapp" charset="0"/>
                <a:cs typeface="Inapp" charset="0"/>
              </a:rPr>
              <a:t>methods</a:t>
            </a:r>
            <a:endParaRPr lang="it-IT" sz="2600" b="1" dirty="0">
              <a:solidFill>
                <a:schemeClr val="bg1"/>
              </a:solidFill>
              <a:ea typeface="Inapp" charset="0"/>
              <a:cs typeface="Inapp" charset="0"/>
            </a:endParaRPr>
          </a:p>
        </p:txBody>
      </p:sp>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pic>
        <p:nvPicPr>
          <p:cNvPr id="9" name="Immagine 8">
            <a:extLst>
              <a:ext uri="{FF2B5EF4-FFF2-40B4-BE49-F238E27FC236}">
                <a16:creationId xmlns:a16="http://schemas.microsoft.com/office/drawing/2014/main" id="{88DFE45D-0A43-8541-850D-F72F893B1E8D}"/>
              </a:ext>
            </a:extLst>
          </p:cNvPr>
          <p:cNvPicPr>
            <a:picLocks noChangeAspect="1"/>
          </p:cNvPicPr>
          <p:nvPr/>
        </p:nvPicPr>
        <p:blipFill>
          <a:blip r:embed="rId2"/>
          <a:stretch>
            <a:fillRect/>
          </a:stretch>
        </p:blipFill>
        <p:spPr>
          <a:xfrm>
            <a:off x="10673543" y="5909822"/>
            <a:ext cx="1135248" cy="497642"/>
          </a:xfrm>
          <a:prstGeom prst="rect">
            <a:avLst/>
          </a:prstGeom>
        </p:spPr>
      </p:pic>
      <p:pic>
        <p:nvPicPr>
          <p:cNvPr id="3" name="Immagine 2">
            <a:extLst>
              <a:ext uri="{FF2B5EF4-FFF2-40B4-BE49-F238E27FC236}">
                <a16:creationId xmlns:a16="http://schemas.microsoft.com/office/drawing/2014/main" id="{5AF78B8D-637C-F543-1C7F-B5216AA3F9A2}"/>
              </a:ext>
            </a:extLst>
          </p:cNvPr>
          <p:cNvPicPr>
            <a:picLocks noChangeAspect="1"/>
          </p:cNvPicPr>
          <p:nvPr/>
        </p:nvPicPr>
        <p:blipFill>
          <a:blip r:embed="rId3"/>
          <a:stretch>
            <a:fillRect/>
          </a:stretch>
        </p:blipFill>
        <p:spPr>
          <a:xfrm>
            <a:off x="383209" y="1257877"/>
            <a:ext cx="6763763" cy="4928792"/>
          </a:xfrm>
          <a:prstGeom prst="rect">
            <a:avLst/>
          </a:prstGeom>
        </p:spPr>
      </p:pic>
      <p:sp>
        <p:nvSpPr>
          <p:cNvPr id="2" name="Rettangolo 1">
            <a:extLst>
              <a:ext uri="{FF2B5EF4-FFF2-40B4-BE49-F238E27FC236}">
                <a16:creationId xmlns:a16="http://schemas.microsoft.com/office/drawing/2014/main" id="{C0912706-D992-35BF-82F2-24B69E4BB9AA}"/>
              </a:ext>
            </a:extLst>
          </p:cNvPr>
          <p:cNvSpPr/>
          <p:nvPr/>
        </p:nvSpPr>
        <p:spPr>
          <a:xfrm flipH="1">
            <a:off x="7423842" y="841972"/>
            <a:ext cx="4553892" cy="3430170"/>
          </a:xfrm>
          <a:prstGeom prst="rect">
            <a:avLst/>
          </a:prstGeom>
          <a:ln w="19050">
            <a:solidFill>
              <a:srgbClr val="FF0000"/>
            </a:solidFill>
          </a:ln>
        </p:spPr>
        <p:txBody>
          <a:bodyPr wrap="square">
            <a:spAutoFit/>
          </a:bodyPr>
          <a:lstStyle/>
          <a:p>
            <a:pPr algn="just"/>
            <a:r>
              <a:rPr lang="it-IT" sz="2000" u="sng" dirty="0">
                <a:solidFill>
                  <a:srgbClr val="404140"/>
                </a:solidFill>
              </a:rPr>
              <a:t>Data </a:t>
            </a:r>
            <a:r>
              <a:rPr lang="it-IT" sz="2000" u="sng" dirty="0" err="1">
                <a:solidFill>
                  <a:srgbClr val="404140"/>
                </a:solidFill>
              </a:rPr>
              <a:t>description</a:t>
            </a:r>
            <a:endParaRPr lang="it-IT" sz="2000" u="sng" dirty="0">
              <a:solidFill>
                <a:srgbClr val="404140"/>
              </a:solidFill>
            </a:endParaRPr>
          </a:p>
          <a:p>
            <a:pPr algn="just"/>
            <a:endParaRPr lang="it-IT" sz="2000" u="sng" dirty="0">
              <a:solidFill>
                <a:srgbClr val="404140"/>
              </a:solidFill>
            </a:endParaRPr>
          </a:p>
          <a:p>
            <a:pPr marL="342900" indent="-342900" algn="just">
              <a:lnSpc>
                <a:spcPct val="150000"/>
              </a:lnSpc>
              <a:buFont typeface="Arial" panose="020B0604020202020204" pitchFamily="34" charset="0"/>
              <a:buChar char="•"/>
            </a:pPr>
            <a:r>
              <a:rPr lang="it-IT" sz="2000" dirty="0">
                <a:solidFill>
                  <a:srgbClr val="404140"/>
                </a:solidFill>
              </a:rPr>
              <a:t>128,818 </a:t>
            </a:r>
            <a:r>
              <a:rPr lang="it-IT" sz="2000" dirty="0" err="1">
                <a:solidFill>
                  <a:srgbClr val="404140"/>
                </a:solidFill>
              </a:rPr>
              <a:t>subjects</a:t>
            </a:r>
            <a:r>
              <a:rPr lang="it-IT" sz="2000" dirty="0">
                <a:solidFill>
                  <a:srgbClr val="404140"/>
                </a:solidFill>
              </a:rPr>
              <a:t> </a:t>
            </a:r>
            <a:r>
              <a:rPr lang="it-IT" sz="2000" dirty="0" err="1">
                <a:solidFill>
                  <a:srgbClr val="404140"/>
                </a:solidFill>
              </a:rPr>
              <a:t>enrolled</a:t>
            </a:r>
            <a:r>
              <a:rPr lang="it-IT" sz="2000" dirty="0">
                <a:solidFill>
                  <a:srgbClr val="404140"/>
                </a:solidFill>
              </a:rPr>
              <a:t> </a:t>
            </a:r>
            <a:r>
              <a:rPr lang="it-IT" sz="2000" dirty="0" err="1">
                <a:solidFill>
                  <a:srgbClr val="404140"/>
                </a:solidFill>
              </a:rPr>
              <a:t>at</a:t>
            </a:r>
            <a:r>
              <a:rPr lang="it-IT" sz="2000" dirty="0">
                <a:solidFill>
                  <a:srgbClr val="404140"/>
                </a:solidFill>
              </a:rPr>
              <a:t> 1999 </a:t>
            </a:r>
          </a:p>
          <a:p>
            <a:pPr marL="342900" indent="-342900" algn="just">
              <a:lnSpc>
                <a:spcPct val="150000"/>
              </a:lnSpc>
              <a:buFont typeface="Arial" panose="020B0604020202020204" pitchFamily="34" charset="0"/>
              <a:buChar char="•"/>
            </a:pPr>
            <a:r>
              <a:rPr lang="it-IT" sz="2000" dirty="0">
                <a:solidFill>
                  <a:srgbClr val="404140"/>
                </a:solidFill>
              </a:rPr>
              <a:t>5,908 with severe </a:t>
            </a:r>
            <a:r>
              <a:rPr lang="it-IT" sz="2000" dirty="0" err="1">
                <a:solidFill>
                  <a:srgbClr val="404140"/>
                </a:solidFill>
              </a:rPr>
              <a:t>disability</a:t>
            </a:r>
            <a:endParaRPr lang="it-IT" sz="2000" dirty="0">
              <a:solidFill>
                <a:srgbClr val="404140"/>
              </a:solidFill>
            </a:endParaRPr>
          </a:p>
          <a:p>
            <a:pPr marL="342900" indent="-342900" algn="just">
              <a:lnSpc>
                <a:spcPct val="150000"/>
              </a:lnSpc>
              <a:buFont typeface="Arial" panose="020B0604020202020204" pitchFamily="34" charset="0"/>
              <a:buChar char="•"/>
            </a:pPr>
            <a:r>
              <a:rPr lang="it-IT" sz="2000" dirty="0">
                <a:solidFill>
                  <a:srgbClr val="404140"/>
                </a:solidFill>
              </a:rPr>
              <a:t>Follow-up: 13 </a:t>
            </a:r>
            <a:r>
              <a:rPr lang="it-IT" sz="2000" dirty="0" err="1">
                <a:solidFill>
                  <a:srgbClr val="404140"/>
                </a:solidFill>
              </a:rPr>
              <a:t>years</a:t>
            </a:r>
            <a:r>
              <a:rPr lang="it-IT" sz="2000" dirty="0">
                <a:solidFill>
                  <a:srgbClr val="404140"/>
                </a:solidFill>
              </a:rPr>
              <a:t> (</a:t>
            </a:r>
            <a:r>
              <a:rPr lang="it-IT" sz="2000" dirty="0" err="1">
                <a:solidFill>
                  <a:srgbClr val="404140"/>
                </a:solidFill>
              </a:rPr>
              <a:t>until</a:t>
            </a:r>
            <a:r>
              <a:rPr lang="it-IT" sz="2000" dirty="0">
                <a:solidFill>
                  <a:srgbClr val="404140"/>
                </a:solidFill>
              </a:rPr>
              <a:t> 31/12/12)</a:t>
            </a:r>
          </a:p>
          <a:p>
            <a:pPr marL="342900" indent="-342900" algn="just">
              <a:lnSpc>
                <a:spcPct val="150000"/>
              </a:lnSpc>
              <a:buFont typeface="Arial" panose="020B0604020202020204" pitchFamily="34" charset="0"/>
              <a:buChar char="•"/>
            </a:pPr>
            <a:r>
              <a:rPr lang="it-IT" sz="2000" dirty="0" err="1">
                <a:solidFill>
                  <a:srgbClr val="404140"/>
                </a:solidFill>
              </a:rPr>
              <a:t>Observed</a:t>
            </a:r>
            <a:r>
              <a:rPr lang="it-IT" sz="2000" dirty="0">
                <a:solidFill>
                  <a:srgbClr val="404140"/>
                </a:solidFill>
              </a:rPr>
              <a:t> </a:t>
            </a:r>
            <a:r>
              <a:rPr lang="it-IT" sz="2000" dirty="0" err="1">
                <a:solidFill>
                  <a:srgbClr val="404140"/>
                </a:solidFill>
              </a:rPr>
              <a:t>deaths</a:t>
            </a:r>
            <a:r>
              <a:rPr lang="it-IT" sz="2000" dirty="0">
                <a:solidFill>
                  <a:srgbClr val="404140"/>
                </a:solidFill>
              </a:rPr>
              <a:t>: 14,912 (3,694 with </a:t>
            </a:r>
            <a:r>
              <a:rPr lang="it-IT" sz="2000" dirty="0" err="1">
                <a:solidFill>
                  <a:srgbClr val="404140"/>
                </a:solidFill>
              </a:rPr>
              <a:t>disabilities</a:t>
            </a:r>
            <a:r>
              <a:rPr lang="it-IT" sz="2000" dirty="0">
                <a:solidFill>
                  <a:srgbClr val="404140"/>
                </a:solidFill>
              </a:rPr>
              <a:t>)</a:t>
            </a:r>
          </a:p>
          <a:p>
            <a:pPr marL="342900" indent="-342900" algn="just">
              <a:lnSpc>
                <a:spcPct val="150000"/>
              </a:lnSpc>
              <a:buFont typeface="Arial" panose="020B0604020202020204" pitchFamily="34" charset="0"/>
              <a:buChar char="•"/>
            </a:pPr>
            <a:r>
              <a:rPr lang="it-IT" sz="2000" dirty="0">
                <a:solidFill>
                  <a:srgbClr val="404140"/>
                </a:solidFill>
              </a:rPr>
              <a:t>Total </a:t>
            </a:r>
            <a:r>
              <a:rPr lang="it-IT" sz="2000" dirty="0" err="1">
                <a:solidFill>
                  <a:srgbClr val="404140"/>
                </a:solidFill>
              </a:rPr>
              <a:t>person</a:t>
            </a:r>
            <a:r>
              <a:rPr lang="it-IT" sz="2000" dirty="0">
                <a:solidFill>
                  <a:srgbClr val="404140"/>
                </a:solidFill>
              </a:rPr>
              <a:t>-time: 1,585,357</a:t>
            </a:r>
            <a:endParaRPr lang="en-US" sz="2000" dirty="0">
              <a:solidFill>
                <a:srgbClr val="404140"/>
              </a:solidFill>
            </a:endParaRPr>
          </a:p>
        </p:txBody>
      </p:sp>
    </p:spTree>
    <p:extLst>
      <p:ext uri="{BB962C8B-B14F-4D97-AF65-F5344CB8AC3E}">
        <p14:creationId xmlns:p14="http://schemas.microsoft.com/office/powerpoint/2010/main" val="2288640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581891"/>
            <a:ext cx="3042458" cy="490451"/>
          </a:xfrm>
          <a:prstGeom prst="rect">
            <a:avLst/>
          </a:prstGeom>
          <a:solidFill>
            <a:srgbClr val="FAC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E01E2C"/>
              </a:solidFill>
            </a:endParaRPr>
          </a:p>
        </p:txBody>
      </p:sp>
      <p:sp>
        <p:nvSpPr>
          <p:cNvPr id="5" name="CasellaDiTesto 4"/>
          <p:cNvSpPr txBox="1"/>
          <p:nvPr/>
        </p:nvSpPr>
        <p:spPr>
          <a:xfrm>
            <a:off x="41565" y="566502"/>
            <a:ext cx="3210682" cy="492443"/>
          </a:xfrm>
          <a:prstGeom prst="rect">
            <a:avLst/>
          </a:prstGeom>
          <a:noFill/>
        </p:spPr>
        <p:txBody>
          <a:bodyPr wrap="square" rtlCol="0" anchor="ctr">
            <a:spAutoFit/>
          </a:bodyPr>
          <a:lstStyle/>
          <a:p>
            <a:pPr algn="ctr"/>
            <a:r>
              <a:rPr lang="it-IT" sz="2600" b="1" dirty="0">
                <a:solidFill>
                  <a:schemeClr val="bg1"/>
                </a:solidFill>
                <a:ea typeface="Inapp" charset="0"/>
                <a:cs typeface="Inapp" charset="0"/>
              </a:rPr>
              <a:t>Data &amp; </a:t>
            </a:r>
            <a:r>
              <a:rPr lang="it-IT" sz="2600" b="1" dirty="0">
                <a:solidFill>
                  <a:srgbClr val="FF0000"/>
                </a:solidFill>
                <a:ea typeface="Inapp" charset="0"/>
                <a:cs typeface="Inapp" charset="0"/>
              </a:rPr>
              <a:t>Methods</a:t>
            </a:r>
          </a:p>
        </p:txBody>
      </p:sp>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sp>
        <p:nvSpPr>
          <p:cNvPr id="7" name="CasellaDiTesto 6"/>
          <p:cNvSpPr txBox="1"/>
          <p:nvPr/>
        </p:nvSpPr>
        <p:spPr>
          <a:xfrm>
            <a:off x="479834" y="1207479"/>
            <a:ext cx="10673543" cy="4216539"/>
          </a:xfrm>
          <a:prstGeom prst="rect">
            <a:avLst/>
          </a:prstGeom>
          <a:noFill/>
        </p:spPr>
        <p:txBody>
          <a:bodyPr wrap="square" rtlCol="0">
            <a:spAutoFit/>
          </a:bodyPr>
          <a:lstStyle/>
          <a:p>
            <a:pPr marL="342900" indent="-342900" algn="just">
              <a:spcAft>
                <a:spcPts val="1200"/>
              </a:spcAft>
              <a:buFont typeface="Arial" panose="020B0604020202020204" pitchFamily="34" charset="0"/>
              <a:buChar char="•"/>
            </a:pPr>
            <a:r>
              <a:rPr lang="en-US" sz="2400" dirty="0">
                <a:solidFill>
                  <a:srgbClr val="404140"/>
                </a:solidFill>
              </a:rPr>
              <a:t>The death probabilities were calculated by attributing the death event occurring during the observation period (1999-2012) to the different age groups to which the subjects belong along the study period. </a:t>
            </a:r>
          </a:p>
          <a:p>
            <a:pPr marL="342900" indent="-342900" algn="just">
              <a:spcAft>
                <a:spcPts val="1200"/>
              </a:spcAft>
              <a:buFont typeface="Arial" panose="020B0604020202020204" pitchFamily="34" charset="0"/>
              <a:buChar char="•"/>
            </a:pPr>
            <a:r>
              <a:rPr lang="en-US" sz="2400" dirty="0">
                <a:solidFill>
                  <a:srgbClr val="404140"/>
                </a:solidFill>
              </a:rPr>
              <a:t>Survival of the subjects was analyzed by using a Cox regression model. A bootstrap procedure (with 500 replications) was used to estimate pointwise confidence intervals. </a:t>
            </a:r>
          </a:p>
          <a:p>
            <a:pPr marL="342900" indent="-342900" algn="just">
              <a:spcAft>
                <a:spcPts val="1200"/>
              </a:spcAft>
              <a:buFont typeface="Arial" panose="020B0604020202020204" pitchFamily="34" charset="0"/>
              <a:buChar char="•"/>
            </a:pPr>
            <a:r>
              <a:rPr lang="en-GB" sz="2400" dirty="0">
                <a:solidFill>
                  <a:srgbClr val="404140"/>
                </a:solidFill>
              </a:rPr>
              <a:t>We also compared the predicted survival probabilities between subjects with and without disability (as ascertained at the starting point) along the observation time (13 years),  by age-class.</a:t>
            </a:r>
            <a:endParaRPr lang="it-IT" sz="2400" dirty="0">
              <a:solidFill>
                <a:srgbClr val="404140"/>
              </a:solidFill>
            </a:endParaRPr>
          </a:p>
          <a:p>
            <a:pPr algn="just">
              <a:spcAft>
                <a:spcPts val="1200"/>
              </a:spcAft>
            </a:pPr>
            <a:endParaRPr lang="en-US" sz="2200" dirty="0">
              <a:solidFill>
                <a:srgbClr val="404140"/>
              </a:solidFill>
            </a:endParaRPr>
          </a:p>
        </p:txBody>
      </p:sp>
      <p:pic>
        <p:nvPicPr>
          <p:cNvPr id="9" name="Immagine 8">
            <a:extLst>
              <a:ext uri="{FF2B5EF4-FFF2-40B4-BE49-F238E27FC236}">
                <a16:creationId xmlns:a16="http://schemas.microsoft.com/office/drawing/2014/main" id="{88DFE45D-0A43-8541-850D-F72F893B1E8D}"/>
              </a:ext>
            </a:extLst>
          </p:cNvPr>
          <p:cNvPicPr>
            <a:picLocks noChangeAspect="1"/>
          </p:cNvPicPr>
          <p:nvPr/>
        </p:nvPicPr>
        <p:blipFill>
          <a:blip r:embed="rId2"/>
          <a:stretch>
            <a:fillRect/>
          </a:stretch>
        </p:blipFill>
        <p:spPr>
          <a:xfrm>
            <a:off x="10673543" y="5909822"/>
            <a:ext cx="1135248" cy="497642"/>
          </a:xfrm>
          <a:prstGeom prst="rect">
            <a:avLst/>
          </a:prstGeom>
        </p:spPr>
      </p:pic>
    </p:spTree>
    <p:extLst>
      <p:ext uri="{BB962C8B-B14F-4D97-AF65-F5344CB8AC3E}">
        <p14:creationId xmlns:p14="http://schemas.microsoft.com/office/powerpoint/2010/main" val="1247525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581891"/>
            <a:ext cx="3042458" cy="490451"/>
          </a:xfrm>
          <a:prstGeom prst="rect">
            <a:avLst/>
          </a:prstGeom>
          <a:solidFill>
            <a:srgbClr val="FAC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E01E2C"/>
              </a:solidFill>
            </a:endParaRPr>
          </a:p>
        </p:txBody>
      </p:sp>
      <p:sp>
        <p:nvSpPr>
          <p:cNvPr id="5" name="CasellaDiTesto 4"/>
          <p:cNvSpPr txBox="1"/>
          <p:nvPr/>
        </p:nvSpPr>
        <p:spPr>
          <a:xfrm>
            <a:off x="41565" y="566502"/>
            <a:ext cx="3210682" cy="492443"/>
          </a:xfrm>
          <a:prstGeom prst="rect">
            <a:avLst/>
          </a:prstGeom>
          <a:noFill/>
        </p:spPr>
        <p:txBody>
          <a:bodyPr wrap="square" rtlCol="0" anchor="ctr">
            <a:spAutoFit/>
          </a:bodyPr>
          <a:lstStyle/>
          <a:p>
            <a:pPr algn="ctr"/>
            <a:r>
              <a:rPr lang="it-IT" sz="2600" b="1" dirty="0">
                <a:solidFill>
                  <a:schemeClr val="bg1"/>
                </a:solidFill>
                <a:ea typeface="Inapp" charset="0"/>
                <a:cs typeface="Inapp" charset="0"/>
              </a:rPr>
              <a:t>Data &amp; </a:t>
            </a:r>
            <a:r>
              <a:rPr lang="it-IT" sz="2600" b="1" dirty="0">
                <a:solidFill>
                  <a:srgbClr val="FF0000"/>
                </a:solidFill>
                <a:ea typeface="Inapp" charset="0"/>
                <a:cs typeface="Inapp" charset="0"/>
              </a:rPr>
              <a:t>Methods</a:t>
            </a:r>
          </a:p>
        </p:txBody>
      </p:sp>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sp>
        <p:nvSpPr>
          <p:cNvPr id="7" name="CasellaDiTesto 6"/>
          <p:cNvSpPr txBox="1"/>
          <p:nvPr/>
        </p:nvSpPr>
        <p:spPr>
          <a:xfrm>
            <a:off x="3171786" y="320240"/>
            <a:ext cx="8896483" cy="1200329"/>
          </a:xfrm>
          <a:prstGeom prst="rect">
            <a:avLst/>
          </a:prstGeom>
          <a:noFill/>
        </p:spPr>
        <p:txBody>
          <a:bodyPr wrap="square" rtlCol="0">
            <a:spAutoFit/>
          </a:bodyPr>
          <a:lstStyle/>
          <a:p>
            <a:pPr algn="just">
              <a:spcAft>
                <a:spcPts val="1200"/>
              </a:spcAft>
            </a:pPr>
            <a:r>
              <a:rPr lang="en-US" sz="2400" dirty="0">
                <a:solidFill>
                  <a:srgbClr val="404140"/>
                </a:solidFill>
              </a:rPr>
              <a:t>The death probabilities were calculated by attributing the death event occurring during the observation period (1999-2012) to the different age groups to which the subjects belong along the study period. </a:t>
            </a:r>
            <a:endParaRPr lang="en-US" sz="2200" dirty="0">
              <a:solidFill>
                <a:srgbClr val="404140"/>
              </a:solidFill>
            </a:endParaRPr>
          </a:p>
        </p:txBody>
      </p:sp>
      <p:pic>
        <p:nvPicPr>
          <p:cNvPr id="9" name="Immagine 8">
            <a:extLst>
              <a:ext uri="{FF2B5EF4-FFF2-40B4-BE49-F238E27FC236}">
                <a16:creationId xmlns:a16="http://schemas.microsoft.com/office/drawing/2014/main" id="{88DFE45D-0A43-8541-850D-F72F893B1E8D}"/>
              </a:ext>
            </a:extLst>
          </p:cNvPr>
          <p:cNvPicPr>
            <a:picLocks noChangeAspect="1"/>
          </p:cNvPicPr>
          <p:nvPr/>
        </p:nvPicPr>
        <p:blipFill>
          <a:blip r:embed="rId2"/>
          <a:stretch>
            <a:fillRect/>
          </a:stretch>
        </p:blipFill>
        <p:spPr>
          <a:xfrm>
            <a:off x="10673543" y="5909822"/>
            <a:ext cx="1135248" cy="497642"/>
          </a:xfrm>
          <a:prstGeom prst="rect">
            <a:avLst/>
          </a:prstGeom>
        </p:spPr>
      </p:pic>
      <p:pic>
        <p:nvPicPr>
          <p:cNvPr id="8" name="Immagine 7">
            <a:extLst>
              <a:ext uri="{FF2B5EF4-FFF2-40B4-BE49-F238E27FC236}">
                <a16:creationId xmlns:a16="http://schemas.microsoft.com/office/drawing/2014/main" id="{91F635C6-182D-B828-623F-B61D3F326FC9}"/>
              </a:ext>
            </a:extLst>
          </p:cNvPr>
          <p:cNvPicPr>
            <a:picLocks noChangeAspect="1"/>
          </p:cNvPicPr>
          <p:nvPr/>
        </p:nvPicPr>
        <p:blipFill>
          <a:blip r:embed="rId3"/>
          <a:stretch>
            <a:fillRect/>
          </a:stretch>
        </p:blipFill>
        <p:spPr>
          <a:xfrm>
            <a:off x="176234" y="1851577"/>
            <a:ext cx="5732447" cy="4002181"/>
          </a:xfrm>
          <a:prstGeom prst="rect">
            <a:avLst/>
          </a:prstGeom>
        </p:spPr>
      </p:pic>
      <p:pic>
        <p:nvPicPr>
          <p:cNvPr id="10" name="Immagine 9">
            <a:extLst>
              <a:ext uri="{FF2B5EF4-FFF2-40B4-BE49-F238E27FC236}">
                <a16:creationId xmlns:a16="http://schemas.microsoft.com/office/drawing/2014/main" id="{A7D7C75B-4940-8712-5ECB-CB41DE85AE12}"/>
              </a:ext>
            </a:extLst>
          </p:cNvPr>
          <p:cNvPicPr>
            <a:picLocks noChangeAspect="1"/>
          </p:cNvPicPr>
          <p:nvPr/>
        </p:nvPicPr>
        <p:blipFill>
          <a:blip r:embed="rId4"/>
          <a:stretch>
            <a:fillRect/>
          </a:stretch>
        </p:blipFill>
        <p:spPr>
          <a:xfrm>
            <a:off x="5908681" y="1770937"/>
            <a:ext cx="5842646" cy="4163460"/>
          </a:xfrm>
          <a:prstGeom prst="rect">
            <a:avLst/>
          </a:prstGeom>
        </p:spPr>
      </p:pic>
    </p:spTree>
    <p:extLst>
      <p:ext uri="{BB962C8B-B14F-4D97-AF65-F5344CB8AC3E}">
        <p14:creationId xmlns:p14="http://schemas.microsoft.com/office/powerpoint/2010/main" val="2835171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581891"/>
            <a:ext cx="3042458" cy="490451"/>
          </a:xfrm>
          <a:prstGeom prst="rect">
            <a:avLst/>
          </a:prstGeom>
          <a:solidFill>
            <a:srgbClr val="FAC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E01E2C"/>
              </a:solidFill>
            </a:endParaRPr>
          </a:p>
        </p:txBody>
      </p:sp>
      <p:sp>
        <p:nvSpPr>
          <p:cNvPr id="5" name="CasellaDiTesto 4"/>
          <p:cNvSpPr txBox="1"/>
          <p:nvPr/>
        </p:nvSpPr>
        <p:spPr>
          <a:xfrm>
            <a:off x="41565" y="566502"/>
            <a:ext cx="3210682" cy="492443"/>
          </a:xfrm>
          <a:prstGeom prst="rect">
            <a:avLst/>
          </a:prstGeom>
          <a:noFill/>
        </p:spPr>
        <p:txBody>
          <a:bodyPr wrap="square" rtlCol="0" anchor="ctr">
            <a:spAutoFit/>
          </a:bodyPr>
          <a:lstStyle/>
          <a:p>
            <a:pPr algn="ctr"/>
            <a:r>
              <a:rPr lang="it-IT" sz="2600" b="1" dirty="0">
                <a:solidFill>
                  <a:schemeClr val="bg1"/>
                </a:solidFill>
                <a:ea typeface="Inapp" charset="0"/>
                <a:cs typeface="Inapp" charset="0"/>
              </a:rPr>
              <a:t>Data &amp; </a:t>
            </a:r>
            <a:r>
              <a:rPr lang="it-IT" sz="2600" b="1" dirty="0">
                <a:solidFill>
                  <a:srgbClr val="FF0000"/>
                </a:solidFill>
                <a:ea typeface="Inapp" charset="0"/>
                <a:cs typeface="Inapp" charset="0"/>
              </a:rPr>
              <a:t>Methods</a:t>
            </a:r>
          </a:p>
        </p:txBody>
      </p:sp>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sp>
        <p:nvSpPr>
          <p:cNvPr id="7" name="CasellaDiTesto 6"/>
          <p:cNvSpPr txBox="1"/>
          <p:nvPr/>
        </p:nvSpPr>
        <p:spPr>
          <a:xfrm>
            <a:off x="533822" y="945493"/>
            <a:ext cx="10779446" cy="5940088"/>
          </a:xfrm>
          <a:prstGeom prst="rect">
            <a:avLst/>
          </a:prstGeom>
          <a:noFill/>
        </p:spPr>
        <p:txBody>
          <a:bodyPr wrap="square" rtlCol="0">
            <a:spAutoFit/>
          </a:bodyPr>
          <a:lstStyle/>
          <a:p>
            <a:pPr>
              <a:spcAft>
                <a:spcPts val="1200"/>
              </a:spcAft>
            </a:pPr>
            <a:r>
              <a:rPr lang="de-DE" sz="2400" b="1" i="0" u="none" strike="noStrike" dirty="0">
                <a:solidFill>
                  <a:srgbClr val="FF0000"/>
                </a:solidFill>
                <a:effectLst/>
              </a:rPr>
              <a:t>Cox </a:t>
            </a:r>
            <a:r>
              <a:rPr lang="de-DE" sz="2400" b="1" i="0" u="none" strike="noStrike" dirty="0" err="1">
                <a:solidFill>
                  <a:srgbClr val="FF0000"/>
                </a:solidFill>
                <a:effectLst/>
              </a:rPr>
              <a:t>regression</a:t>
            </a:r>
            <a:r>
              <a:rPr lang="de-DE" sz="2400" b="1" i="0" u="none" strike="noStrike" dirty="0">
                <a:solidFill>
                  <a:srgbClr val="FF0000"/>
                </a:solidFill>
                <a:effectLst/>
              </a:rPr>
              <a:t> </a:t>
            </a:r>
            <a:r>
              <a:rPr lang="de-DE" sz="2400" b="1" i="0" u="none" strike="noStrike" dirty="0" err="1">
                <a:solidFill>
                  <a:srgbClr val="FF0000"/>
                </a:solidFill>
                <a:effectLst/>
              </a:rPr>
              <a:t>model</a:t>
            </a:r>
            <a:r>
              <a:rPr lang="de-DE" sz="2400" b="1" i="0" u="none" strike="noStrike" dirty="0">
                <a:solidFill>
                  <a:srgbClr val="FF0000"/>
                </a:solidFill>
                <a:effectLst/>
              </a:rPr>
              <a:t> : </a:t>
            </a:r>
            <a:r>
              <a:rPr lang="de-DE" sz="2400" b="0" i="0" u="none" strike="noStrike" dirty="0">
                <a:solidFill>
                  <a:srgbClr val="212121"/>
                </a:solidFill>
                <a:effectLst/>
              </a:rPr>
              <a:t>H(t)=H</a:t>
            </a:r>
            <a:r>
              <a:rPr lang="de-DE" sz="2400" b="0" i="0" u="none" strike="noStrike" baseline="-25000" dirty="0">
                <a:solidFill>
                  <a:srgbClr val="212121"/>
                </a:solidFill>
                <a:effectLst/>
              </a:rPr>
              <a:t>0</a:t>
            </a:r>
            <a:r>
              <a:rPr lang="de-DE" sz="2400" b="0" i="0" u="none" strike="noStrike" dirty="0">
                <a:solidFill>
                  <a:srgbClr val="212121"/>
                </a:solidFill>
                <a:effectLst/>
              </a:rPr>
              <a:t>(t) × </a:t>
            </a:r>
            <a:r>
              <a:rPr lang="de-DE" sz="2400" b="0" i="0" u="none" strike="noStrike" dirty="0" err="1">
                <a:solidFill>
                  <a:srgbClr val="212121"/>
                </a:solidFill>
                <a:effectLst/>
              </a:rPr>
              <a:t>exp</a:t>
            </a:r>
            <a:r>
              <a:rPr lang="de-DE" sz="2400" b="0" i="0" u="none" strike="noStrike" dirty="0">
                <a:solidFill>
                  <a:srgbClr val="212121"/>
                </a:solidFill>
                <a:effectLst/>
              </a:rPr>
              <a:t> [b</a:t>
            </a:r>
            <a:r>
              <a:rPr lang="de-DE" sz="2400" b="0" i="0" u="none" strike="noStrike" baseline="-25000" dirty="0">
                <a:solidFill>
                  <a:srgbClr val="212121"/>
                </a:solidFill>
                <a:effectLst/>
              </a:rPr>
              <a:t>1</a:t>
            </a:r>
            <a:r>
              <a:rPr lang="de-DE" sz="2400" b="0" i="0" u="none" strike="noStrike" dirty="0">
                <a:solidFill>
                  <a:srgbClr val="212121"/>
                </a:solidFill>
                <a:effectLst/>
              </a:rPr>
              <a:t>x</a:t>
            </a:r>
            <a:r>
              <a:rPr lang="de-DE" sz="2400" b="0" i="0" u="none" strike="noStrike" baseline="-25000" dirty="0">
                <a:solidFill>
                  <a:srgbClr val="212121"/>
                </a:solidFill>
                <a:effectLst/>
              </a:rPr>
              <a:t>1</a:t>
            </a:r>
            <a:r>
              <a:rPr lang="de-DE" sz="2400" b="0" i="0" u="none" strike="noStrike" dirty="0">
                <a:solidFill>
                  <a:srgbClr val="212121"/>
                </a:solidFill>
                <a:effectLst/>
              </a:rPr>
              <a:t>+b</a:t>
            </a:r>
            <a:r>
              <a:rPr lang="de-DE" sz="2400" b="0" i="0" u="none" strike="noStrike" baseline="-25000" dirty="0">
                <a:solidFill>
                  <a:srgbClr val="212121"/>
                </a:solidFill>
                <a:effectLst/>
              </a:rPr>
              <a:t>2</a:t>
            </a:r>
            <a:r>
              <a:rPr lang="de-DE" sz="2400" b="0" i="0" u="none" strike="noStrike" dirty="0">
                <a:solidFill>
                  <a:srgbClr val="212121"/>
                </a:solidFill>
                <a:effectLst/>
              </a:rPr>
              <a:t>x</a:t>
            </a:r>
            <a:r>
              <a:rPr lang="de-DE" sz="2400" b="0" i="0" u="none" strike="noStrike" baseline="-25000" dirty="0">
                <a:solidFill>
                  <a:srgbClr val="212121"/>
                </a:solidFill>
                <a:effectLst/>
              </a:rPr>
              <a:t>2</a:t>
            </a:r>
            <a:r>
              <a:rPr lang="de-DE" sz="2400" b="0" i="0" u="none" strike="noStrike" dirty="0">
                <a:solidFill>
                  <a:srgbClr val="212121"/>
                </a:solidFill>
                <a:effectLst/>
              </a:rPr>
              <a:t>+b</a:t>
            </a:r>
            <a:r>
              <a:rPr lang="de-DE" sz="2400" baseline="-25000" dirty="0">
                <a:solidFill>
                  <a:srgbClr val="212121"/>
                </a:solidFill>
              </a:rPr>
              <a:t>3</a:t>
            </a:r>
            <a:r>
              <a:rPr lang="de-DE" sz="2400" b="0" i="0" u="none" strike="noStrike" dirty="0">
                <a:solidFill>
                  <a:srgbClr val="212121"/>
                </a:solidFill>
                <a:effectLst/>
              </a:rPr>
              <a:t>x</a:t>
            </a:r>
            <a:r>
              <a:rPr lang="de-DE" sz="2400" b="0" i="0" u="none" strike="noStrike" baseline="-25000" dirty="0">
                <a:solidFill>
                  <a:srgbClr val="212121"/>
                </a:solidFill>
                <a:effectLst/>
              </a:rPr>
              <a:t>1</a:t>
            </a:r>
            <a:r>
              <a:rPr lang="de-DE" sz="2400" b="0" i="0" u="none" strike="noStrike" dirty="0">
                <a:solidFill>
                  <a:srgbClr val="212121"/>
                </a:solidFill>
                <a:effectLst/>
              </a:rPr>
              <a:t>x</a:t>
            </a:r>
            <a:r>
              <a:rPr lang="de-DE" sz="2400" b="0" i="0" u="none" strike="noStrike" baseline="-25000" dirty="0">
                <a:solidFill>
                  <a:srgbClr val="212121"/>
                </a:solidFill>
                <a:effectLst/>
              </a:rPr>
              <a:t>2</a:t>
            </a:r>
            <a:r>
              <a:rPr lang="de-DE" sz="2400" b="0" i="0" u="none" strike="noStrike" dirty="0">
                <a:solidFill>
                  <a:srgbClr val="212121"/>
                </a:solidFill>
                <a:effectLst/>
              </a:rPr>
              <a:t>].</a:t>
            </a:r>
            <a:br>
              <a:rPr lang="de-DE" sz="2400" dirty="0"/>
            </a:br>
            <a:r>
              <a:rPr lang="en-US" sz="1600" b="0" i="0" dirty="0">
                <a:solidFill>
                  <a:srgbClr val="212121"/>
                </a:solidFill>
                <a:effectLst/>
              </a:rPr>
              <a:t>where </a:t>
            </a:r>
            <a:r>
              <a:rPr lang="en-US" sz="1600" b="0" i="1" dirty="0">
                <a:solidFill>
                  <a:srgbClr val="212121"/>
                </a:solidFill>
                <a:effectLst/>
              </a:rPr>
              <a:t>x</a:t>
            </a:r>
            <a:r>
              <a:rPr lang="en-US" sz="1600" b="0" i="0" baseline="-25000" dirty="0">
                <a:solidFill>
                  <a:srgbClr val="212121"/>
                </a:solidFill>
                <a:effectLst/>
              </a:rPr>
              <a:t>1</a:t>
            </a:r>
            <a:r>
              <a:rPr lang="en-US" sz="1600" b="0" i="0" dirty="0">
                <a:solidFill>
                  <a:srgbClr val="212121"/>
                </a:solidFill>
                <a:effectLst/>
              </a:rPr>
              <a:t> </a:t>
            </a:r>
            <a:r>
              <a:rPr lang="en-US" sz="1600" b="0" i="1" dirty="0">
                <a:solidFill>
                  <a:srgbClr val="212121"/>
                </a:solidFill>
                <a:effectLst/>
              </a:rPr>
              <a:t>x</a:t>
            </a:r>
            <a:r>
              <a:rPr lang="en-US" sz="1600" b="0" i="1" baseline="-25000" dirty="0">
                <a:solidFill>
                  <a:srgbClr val="212121"/>
                </a:solidFill>
                <a:effectLst/>
              </a:rPr>
              <a:t>2</a:t>
            </a:r>
            <a:r>
              <a:rPr lang="en-US" sz="1600" b="0" i="0" dirty="0">
                <a:solidFill>
                  <a:srgbClr val="212121"/>
                </a:solidFill>
                <a:effectLst/>
              </a:rPr>
              <a:t> represent the predictor variables (1=age-class, 2=presence of disability) and </a:t>
            </a:r>
            <a:r>
              <a:rPr lang="en-US" sz="1600" b="0" i="1" dirty="0">
                <a:solidFill>
                  <a:srgbClr val="212121"/>
                </a:solidFill>
                <a:effectLst/>
              </a:rPr>
              <a:t>H</a:t>
            </a:r>
            <a:r>
              <a:rPr lang="en-US" sz="1600" b="0" i="0" baseline="-25000" dirty="0">
                <a:solidFill>
                  <a:srgbClr val="212121"/>
                </a:solidFill>
                <a:effectLst/>
              </a:rPr>
              <a:t>0</a:t>
            </a:r>
            <a:r>
              <a:rPr lang="en-US" sz="1600" b="0" i="0" dirty="0">
                <a:solidFill>
                  <a:srgbClr val="212121"/>
                </a:solidFill>
                <a:effectLst/>
              </a:rPr>
              <a:t>(</a:t>
            </a:r>
            <a:r>
              <a:rPr lang="en-US" sz="1600" b="0" i="1" dirty="0">
                <a:solidFill>
                  <a:srgbClr val="212121"/>
                </a:solidFill>
                <a:effectLst/>
              </a:rPr>
              <a:t>t</a:t>
            </a:r>
            <a:r>
              <a:rPr lang="en-US" sz="1600" b="0" i="0" dirty="0">
                <a:solidFill>
                  <a:srgbClr val="212121"/>
                </a:solidFill>
                <a:effectLst/>
              </a:rPr>
              <a:t>) is the baseline hazard at time </a:t>
            </a:r>
            <a:r>
              <a:rPr lang="en-US" sz="1600" b="0" i="1" dirty="0">
                <a:solidFill>
                  <a:srgbClr val="212121"/>
                </a:solidFill>
                <a:effectLst/>
              </a:rPr>
              <a:t>t</a:t>
            </a:r>
            <a:r>
              <a:rPr lang="en-US" sz="1600" b="0" i="0" dirty="0">
                <a:solidFill>
                  <a:srgbClr val="212121"/>
                </a:solidFill>
                <a:effectLst/>
              </a:rPr>
              <a:t>, which is the hazard of an individual having the predictors set to zero</a:t>
            </a:r>
            <a:r>
              <a:rPr lang="en-US" sz="2000" b="0" i="0" dirty="0">
                <a:solidFill>
                  <a:srgbClr val="212121"/>
                </a:solidFill>
                <a:effectLst/>
              </a:rPr>
              <a:t>. </a:t>
            </a:r>
          </a:p>
          <a:p>
            <a:pPr algn="just">
              <a:spcAft>
                <a:spcPts val="1200"/>
              </a:spcAft>
            </a:pPr>
            <a:r>
              <a:rPr lang="en-US" sz="2000" b="0" i="0" dirty="0">
                <a:solidFill>
                  <a:srgbClr val="212121"/>
                </a:solidFill>
                <a:effectLst/>
              </a:rPr>
              <a:t>By computing the exponential of the regression coefficient </a:t>
            </a:r>
            <a:r>
              <a:rPr lang="en-US" sz="2000" b="0" i="1" dirty="0">
                <a:solidFill>
                  <a:srgbClr val="212121"/>
                </a:solidFill>
                <a:effectLst/>
              </a:rPr>
              <a:t>b</a:t>
            </a:r>
            <a:r>
              <a:rPr lang="en-US" sz="2000" baseline="-25000" dirty="0">
                <a:solidFill>
                  <a:srgbClr val="212121"/>
                </a:solidFill>
              </a:rPr>
              <a:t>3 </a:t>
            </a:r>
            <a:r>
              <a:rPr lang="en-US" sz="2000" b="0" i="0" dirty="0">
                <a:solidFill>
                  <a:srgbClr val="212121"/>
                </a:solidFill>
                <a:effectLst/>
              </a:rPr>
              <a:t> of the interaction term we obtained the Hazard Risk (HR) of disability by age groups through the estimation of the margins of response of </a:t>
            </a:r>
            <a:r>
              <a:rPr lang="en-US" sz="2000" b="0" i="0" dirty="0" err="1">
                <a:solidFill>
                  <a:srgbClr val="212121"/>
                </a:solidFill>
                <a:effectLst/>
              </a:rPr>
              <a:t>HRs.</a:t>
            </a:r>
            <a:endParaRPr lang="en-US" sz="2000" b="0" i="0" dirty="0">
              <a:solidFill>
                <a:srgbClr val="212121"/>
              </a:solidFill>
              <a:effectLst/>
            </a:endParaRPr>
          </a:p>
          <a:p>
            <a:pPr algn="just">
              <a:spcAft>
                <a:spcPts val="1200"/>
              </a:spcAft>
            </a:pPr>
            <a:endParaRPr lang="en-US" sz="2000" dirty="0">
              <a:solidFill>
                <a:srgbClr val="212121"/>
              </a:solidFill>
            </a:endParaRPr>
          </a:p>
          <a:p>
            <a:pPr algn="just">
              <a:spcAft>
                <a:spcPts val="1200"/>
              </a:spcAft>
            </a:pPr>
            <a:r>
              <a:rPr lang="en-US" sz="2000" dirty="0">
                <a:solidFill>
                  <a:srgbClr val="212121"/>
                </a:solidFill>
              </a:rPr>
              <a:t>The HRs by age groups were then transformed into RRs (</a:t>
            </a:r>
            <a:r>
              <a:rPr lang="en-US" sz="2000">
                <a:solidFill>
                  <a:srgbClr val="212121"/>
                </a:solidFill>
              </a:rPr>
              <a:t>the risk </a:t>
            </a:r>
            <a:r>
              <a:rPr lang="en-US" sz="2000" dirty="0">
                <a:solidFill>
                  <a:srgbClr val="212121"/>
                </a:solidFill>
              </a:rPr>
              <a:t>of dying for disabled persons compared to the risk in the general population). </a:t>
            </a:r>
          </a:p>
          <a:p>
            <a:pPr algn="just">
              <a:spcAft>
                <a:spcPts val="1200"/>
              </a:spcAft>
            </a:pPr>
            <a:endParaRPr lang="en-US" sz="2000" dirty="0">
              <a:solidFill>
                <a:srgbClr val="212121"/>
              </a:solidFill>
            </a:endParaRPr>
          </a:p>
          <a:p>
            <a:pPr algn="just">
              <a:spcAft>
                <a:spcPts val="1200"/>
              </a:spcAft>
            </a:pPr>
            <a:r>
              <a:rPr lang="en-US" sz="2000" dirty="0">
                <a:solidFill>
                  <a:srgbClr val="212121"/>
                </a:solidFill>
              </a:rPr>
              <a:t>Because RRs were calculated only for some ages (15,25,35,45,55,65,75,85) in order to estimate the RR for all ages the distribution of RR by age was interpolated using a spline cubic equation </a:t>
            </a:r>
            <a:endParaRPr lang="en-US" sz="2000" dirty="0">
              <a:solidFill>
                <a:srgbClr val="404140"/>
              </a:solidFill>
            </a:endParaRPr>
          </a:p>
          <a:p>
            <a:pPr algn="just">
              <a:spcAft>
                <a:spcPts val="1200"/>
              </a:spcAft>
            </a:pPr>
            <a:endParaRPr lang="en-US" sz="2000" dirty="0">
              <a:solidFill>
                <a:srgbClr val="212121"/>
              </a:solidFill>
            </a:endParaRPr>
          </a:p>
          <a:p>
            <a:pPr algn="just">
              <a:spcAft>
                <a:spcPts val="1200"/>
              </a:spcAft>
            </a:pPr>
            <a:r>
              <a:rPr lang="en-US" sz="2000" dirty="0">
                <a:solidFill>
                  <a:srgbClr val="212121"/>
                </a:solidFill>
              </a:rPr>
              <a:t>Estimated RRs were then used as multiplicative factor of death probabilities (</a:t>
            </a:r>
            <a:r>
              <a:rPr lang="en-US" sz="2000" b="0" i="1" dirty="0" err="1">
                <a:solidFill>
                  <a:srgbClr val="212121"/>
                </a:solidFill>
                <a:effectLst/>
              </a:rPr>
              <a:t>q</a:t>
            </a:r>
            <a:r>
              <a:rPr lang="en-US" sz="2000" baseline="-25000" dirty="0" err="1">
                <a:solidFill>
                  <a:srgbClr val="212121"/>
                </a:solidFill>
              </a:rPr>
              <a:t>x</a:t>
            </a:r>
            <a:r>
              <a:rPr lang="en-US" sz="2000" dirty="0">
                <a:solidFill>
                  <a:srgbClr val="212121"/>
                </a:solidFill>
              </a:rPr>
              <a:t>) in the life table of the general population, as provided by the Italian National Institute of Statistics for the year 2012</a:t>
            </a:r>
          </a:p>
          <a:p>
            <a:pPr algn="just">
              <a:spcAft>
                <a:spcPts val="1200"/>
              </a:spcAft>
            </a:pPr>
            <a:endParaRPr lang="en-US" sz="2000" dirty="0">
              <a:solidFill>
                <a:srgbClr val="212121"/>
              </a:solidFill>
            </a:endParaRPr>
          </a:p>
        </p:txBody>
      </p:sp>
      <p:pic>
        <p:nvPicPr>
          <p:cNvPr id="9" name="Immagine 8">
            <a:extLst>
              <a:ext uri="{FF2B5EF4-FFF2-40B4-BE49-F238E27FC236}">
                <a16:creationId xmlns:a16="http://schemas.microsoft.com/office/drawing/2014/main" id="{88DFE45D-0A43-8541-850D-F72F893B1E8D}"/>
              </a:ext>
            </a:extLst>
          </p:cNvPr>
          <p:cNvPicPr>
            <a:picLocks noChangeAspect="1"/>
          </p:cNvPicPr>
          <p:nvPr/>
        </p:nvPicPr>
        <p:blipFill>
          <a:blip r:embed="rId2"/>
          <a:stretch>
            <a:fillRect/>
          </a:stretch>
        </p:blipFill>
        <p:spPr>
          <a:xfrm>
            <a:off x="10673543" y="5909822"/>
            <a:ext cx="1135248" cy="497642"/>
          </a:xfrm>
          <a:prstGeom prst="rect">
            <a:avLst/>
          </a:prstGeom>
        </p:spPr>
      </p:pic>
      <p:sp>
        <p:nvSpPr>
          <p:cNvPr id="2" name="Freccia in giù 1">
            <a:extLst>
              <a:ext uri="{FF2B5EF4-FFF2-40B4-BE49-F238E27FC236}">
                <a16:creationId xmlns:a16="http://schemas.microsoft.com/office/drawing/2014/main" id="{5F889EB7-5B4A-36F7-89EB-9E7F04C18B9D}"/>
              </a:ext>
            </a:extLst>
          </p:cNvPr>
          <p:cNvSpPr/>
          <p:nvPr/>
        </p:nvSpPr>
        <p:spPr>
          <a:xfrm>
            <a:off x="4854102" y="2743200"/>
            <a:ext cx="885217" cy="544749"/>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Freccia in giù 2">
            <a:extLst>
              <a:ext uri="{FF2B5EF4-FFF2-40B4-BE49-F238E27FC236}">
                <a16:creationId xmlns:a16="http://schemas.microsoft.com/office/drawing/2014/main" id="{D3499E93-2C31-5838-B1A8-58C5FD5BD0D7}"/>
              </a:ext>
            </a:extLst>
          </p:cNvPr>
          <p:cNvSpPr/>
          <p:nvPr/>
        </p:nvSpPr>
        <p:spPr>
          <a:xfrm>
            <a:off x="4900175" y="4009464"/>
            <a:ext cx="885217" cy="544749"/>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Freccia in giù 3">
            <a:extLst>
              <a:ext uri="{FF2B5EF4-FFF2-40B4-BE49-F238E27FC236}">
                <a16:creationId xmlns:a16="http://schemas.microsoft.com/office/drawing/2014/main" id="{72B2F500-FCEE-1B17-1AA1-22E520BA4F55}"/>
              </a:ext>
            </a:extLst>
          </p:cNvPr>
          <p:cNvSpPr/>
          <p:nvPr/>
        </p:nvSpPr>
        <p:spPr>
          <a:xfrm>
            <a:off x="4900175" y="5128481"/>
            <a:ext cx="885217" cy="544749"/>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30871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magine 8">
            <a:extLst>
              <a:ext uri="{FF2B5EF4-FFF2-40B4-BE49-F238E27FC236}">
                <a16:creationId xmlns:a16="http://schemas.microsoft.com/office/drawing/2014/main" id="{5D730973-FFA7-7D45-9401-759DF9339720}"/>
              </a:ext>
            </a:extLst>
          </p:cNvPr>
          <p:cNvPicPr>
            <a:picLocks noChangeAspect="1"/>
          </p:cNvPicPr>
          <p:nvPr/>
        </p:nvPicPr>
        <p:blipFill>
          <a:blip r:embed="rId3"/>
          <a:stretch>
            <a:fillRect/>
          </a:stretch>
        </p:blipFill>
        <p:spPr>
          <a:xfrm>
            <a:off x="10673543" y="5909822"/>
            <a:ext cx="1135248" cy="497642"/>
          </a:xfrm>
          <a:prstGeom prst="rect">
            <a:avLst/>
          </a:prstGeom>
        </p:spPr>
      </p:pic>
      <p:sp>
        <p:nvSpPr>
          <p:cNvPr id="6" name="Rettangolo 5"/>
          <p:cNvSpPr/>
          <p:nvPr/>
        </p:nvSpPr>
        <p:spPr>
          <a:xfrm>
            <a:off x="0" y="581891"/>
            <a:ext cx="3042458" cy="490451"/>
          </a:xfrm>
          <a:prstGeom prst="rect">
            <a:avLst/>
          </a:prstGeom>
          <a:solidFill>
            <a:srgbClr val="DF01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E01E2C"/>
              </a:solidFill>
            </a:endParaRPr>
          </a:p>
        </p:txBody>
      </p:sp>
      <p:sp>
        <p:nvSpPr>
          <p:cNvPr id="5" name="CasellaDiTesto 4"/>
          <p:cNvSpPr txBox="1"/>
          <p:nvPr/>
        </p:nvSpPr>
        <p:spPr>
          <a:xfrm>
            <a:off x="41565" y="612666"/>
            <a:ext cx="2909455" cy="400110"/>
          </a:xfrm>
          <a:prstGeom prst="rect">
            <a:avLst/>
          </a:prstGeom>
          <a:noFill/>
        </p:spPr>
        <p:txBody>
          <a:bodyPr wrap="square" rtlCol="0" anchor="ctr">
            <a:spAutoFit/>
          </a:bodyPr>
          <a:lstStyle/>
          <a:p>
            <a:pPr algn="ctr"/>
            <a:r>
              <a:rPr lang="it-IT" sz="2000" b="1" dirty="0" err="1">
                <a:solidFill>
                  <a:schemeClr val="bg1"/>
                </a:solidFill>
                <a:latin typeface="Inapp" charset="0"/>
                <a:ea typeface="Inapp" charset="0"/>
                <a:cs typeface="Inapp" charset="0"/>
              </a:rPr>
              <a:t>results</a:t>
            </a:r>
            <a:endParaRPr lang="it-IT" sz="2000" b="1" dirty="0">
              <a:solidFill>
                <a:schemeClr val="bg1"/>
              </a:solidFill>
              <a:latin typeface="Inapp" charset="0"/>
              <a:ea typeface="Inapp" charset="0"/>
              <a:cs typeface="Inapp" charset="0"/>
            </a:endParaRPr>
          </a:p>
        </p:txBody>
      </p:sp>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sp>
        <p:nvSpPr>
          <p:cNvPr id="4" name="CasellaDiTesto 3">
            <a:extLst>
              <a:ext uri="{FF2B5EF4-FFF2-40B4-BE49-F238E27FC236}">
                <a16:creationId xmlns:a16="http://schemas.microsoft.com/office/drawing/2014/main" id="{90A1BBC5-D1D7-DE6D-E4C1-5B13313A3424}"/>
              </a:ext>
            </a:extLst>
          </p:cNvPr>
          <p:cNvSpPr txBox="1"/>
          <p:nvPr/>
        </p:nvSpPr>
        <p:spPr>
          <a:xfrm>
            <a:off x="223737" y="1043551"/>
            <a:ext cx="11751012" cy="830997"/>
          </a:xfrm>
          <a:prstGeom prst="rect">
            <a:avLst/>
          </a:prstGeom>
          <a:noFill/>
        </p:spPr>
        <p:txBody>
          <a:bodyPr wrap="square">
            <a:spAutoFit/>
          </a:bodyPr>
          <a:lstStyle/>
          <a:p>
            <a:r>
              <a:rPr lang="en-GB" sz="2400" b="1" dirty="0">
                <a:solidFill>
                  <a:srgbClr val="212121"/>
                </a:solidFill>
              </a:rPr>
              <a:t>Number of subjects, number of deaths and person-years by disability status and age group. Study period:1999-2012</a:t>
            </a:r>
            <a:endParaRPr lang="it-IT" sz="2400" b="1" dirty="0">
              <a:solidFill>
                <a:srgbClr val="212121"/>
              </a:solidFill>
            </a:endParaRPr>
          </a:p>
        </p:txBody>
      </p:sp>
      <p:graphicFrame>
        <p:nvGraphicFramePr>
          <p:cNvPr id="8" name="Tabella 7">
            <a:extLst>
              <a:ext uri="{FF2B5EF4-FFF2-40B4-BE49-F238E27FC236}">
                <a16:creationId xmlns:a16="http://schemas.microsoft.com/office/drawing/2014/main" id="{B8563E3F-C741-9715-0E33-68E823B01BAA}"/>
              </a:ext>
            </a:extLst>
          </p:cNvPr>
          <p:cNvGraphicFramePr>
            <a:graphicFrameLocks noGrp="1"/>
          </p:cNvGraphicFramePr>
          <p:nvPr>
            <p:extLst>
              <p:ext uri="{D42A27DB-BD31-4B8C-83A1-F6EECF244321}">
                <p14:modId xmlns:p14="http://schemas.microsoft.com/office/powerpoint/2010/main" val="2260188799"/>
              </p:ext>
            </p:extLst>
          </p:nvPr>
        </p:nvGraphicFramePr>
        <p:xfrm>
          <a:off x="1906620" y="2158118"/>
          <a:ext cx="8326876" cy="3904237"/>
        </p:xfrm>
        <a:graphic>
          <a:graphicData uri="http://schemas.openxmlformats.org/drawingml/2006/table">
            <a:tbl>
              <a:tblPr firstRow="1" firstCol="1" bandRow="1">
                <a:tableStyleId>{5C22544A-7EE6-4342-B048-85BDC9FD1C3A}</a:tableStyleId>
              </a:tblPr>
              <a:tblGrid>
                <a:gridCol w="1127451">
                  <a:extLst>
                    <a:ext uri="{9D8B030D-6E8A-4147-A177-3AD203B41FA5}">
                      <a16:colId xmlns:a16="http://schemas.microsoft.com/office/drawing/2014/main" val="512032972"/>
                    </a:ext>
                  </a:extLst>
                </a:gridCol>
                <a:gridCol w="1162140">
                  <a:extLst>
                    <a:ext uri="{9D8B030D-6E8A-4147-A177-3AD203B41FA5}">
                      <a16:colId xmlns:a16="http://schemas.microsoft.com/office/drawing/2014/main" val="1538572102"/>
                    </a:ext>
                  </a:extLst>
                </a:gridCol>
                <a:gridCol w="1061322">
                  <a:extLst>
                    <a:ext uri="{9D8B030D-6E8A-4147-A177-3AD203B41FA5}">
                      <a16:colId xmlns:a16="http://schemas.microsoft.com/office/drawing/2014/main" val="1999348505"/>
                    </a:ext>
                  </a:extLst>
                </a:gridCol>
                <a:gridCol w="1592525">
                  <a:extLst>
                    <a:ext uri="{9D8B030D-6E8A-4147-A177-3AD203B41FA5}">
                      <a16:colId xmlns:a16="http://schemas.microsoft.com/office/drawing/2014/main" val="1381702702"/>
                    </a:ext>
                  </a:extLst>
                </a:gridCol>
                <a:gridCol w="1030968">
                  <a:extLst>
                    <a:ext uri="{9D8B030D-6E8A-4147-A177-3AD203B41FA5}">
                      <a16:colId xmlns:a16="http://schemas.microsoft.com/office/drawing/2014/main" val="2508836982"/>
                    </a:ext>
                  </a:extLst>
                </a:gridCol>
                <a:gridCol w="940988">
                  <a:extLst>
                    <a:ext uri="{9D8B030D-6E8A-4147-A177-3AD203B41FA5}">
                      <a16:colId xmlns:a16="http://schemas.microsoft.com/office/drawing/2014/main" val="3782981401"/>
                    </a:ext>
                  </a:extLst>
                </a:gridCol>
                <a:gridCol w="1411482">
                  <a:extLst>
                    <a:ext uri="{9D8B030D-6E8A-4147-A177-3AD203B41FA5}">
                      <a16:colId xmlns:a16="http://schemas.microsoft.com/office/drawing/2014/main" val="725074523"/>
                    </a:ext>
                  </a:extLst>
                </a:gridCol>
              </a:tblGrid>
              <a:tr h="276390">
                <a:tc>
                  <a:txBody>
                    <a:bodyPr/>
                    <a:lstStyle/>
                    <a:p>
                      <a:pPr>
                        <a:lnSpc>
                          <a:spcPct val="107000"/>
                        </a:lnSpc>
                        <a:spcAft>
                          <a:spcPts val="800"/>
                        </a:spcAft>
                      </a:pPr>
                      <a:r>
                        <a:rPr lang="en-GB" sz="1800" kern="0" dirty="0">
                          <a:effectLst/>
                        </a:rPr>
                        <a:t> </a:t>
                      </a:r>
                      <a:endParaRPr lang="it-IT"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b"/>
                </a:tc>
                <a:tc gridSpan="3">
                  <a:txBody>
                    <a:bodyPr/>
                    <a:lstStyle/>
                    <a:p>
                      <a:pPr algn="ctr">
                        <a:lnSpc>
                          <a:spcPct val="107000"/>
                        </a:lnSpc>
                        <a:spcAft>
                          <a:spcPts val="800"/>
                        </a:spcAft>
                      </a:pPr>
                      <a:r>
                        <a:rPr lang="it-IT" sz="1800" kern="0" dirty="0" err="1">
                          <a:effectLst/>
                        </a:rPr>
                        <a:t>Persons</a:t>
                      </a:r>
                      <a:r>
                        <a:rPr lang="it-IT" sz="1800" kern="0" dirty="0">
                          <a:effectLst/>
                        </a:rPr>
                        <a:t> with </a:t>
                      </a:r>
                      <a:r>
                        <a:rPr lang="it-IT" sz="1800" kern="0" dirty="0" err="1">
                          <a:effectLst/>
                        </a:rPr>
                        <a:t>disability</a:t>
                      </a:r>
                      <a:endParaRPr lang="it-IT"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b"/>
                </a:tc>
                <a:tc hMerge="1">
                  <a:txBody>
                    <a:bodyPr/>
                    <a:lstStyle/>
                    <a:p>
                      <a:endParaRPr lang="it-IT"/>
                    </a:p>
                  </a:txBody>
                  <a:tcPr/>
                </a:tc>
                <a:tc hMerge="1">
                  <a:txBody>
                    <a:bodyPr/>
                    <a:lstStyle/>
                    <a:p>
                      <a:endParaRPr lang="it-IT"/>
                    </a:p>
                  </a:txBody>
                  <a:tcPr/>
                </a:tc>
                <a:tc gridSpan="3">
                  <a:txBody>
                    <a:bodyPr/>
                    <a:lstStyle/>
                    <a:p>
                      <a:pPr algn="ctr">
                        <a:lnSpc>
                          <a:spcPct val="107000"/>
                        </a:lnSpc>
                        <a:spcAft>
                          <a:spcPts val="800"/>
                        </a:spcAft>
                      </a:pPr>
                      <a:r>
                        <a:rPr lang="it-IT" sz="1800" kern="0">
                          <a:effectLst/>
                        </a:rPr>
                        <a:t>Persons without disability</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b"/>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793613452"/>
                  </a:ext>
                </a:extLst>
              </a:tr>
              <a:tr h="511045">
                <a:tc>
                  <a:txBody>
                    <a:bodyPr/>
                    <a:lstStyle/>
                    <a:p>
                      <a:pPr>
                        <a:lnSpc>
                          <a:spcPct val="107000"/>
                        </a:lnSpc>
                        <a:spcAft>
                          <a:spcPts val="800"/>
                        </a:spcAft>
                      </a:pPr>
                      <a:r>
                        <a:rPr lang="it-IT" sz="1800" kern="0">
                          <a:effectLst/>
                        </a:rPr>
                        <a:t>Age class</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it-IT" sz="1800" kern="0">
                          <a:effectLst/>
                        </a:rPr>
                        <a:t>#subjects</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800" kern="0" dirty="0">
                          <a:effectLst/>
                        </a:rPr>
                        <a:t># </a:t>
                      </a:r>
                      <a:r>
                        <a:rPr lang="it-IT" sz="1800" kern="0" dirty="0" err="1">
                          <a:effectLst/>
                        </a:rPr>
                        <a:t>deaths</a:t>
                      </a:r>
                      <a:endParaRPr lang="it-IT"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800" kern="0">
                          <a:effectLst/>
                        </a:rPr>
                        <a:t>person-years</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it-IT" sz="1800" kern="0">
                          <a:effectLst/>
                        </a:rPr>
                        <a:t>#subjects</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800" kern="0">
                          <a:effectLst/>
                        </a:rPr>
                        <a:t># deaths</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it-IT" sz="1800" kern="0">
                          <a:effectLst/>
                        </a:rPr>
                        <a:t>person-years</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33246813"/>
                  </a:ext>
                </a:extLst>
              </a:tr>
              <a:tr h="276390">
                <a:tc>
                  <a:txBody>
                    <a:bodyPr/>
                    <a:lstStyle/>
                    <a:p>
                      <a:pPr>
                        <a:lnSpc>
                          <a:spcPct val="107000"/>
                        </a:lnSpc>
                        <a:spcAft>
                          <a:spcPts val="800"/>
                        </a:spcAft>
                      </a:pPr>
                      <a:r>
                        <a:rPr lang="it-IT" sz="1800" kern="0">
                          <a:effectLst/>
                        </a:rPr>
                        <a:t>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it-IT" sz="1800" kern="0">
                          <a:effectLst/>
                        </a:rPr>
                        <a:t>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it-IT" sz="1800" kern="0">
                          <a:effectLst/>
                        </a:rPr>
                        <a:t>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b"/>
                </a:tc>
                <a:tc>
                  <a:txBody>
                    <a:bodyPr/>
                    <a:lstStyle/>
                    <a:p>
                      <a:pPr>
                        <a:lnSpc>
                          <a:spcPct val="107000"/>
                        </a:lnSpc>
                        <a:spcAft>
                          <a:spcPts val="800"/>
                        </a:spcAft>
                      </a:pPr>
                      <a:r>
                        <a:rPr lang="it-IT" sz="1800" kern="0" dirty="0">
                          <a:effectLst/>
                        </a:rPr>
                        <a:t> </a:t>
                      </a:r>
                      <a:endParaRPr lang="it-IT"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b"/>
                </a:tc>
                <a:tc>
                  <a:txBody>
                    <a:bodyPr/>
                    <a:lstStyle/>
                    <a:p>
                      <a:pPr>
                        <a:lnSpc>
                          <a:spcPct val="107000"/>
                        </a:lnSpc>
                        <a:spcAft>
                          <a:spcPts val="800"/>
                        </a:spcAft>
                      </a:pPr>
                      <a:r>
                        <a:rPr lang="it-IT" sz="1800" kern="0">
                          <a:effectLst/>
                        </a:rPr>
                        <a:t>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b"/>
                </a:tc>
                <a:tc>
                  <a:txBody>
                    <a:bodyPr/>
                    <a:lstStyle/>
                    <a:p>
                      <a:pPr>
                        <a:lnSpc>
                          <a:spcPct val="107000"/>
                        </a:lnSpc>
                        <a:spcAft>
                          <a:spcPts val="800"/>
                        </a:spcAft>
                      </a:pPr>
                      <a:r>
                        <a:rPr lang="it-IT" sz="1800" kern="0">
                          <a:effectLst/>
                        </a:rPr>
                        <a:t>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b"/>
                </a:tc>
                <a:tc>
                  <a:txBody>
                    <a:bodyPr/>
                    <a:lstStyle/>
                    <a:p>
                      <a:pPr>
                        <a:lnSpc>
                          <a:spcPct val="107000"/>
                        </a:lnSpc>
                        <a:spcAft>
                          <a:spcPts val="800"/>
                        </a:spcAft>
                      </a:pPr>
                      <a:r>
                        <a:rPr lang="it-IT" sz="1800" kern="0">
                          <a:effectLst/>
                        </a:rPr>
                        <a:t>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1073524307"/>
                  </a:ext>
                </a:extLst>
              </a:tr>
              <a:tr h="276390">
                <a:tc>
                  <a:txBody>
                    <a:bodyPr/>
                    <a:lstStyle/>
                    <a:p>
                      <a:pPr>
                        <a:lnSpc>
                          <a:spcPct val="107000"/>
                        </a:lnSpc>
                        <a:spcAft>
                          <a:spcPts val="800"/>
                        </a:spcAft>
                      </a:pPr>
                      <a:r>
                        <a:rPr lang="it-IT" sz="1800" kern="0">
                          <a:effectLst/>
                        </a:rPr>
                        <a:t>6-14</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156</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0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dirty="0">
                          <a:effectLst/>
                        </a:rPr>
                        <a:t>2,028 </a:t>
                      </a:r>
                      <a:endParaRPr lang="it-IT"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12,668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27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164,540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383528858"/>
                  </a:ext>
                </a:extLst>
              </a:tr>
              <a:tr h="276390">
                <a:tc>
                  <a:txBody>
                    <a:bodyPr/>
                    <a:lstStyle/>
                    <a:p>
                      <a:pPr>
                        <a:lnSpc>
                          <a:spcPct val="107000"/>
                        </a:lnSpc>
                        <a:spcAft>
                          <a:spcPts val="800"/>
                        </a:spcAft>
                      </a:pPr>
                      <a:r>
                        <a:rPr lang="it-IT" sz="1800" kern="0">
                          <a:effectLst/>
                        </a:rPr>
                        <a:t>15-24</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125</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6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1,576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16,569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84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214,880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815452692"/>
                  </a:ext>
                </a:extLst>
              </a:tr>
              <a:tr h="276390">
                <a:tc>
                  <a:txBody>
                    <a:bodyPr/>
                    <a:lstStyle/>
                    <a:p>
                      <a:pPr>
                        <a:lnSpc>
                          <a:spcPct val="107000"/>
                        </a:lnSpc>
                        <a:spcAft>
                          <a:spcPts val="800"/>
                        </a:spcAft>
                      </a:pPr>
                      <a:r>
                        <a:rPr lang="it-IT" sz="1800" kern="0">
                          <a:effectLst/>
                        </a:rPr>
                        <a:t>25-34</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151</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11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1,859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dirty="0">
                          <a:effectLst/>
                        </a:rPr>
                        <a:t>19,955 </a:t>
                      </a:r>
                      <a:endParaRPr lang="it-IT"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159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258,560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422878488"/>
                  </a:ext>
                </a:extLst>
              </a:tr>
              <a:tr h="276390">
                <a:tc>
                  <a:txBody>
                    <a:bodyPr/>
                    <a:lstStyle/>
                    <a:p>
                      <a:pPr>
                        <a:lnSpc>
                          <a:spcPct val="107000"/>
                        </a:lnSpc>
                        <a:spcAft>
                          <a:spcPts val="800"/>
                        </a:spcAft>
                      </a:pPr>
                      <a:r>
                        <a:rPr lang="it-IT" sz="1800" kern="0">
                          <a:effectLst/>
                        </a:rPr>
                        <a:t>35-44</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172</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24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2,096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20,420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386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263,613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438838435"/>
                  </a:ext>
                </a:extLst>
              </a:tr>
              <a:tr h="276390">
                <a:tc>
                  <a:txBody>
                    <a:bodyPr/>
                    <a:lstStyle/>
                    <a:p>
                      <a:pPr>
                        <a:lnSpc>
                          <a:spcPct val="107000"/>
                        </a:lnSpc>
                        <a:spcAft>
                          <a:spcPts val="800"/>
                        </a:spcAft>
                      </a:pPr>
                      <a:r>
                        <a:rPr lang="it-IT" sz="1800" kern="0">
                          <a:effectLst/>
                        </a:rPr>
                        <a:t>45-54</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275</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54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3,260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dirty="0">
                          <a:effectLst/>
                        </a:rPr>
                        <a:t>18,654 </a:t>
                      </a:r>
                      <a:endParaRPr lang="it-IT"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869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238,419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181181977"/>
                  </a:ext>
                </a:extLst>
              </a:tr>
              <a:tr h="276390">
                <a:tc>
                  <a:txBody>
                    <a:bodyPr/>
                    <a:lstStyle/>
                    <a:p>
                      <a:pPr>
                        <a:lnSpc>
                          <a:spcPct val="107000"/>
                        </a:lnSpc>
                        <a:spcAft>
                          <a:spcPts val="800"/>
                        </a:spcAft>
                      </a:pPr>
                      <a:r>
                        <a:rPr lang="it-IT" sz="1800" kern="0">
                          <a:effectLst/>
                        </a:rPr>
                        <a:t>55-64</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565</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212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5,932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15,060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1,855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186,557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43442384"/>
                  </a:ext>
                </a:extLst>
              </a:tr>
              <a:tr h="276390">
                <a:tc>
                  <a:txBody>
                    <a:bodyPr/>
                    <a:lstStyle/>
                    <a:p>
                      <a:pPr>
                        <a:lnSpc>
                          <a:spcPct val="107000"/>
                        </a:lnSpc>
                        <a:spcAft>
                          <a:spcPts val="800"/>
                        </a:spcAft>
                      </a:pPr>
                      <a:r>
                        <a:rPr lang="it-IT" sz="1800" kern="0">
                          <a:effectLst/>
                        </a:rPr>
                        <a:t>65-74</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dirty="0">
                          <a:effectLst/>
                        </a:rPr>
                        <a:t>1,253</a:t>
                      </a:r>
                      <a:endParaRPr lang="it-IT"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721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11,734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12,234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dirty="0">
                          <a:effectLst/>
                        </a:rPr>
                        <a:t>3,727 </a:t>
                      </a:r>
                      <a:endParaRPr lang="it-IT"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140,565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242202645"/>
                  </a:ext>
                </a:extLst>
              </a:tr>
              <a:tr h="276390">
                <a:tc>
                  <a:txBody>
                    <a:bodyPr/>
                    <a:lstStyle/>
                    <a:p>
                      <a:pPr>
                        <a:lnSpc>
                          <a:spcPct val="107000"/>
                        </a:lnSpc>
                        <a:spcAft>
                          <a:spcPts val="800"/>
                        </a:spcAft>
                      </a:pPr>
                      <a:r>
                        <a:rPr lang="it-IT" sz="1800" kern="0">
                          <a:effectLst/>
                        </a:rPr>
                        <a:t>75-84</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dirty="0">
                          <a:effectLst/>
                        </a:rPr>
                        <a:t>1,841</a:t>
                      </a:r>
                      <a:endParaRPr lang="it-IT"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1,436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14,099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5,406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dirty="0">
                          <a:effectLst/>
                        </a:rPr>
                        <a:t>3,277 </a:t>
                      </a:r>
                      <a:endParaRPr lang="it-IT"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52,718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23288931"/>
                  </a:ext>
                </a:extLst>
              </a:tr>
              <a:tr h="276390">
                <a:tc>
                  <a:txBody>
                    <a:bodyPr/>
                    <a:lstStyle/>
                    <a:p>
                      <a:pPr>
                        <a:lnSpc>
                          <a:spcPct val="107000"/>
                        </a:lnSpc>
                        <a:spcAft>
                          <a:spcPts val="800"/>
                        </a:spcAft>
                      </a:pPr>
                      <a:r>
                        <a:rPr lang="it-IT" sz="1800" kern="0">
                          <a:effectLst/>
                        </a:rPr>
                        <a:t>85+</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dirty="0">
                          <a:effectLst/>
                        </a:rPr>
                        <a:t>1,370</a:t>
                      </a:r>
                      <a:endParaRPr lang="it-IT"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1,230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7,304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966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832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6,913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77928625"/>
                  </a:ext>
                </a:extLst>
              </a:tr>
              <a:tr h="276390">
                <a:tc>
                  <a:txBody>
                    <a:bodyPr/>
                    <a:lstStyle/>
                    <a:p>
                      <a:pPr>
                        <a:lnSpc>
                          <a:spcPct val="107000"/>
                        </a:lnSpc>
                        <a:spcAft>
                          <a:spcPts val="800"/>
                        </a:spcAft>
                      </a:pPr>
                      <a:r>
                        <a:rPr lang="it-IT" sz="1800" kern="0">
                          <a:effectLst/>
                        </a:rPr>
                        <a:t>Total</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dirty="0">
                          <a:effectLst/>
                        </a:rPr>
                        <a:t>5,908</a:t>
                      </a:r>
                      <a:endParaRPr lang="it-IT"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b"/>
                </a:tc>
                <a:tc>
                  <a:txBody>
                    <a:bodyPr/>
                    <a:lstStyle/>
                    <a:p>
                      <a:pPr algn="r">
                        <a:lnSpc>
                          <a:spcPct val="107000"/>
                        </a:lnSpc>
                        <a:spcAft>
                          <a:spcPts val="800"/>
                        </a:spcAft>
                      </a:pPr>
                      <a:r>
                        <a:rPr lang="it-IT" sz="1800" kern="0">
                          <a:effectLst/>
                        </a:rPr>
                        <a:t>3,694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49,888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122,910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a:effectLst/>
                        </a:rPr>
                        <a:t>11,218 </a:t>
                      </a:r>
                      <a:endParaRPr lang="it-IT" sz="1800" kern="10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tc>
                  <a:txBody>
                    <a:bodyPr/>
                    <a:lstStyle/>
                    <a:p>
                      <a:pPr algn="r">
                        <a:lnSpc>
                          <a:spcPct val="107000"/>
                        </a:lnSpc>
                        <a:spcAft>
                          <a:spcPts val="800"/>
                        </a:spcAft>
                      </a:pPr>
                      <a:r>
                        <a:rPr lang="it-IT" sz="1800" kern="0" dirty="0">
                          <a:effectLst/>
                        </a:rPr>
                        <a:t>1,539,469 </a:t>
                      </a:r>
                      <a:endParaRPr lang="it-IT" sz="1800" kern="100" dirty="0">
                        <a:effectLst/>
                        <a:latin typeface="Aptos" panose="020B0004020202020204" pitchFamily="34" charset="0"/>
                        <a:ea typeface="Aptos" panose="020B000402020202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2543450142"/>
                  </a:ext>
                </a:extLst>
              </a:tr>
            </a:tbl>
          </a:graphicData>
        </a:graphic>
      </p:graphicFrame>
    </p:spTree>
    <p:extLst>
      <p:ext uri="{BB962C8B-B14F-4D97-AF65-F5344CB8AC3E}">
        <p14:creationId xmlns:p14="http://schemas.microsoft.com/office/powerpoint/2010/main" val="361635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581891"/>
            <a:ext cx="3042458" cy="490451"/>
          </a:xfrm>
          <a:prstGeom prst="rect">
            <a:avLst/>
          </a:prstGeom>
          <a:solidFill>
            <a:srgbClr val="DF01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E01E2C"/>
              </a:solidFill>
            </a:endParaRPr>
          </a:p>
        </p:txBody>
      </p:sp>
      <p:sp>
        <p:nvSpPr>
          <p:cNvPr id="5" name="CasellaDiTesto 4"/>
          <p:cNvSpPr txBox="1"/>
          <p:nvPr/>
        </p:nvSpPr>
        <p:spPr>
          <a:xfrm>
            <a:off x="41565" y="628055"/>
            <a:ext cx="2909455" cy="369332"/>
          </a:xfrm>
          <a:prstGeom prst="rect">
            <a:avLst/>
          </a:prstGeom>
          <a:noFill/>
        </p:spPr>
        <p:txBody>
          <a:bodyPr wrap="square" rtlCol="0" anchor="ctr">
            <a:spAutoFit/>
          </a:bodyPr>
          <a:lstStyle/>
          <a:p>
            <a:pPr algn="ctr"/>
            <a:r>
              <a:rPr lang="it-IT" b="1" dirty="0">
                <a:solidFill>
                  <a:schemeClr val="bg1"/>
                </a:solidFill>
                <a:latin typeface="Inapp" charset="0"/>
                <a:ea typeface="Inapp" charset="0"/>
                <a:cs typeface="Inapp" charset="0"/>
              </a:rPr>
              <a:t>RESULTS</a:t>
            </a:r>
          </a:p>
        </p:txBody>
      </p:sp>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pic>
        <p:nvPicPr>
          <p:cNvPr id="9" name="Immagine 8">
            <a:extLst>
              <a:ext uri="{FF2B5EF4-FFF2-40B4-BE49-F238E27FC236}">
                <a16:creationId xmlns:a16="http://schemas.microsoft.com/office/drawing/2014/main" id="{5F9767D2-6B0D-614F-86D8-5677AB82CED3}"/>
              </a:ext>
            </a:extLst>
          </p:cNvPr>
          <p:cNvPicPr>
            <a:picLocks noChangeAspect="1"/>
          </p:cNvPicPr>
          <p:nvPr/>
        </p:nvPicPr>
        <p:blipFill>
          <a:blip r:embed="rId2"/>
          <a:stretch>
            <a:fillRect/>
          </a:stretch>
        </p:blipFill>
        <p:spPr>
          <a:xfrm>
            <a:off x="10673543" y="5909822"/>
            <a:ext cx="1135248" cy="497642"/>
          </a:xfrm>
          <a:prstGeom prst="rect">
            <a:avLst/>
          </a:prstGeom>
        </p:spPr>
      </p:pic>
      <p:sp>
        <p:nvSpPr>
          <p:cNvPr id="8" name="CasellaDiTesto 7">
            <a:extLst>
              <a:ext uri="{FF2B5EF4-FFF2-40B4-BE49-F238E27FC236}">
                <a16:creationId xmlns:a16="http://schemas.microsoft.com/office/drawing/2014/main" id="{14011F9B-8A3D-63E4-FF41-0D3996AC83A2}"/>
              </a:ext>
            </a:extLst>
          </p:cNvPr>
          <p:cNvSpPr txBox="1"/>
          <p:nvPr/>
        </p:nvSpPr>
        <p:spPr>
          <a:xfrm>
            <a:off x="918644" y="1314329"/>
            <a:ext cx="4418127" cy="369332"/>
          </a:xfrm>
          <a:prstGeom prst="rect">
            <a:avLst/>
          </a:prstGeom>
          <a:noFill/>
          <a:ln cmpd="dbl">
            <a:solidFill>
              <a:schemeClr val="accent1"/>
            </a:solidFill>
          </a:ln>
        </p:spPr>
        <p:txBody>
          <a:bodyPr wrap="square" rtlCol="0" anchor="ctr">
            <a:spAutoFit/>
          </a:bodyPr>
          <a:lstStyle/>
          <a:p>
            <a:pPr algn="ctr"/>
            <a:r>
              <a:rPr lang="it-IT" b="1" dirty="0" err="1">
                <a:solidFill>
                  <a:srgbClr val="DF017E"/>
                </a:solidFill>
                <a:latin typeface="Inapp" charset="0"/>
                <a:ea typeface="Inapp" charset="0"/>
                <a:cs typeface="Inapp" charset="0"/>
              </a:rPr>
              <a:t>Estimated</a:t>
            </a:r>
            <a:r>
              <a:rPr lang="it-IT" b="1" dirty="0">
                <a:solidFill>
                  <a:srgbClr val="DF017E"/>
                </a:solidFill>
                <a:latin typeface="Inapp" charset="0"/>
                <a:ea typeface="Inapp" charset="0"/>
                <a:cs typeface="Inapp" charset="0"/>
              </a:rPr>
              <a:t> hazard </a:t>
            </a:r>
            <a:r>
              <a:rPr lang="it-IT" b="1" dirty="0" err="1">
                <a:solidFill>
                  <a:srgbClr val="DF017E"/>
                </a:solidFill>
                <a:latin typeface="Inapp" charset="0"/>
                <a:ea typeface="Inapp" charset="0"/>
                <a:cs typeface="Inapp" charset="0"/>
              </a:rPr>
              <a:t>ratios</a:t>
            </a:r>
            <a:endParaRPr lang="it-IT" b="1" dirty="0">
              <a:solidFill>
                <a:srgbClr val="DF017E"/>
              </a:solidFill>
              <a:latin typeface="Inapp" charset="0"/>
              <a:ea typeface="Inapp" charset="0"/>
              <a:cs typeface="Inapp" charset="0"/>
            </a:endParaRPr>
          </a:p>
        </p:txBody>
      </p:sp>
      <p:sp>
        <p:nvSpPr>
          <p:cNvPr id="11" name="Rettangolo 10">
            <a:extLst>
              <a:ext uri="{FF2B5EF4-FFF2-40B4-BE49-F238E27FC236}">
                <a16:creationId xmlns:a16="http://schemas.microsoft.com/office/drawing/2014/main" id="{6AD7FA88-5615-29AF-BBA1-BB863FF85D7F}"/>
              </a:ext>
            </a:extLst>
          </p:cNvPr>
          <p:cNvSpPr/>
          <p:nvPr/>
        </p:nvSpPr>
        <p:spPr>
          <a:xfrm>
            <a:off x="2084368" y="5823592"/>
            <a:ext cx="8509053" cy="400110"/>
          </a:xfrm>
          <a:prstGeom prst="rect">
            <a:avLst/>
          </a:prstGeom>
          <a:ln w="19050">
            <a:solidFill>
              <a:srgbClr val="FF0000"/>
            </a:solidFill>
          </a:ln>
        </p:spPr>
        <p:txBody>
          <a:bodyPr wrap="square">
            <a:spAutoFit/>
          </a:bodyPr>
          <a:lstStyle/>
          <a:p>
            <a:r>
              <a:rPr lang="en-US" sz="2000" i="1" dirty="0"/>
              <a:t>Comparison of death probabilities between non-disabled and disabled persons</a:t>
            </a:r>
            <a:endParaRPr lang="it-IT" sz="2000" i="1" dirty="0"/>
          </a:p>
        </p:txBody>
      </p:sp>
      <p:sp>
        <p:nvSpPr>
          <p:cNvPr id="3" name="CasellaDiTesto 2">
            <a:extLst>
              <a:ext uri="{FF2B5EF4-FFF2-40B4-BE49-F238E27FC236}">
                <a16:creationId xmlns:a16="http://schemas.microsoft.com/office/drawing/2014/main" id="{728CD629-BD0E-48BE-7067-2FC569BABBE7}"/>
              </a:ext>
            </a:extLst>
          </p:cNvPr>
          <p:cNvSpPr txBox="1"/>
          <p:nvPr/>
        </p:nvSpPr>
        <p:spPr>
          <a:xfrm>
            <a:off x="6392074" y="1282063"/>
            <a:ext cx="4418127" cy="369332"/>
          </a:xfrm>
          <a:prstGeom prst="rect">
            <a:avLst/>
          </a:prstGeom>
          <a:noFill/>
          <a:ln cmpd="dbl">
            <a:solidFill>
              <a:schemeClr val="accent1"/>
            </a:solidFill>
          </a:ln>
        </p:spPr>
        <p:txBody>
          <a:bodyPr wrap="square" rtlCol="0" anchor="ctr">
            <a:spAutoFit/>
          </a:bodyPr>
          <a:lstStyle/>
          <a:p>
            <a:pPr algn="ctr"/>
            <a:r>
              <a:rPr lang="it-IT" b="1" dirty="0" err="1">
                <a:solidFill>
                  <a:srgbClr val="DF017E"/>
                </a:solidFill>
                <a:latin typeface="Inapp" charset="0"/>
                <a:ea typeface="Inapp" charset="0"/>
                <a:cs typeface="Inapp" charset="0"/>
              </a:rPr>
              <a:t>Recalculated</a:t>
            </a:r>
            <a:r>
              <a:rPr lang="it-IT" b="1" dirty="0">
                <a:solidFill>
                  <a:srgbClr val="DF017E"/>
                </a:solidFill>
                <a:latin typeface="Inapp" charset="0"/>
                <a:ea typeface="Inapp" charset="0"/>
                <a:cs typeface="Inapp" charset="0"/>
              </a:rPr>
              <a:t> </a:t>
            </a:r>
            <a:r>
              <a:rPr lang="it-IT" b="1" dirty="0" err="1">
                <a:solidFill>
                  <a:srgbClr val="DF017E"/>
                </a:solidFill>
                <a:latin typeface="Inapp" charset="0"/>
                <a:ea typeface="Inapp" charset="0"/>
                <a:cs typeface="Inapp" charset="0"/>
              </a:rPr>
              <a:t>as</a:t>
            </a:r>
            <a:r>
              <a:rPr lang="it-IT" b="1" dirty="0">
                <a:solidFill>
                  <a:srgbClr val="DF017E"/>
                </a:solidFill>
                <a:latin typeface="Inapp" charset="0"/>
                <a:ea typeface="Inapp" charset="0"/>
                <a:cs typeface="Inapp" charset="0"/>
              </a:rPr>
              <a:t> relative risks</a:t>
            </a:r>
          </a:p>
        </p:txBody>
      </p:sp>
      <p:graphicFrame>
        <p:nvGraphicFramePr>
          <p:cNvPr id="4" name="Tabella 3">
            <a:extLst>
              <a:ext uri="{FF2B5EF4-FFF2-40B4-BE49-F238E27FC236}">
                <a16:creationId xmlns:a16="http://schemas.microsoft.com/office/drawing/2014/main" id="{47C07866-4F3E-B988-4355-0FB515145F9C}"/>
              </a:ext>
            </a:extLst>
          </p:cNvPr>
          <p:cNvGraphicFramePr>
            <a:graphicFrameLocks noGrp="1"/>
          </p:cNvGraphicFramePr>
          <p:nvPr>
            <p:extLst>
              <p:ext uri="{D42A27DB-BD31-4B8C-83A1-F6EECF244321}">
                <p14:modId xmlns:p14="http://schemas.microsoft.com/office/powerpoint/2010/main" val="4145708038"/>
              </p:ext>
            </p:extLst>
          </p:nvPr>
        </p:nvGraphicFramePr>
        <p:xfrm>
          <a:off x="1302669" y="2205098"/>
          <a:ext cx="3531978" cy="3151880"/>
        </p:xfrm>
        <a:graphic>
          <a:graphicData uri="http://schemas.openxmlformats.org/drawingml/2006/table">
            <a:tbl>
              <a:tblPr>
                <a:tableStyleId>{5C22544A-7EE6-4342-B048-85BDC9FD1C3A}</a:tableStyleId>
              </a:tblPr>
              <a:tblGrid>
                <a:gridCol w="1002786">
                  <a:extLst>
                    <a:ext uri="{9D8B030D-6E8A-4147-A177-3AD203B41FA5}">
                      <a16:colId xmlns:a16="http://schemas.microsoft.com/office/drawing/2014/main" val="1249030335"/>
                    </a:ext>
                  </a:extLst>
                </a:gridCol>
                <a:gridCol w="831126">
                  <a:extLst>
                    <a:ext uri="{9D8B030D-6E8A-4147-A177-3AD203B41FA5}">
                      <a16:colId xmlns:a16="http://schemas.microsoft.com/office/drawing/2014/main" val="1356433471"/>
                    </a:ext>
                  </a:extLst>
                </a:gridCol>
                <a:gridCol w="815072">
                  <a:extLst>
                    <a:ext uri="{9D8B030D-6E8A-4147-A177-3AD203B41FA5}">
                      <a16:colId xmlns:a16="http://schemas.microsoft.com/office/drawing/2014/main" val="4114606581"/>
                    </a:ext>
                  </a:extLst>
                </a:gridCol>
                <a:gridCol w="882994">
                  <a:extLst>
                    <a:ext uri="{9D8B030D-6E8A-4147-A177-3AD203B41FA5}">
                      <a16:colId xmlns:a16="http://schemas.microsoft.com/office/drawing/2014/main" val="2739196638"/>
                    </a:ext>
                  </a:extLst>
                </a:gridCol>
              </a:tblGrid>
              <a:tr h="315188">
                <a:tc>
                  <a:txBody>
                    <a:bodyPr/>
                    <a:lstStyle/>
                    <a:p>
                      <a:pPr algn="l" fontAlgn="ctr"/>
                      <a:r>
                        <a:rPr lang="it-IT" sz="1800" u="none" strike="noStrike" dirty="0">
                          <a:effectLst/>
                        </a:rPr>
                        <a:t>Age class</a:t>
                      </a:r>
                      <a:endParaRPr lang="it-IT" sz="1800" b="0" i="0" u="none" strike="noStrike" dirty="0">
                        <a:solidFill>
                          <a:srgbClr val="000000"/>
                        </a:solidFill>
                        <a:effectLst/>
                        <a:latin typeface="Calibri" panose="020F0502020204030204" pitchFamily="34" charset="0"/>
                      </a:endParaRPr>
                    </a:p>
                  </a:txBody>
                  <a:tcPr marL="7620" marR="7620" marT="7620" marB="0" anchor="ctr">
                    <a:solidFill>
                      <a:schemeClr val="accent1"/>
                    </a:solidFill>
                  </a:tcPr>
                </a:tc>
                <a:tc>
                  <a:txBody>
                    <a:bodyPr/>
                    <a:lstStyle/>
                    <a:p>
                      <a:pPr algn="ctr" fontAlgn="ctr"/>
                      <a:r>
                        <a:rPr lang="it-IT" sz="1800" u="none" strike="noStrike">
                          <a:effectLst/>
                        </a:rPr>
                        <a:t> HR </a:t>
                      </a:r>
                      <a:endParaRPr lang="it-IT" sz="1800" b="0" i="0" u="none" strike="noStrike">
                        <a:solidFill>
                          <a:srgbClr val="000000"/>
                        </a:solidFill>
                        <a:effectLst/>
                        <a:latin typeface="Calibri" panose="020F0502020204030204" pitchFamily="34" charset="0"/>
                      </a:endParaRPr>
                    </a:p>
                  </a:txBody>
                  <a:tcPr marL="7620" marR="7620" marT="7620" marB="0" anchor="ctr">
                    <a:solidFill>
                      <a:schemeClr val="accent1"/>
                    </a:solidFill>
                  </a:tcPr>
                </a:tc>
                <a:tc>
                  <a:txBody>
                    <a:bodyPr/>
                    <a:lstStyle/>
                    <a:p>
                      <a:pPr algn="ctr" fontAlgn="ctr"/>
                      <a:r>
                        <a:rPr lang="it-IT" sz="1800" u="none" strike="noStrike">
                          <a:effectLst/>
                        </a:rPr>
                        <a:t> LL </a:t>
                      </a:r>
                      <a:endParaRPr lang="it-IT" sz="1800" b="0" i="0" u="none" strike="noStrike">
                        <a:solidFill>
                          <a:srgbClr val="000000"/>
                        </a:solidFill>
                        <a:effectLst/>
                        <a:latin typeface="Calibri" panose="020F0502020204030204" pitchFamily="34" charset="0"/>
                      </a:endParaRPr>
                    </a:p>
                  </a:txBody>
                  <a:tcPr marL="7620" marR="7620" marT="7620" marB="0" anchor="ctr">
                    <a:solidFill>
                      <a:schemeClr val="accent1"/>
                    </a:solidFill>
                  </a:tcPr>
                </a:tc>
                <a:tc>
                  <a:txBody>
                    <a:bodyPr/>
                    <a:lstStyle/>
                    <a:p>
                      <a:pPr algn="ctr" fontAlgn="ctr"/>
                      <a:r>
                        <a:rPr lang="it-IT" sz="1800" u="none" strike="noStrike" dirty="0">
                          <a:effectLst/>
                        </a:rPr>
                        <a:t> UL </a:t>
                      </a:r>
                      <a:endParaRPr lang="it-IT" sz="1800" b="0" i="0" u="none" strike="noStrike" dirty="0">
                        <a:solidFill>
                          <a:srgbClr val="000000"/>
                        </a:solidFill>
                        <a:effectLst/>
                        <a:latin typeface="Calibri" panose="020F0502020204030204" pitchFamily="34" charset="0"/>
                      </a:endParaRPr>
                    </a:p>
                  </a:txBody>
                  <a:tcPr marL="7620" marR="7620" marT="7620" marB="0" anchor="ctr">
                    <a:solidFill>
                      <a:schemeClr val="accent1"/>
                    </a:solidFill>
                  </a:tcPr>
                </a:tc>
                <a:extLst>
                  <a:ext uri="{0D108BD9-81ED-4DB2-BD59-A6C34878D82A}">
                    <a16:rowId xmlns:a16="http://schemas.microsoft.com/office/drawing/2014/main" val="3943160290"/>
                  </a:ext>
                </a:extLst>
              </a:tr>
              <a:tr h="315188">
                <a:tc>
                  <a:txBody>
                    <a:bodyPr/>
                    <a:lstStyle/>
                    <a:p>
                      <a:pPr algn="l" fontAlgn="ctr"/>
                      <a:r>
                        <a:rPr lang="it-IT" sz="1800" u="none" strike="noStrike">
                          <a:effectLst/>
                        </a:rPr>
                        <a:t>6-14</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dirty="0">
                          <a:effectLst/>
                        </a:rPr>
                        <a:t>N.C.</a:t>
                      </a:r>
                      <a:endParaRPr lang="it-IT" sz="18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 </a:t>
                      </a:r>
                      <a:endParaRPr lang="it-IT" sz="18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855796950"/>
                  </a:ext>
                </a:extLst>
              </a:tr>
              <a:tr h="315188">
                <a:tc>
                  <a:txBody>
                    <a:bodyPr/>
                    <a:lstStyle/>
                    <a:p>
                      <a:pPr algn="l" fontAlgn="ctr"/>
                      <a:r>
                        <a:rPr lang="it-IT" sz="1800" u="none" strike="noStrike">
                          <a:effectLst/>
                        </a:rPr>
                        <a:t>15-24</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dirty="0">
                          <a:effectLst/>
                        </a:rPr>
                        <a:t>9.35 </a:t>
                      </a:r>
                      <a:endParaRPr lang="it-IT" sz="18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dirty="0">
                          <a:effectLst/>
                        </a:rPr>
                        <a:t>0.00 </a:t>
                      </a:r>
                      <a:endParaRPr lang="it-IT" sz="18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13.97 </a:t>
                      </a:r>
                      <a:endParaRPr lang="it-IT" sz="18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896256058"/>
                  </a:ext>
                </a:extLst>
              </a:tr>
              <a:tr h="315188">
                <a:tc>
                  <a:txBody>
                    <a:bodyPr/>
                    <a:lstStyle/>
                    <a:p>
                      <a:pPr algn="l" fontAlgn="ctr"/>
                      <a:r>
                        <a:rPr lang="it-IT" sz="1800" u="none" strike="noStrike">
                          <a:effectLst/>
                        </a:rPr>
                        <a:t>25-34</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9.31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4.51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11.44 </a:t>
                      </a:r>
                      <a:endParaRPr lang="it-IT" sz="18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93328967"/>
                  </a:ext>
                </a:extLst>
              </a:tr>
              <a:tr h="315188">
                <a:tc>
                  <a:txBody>
                    <a:bodyPr/>
                    <a:lstStyle/>
                    <a:p>
                      <a:pPr algn="l" fontAlgn="ctr"/>
                      <a:r>
                        <a:rPr lang="it-IT" sz="1800" u="none" strike="noStrike">
                          <a:effectLst/>
                        </a:rPr>
                        <a:t>35-44</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7.59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dirty="0">
                          <a:effectLst/>
                        </a:rPr>
                        <a:t>5.49 </a:t>
                      </a:r>
                      <a:endParaRPr lang="it-IT" sz="18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8.56 </a:t>
                      </a:r>
                      <a:endParaRPr lang="it-IT" sz="18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179297390"/>
                  </a:ext>
                </a:extLst>
              </a:tr>
              <a:tr h="315188">
                <a:tc>
                  <a:txBody>
                    <a:bodyPr/>
                    <a:lstStyle/>
                    <a:p>
                      <a:pPr algn="l" fontAlgn="ctr"/>
                      <a:r>
                        <a:rPr lang="it-IT" sz="1800" u="none" strike="noStrike">
                          <a:effectLst/>
                        </a:rPr>
                        <a:t>45-54</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4.35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dirty="0">
                          <a:effectLst/>
                        </a:rPr>
                        <a:t>3.67 </a:t>
                      </a:r>
                      <a:endParaRPr lang="it-IT" sz="18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dirty="0">
                          <a:effectLst/>
                        </a:rPr>
                        <a:t>4.68 </a:t>
                      </a:r>
                      <a:endParaRPr lang="it-IT" sz="18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710627763"/>
                  </a:ext>
                </a:extLst>
              </a:tr>
              <a:tr h="315188">
                <a:tc>
                  <a:txBody>
                    <a:bodyPr/>
                    <a:lstStyle/>
                    <a:p>
                      <a:pPr algn="l" fontAlgn="ctr"/>
                      <a:r>
                        <a:rPr lang="it-IT" sz="1800" u="none" strike="noStrike">
                          <a:effectLst/>
                        </a:rPr>
                        <a:t>55-64</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3.67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3.46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dirty="0">
                          <a:effectLst/>
                        </a:rPr>
                        <a:t>3.77 </a:t>
                      </a:r>
                      <a:endParaRPr lang="it-IT" sz="18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862736322"/>
                  </a:ext>
                </a:extLst>
              </a:tr>
              <a:tr h="315188">
                <a:tc>
                  <a:txBody>
                    <a:bodyPr/>
                    <a:lstStyle/>
                    <a:p>
                      <a:pPr algn="l" fontAlgn="ctr"/>
                      <a:r>
                        <a:rPr lang="it-IT" sz="1800" u="none" strike="noStrike">
                          <a:effectLst/>
                        </a:rPr>
                        <a:t>65-74</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2.41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2.43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2.39 </a:t>
                      </a:r>
                      <a:endParaRPr lang="it-IT" sz="18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077746717"/>
                  </a:ext>
                </a:extLst>
              </a:tr>
              <a:tr h="315188">
                <a:tc>
                  <a:txBody>
                    <a:bodyPr/>
                    <a:lstStyle/>
                    <a:p>
                      <a:pPr algn="l" fontAlgn="ctr"/>
                      <a:r>
                        <a:rPr lang="it-IT" sz="1800" u="none" strike="noStrike">
                          <a:effectLst/>
                        </a:rPr>
                        <a:t>75-84</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1.72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1.70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dirty="0">
                          <a:effectLst/>
                        </a:rPr>
                        <a:t>1.74 </a:t>
                      </a:r>
                      <a:endParaRPr lang="it-IT" sz="18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890703156"/>
                  </a:ext>
                </a:extLst>
              </a:tr>
              <a:tr h="315188">
                <a:tc>
                  <a:txBody>
                    <a:bodyPr/>
                    <a:lstStyle/>
                    <a:p>
                      <a:pPr algn="l" fontAlgn="ctr"/>
                      <a:r>
                        <a:rPr lang="it-IT" sz="1800" u="none" strike="noStrike">
                          <a:effectLst/>
                        </a:rPr>
                        <a:t>85+</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1.47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1.45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dirty="0">
                          <a:effectLst/>
                        </a:rPr>
                        <a:t>1.47 </a:t>
                      </a:r>
                      <a:endParaRPr lang="it-IT" sz="18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168293025"/>
                  </a:ext>
                </a:extLst>
              </a:tr>
            </a:tbl>
          </a:graphicData>
        </a:graphic>
      </p:graphicFrame>
      <p:graphicFrame>
        <p:nvGraphicFramePr>
          <p:cNvPr id="7" name="Tabella 6">
            <a:extLst>
              <a:ext uri="{FF2B5EF4-FFF2-40B4-BE49-F238E27FC236}">
                <a16:creationId xmlns:a16="http://schemas.microsoft.com/office/drawing/2014/main" id="{DBC3C06C-221B-C91C-088B-7CD05D69AC3B}"/>
              </a:ext>
            </a:extLst>
          </p:cNvPr>
          <p:cNvGraphicFramePr>
            <a:graphicFrameLocks noGrp="1"/>
          </p:cNvGraphicFramePr>
          <p:nvPr>
            <p:extLst>
              <p:ext uri="{D42A27DB-BD31-4B8C-83A1-F6EECF244321}">
                <p14:modId xmlns:p14="http://schemas.microsoft.com/office/powerpoint/2010/main" val="1328483524"/>
              </p:ext>
            </p:extLst>
          </p:nvPr>
        </p:nvGraphicFramePr>
        <p:xfrm>
          <a:off x="6738290" y="2189700"/>
          <a:ext cx="3725694" cy="3151880"/>
        </p:xfrm>
        <a:graphic>
          <a:graphicData uri="http://schemas.openxmlformats.org/drawingml/2006/table">
            <a:tbl>
              <a:tblPr>
                <a:tableStyleId>{5C22544A-7EE6-4342-B048-85BDC9FD1C3A}</a:tableStyleId>
              </a:tblPr>
              <a:tblGrid>
                <a:gridCol w="1031132">
                  <a:extLst>
                    <a:ext uri="{9D8B030D-6E8A-4147-A177-3AD203B41FA5}">
                      <a16:colId xmlns:a16="http://schemas.microsoft.com/office/drawing/2014/main" val="2769187108"/>
                    </a:ext>
                  </a:extLst>
                </a:gridCol>
                <a:gridCol w="617404">
                  <a:extLst>
                    <a:ext uri="{9D8B030D-6E8A-4147-A177-3AD203B41FA5}">
                      <a16:colId xmlns:a16="http://schemas.microsoft.com/office/drawing/2014/main" val="4291054862"/>
                    </a:ext>
                  </a:extLst>
                </a:gridCol>
                <a:gridCol w="1121006">
                  <a:extLst>
                    <a:ext uri="{9D8B030D-6E8A-4147-A177-3AD203B41FA5}">
                      <a16:colId xmlns:a16="http://schemas.microsoft.com/office/drawing/2014/main" val="418101713"/>
                    </a:ext>
                  </a:extLst>
                </a:gridCol>
                <a:gridCol w="956152">
                  <a:extLst>
                    <a:ext uri="{9D8B030D-6E8A-4147-A177-3AD203B41FA5}">
                      <a16:colId xmlns:a16="http://schemas.microsoft.com/office/drawing/2014/main" val="3143569406"/>
                    </a:ext>
                  </a:extLst>
                </a:gridCol>
              </a:tblGrid>
              <a:tr h="315188">
                <a:tc>
                  <a:txBody>
                    <a:bodyPr/>
                    <a:lstStyle/>
                    <a:p>
                      <a:pPr algn="l" fontAlgn="ctr"/>
                      <a:r>
                        <a:rPr lang="it-IT" sz="1800" u="none" strike="noStrike" dirty="0">
                          <a:effectLst/>
                        </a:rPr>
                        <a:t>Age class</a:t>
                      </a:r>
                      <a:endParaRPr lang="it-IT" sz="1800" b="0" i="0" u="none" strike="noStrike" dirty="0">
                        <a:solidFill>
                          <a:srgbClr val="000000"/>
                        </a:solidFill>
                        <a:effectLst/>
                        <a:latin typeface="Calibri" panose="020F0502020204030204" pitchFamily="34" charset="0"/>
                      </a:endParaRPr>
                    </a:p>
                  </a:txBody>
                  <a:tcPr marL="7620" marR="7620" marT="7620" marB="0" anchor="ctr">
                    <a:solidFill>
                      <a:schemeClr val="accent1"/>
                    </a:solidFill>
                  </a:tcPr>
                </a:tc>
                <a:tc>
                  <a:txBody>
                    <a:bodyPr/>
                    <a:lstStyle/>
                    <a:p>
                      <a:pPr algn="ctr" fontAlgn="ctr"/>
                      <a:r>
                        <a:rPr lang="it-IT" sz="1800" u="none" strike="noStrike" dirty="0">
                          <a:effectLst/>
                        </a:rPr>
                        <a:t> RR </a:t>
                      </a:r>
                      <a:endParaRPr lang="it-IT" sz="1800" b="0" i="0" u="none" strike="noStrike" dirty="0">
                        <a:solidFill>
                          <a:srgbClr val="000000"/>
                        </a:solidFill>
                        <a:effectLst/>
                        <a:latin typeface="Calibri" panose="020F0502020204030204" pitchFamily="34" charset="0"/>
                      </a:endParaRPr>
                    </a:p>
                  </a:txBody>
                  <a:tcPr marL="7620" marR="7620" marT="7620" marB="0" anchor="ctr">
                    <a:solidFill>
                      <a:schemeClr val="accent1"/>
                    </a:solidFill>
                  </a:tcPr>
                </a:tc>
                <a:tc>
                  <a:txBody>
                    <a:bodyPr/>
                    <a:lstStyle/>
                    <a:p>
                      <a:pPr algn="ctr" fontAlgn="ctr"/>
                      <a:r>
                        <a:rPr lang="it-IT" sz="1800" u="none" strike="noStrike" dirty="0">
                          <a:effectLst/>
                        </a:rPr>
                        <a:t> LL </a:t>
                      </a:r>
                      <a:endParaRPr lang="it-IT" sz="1800" b="0" i="0" u="none" strike="noStrike" dirty="0">
                        <a:solidFill>
                          <a:srgbClr val="000000"/>
                        </a:solidFill>
                        <a:effectLst/>
                        <a:latin typeface="Calibri" panose="020F0502020204030204" pitchFamily="34" charset="0"/>
                      </a:endParaRPr>
                    </a:p>
                  </a:txBody>
                  <a:tcPr marL="7620" marR="7620" marT="7620" marB="0" anchor="ctr">
                    <a:solidFill>
                      <a:schemeClr val="accent1"/>
                    </a:solidFill>
                  </a:tcPr>
                </a:tc>
                <a:tc>
                  <a:txBody>
                    <a:bodyPr/>
                    <a:lstStyle/>
                    <a:p>
                      <a:pPr algn="ctr" fontAlgn="ctr"/>
                      <a:r>
                        <a:rPr lang="it-IT" sz="1800" u="none" strike="noStrike" dirty="0">
                          <a:effectLst/>
                        </a:rPr>
                        <a:t> UL </a:t>
                      </a:r>
                      <a:endParaRPr lang="it-IT" sz="1800" b="0" i="0" u="none" strike="noStrike" dirty="0">
                        <a:solidFill>
                          <a:srgbClr val="000000"/>
                        </a:solidFill>
                        <a:effectLst/>
                        <a:latin typeface="Calibri" panose="020F0502020204030204" pitchFamily="34" charset="0"/>
                      </a:endParaRPr>
                    </a:p>
                  </a:txBody>
                  <a:tcPr marL="7620" marR="7620" marT="7620" marB="0" anchor="ctr">
                    <a:solidFill>
                      <a:schemeClr val="accent1"/>
                    </a:solidFill>
                  </a:tcPr>
                </a:tc>
                <a:extLst>
                  <a:ext uri="{0D108BD9-81ED-4DB2-BD59-A6C34878D82A}">
                    <a16:rowId xmlns:a16="http://schemas.microsoft.com/office/drawing/2014/main" val="3995194079"/>
                  </a:ext>
                </a:extLst>
              </a:tr>
              <a:tr h="315188">
                <a:tc>
                  <a:txBody>
                    <a:bodyPr/>
                    <a:lstStyle/>
                    <a:p>
                      <a:pPr algn="l" fontAlgn="ctr"/>
                      <a:r>
                        <a:rPr lang="it-IT" sz="1800" u="none" strike="noStrike" dirty="0">
                          <a:effectLst/>
                        </a:rPr>
                        <a:t>6-14</a:t>
                      </a:r>
                      <a:endParaRPr lang="it-IT" sz="18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N.C.</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dirty="0">
                          <a:effectLst/>
                        </a:rPr>
                        <a:t> </a:t>
                      </a:r>
                      <a:endParaRPr lang="it-IT" sz="18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713043455"/>
                  </a:ext>
                </a:extLst>
              </a:tr>
              <a:tr h="315188">
                <a:tc>
                  <a:txBody>
                    <a:bodyPr/>
                    <a:lstStyle/>
                    <a:p>
                      <a:pPr algn="l" fontAlgn="ctr"/>
                      <a:r>
                        <a:rPr lang="it-IT" sz="1800" u="none" strike="noStrike">
                          <a:effectLst/>
                        </a:rPr>
                        <a:t>15-24</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8.80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0.00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12.74 </a:t>
                      </a:r>
                      <a:endParaRPr lang="it-IT" sz="18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707750567"/>
                  </a:ext>
                </a:extLst>
              </a:tr>
              <a:tr h="315188">
                <a:tc>
                  <a:txBody>
                    <a:bodyPr/>
                    <a:lstStyle/>
                    <a:p>
                      <a:pPr algn="l" fontAlgn="ctr"/>
                      <a:r>
                        <a:rPr lang="it-IT" sz="1800" u="none" strike="noStrike">
                          <a:effectLst/>
                        </a:rPr>
                        <a:t>25-34</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8.76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4.39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10.60 </a:t>
                      </a:r>
                      <a:endParaRPr lang="it-IT" sz="18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389137503"/>
                  </a:ext>
                </a:extLst>
              </a:tr>
              <a:tr h="315188">
                <a:tc>
                  <a:txBody>
                    <a:bodyPr/>
                    <a:lstStyle/>
                    <a:p>
                      <a:pPr algn="l" fontAlgn="ctr"/>
                      <a:r>
                        <a:rPr lang="it-IT" sz="1800" u="none" strike="noStrike">
                          <a:effectLst/>
                        </a:rPr>
                        <a:t>35-44</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7.19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5.29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8.05 </a:t>
                      </a:r>
                      <a:endParaRPr lang="it-IT" sz="18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688384423"/>
                  </a:ext>
                </a:extLst>
              </a:tr>
              <a:tr h="315188">
                <a:tc>
                  <a:txBody>
                    <a:bodyPr/>
                    <a:lstStyle/>
                    <a:p>
                      <a:pPr algn="l" fontAlgn="ctr"/>
                      <a:r>
                        <a:rPr lang="it-IT" sz="1800" u="none" strike="noStrike">
                          <a:effectLst/>
                        </a:rPr>
                        <a:t>45-54</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4.15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3.54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4.44 </a:t>
                      </a:r>
                      <a:endParaRPr lang="it-IT" sz="18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010588752"/>
                  </a:ext>
                </a:extLst>
              </a:tr>
              <a:tr h="315188">
                <a:tc>
                  <a:txBody>
                    <a:bodyPr/>
                    <a:lstStyle/>
                    <a:p>
                      <a:pPr algn="l" fontAlgn="ctr"/>
                      <a:r>
                        <a:rPr lang="it-IT" sz="1800" u="none" strike="noStrike">
                          <a:effectLst/>
                        </a:rPr>
                        <a:t>55-64</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3.35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3.18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3.43 </a:t>
                      </a:r>
                      <a:endParaRPr lang="it-IT" sz="18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297501486"/>
                  </a:ext>
                </a:extLst>
              </a:tr>
              <a:tr h="315188">
                <a:tc>
                  <a:txBody>
                    <a:bodyPr/>
                    <a:lstStyle/>
                    <a:p>
                      <a:pPr algn="l" fontAlgn="ctr"/>
                      <a:r>
                        <a:rPr lang="it-IT" sz="1800" u="none" strike="noStrike">
                          <a:effectLst/>
                        </a:rPr>
                        <a:t>65-74</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2.13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2.15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2.12 </a:t>
                      </a:r>
                      <a:endParaRPr lang="it-IT" sz="18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206725589"/>
                  </a:ext>
                </a:extLst>
              </a:tr>
              <a:tr h="315188">
                <a:tc>
                  <a:txBody>
                    <a:bodyPr/>
                    <a:lstStyle/>
                    <a:p>
                      <a:pPr algn="l" fontAlgn="ctr"/>
                      <a:r>
                        <a:rPr lang="it-IT" sz="1800" u="none" strike="noStrike">
                          <a:effectLst/>
                        </a:rPr>
                        <a:t>75-84</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1.46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1.44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1.46 </a:t>
                      </a:r>
                      <a:endParaRPr lang="it-IT" sz="18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067882439"/>
                  </a:ext>
                </a:extLst>
              </a:tr>
              <a:tr h="315188">
                <a:tc>
                  <a:txBody>
                    <a:bodyPr/>
                    <a:lstStyle/>
                    <a:p>
                      <a:pPr algn="l" fontAlgn="ctr"/>
                      <a:r>
                        <a:rPr lang="it-IT" sz="1800" u="none" strike="noStrike">
                          <a:effectLst/>
                        </a:rPr>
                        <a:t>85+</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1.15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a:effectLst/>
                        </a:rPr>
                        <a:t>1.15 </a:t>
                      </a:r>
                      <a:endParaRPr lang="it-IT" sz="18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800" u="none" strike="noStrike" dirty="0">
                          <a:effectLst/>
                        </a:rPr>
                        <a:t>1.15 </a:t>
                      </a:r>
                      <a:endParaRPr lang="it-IT" sz="18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303178065"/>
                  </a:ext>
                </a:extLst>
              </a:tr>
            </a:tbl>
          </a:graphicData>
        </a:graphic>
      </p:graphicFrame>
      <p:sp>
        <p:nvSpPr>
          <p:cNvPr id="10" name="Freccia a destra 9">
            <a:extLst>
              <a:ext uri="{FF2B5EF4-FFF2-40B4-BE49-F238E27FC236}">
                <a16:creationId xmlns:a16="http://schemas.microsoft.com/office/drawing/2014/main" id="{7CE1BA53-D3C4-79A1-DAFE-7257B3FFD7A9}"/>
              </a:ext>
            </a:extLst>
          </p:cNvPr>
          <p:cNvSpPr/>
          <p:nvPr/>
        </p:nvSpPr>
        <p:spPr>
          <a:xfrm>
            <a:off x="5583677" y="1222304"/>
            <a:ext cx="632297" cy="5533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3933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581891"/>
            <a:ext cx="3042458" cy="490451"/>
          </a:xfrm>
          <a:prstGeom prst="rect">
            <a:avLst/>
          </a:prstGeom>
          <a:solidFill>
            <a:srgbClr val="DF01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E01E2C"/>
              </a:solidFill>
            </a:endParaRPr>
          </a:p>
        </p:txBody>
      </p:sp>
      <p:sp>
        <p:nvSpPr>
          <p:cNvPr id="5" name="CasellaDiTesto 4"/>
          <p:cNvSpPr txBox="1"/>
          <p:nvPr/>
        </p:nvSpPr>
        <p:spPr>
          <a:xfrm>
            <a:off x="41565" y="628055"/>
            <a:ext cx="2909455" cy="369332"/>
          </a:xfrm>
          <a:prstGeom prst="rect">
            <a:avLst/>
          </a:prstGeom>
          <a:noFill/>
        </p:spPr>
        <p:txBody>
          <a:bodyPr wrap="square" rtlCol="0" anchor="ctr">
            <a:spAutoFit/>
          </a:bodyPr>
          <a:lstStyle/>
          <a:p>
            <a:pPr algn="ctr"/>
            <a:r>
              <a:rPr lang="it-IT" b="1" dirty="0">
                <a:solidFill>
                  <a:schemeClr val="bg1"/>
                </a:solidFill>
                <a:latin typeface="Inapp" charset="0"/>
                <a:ea typeface="Inapp" charset="0"/>
                <a:cs typeface="Inapp" charset="0"/>
              </a:rPr>
              <a:t>RESULTS</a:t>
            </a:r>
          </a:p>
        </p:txBody>
      </p:sp>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pic>
        <p:nvPicPr>
          <p:cNvPr id="9" name="Immagine 8">
            <a:extLst>
              <a:ext uri="{FF2B5EF4-FFF2-40B4-BE49-F238E27FC236}">
                <a16:creationId xmlns:a16="http://schemas.microsoft.com/office/drawing/2014/main" id="{5F9767D2-6B0D-614F-86D8-5677AB82CED3}"/>
              </a:ext>
            </a:extLst>
          </p:cNvPr>
          <p:cNvPicPr>
            <a:picLocks noChangeAspect="1"/>
          </p:cNvPicPr>
          <p:nvPr/>
        </p:nvPicPr>
        <p:blipFill>
          <a:blip r:embed="rId2"/>
          <a:stretch>
            <a:fillRect/>
          </a:stretch>
        </p:blipFill>
        <p:spPr>
          <a:xfrm>
            <a:off x="10673543" y="5909822"/>
            <a:ext cx="1135248" cy="497642"/>
          </a:xfrm>
          <a:prstGeom prst="rect">
            <a:avLst/>
          </a:prstGeom>
        </p:spPr>
      </p:pic>
      <p:sp>
        <p:nvSpPr>
          <p:cNvPr id="8" name="CasellaDiTesto 7">
            <a:extLst>
              <a:ext uri="{FF2B5EF4-FFF2-40B4-BE49-F238E27FC236}">
                <a16:creationId xmlns:a16="http://schemas.microsoft.com/office/drawing/2014/main" id="{14011F9B-8A3D-63E4-FF41-0D3996AC83A2}"/>
              </a:ext>
            </a:extLst>
          </p:cNvPr>
          <p:cNvSpPr txBox="1"/>
          <p:nvPr/>
        </p:nvSpPr>
        <p:spPr>
          <a:xfrm>
            <a:off x="2358337" y="647010"/>
            <a:ext cx="9545340" cy="369332"/>
          </a:xfrm>
          <a:prstGeom prst="rect">
            <a:avLst/>
          </a:prstGeom>
          <a:noFill/>
          <a:ln cmpd="dbl">
            <a:solidFill>
              <a:schemeClr val="accent1"/>
            </a:solidFill>
          </a:ln>
        </p:spPr>
        <p:txBody>
          <a:bodyPr wrap="square" rtlCol="0" anchor="ctr">
            <a:spAutoFit/>
          </a:bodyPr>
          <a:lstStyle/>
          <a:p>
            <a:pPr algn="ctr"/>
            <a:r>
              <a:rPr lang="en-US" b="1" dirty="0">
                <a:solidFill>
                  <a:srgbClr val="DF017E"/>
                </a:solidFill>
                <a:latin typeface="Inapp" charset="0"/>
                <a:ea typeface="Inapp" charset="0"/>
                <a:cs typeface="Inapp" charset="0"/>
              </a:rPr>
              <a:t>Interpolation of RR</a:t>
            </a:r>
            <a:r>
              <a:rPr lang="en-US" sz="1200" b="1" dirty="0">
                <a:solidFill>
                  <a:srgbClr val="DF017E"/>
                </a:solidFill>
                <a:latin typeface="Inapp" charset="0"/>
                <a:ea typeface="Inapp" charset="0"/>
                <a:cs typeface="Inapp" charset="0"/>
              </a:rPr>
              <a:t>s</a:t>
            </a:r>
            <a:r>
              <a:rPr lang="en-US" b="1" dirty="0">
                <a:solidFill>
                  <a:srgbClr val="DF017E"/>
                </a:solidFill>
                <a:latin typeface="Inapp" charset="0"/>
                <a:ea typeface="Inapp" charset="0"/>
                <a:cs typeface="Inapp" charset="0"/>
              </a:rPr>
              <a:t> with a spline cubic equation</a:t>
            </a:r>
            <a:endParaRPr lang="it-IT" b="1" dirty="0">
              <a:solidFill>
                <a:srgbClr val="DF017E"/>
              </a:solidFill>
              <a:latin typeface="Inapp" charset="0"/>
              <a:ea typeface="Inapp" charset="0"/>
              <a:cs typeface="Inapp" charset="0"/>
            </a:endParaRPr>
          </a:p>
        </p:txBody>
      </p:sp>
      <p:pic>
        <p:nvPicPr>
          <p:cNvPr id="2" name="Immagine 1">
            <a:extLst>
              <a:ext uri="{FF2B5EF4-FFF2-40B4-BE49-F238E27FC236}">
                <a16:creationId xmlns:a16="http://schemas.microsoft.com/office/drawing/2014/main" id="{6938499E-654C-8C92-140B-33F83C5F601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62654" y="1470479"/>
            <a:ext cx="7203129" cy="4484449"/>
          </a:xfrm>
          <a:prstGeom prst="rect">
            <a:avLst/>
          </a:prstGeom>
          <a:noFill/>
          <a:ln>
            <a:noFill/>
          </a:ln>
        </p:spPr>
      </p:pic>
    </p:spTree>
    <p:extLst>
      <p:ext uri="{BB962C8B-B14F-4D97-AF65-F5344CB8AC3E}">
        <p14:creationId xmlns:p14="http://schemas.microsoft.com/office/powerpoint/2010/main" val="450092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581891"/>
            <a:ext cx="3042458" cy="490451"/>
          </a:xfrm>
          <a:prstGeom prst="rect">
            <a:avLst/>
          </a:prstGeom>
          <a:solidFill>
            <a:srgbClr val="DF01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E01E2C"/>
              </a:solidFill>
            </a:endParaRPr>
          </a:p>
        </p:txBody>
      </p:sp>
      <p:sp>
        <p:nvSpPr>
          <p:cNvPr id="5" name="CasellaDiTesto 4"/>
          <p:cNvSpPr txBox="1"/>
          <p:nvPr/>
        </p:nvSpPr>
        <p:spPr>
          <a:xfrm>
            <a:off x="41565" y="628055"/>
            <a:ext cx="2909455" cy="369332"/>
          </a:xfrm>
          <a:prstGeom prst="rect">
            <a:avLst/>
          </a:prstGeom>
          <a:noFill/>
        </p:spPr>
        <p:txBody>
          <a:bodyPr wrap="square" rtlCol="0" anchor="ctr">
            <a:spAutoFit/>
          </a:bodyPr>
          <a:lstStyle/>
          <a:p>
            <a:pPr algn="ctr"/>
            <a:r>
              <a:rPr lang="it-IT" b="1" dirty="0">
                <a:solidFill>
                  <a:schemeClr val="bg1"/>
                </a:solidFill>
                <a:latin typeface="Inapp" charset="0"/>
                <a:ea typeface="Inapp" charset="0"/>
                <a:cs typeface="Inapp" charset="0"/>
              </a:rPr>
              <a:t>RESULTS</a:t>
            </a:r>
          </a:p>
        </p:txBody>
      </p:sp>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pic>
        <p:nvPicPr>
          <p:cNvPr id="9" name="Immagine 8">
            <a:extLst>
              <a:ext uri="{FF2B5EF4-FFF2-40B4-BE49-F238E27FC236}">
                <a16:creationId xmlns:a16="http://schemas.microsoft.com/office/drawing/2014/main" id="{5F9767D2-6B0D-614F-86D8-5677AB82CED3}"/>
              </a:ext>
            </a:extLst>
          </p:cNvPr>
          <p:cNvPicPr>
            <a:picLocks noChangeAspect="1"/>
          </p:cNvPicPr>
          <p:nvPr/>
        </p:nvPicPr>
        <p:blipFill>
          <a:blip r:embed="rId3"/>
          <a:stretch>
            <a:fillRect/>
          </a:stretch>
        </p:blipFill>
        <p:spPr>
          <a:xfrm>
            <a:off x="10673543" y="5909822"/>
            <a:ext cx="1135248" cy="497642"/>
          </a:xfrm>
          <a:prstGeom prst="rect">
            <a:avLst/>
          </a:prstGeom>
        </p:spPr>
      </p:pic>
      <p:sp>
        <p:nvSpPr>
          <p:cNvPr id="8" name="CasellaDiTesto 7">
            <a:extLst>
              <a:ext uri="{FF2B5EF4-FFF2-40B4-BE49-F238E27FC236}">
                <a16:creationId xmlns:a16="http://schemas.microsoft.com/office/drawing/2014/main" id="{14011F9B-8A3D-63E4-FF41-0D3996AC83A2}"/>
              </a:ext>
            </a:extLst>
          </p:cNvPr>
          <p:cNvSpPr txBox="1"/>
          <p:nvPr/>
        </p:nvSpPr>
        <p:spPr>
          <a:xfrm>
            <a:off x="3472773" y="508511"/>
            <a:ext cx="8430903" cy="646331"/>
          </a:xfrm>
          <a:prstGeom prst="rect">
            <a:avLst/>
          </a:prstGeom>
          <a:noFill/>
          <a:ln cmpd="dbl">
            <a:solidFill>
              <a:schemeClr val="accent1"/>
            </a:solidFill>
          </a:ln>
        </p:spPr>
        <p:txBody>
          <a:bodyPr wrap="square" rtlCol="0" anchor="ctr">
            <a:spAutoFit/>
          </a:bodyPr>
          <a:lstStyle/>
          <a:p>
            <a:pPr algn="ctr"/>
            <a:r>
              <a:rPr lang="en-US" b="1" dirty="0">
                <a:solidFill>
                  <a:srgbClr val="DF017E"/>
                </a:solidFill>
                <a:latin typeface="Inapp" charset="0"/>
                <a:ea typeface="Inapp" charset="0"/>
                <a:cs typeface="Inapp" charset="0"/>
              </a:rPr>
              <a:t>Predicted survival probabilities of subjects with disability (</a:t>
            </a:r>
            <a:r>
              <a:rPr lang="en-US" b="1" dirty="0" err="1">
                <a:solidFill>
                  <a:srgbClr val="DF017E"/>
                </a:solidFill>
                <a:latin typeface="Inapp" charset="0"/>
                <a:ea typeface="Inapp" charset="0"/>
                <a:cs typeface="Inapp" charset="0"/>
              </a:rPr>
              <a:t>disab</a:t>
            </a:r>
            <a:r>
              <a:rPr lang="en-US" b="1" dirty="0">
                <a:solidFill>
                  <a:srgbClr val="DF017E"/>
                </a:solidFill>
                <a:latin typeface="Inapp" charset="0"/>
                <a:ea typeface="Inapp" charset="0"/>
                <a:cs typeface="Inapp" charset="0"/>
              </a:rPr>
              <a:t>) and without disability (</a:t>
            </a:r>
            <a:r>
              <a:rPr lang="en-US" b="1" dirty="0" err="1">
                <a:solidFill>
                  <a:srgbClr val="DF017E"/>
                </a:solidFill>
                <a:latin typeface="Inapp" charset="0"/>
                <a:ea typeface="Inapp" charset="0"/>
                <a:cs typeface="Inapp" charset="0"/>
              </a:rPr>
              <a:t>ndisab</a:t>
            </a:r>
            <a:r>
              <a:rPr lang="en-US" b="1" dirty="0">
                <a:solidFill>
                  <a:srgbClr val="DF017E"/>
                </a:solidFill>
                <a:latin typeface="Inapp" charset="0"/>
                <a:ea typeface="Inapp" charset="0"/>
                <a:cs typeface="Inapp" charset="0"/>
              </a:rPr>
              <a:t>) by age class</a:t>
            </a:r>
            <a:endParaRPr lang="it-IT" b="1" dirty="0">
              <a:solidFill>
                <a:srgbClr val="DF017E"/>
              </a:solidFill>
              <a:latin typeface="Inapp" charset="0"/>
              <a:ea typeface="Inapp" charset="0"/>
              <a:cs typeface="Inapp" charset="0"/>
            </a:endParaRPr>
          </a:p>
        </p:txBody>
      </p:sp>
      <p:graphicFrame>
        <p:nvGraphicFramePr>
          <p:cNvPr id="3" name="Grafico 2">
            <a:extLst>
              <a:ext uri="{FF2B5EF4-FFF2-40B4-BE49-F238E27FC236}">
                <a16:creationId xmlns:a16="http://schemas.microsoft.com/office/drawing/2014/main" id="{D3ED7936-F53A-CD8C-5EA8-D9556F620AE0}"/>
              </a:ext>
            </a:extLst>
          </p:cNvPr>
          <p:cNvGraphicFramePr/>
          <p:nvPr>
            <p:extLst>
              <p:ext uri="{D42A27DB-BD31-4B8C-83A1-F6EECF244321}">
                <p14:modId xmlns:p14="http://schemas.microsoft.com/office/powerpoint/2010/main" val="722991042"/>
              </p:ext>
            </p:extLst>
          </p:nvPr>
        </p:nvGraphicFramePr>
        <p:xfrm>
          <a:off x="223736" y="2082698"/>
          <a:ext cx="3939702" cy="346206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Grafico 3">
            <a:extLst>
              <a:ext uri="{FF2B5EF4-FFF2-40B4-BE49-F238E27FC236}">
                <a16:creationId xmlns:a16="http://schemas.microsoft.com/office/drawing/2014/main" id="{AA8609E4-7C9D-464C-B3AF-E1BD4E2D46A4}"/>
              </a:ext>
            </a:extLst>
          </p:cNvPr>
          <p:cNvGraphicFramePr/>
          <p:nvPr>
            <p:extLst>
              <p:ext uri="{D42A27DB-BD31-4B8C-83A1-F6EECF244321}">
                <p14:modId xmlns:p14="http://schemas.microsoft.com/office/powerpoint/2010/main" val="1107928668"/>
              </p:ext>
            </p:extLst>
          </p:nvPr>
        </p:nvGraphicFramePr>
        <p:xfrm>
          <a:off x="4243674" y="2082698"/>
          <a:ext cx="3939702" cy="346206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Grafico 6">
            <a:extLst>
              <a:ext uri="{FF2B5EF4-FFF2-40B4-BE49-F238E27FC236}">
                <a16:creationId xmlns:a16="http://schemas.microsoft.com/office/drawing/2014/main" id="{65DAEA86-BD78-4181-B98F-6444EEC7263A}"/>
              </a:ext>
            </a:extLst>
          </p:cNvPr>
          <p:cNvGraphicFramePr/>
          <p:nvPr>
            <p:extLst>
              <p:ext uri="{D42A27DB-BD31-4B8C-83A1-F6EECF244321}">
                <p14:modId xmlns:p14="http://schemas.microsoft.com/office/powerpoint/2010/main" val="2611082909"/>
              </p:ext>
            </p:extLst>
          </p:nvPr>
        </p:nvGraphicFramePr>
        <p:xfrm>
          <a:off x="8263612" y="2082698"/>
          <a:ext cx="3798685" cy="3462067"/>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325301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sp>
        <p:nvSpPr>
          <p:cNvPr id="7" name="CasellaDiTesto 6"/>
          <p:cNvSpPr txBox="1"/>
          <p:nvPr/>
        </p:nvSpPr>
        <p:spPr>
          <a:xfrm>
            <a:off x="549183" y="1765050"/>
            <a:ext cx="10432472" cy="3539430"/>
          </a:xfrm>
          <a:prstGeom prst="rect">
            <a:avLst/>
          </a:prstGeom>
          <a:noFill/>
        </p:spPr>
        <p:txBody>
          <a:bodyPr wrap="square" rtlCol="0">
            <a:spAutoFit/>
          </a:bodyPr>
          <a:lstStyle/>
          <a:p>
            <a:pPr algn="just"/>
            <a:r>
              <a:rPr lang="en-US" sz="3200" dirty="0">
                <a:solidFill>
                  <a:srgbClr val="404140"/>
                </a:solidFill>
              </a:rPr>
              <a:t>Estimates of survival of people with disabilities in Italy are rare and mainly concern people with specific diseases. </a:t>
            </a:r>
          </a:p>
          <a:p>
            <a:pPr algn="just"/>
            <a:endParaRPr lang="en-US" sz="3200" dirty="0">
              <a:solidFill>
                <a:srgbClr val="404140"/>
              </a:solidFill>
            </a:endParaRPr>
          </a:p>
          <a:p>
            <a:pPr algn="just"/>
            <a:r>
              <a:rPr lang="en-US" sz="3200" dirty="0">
                <a:solidFill>
                  <a:srgbClr val="404140"/>
                </a:solidFill>
              </a:rPr>
              <a:t>Even at the international level, survival data are available concerning specific disability-inducing conditions, while estimates concerning the condition of disability, </a:t>
            </a:r>
            <a:r>
              <a:rPr lang="en-US" sz="3200" u="sng" dirty="0">
                <a:solidFill>
                  <a:srgbClr val="404140"/>
                </a:solidFill>
              </a:rPr>
              <a:t>regardless of the specific cause of disability</a:t>
            </a:r>
            <a:r>
              <a:rPr lang="en-US" sz="3200" dirty="0">
                <a:solidFill>
                  <a:srgbClr val="404140"/>
                </a:solidFill>
              </a:rPr>
              <a:t>, are scarce.</a:t>
            </a:r>
          </a:p>
        </p:txBody>
      </p:sp>
      <p:pic>
        <p:nvPicPr>
          <p:cNvPr id="9" name="Immagine 8">
            <a:extLst>
              <a:ext uri="{FF2B5EF4-FFF2-40B4-BE49-F238E27FC236}">
                <a16:creationId xmlns:a16="http://schemas.microsoft.com/office/drawing/2014/main" id="{88DFE45D-0A43-8541-850D-F72F893B1E8D}"/>
              </a:ext>
            </a:extLst>
          </p:cNvPr>
          <p:cNvPicPr>
            <a:picLocks noChangeAspect="1"/>
          </p:cNvPicPr>
          <p:nvPr/>
        </p:nvPicPr>
        <p:blipFill>
          <a:blip r:embed="rId2"/>
          <a:stretch>
            <a:fillRect/>
          </a:stretch>
        </p:blipFill>
        <p:spPr>
          <a:xfrm>
            <a:off x="10673543" y="5909822"/>
            <a:ext cx="1135248" cy="497642"/>
          </a:xfrm>
          <a:prstGeom prst="rect">
            <a:avLst/>
          </a:prstGeom>
        </p:spPr>
      </p:pic>
      <p:sp>
        <p:nvSpPr>
          <p:cNvPr id="2" name="Rettangolo 1">
            <a:extLst>
              <a:ext uri="{FF2B5EF4-FFF2-40B4-BE49-F238E27FC236}">
                <a16:creationId xmlns:a16="http://schemas.microsoft.com/office/drawing/2014/main" id="{909D81C8-E669-15DA-7D4A-FC014B37F366}"/>
              </a:ext>
            </a:extLst>
          </p:cNvPr>
          <p:cNvSpPr/>
          <p:nvPr/>
        </p:nvSpPr>
        <p:spPr>
          <a:xfrm>
            <a:off x="0" y="606607"/>
            <a:ext cx="3404681" cy="490451"/>
          </a:xfrm>
          <a:prstGeom prst="rect">
            <a:avLst/>
          </a:prstGeom>
          <a:solidFill>
            <a:srgbClr val="009FE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800" b="1" dirty="0">
                <a:ea typeface="+mn-lt"/>
                <a:cs typeface="+mn-lt"/>
              </a:rPr>
              <a:t>BACKGROUND</a:t>
            </a:r>
            <a:endParaRPr lang="it-IT" sz="2800" b="1" dirty="0">
              <a:cs typeface="Calibri"/>
            </a:endParaRPr>
          </a:p>
        </p:txBody>
      </p:sp>
    </p:spTree>
    <p:extLst>
      <p:ext uri="{BB962C8B-B14F-4D97-AF65-F5344CB8AC3E}">
        <p14:creationId xmlns:p14="http://schemas.microsoft.com/office/powerpoint/2010/main" val="1948811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581891"/>
            <a:ext cx="3042458" cy="490451"/>
          </a:xfrm>
          <a:prstGeom prst="rect">
            <a:avLst/>
          </a:prstGeom>
          <a:solidFill>
            <a:srgbClr val="DF01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E01E2C"/>
              </a:solidFill>
            </a:endParaRPr>
          </a:p>
        </p:txBody>
      </p:sp>
      <p:sp>
        <p:nvSpPr>
          <p:cNvPr id="5" name="CasellaDiTesto 4"/>
          <p:cNvSpPr txBox="1"/>
          <p:nvPr/>
        </p:nvSpPr>
        <p:spPr>
          <a:xfrm>
            <a:off x="41565" y="628055"/>
            <a:ext cx="2909455" cy="369332"/>
          </a:xfrm>
          <a:prstGeom prst="rect">
            <a:avLst/>
          </a:prstGeom>
          <a:noFill/>
        </p:spPr>
        <p:txBody>
          <a:bodyPr wrap="square" rtlCol="0" anchor="ctr">
            <a:spAutoFit/>
          </a:bodyPr>
          <a:lstStyle/>
          <a:p>
            <a:pPr algn="ctr"/>
            <a:r>
              <a:rPr lang="it-IT" b="1" dirty="0">
                <a:solidFill>
                  <a:schemeClr val="bg1"/>
                </a:solidFill>
                <a:latin typeface="Inapp" charset="0"/>
                <a:ea typeface="Inapp" charset="0"/>
                <a:cs typeface="Inapp" charset="0"/>
              </a:rPr>
              <a:t>RESULTS</a:t>
            </a:r>
          </a:p>
        </p:txBody>
      </p:sp>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pic>
        <p:nvPicPr>
          <p:cNvPr id="9" name="Immagine 8">
            <a:extLst>
              <a:ext uri="{FF2B5EF4-FFF2-40B4-BE49-F238E27FC236}">
                <a16:creationId xmlns:a16="http://schemas.microsoft.com/office/drawing/2014/main" id="{5F9767D2-6B0D-614F-86D8-5677AB82CED3}"/>
              </a:ext>
            </a:extLst>
          </p:cNvPr>
          <p:cNvPicPr>
            <a:picLocks noChangeAspect="1"/>
          </p:cNvPicPr>
          <p:nvPr/>
        </p:nvPicPr>
        <p:blipFill>
          <a:blip r:embed="rId3"/>
          <a:stretch>
            <a:fillRect/>
          </a:stretch>
        </p:blipFill>
        <p:spPr>
          <a:xfrm>
            <a:off x="10673543" y="5909822"/>
            <a:ext cx="1135248" cy="497642"/>
          </a:xfrm>
          <a:prstGeom prst="rect">
            <a:avLst/>
          </a:prstGeom>
        </p:spPr>
      </p:pic>
      <p:sp>
        <p:nvSpPr>
          <p:cNvPr id="8" name="CasellaDiTesto 7">
            <a:extLst>
              <a:ext uri="{FF2B5EF4-FFF2-40B4-BE49-F238E27FC236}">
                <a16:creationId xmlns:a16="http://schemas.microsoft.com/office/drawing/2014/main" id="{14011F9B-8A3D-63E4-FF41-0D3996AC83A2}"/>
              </a:ext>
            </a:extLst>
          </p:cNvPr>
          <p:cNvSpPr txBox="1"/>
          <p:nvPr/>
        </p:nvSpPr>
        <p:spPr>
          <a:xfrm>
            <a:off x="3472773" y="508511"/>
            <a:ext cx="8430903" cy="646331"/>
          </a:xfrm>
          <a:prstGeom prst="rect">
            <a:avLst/>
          </a:prstGeom>
          <a:noFill/>
          <a:ln cmpd="dbl">
            <a:solidFill>
              <a:schemeClr val="accent1"/>
            </a:solidFill>
          </a:ln>
        </p:spPr>
        <p:txBody>
          <a:bodyPr wrap="square" rtlCol="0" anchor="ctr">
            <a:spAutoFit/>
          </a:bodyPr>
          <a:lstStyle/>
          <a:p>
            <a:pPr algn="ctr"/>
            <a:r>
              <a:rPr lang="en-US" b="1" dirty="0">
                <a:solidFill>
                  <a:srgbClr val="DF017E"/>
                </a:solidFill>
                <a:latin typeface="Inapp" charset="0"/>
                <a:ea typeface="Inapp" charset="0"/>
                <a:cs typeface="Inapp" charset="0"/>
              </a:rPr>
              <a:t>Predicted survival probabilities of subjects with disability (</a:t>
            </a:r>
            <a:r>
              <a:rPr lang="en-US" b="1" dirty="0" err="1">
                <a:solidFill>
                  <a:srgbClr val="DF017E"/>
                </a:solidFill>
                <a:latin typeface="Inapp" charset="0"/>
                <a:ea typeface="Inapp" charset="0"/>
                <a:cs typeface="Inapp" charset="0"/>
              </a:rPr>
              <a:t>disab</a:t>
            </a:r>
            <a:r>
              <a:rPr lang="en-US" b="1" dirty="0">
                <a:solidFill>
                  <a:srgbClr val="DF017E"/>
                </a:solidFill>
                <a:latin typeface="Inapp" charset="0"/>
                <a:ea typeface="Inapp" charset="0"/>
                <a:cs typeface="Inapp" charset="0"/>
              </a:rPr>
              <a:t>) and without disabilities (</a:t>
            </a:r>
            <a:r>
              <a:rPr lang="en-US" b="1" dirty="0" err="1">
                <a:solidFill>
                  <a:srgbClr val="DF017E"/>
                </a:solidFill>
                <a:latin typeface="Inapp" charset="0"/>
                <a:ea typeface="Inapp" charset="0"/>
                <a:cs typeface="Inapp" charset="0"/>
              </a:rPr>
              <a:t>ndisab</a:t>
            </a:r>
            <a:r>
              <a:rPr lang="en-US" b="1" dirty="0">
                <a:solidFill>
                  <a:srgbClr val="DF017E"/>
                </a:solidFill>
                <a:latin typeface="Inapp" charset="0"/>
                <a:ea typeface="Inapp" charset="0"/>
                <a:cs typeface="Inapp" charset="0"/>
              </a:rPr>
              <a:t>) by age class</a:t>
            </a:r>
            <a:endParaRPr lang="it-IT" b="1" dirty="0">
              <a:solidFill>
                <a:srgbClr val="DF017E"/>
              </a:solidFill>
              <a:latin typeface="Inapp" charset="0"/>
              <a:ea typeface="Inapp" charset="0"/>
              <a:cs typeface="Inapp" charset="0"/>
            </a:endParaRPr>
          </a:p>
        </p:txBody>
      </p:sp>
      <p:graphicFrame>
        <p:nvGraphicFramePr>
          <p:cNvPr id="10" name="Grafico 9">
            <a:extLst>
              <a:ext uri="{FF2B5EF4-FFF2-40B4-BE49-F238E27FC236}">
                <a16:creationId xmlns:a16="http://schemas.microsoft.com/office/drawing/2014/main" id="{33698557-E904-4C51-AC09-AC44C123B27B}"/>
              </a:ext>
            </a:extLst>
          </p:cNvPr>
          <p:cNvGraphicFramePr/>
          <p:nvPr>
            <p:extLst>
              <p:ext uri="{D42A27DB-BD31-4B8C-83A1-F6EECF244321}">
                <p14:modId xmlns:p14="http://schemas.microsoft.com/office/powerpoint/2010/main" val="3070416632"/>
              </p:ext>
            </p:extLst>
          </p:nvPr>
        </p:nvGraphicFramePr>
        <p:xfrm>
          <a:off x="4362449" y="2006869"/>
          <a:ext cx="3915188" cy="359625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Grafico 10">
            <a:extLst>
              <a:ext uri="{FF2B5EF4-FFF2-40B4-BE49-F238E27FC236}">
                <a16:creationId xmlns:a16="http://schemas.microsoft.com/office/drawing/2014/main" id="{A84CC695-16A8-4B32-BC42-998B4FD9122A}"/>
              </a:ext>
            </a:extLst>
          </p:cNvPr>
          <p:cNvGraphicFramePr/>
          <p:nvPr>
            <p:extLst>
              <p:ext uri="{D42A27DB-BD31-4B8C-83A1-F6EECF244321}">
                <p14:modId xmlns:p14="http://schemas.microsoft.com/office/powerpoint/2010/main" val="2238610342"/>
              </p:ext>
            </p:extLst>
          </p:nvPr>
        </p:nvGraphicFramePr>
        <p:xfrm>
          <a:off x="8356059" y="1978844"/>
          <a:ext cx="3735421" cy="431822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Grafico 11">
            <a:extLst>
              <a:ext uri="{FF2B5EF4-FFF2-40B4-BE49-F238E27FC236}">
                <a16:creationId xmlns:a16="http://schemas.microsoft.com/office/drawing/2014/main" id="{28796B0A-3C49-4147-A859-1E4FCB852B4D}"/>
              </a:ext>
            </a:extLst>
          </p:cNvPr>
          <p:cNvGraphicFramePr>
            <a:graphicFrameLocks/>
          </p:cNvGraphicFramePr>
          <p:nvPr>
            <p:extLst>
              <p:ext uri="{D42A27DB-BD31-4B8C-83A1-F6EECF244321}">
                <p14:modId xmlns:p14="http://schemas.microsoft.com/office/powerpoint/2010/main" val="2338246956"/>
              </p:ext>
            </p:extLst>
          </p:nvPr>
        </p:nvGraphicFramePr>
        <p:xfrm>
          <a:off x="0" y="2006870"/>
          <a:ext cx="4284027" cy="3596259"/>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1408767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581891"/>
            <a:ext cx="3042458" cy="490451"/>
          </a:xfrm>
          <a:prstGeom prst="rect">
            <a:avLst/>
          </a:prstGeom>
          <a:solidFill>
            <a:srgbClr val="DF01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E01E2C"/>
              </a:solidFill>
            </a:endParaRPr>
          </a:p>
        </p:txBody>
      </p:sp>
      <p:sp>
        <p:nvSpPr>
          <p:cNvPr id="5" name="CasellaDiTesto 4"/>
          <p:cNvSpPr txBox="1"/>
          <p:nvPr/>
        </p:nvSpPr>
        <p:spPr>
          <a:xfrm>
            <a:off x="41565" y="628055"/>
            <a:ext cx="2909455" cy="369332"/>
          </a:xfrm>
          <a:prstGeom prst="rect">
            <a:avLst/>
          </a:prstGeom>
          <a:noFill/>
        </p:spPr>
        <p:txBody>
          <a:bodyPr wrap="square" rtlCol="0" anchor="ctr">
            <a:spAutoFit/>
          </a:bodyPr>
          <a:lstStyle/>
          <a:p>
            <a:pPr algn="ctr"/>
            <a:r>
              <a:rPr lang="it-IT" b="1" dirty="0">
                <a:solidFill>
                  <a:schemeClr val="bg1"/>
                </a:solidFill>
                <a:latin typeface="Inapp" charset="0"/>
                <a:ea typeface="Inapp" charset="0"/>
                <a:cs typeface="Inapp" charset="0"/>
              </a:rPr>
              <a:t>RESULTS</a:t>
            </a:r>
          </a:p>
        </p:txBody>
      </p:sp>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pic>
        <p:nvPicPr>
          <p:cNvPr id="9" name="Immagine 8">
            <a:extLst>
              <a:ext uri="{FF2B5EF4-FFF2-40B4-BE49-F238E27FC236}">
                <a16:creationId xmlns:a16="http://schemas.microsoft.com/office/drawing/2014/main" id="{5F9767D2-6B0D-614F-86D8-5677AB82CED3}"/>
              </a:ext>
            </a:extLst>
          </p:cNvPr>
          <p:cNvPicPr>
            <a:picLocks noChangeAspect="1"/>
          </p:cNvPicPr>
          <p:nvPr/>
        </p:nvPicPr>
        <p:blipFill>
          <a:blip r:embed="rId3"/>
          <a:stretch>
            <a:fillRect/>
          </a:stretch>
        </p:blipFill>
        <p:spPr>
          <a:xfrm>
            <a:off x="10673543" y="5909822"/>
            <a:ext cx="1135248" cy="497642"/>
          </a:xfrm>
          <a:prstGeom prst="rect">
            <a:avLst/>
          </a:prstGeom>
        </p:spPr>
      </p:pic>
      <p:sp>
        <p:nvSpPr>
          <p:cNvPr id="8" name="CasellaDiTesto 7">
            <a:extLst>
              <a:ext uri="{FF2B5EF4-FFF2-40B4-BE49-F238E27FC236}">
                <a16:creationId xmlns:a16="http://schemas.microsoft.com/office/drawing/2014/main" id="{14011F9B-8A3D-63E4-FF41-0D3996AC83A2}"/>
              </a:ext>
            </a:extLst>
          </p:cNvPr>
          <p:cNvSpPr txBox="1"/>
          <p:nvPr/>
        </p:nvSpPr>
        <p:spPr>
          <a:xfrm>
            <a:off x="3042459" y="508511"/>
            <a:ext cx="8861218" cy="646331"/>
          </a:xfrm>
          <a:prstGeom prst="rect">
            <a:avLst/>
          </a:prstGeom>
          <a:noFill/>
          <a:ln cmpd="dbl">
            <a:solidFill>
              <a:schemeClr val="accent1"/>
            </a:solidFill>
          </a:ln>
        </p:spPr>
        <p:txBody>
          <a:bodyPr wrap="square" rtlCol="0" anchor="ctr">
            <a:spAutoFit/>
          </a:bodyPr>
          <a:lstStyle/>
          <a:p>
            <a:pPr algn="ctr"/>
            <a:r>
              <a:rPr lang="en-US" b="1" dirty="0">
                <a:solidFill>
                  <a:srgbClr val="DF017E"/>
                </a:solidFill>
                <a:latin typeface="Inapp" charset="0"/>
                <a:ea typeface="Inapp" charset="0"/>
                <a:cs typeface="Calibri" panose="020F0502020204030204" pitchFamily="34" charset="0"/>
              </a:rPr>
              <a:t>Life expectancy (LE) of general population and of persons with disabilities, with 95 p.c. confidence intervals</a:t>
            </a:r>
            <a:endParaRPr lang="it-IT" b="1" dirty="0">
              <a:solidFill>
                <a:srgbClr val="DF017E"/>
              </a:solidFill>
              <a:latin typeface="Inapp" charset="0"/>
              <a:ea typeface="Inapp" charset="0"/>
              <a:cs typeface="Calibri" panose="020F0502020204030204" pitchFamily="34" charset="0"/>
            </a:endParaRPr>
          </a:p>
        </p:txBody>
      </p:sp>
      <p:graphicFrame>
        <p:nvGraphicFramePr>
          <p:cNvPr id="2" name="Grafico 1">
            <a:extLst>
              <a:ext uri="{FF2B5EF4-FFF2-40B4-BE49-F238E27FC236}">
                <a16:creationId xmlns:a16="http://schemas.microsoft.com/office/drawing/2014/main" id="{2D917C68-DC3C-4661-A9D4-BB3EAF03A538}"/>
              </a:ext>
            </a:extLst>
          </p:cNvPr>
          <p:cNvGraphicFramePr/>
          <p:nvPr>
            <p:extLst>
              <p:ext uri="{D42A27DB-BD31-4B8C-83A1-F6EECF244321}">
                <p14:modId xmlns:p14="http://schemas.microsoft.com/office/powerpoint/2010/main" val="828718437"/>
              </p:ext>
            </p:extLst>
          </p:nvPr>
        </p:nvGraphicFramePr>
        <p:xfrm>
          <a:off x="370556" y="1357802"/>
          <a:ext cx="5991333" cy="464458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Grafico 2">
            <a:extLst>
              <a:ext uri="{FF2B5EF4-FFF2-40B4-BE49-F238E27FC236}">
                <a16:creationId xmlns:a16="http://schemas.microsoft.com/office/drawing/2014/main" id="{32EAB92D-251C-4946-ABF4-E6BF6D57B3DE}"/>
              </a:ext>
            </a:extLst>
          </p:cNvPr>
          <p:cNvGraphicFramePr/>
          <p:nvPr>
            <p:extLst>
              <p:ext uri="{D42A27DB-BD31-4B8C-83A1-F6EECF244321}">
                <p14:modId xmlns:p14="http://schemas.microsoft.com/office/powerpoint/2010/main" val="1967624305"/>
              </p:ext>
            </p:extLst>
          </p:nvPr>
        </p:nvGraphicFramePr>
        <p:xfrm>
          <a:off x="5783547" y="1357802"/>
          <a:ext cx="6120130" cy="464458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748283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581891"/>
            <a:ext cx="3042458" cy="490451"/>
          </a:xfrm>
          <a:prstGeom prst="rect">
            <a:avLst/>
          </a:prstGeom>
          <a:solidFill>
            <a:srgbClr val="DF01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E01E2C"/>
              </a:solidFill>
            </a:endParaRPr>
          </a:p>
        </p:txBody>
      </p:sp>
      <p:sp>
        <p:nvSpPr>
          <p:cNvPr id="5" name="CasellaDiTesto 4"/>
          <p:cNvSpPr txBox="1"/>
          <p:nvPr/>
        </p:nvSpPr>
        <p:spPr>
          <a:xfrm>
            <a:off x="41565" y="628055"/>
            <a:ext cx="2909455" cy="369332"/>
          </a:xfrm>
          <a:prstGeom prst="rect">
            <a:avLst/>
          </a:prstGeom>
          <a:noFill/>
        </p:spPr>
        <p:txBody>
          <a:bodyPr wrap="square" rtlCol="0" anchor="ctr">
            <a:spAutoFit/>
          </a:bodyPr>
          <a:lstStyle/>
          <a:p>
            <a:pPr algn="ctr"/>
            <a:r>
              <a:rPr lang="it-IT" b="1" dirty="0">
                <a:solidFill>
                  <a:schemeClr val="bg1"/>
                </a:solidFill>
                <a:latin typeface="Inapp" charset="0"/>
                <a:ea typeface="Inapp" charset="0"/>
                <a:cs typeface="Inapp" charset="0"/>
              </a:rPr>
              <a:t>RESULTS</a:t>
            </a:r>
          </a:p>
        </p:txBody>
      </p:sp>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pic>
        <p:nvPicPr>
          <p:cNvPr id="9" name="Immagine 8">
            <a:extLst>
              <a:ext uri="{FF2B5EF4-FFF2-40B4-BE49-F238E27FC236}">
                <a16:creationId xmlns:a16="http://schemas.microsoft.com/office/drawing/2014/main" id="{5F9767D2-6B0D-614F-86D8-5677AB82CED3}"/>
              </a:ext>
            </a:extLst>
          </p:cNvPr>
          <p:cNvPicPr>
            <a:picLocks noChangeAspect="1"/>
          </p:cNvPicPr>
          <p:nvPr/>
        </p:nvPicPr>
        <p:blipFill>
          <a:blip r:embed="rId3"/>
          <a:stretch>
            <a:fillRect/>
          </a:stretch>
        </p:blipFill>
        <p:spPr>
          <a:xfrm>
            <a:off x="10673543" y="5909822"/>
            <a:ext cx="1135248" cy="497642"/>
          </a:xfrm>
          <a:prstGeom prst="rect">
            <a:avLst/>
          </a:prstGeom>
        </p:spPr>
      </p:pic>
      <p:sp>
        <p:nvSpPr>
          <p:cNvPr id="8" name="CasellaDiTesto 7">
            <a:extLst>
              <a:ext uri="{FF2B5EF4-FFF2-40B4-BE49-F238E27FC236}">
                <a16:creationId xmlns:a16="http://schemas.microsoft.com/office/drawing/2014/main" id="{14011F9B-8A3D-63E4-FF41-0D3996AC83A2}"/>
              </a:ext>
            </a:extLst>
          </p:cNvPr>
          <p:cNvSpPr txBox="1"/>
          <p:nvPr/>
        </p:nvSpPr>
        <p:spPr>
          <a:xfrm>
            <a:off x="3042459" y="508511"/>
            <a:ext cx="8861218" cy="646331"/>
          </a:xfrm>
          <a:prstGeom prst="rect">
            <a:avLst/>
          </a:prstGeom>
          <a:noFill/>
          <a:ln cmpd="dbl">
            <a:solidFill>
              <a:schemeClr val="accent1"/>
            </a:solidFill>
          </a:ln>
        </p:spPr>
        <p:txBody>
          <a:bodyPr wrap="square" rtlCol="0" anchor="ctr">
            <a:spAutoFit/>
          </a:bodyPr>
          <a:lstStyle/>
          <a:p>
            <a:pPr algn="ctr"/>
            <a:r>
              <a:rPr lang="en-US" b="1" dirty="0">
                <a:solidFill>
                  <a:srgbClr val="DF017E"/>
                </a:solidFill>
                <a:latin typeface="Inapp" charset="0"/>
                <a:ea typeface="Inapp" charset="0"/>
                <a:cs typeface="Calibri" panose="020F0502020204030204" pitchFamily="34" charset="0"/>
              </a:rPr>
              <a:t>Life expectancy (LE) of general population and persons with disabilities, with 95 p.c. confidence intervals</a:t>
            </a:r>
            <a:endParaRPr lang="it-IT" b="1" dirty="0">
              <a:solidFill>
                <a:srgbClr val="DF017E"/>
              </a:solidFill>
              <a:latin typeface="Inapp" charset="0"/>
              <a:ea typeface="Inapp" charset="0"/>
              <a:cs typeface="Calibri" panose="020F0502020204030204" pitchFamily="34" charset="0"/>
            </a:endParaRPr>
          </a:p>
        </p:txBody>
      </p:sp>
      <p:sp>
        <p:nvSpPr>
          <p:cNvPr id="7" name="CasellaDiTesto 6">
            <a:extLst>
              <a:ext uri="{FF2B5EF4-FFF2-40B4-BE49-F238E27FC236}">
                <a16:creationId xmlns:a16="http://schemas.microsoft.com/office/drawing/2014/main" id="{AD7A1B7D-EFA1-05DF-7F2D-2A5A6B83410C}"/>
              </a:ext>
            </a:extLst>
          </p:cNvPr>
          <p:cNvSpPr txBox="1"/>
          <p:nvPr/>
        </p:nvSpPr>
        <p:spPr>
          <a:xfrm>
            <a:off x="1060314" y="1907815"/>
            <a:ext cx="10544783" cy="3432286"/>
          </a:xfrm>
          <a:prstGeom prst="rect">
            <a:avLst/>
          </a:prstGeom>
          <a:noFill/>
        </p:spPr>
        <p:txBody>
          <a:bodyPr wrap="square">
            <a:spAutoFit/>
          </a:bodyPr>
          <a:lstStyle/>
          <a:p>
            <a:pPr marL="342900" indent="-342900" algn="just">
              <a:lnSpc>
                <a:spcPct val="107000"/>
              </a:lnSpc>
              <a:spcAft>
                <a:spcPts val="1200"/>
              </a:spcAft>
              <a:buFont typeface="Arial" panose="020B0604020202020204" pitchFamily="34" charset="0"/>
              <a:buChar char="•"/>
            </a:pPr>
            <a:r>
              <a:rPr lang="en-GB" sz="2400" dirty="0">
                <a:solidFill>
                  <a:srgbClr val="404140"/>
                </a:solidFill>
              </a:rPr>
              <a:t>Life expectancy at </a:t>
            </a:r>
            <a:r>
              <a:rPr lang="en-GB" sz="2400" u="sng" dirty="0">
                <a:solidFill>
                  <a:srgbClr val="404140"/>
                </a:solidFill>
              </a:rPr>
              <a:t>15</a:t>
            </a:r>
            <a:r>
              <a:rPr lang="en-GB" sz="2400" dirty="0">
                <a:solidFill>
                  <a:srgbClr val="404140"/>
                </a:solidFill>
              </a:rPr>
              <a:t> years for people with disability was 54.6  years for men and 62.9 for women. The gap of LE at 15 years between persons with disability and general population was </a:t>
            </a:r>
            <a:r>
              <a:rPr lang="en-GB" sz="2400" b="1" dirty="0">
                <a:solidFill>
                  <a:srgbClr val="FF0000"/>
                </a:solidFill>
              </a:rPr>
              <a:t>11.1</a:t>
            </a:r>
            <a:r>
              <a:rPr lang="en-GB" sz="2400" dirty="0">
                <a:solidFill>
                  <a:srgbClr val="404140"/>
                </a:solidFill>
              </a:rPr>
              <a:t> years for men and </a:t>
            </a:r>
            <a:r>
              <a:rPr lang="en-GB" sz="2400" b="1" dirty="0">
                <a:solidFill>
                  <a:srgbClr val="FF0000"/>
                </a:solidFill>
              </a:rPr>
              <a:t>7.4</a:t>
            </a:r>
            <a:r>
              <a:rPr lang="en-GB" sz="2400" dirty="0">
                <a:solidFill>
                  <a:srgbClr val="404140"/>
                </a:solidFill>
              </a:rPr>
              <a:t> years for women</a:t>
            </a:r>
            <a:endParaRPr lang="it-IT" sz="2400" dirty="0">
              <a:solidFill>
                <a:srgbClr val="404140"/>
              </a:solidFill>
            </a:endParaRPr>
          </a:p>
          <a:p>
            <a:pPr marL="342900" indent="-342900" algn="just">
              <a:spcAft>
                <a:spcPts val="1200"/>
              </a:spcAft>
              <a:buFont typeface="Arial" panose="020B0604020202020204" pitchFamily="34" charset="0"/>
              <a:buChar char="•"/>
            </a:pPr>
            <a:r>
              <a:rPr lang="en-GB" sz="2400" dirty="0">
                <a:solidFill>
                  <a:srgbClr val="404140"/>
                </a:solidFill>
              </a:rPr>
              <a:t>Life expectancy at </a:t>
            </a:r>
            <a:r>
              <a:rPr lang="en-GB" sz="2400" u="sng" dirty="0">
                <a:solidFill>
                  <a:srgbClr val="404140"/>
                </a:solidFill>
              </a:rPr>
              <a:t>30</a:t>
            </a:r>
            <a:r>
              <a:rPr lang="en-GB" sz="2400" dirty="0">
                <a:solidFill>
                  <a:srgbClr val="404140"/>
                </a:solidFill>
              </a:rPr>
              <a:t> years for people with disability was 42.2  years for men and 49.1 for women., with a gap </a:t>
            </a:r>
            <a:r>
              <a:rPr lang="en-GB" sz="2400" b="1" dirty="0">
                <a:solidFill>
                  <a:srgbClr val="FF0000"/>
                </a:solidFill>
              </a:rPr>
              <a:t>8.8 </a:t>
            </a:r>
            <a:r>
              <a:rPr lang="en-GB" sz="2400" dirty="0">
                <a:solidFill>
                  <a:srgbClr val="404140"/>
                </a:solidFill>
              </a:rPr>
              <a:t>years for males and </a:t>
            </a:r>
            <a:r>
              <a:rPr lang="en-GB" sz="2400" b="1" dirty="0">
                <a:solidFill>
                  <a:srgbClr val="FF0000"/>
                </a:solidFill>
              </a:rPr>
              <a:t>6.4 </a:t>
            </a:r>
            <a:r>
              <a:rPr lang="en-GB" sz="2400" dirty="0">
                <a:solidFill>
                  <a:srgbClr val="404140"/>
                </a:solidFill>
              </a:rPr>
              <a:t>year for females.  </a:t>
            </a:r>
          </a:p>
          <a:p>
            <a:pPr marL="342900" indent="-342900" algn="just">
              <a:spcAft>
                <a:spcPts val="1200"/>
              </a:spcAft>
              <a:buFont typeface="Arial" panose="020B0604020202020204" pitchFamily="34" charset="0"/>
              <a:buChar char="•"/>
            </a:pPr>
            <a:r>
              <a:rPr lang="en-GB" sz="2400" dirty="0">
                <a:solidFill>
                  <a:srgbClr val="404140"/>
                </a:solidFill>
              </a:rPr>
              <a:t>The gap in LE tends to be lower in later ages, as expected: -</a:t>
            </a:r>
            <a:r>
              <a:rPr lang="en-GB" sz="2400" b="1" dirty="0">
                <a:solidFill>
                  <a:srgbClr val="FF0000"/>
                </a:solidFill>
              </a:rPr>
              <a:t>4.9 </a:t>
            </a:r>
            <a:r>
              <a:rPr lang="en-GB" sz="2400" dirty="0">
                <a:solidFill>
                  <a:srgbClr val="404140"/>
                </a:solidFill>
              </a:rPr>
              <a:t>at </a:t>
            </a:r>
            <a:r>
              <a:rPr lang="en-GB" sz="2400" u="sng" dirty="0">
                <a:solidFill>
                  <a:srgbClr val="404140"/>
                </a:solidFill>
              </a:rPr>
              <a:t>55</a:t>
            </a:r>
            <a:r>
              <a:rPr lang="en-GB" sz="2400" dirty="0">
                <a:solidFill>
                  <a:srgbClr val="404140"/>
                </a:solidFill>
              </a:rPr>
              <a:t> years, -</a:t>
            </a:r>
            <a:r>
              <a:rPr lang="en-GB" sz="2400" b="1" dirty="0">
                <a:solidFill>
                  <a:srgbClr val="FF0000"/>
                </a:solidFill>
              </a:rPr>
              <a:t>2.9</a:t>
            </a:r>
            <a:r>
              <a:rPr lang="en-GB" sz="2400" dirty="0">
                <a:solidFill>
                  <a:srgbClr val="404140"/>
                </a:solidFill>
              </a:rPr>
              <a:t> at </a:t>
            </a:r>
            <a:r>
              <a:rPr lang="en-GB" sz="2400" u="sng" dirty="0">
                <a:solidFill>
                  <a:srgbClr val="404140"/>
                </a:solidFill>
              </a:rPr>
              <a:t>65</a:t>
            </a:r>
            <a:r>
              <a:rPr lang="en-GB" sz="2400" dirty="0">
                <a:solidFill>
                  <a:srgbClr val="404140"/>
                </a:solidFill>
              </a:rPr>
              <a:t> years and -</a:t>
            </a:r>
            <a:r>
              <a:rPr lang="en-GB" sz="2400" b="1" dirty="0">
                <a:solidFill>
                  <a:srgbClr val="FF0000"/>
                </a:solidFill>
              </a:rPr>
              <a:t>1.5</a:t>
            </a:r>
            <a:r>
              <a:rPr lang="en-GB" sz="2400" dirty="0">
                <a:solidFill>
                  <a:srgbClr val="404140"/>
                </a:solidFill>
              </a:rPr>
              <a:t> at </a:t>
            </a:r>
            <a:r>
              <a:rPr lang="en-GB" sz="2400" u="sng" dirty="0">
                <a:solidFill>
                  <a:srgbClr val="404140"/>
                </a:solidFill>
              </a:rPr>
              <a:t>75</a:t>
            </a:r>
            <a:r>
              <a:rPr lang="en-GB" sz="2400" dirty="0">
                <a:solidFill>
                  <a:srgbClr val="404140"/>
                </a:solidFill>
              </a:rPr>
              <a:t> year among males; -</a:t>
            </a:r>
            <a:r>
              <a:rPr lang="en-GB" sz="2400" b="1" dirty="0">
                <a:solidFill>
                  <a:srgbClr val="FF0000"/>
                </a:solidFill>
              </a:rPr>
              <a:t>3.7</a:t>
            </a:r>
            <a:r>
              <a:rPr lang="en-GB" sz="2400" dirty="0">
                <a:solidFill>
                  <a:srgbClr val="404140"/>
                </a:solidFill>
              </a:rPr>
              <a:t>  at </a:t>
            </a:r>
            <a:r>
              <a:rPr lang="en-GB" sz="2400" u="sng" dirty="0">
                <a:solidFill>
                  <a:srgbClr val="404140"/>
                </a:solidFill>
              </a:rPr>
              <a:t>55</a:t>
            </a:r>
            <a:r>
              <a:rPr lang="en-GB" sz="2400" dirty="0">
                <a:solidFill>
                  <a:srgbClr val="404140"/>
                </a:solidFill>
              </a:rPr>
              <a:t> years, -</a:t>
            </a:r>
            <a:r>
              <a:rPr lang="en-GB" sz="2400" b="1" dirty="0">
                <a:solidFill>
                  <a:srgbClr val="FF0000"/>
                </a:solidFill>
              </a:rPr>
              <a:t>2.3</a:t>
            </a:r>
            <a:r>
              <a:rPr lang="en-GB" sz="2400" dirty="0">
                <a:solidFill>
                  <a:srgbClr val="404140"/>
                </a:solidFill>
              </a:rPr>
              <a:t> at </a:t>
            </a:r>
            <a:r>
              <a:rPr lang="en-GB" sz="2400" u="sng" dirty="0">
                <a:solidFill>
                  <a:srgbClr val="404140"/>
                </a:solidFill>
              </a:rPr>
              <a:t>65</a:t>
            </a:r>
            <a:r>
              <a:rPr lang="en-GB" sz="2400" dirty="0">
                <a:solidFill>
                  <a:srgbClr val="404140"/>
                </a:solidFill>
              </a:rPr>
              <a:t> years and -</a:t>
            </a:r>
            <a:r>
              <a:rPr lang="en-GB" sz="2400" b="1" dirty="0">
                <a:solidFill>
                  <a:srgbClr val="FF0000"/>
                </a:solidFill>
              </a:rPr>
              <a:t>1.3</a:t>
            </a:r>
            <a:r>
              <a:rPr lang="en-GB" sz="2400" dirty="0">
                <a:solidFill>
                  <a:srgbClr val="404140"/>
                </a:solidFill>
              </a:rPr>
              <a:t> at </a:t>
            </a:r>
            <a:r>
              <a:rPr lang="en-GB" sz="2400" u="sng" dirty="0">
                <a:solidFill>
                  <a:srgbClr val="404140"/>
                </a:solidFill>
              </a:rPr>
              <a:t>75</a:t>
            </a:r>
            <a:r>
              <a:rPr lang="en-GB" sz="2400" dirty="0">
                <a:solidFill>
                  <a:srgbClr val="404140"/>
                </a:solidFill>
              </a:rPr>
              <a:t> year among males. </a:t>
            </a:r>
            <a:endParaRPr lang="it-IT" sz="2400" dirty="0">
              <a:solidFill>
                <a:srgbClr val="404140"/>
              </a:solidFill>
            </a:endParaRPr>
          </a:p>
        </p:txBody>
      </p:sp>
    </p:spTree>
    <p:extLst>
      <p:ext uri="{BB962C8B-B14F-4D97-AF65-F5344CB8AC3E}">
        <p14:creationId xmlns:p14="http://schemas.microsoft.com/office/powerpoint/2010/main" val="41871923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581891"/>
            <a:ext cx="3042458" cy="490451"/>
          </a:xfrm>
          <a:prstGeom prst="rect">
            <a:avLst/>
          </a:prstGeom>
          <a:solidFill>
            <a:srgbClr val="DF01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E01E2C"/>
              </a:solidFill>
            </a:endParaRPr>
          </a:p>
        </p:txBody>
      </p:sp>
      <p:sp>
        <p:nvSpPr>
          <p:cNvPr id="5" name="CasellaDiTesto 4"/>
          <p:cNvSpPr txBox="1"/>
          <p:nvPr/>
        </p:nvSpPr>
        <p:spPr>
          <a:xfrm>
            <a:off x="41565" y="628055"/>
            <a:ext cx="2909455" cy="369332"/>
          </a:xfrm>
          <a:prstGeom prst="rect">
            <a:avLst/>
          </a:prstGeom>
          <a:noFill/>
        </p:spPr>
        <p:txBody>
          <a:bodyPr wrap="square" rtlCol="0" anchor="ctr">
            <a:spAutoFit/>
          </a:bodyPr>
          <a:lstStyle/>
          <a:p>
            <a:pPr algn="ctr"/>
            <a:r>
              <a:rPr lang="it-IT" b="1" dirty="0" err="1">
                <a:solidFill>
                  <a:schemeClr val="bg1"/>
                </a:solidFill>
                <a:latin typeface="Inapp" charset="0"/>
                <a:ea typeface="Inapp" charset="0"/>
                <a:cs typeface="Inapp" charset="0"/>
              </a:rPr>
              <a:t>Discussion</a:t>
            </a:r>
            <a:endParaRPr lang="it-IT" b="1" dirty="0">
              <a:solidFill>
                <a:schemeClr val="bg1"/>
              </a:solidFill>
              <a:latin typeface="Inapp" charset="0"/>
              <a:ea typeface="Inapp" charset="0"/>
              <a:cs typeface="Inapp" charset="0"/>
            </a:endParaRPr>
          </a:p>
        </p:txBody>
      </p:sp>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pic>
        <p:nvPicPr>
          <p:cNvPr id="9" name="Immagine 8">
            <a:extLst>
              <a:ext uri="{FF2B5EF4-FFF2-40B4-BE49-F238E27FC236}">
                <a16:creationId xmlns:a16="http://schemas.microsoft.com/office/drawing/2014/main" id="{5F9767D2-6B0D-614F-86D8-5677AB82CED3}"/>
              </a:ext>
            </a:extLst>
          </p:cNvPr>
          <p:cNvPicPr>
            <a:picLocks noChangeAspect="1"/>
          </p:cNvPicPr>
          <p:nvPr/>
        </p:nvPicPr>
        <p:blipFill>
          <a:blip r:embed="rId2"/>
          <a:stretch>
            <a:fillRect/>
          </a:stretch>
        </p:blipFill>
        <p:spPr>
          <a:xfrm>
            <a:off x="10414347" y="6176281"/>
            <a:ext cx="1135248" cy="497642"/>
          </a:xfrm>
          <a:prstGeom prst="rect">
            <a:avLst/>
          </a:prstGeom>
        </p:spPr>
      </p:pic>
      <p:sp>
        <p:nvSpPr>
          <p:cNvPr id="12" name="Rettangolo 11">
            <a:extLst>
              <a:ext uri="{FF2B5EF4-FFF2-40B4-BE49-F238E27FC236}">
                <a16:creationId xmlns:a16="http://schemas.microsoft.com/office/drawing/2014/main" id="{3F0F3415-1895-A951-FCDA-EF1D60D3128C}"/>
              </a:ext>
            </a:extLst>
          </p:cNvPr>
          <p:cNvSpPr/>
          <p:nvPr/>
        </p:nvSpPr>
        <p:spPr>
          <a:xfrm>
            <a:off x="366746" y="1259351"/>
            <a:ext cx="11335627" cy="5262979"/>
          </a:xfrm>
          <a:prstGeom prst="rect">
            <a:avLst/>
          </a:prstGeom>
          <a:ln w="19050">
            <a:solidFill>
              <a:srgbClr val="FF0000"/>
            </a:solidFill>
          </a:ln>
        </p:spPr>
        <p:txBody>
          <a:bodyPr wrap="square">
            <a:spAutoFit/>
          </a:bodyPr>
          <a:lstStyle/>
          <a:p>
            <a:pPr algn="just"/>
            <a:r>
              <a:rPr lang="en-US" sz="2400" dirty="0">
                <a:solidFill>
                  <a:srgbClr val="404140"/>
                </a:solidFill>
              </a:rPr>
              <a:t>Life expectancy </a:t>
            </a:r>
            <a:r>
              <a:rPr lang="en-US" sz="2400" u="sng" dirty="0">
                <a:solidFill>
                  <a:srgbClr val="404140"/>
                </a:solidFill>
              </a:rPr>
              <a:t>at 15 years </a:t>
            </a:r>
            <a:r>
              <a:rPr lang="en-US" sz="2400" dirty="0">
                <a:solidFill>
                  <a:srgbClr val="404140"/>
                </a:solidFill>
              </a:rPr>
              <a:t>showed a gap with general population of </a:t>
            </a:r>
            <a:r>
              <a:rPr lang="en-US" sz="2400" dirty="0">
                <a:solidFill>
                  <a:srgbClr val="404140"/>
                </a:solidFill>
                <a:highlight>
                  <a:srgbClr val="009FE0"/>
                </a:highlight>
              </a:rPr>
              <a:t>11.1</a:t>
            </a:r>
            <a:r>
              <a:rPr lang="en-US" sz="2400" dirty="0">
                <a:solidFill>
                  <a:srgbClr val="404140"/>
                </a:solidFill>
              </a:rPr>
              <a:t> years for men and </a:t>
            </a:r>
            <a:r>
              <a:rPr lang="en-US" sz="2400" dirty="0">
                <a:solidFill>
                  <a:srgbClr val="404140"/>
                </a:solidFill>
                <a:highlight>
                  <a:srgbClr val="FF0000"/>
                </a:highlight>
              </a:rPr>
              <a:t>7.4</a:t>
            </a:r>
            <a:r>
              <a:rPr lang="en-US" sz="2400" dirty="0">
                <a:solidFill>
                  <a:srgbClr val="404140"/>
                </a:solidFill>
              </a:rPr>
              <a:t> years for women. The RR of death at the same age was 8.8</a:t>
            </a:r>
          </a:p>
          <a:p>
            <a:pPr algn="just"/>
            <a:r>
              <a:rPr lang="en-US" sz="2400" dirty="0">
                <a:solidFill>
                  <a:srgbClr val="404140"/>
                </a:solidFill>
              </a:rPr>
              <a:t>Life expectancies of persons with physical disability in China were lower than that of the general population: gaps of male and female life expectancy </a:t>
            </a:r>
            <a:r>
              <a:rPr lang="en-US" sz="2400" u="sng" dirty="0">
                <a:solidFill>
                  <a:srgbClr val="404140"/>
                </a:solidFill>
              </a:rPr>
              <a:t>at birth </a:t>
            </a:r>
            <a:r>
              <a:rPr lang="en-US" sz="2400" dirty="0">
                <a:solidFill>
                  <a:srgbClr val="404140"/>
                </a:solidFill>
              </a:rPr>
              <a:t>were </a:t>
            </a:r>
            <a:r>
              <a:rPr lang="en-US" sz="2400" dirty="0">
                <a:solidFill>
                  <a:srgbClr val="404140"/>
                </a:solidFill>
                <a:highlight>
                  <a:srgbClr val="009FE0"/>
                </a:highlight>
              </a:rPr>
              <a:t>17.1</a:t>
            </a:r>
            <a:r>
              <a:rPr lang="en-US" sz="2400" dirty="0">
                <a:solidFill>
                  <a:srgbClr val="404140"/>
                </a:solidFill>
              </a:rPr>
              <a:t> years and </a:t>
            </a:r>
            <a:r>
              <a:rPr lang="en-US" sz="2400" dirty="0">
                <a:solidFill>
                  <a:srgbClr val="404140"/>
                </a:solidFill>
                <a:highlight>
                  <a:srgbClr val="FF0000"/>
                </a:highlight>
              </a:rPr>
              <a:t>12.7</a:t>
            </a:r>
            <a:r>
              <a:rPr lang="en-US" sz="2400" dirty="0">
                <a:solidFill>
                  <a:srgbClr val="404140"/>
                </a:solidFill>
              </a:rPr>
              <a:t> years, respectively. (Zheng, 2011)</a:t>
            </a:r>
          </a:p>
          <a:p>
            <a:pPr algn="just"/>
            <a:r>
              <a:rPr lang="en-US" sz="2400" dirty="0">
                <a:solidFill>
                  <a:srgbClr val="404140"/>
                </a:solidFill>
              </a:rPr>
              <a:t>A recent study investigated the life expectancy among people with disabilities in Korea estimated LE </a:t>
            </a:r>
            <a:r>
              <a:rPr lang="en-US" sz="2400" u="sng" dirty="0">
                <a:solidFill>
                  <a:srgbClr val="404140"/>
                </a:solidFill>
              </a:rPr>
              <a:t>at birth </a:t>
            </a:r>
            <a:r>
              <a:rPr lang="en-US" sz="2400" dirty="0">
                <a:solidFill>
                  <a:srgbClr val="404140"/>
                </a:solidFill>
              </a:rPr>
              <a:t>of people with disability was 65.2 with a gap between the disabled and non-disabled population of </a:t>
            </a:r>
            <a:r>
              <a:rPr lang="en-US" sz="2400" dirty="0">
                <a:solidFill>
                  <a:srgbClr val="404140"/>
                </a:solidFill>
                <a:highlight>
                  <a:srgbClr val="FFFF00"/>
                </a:highlight>
              </a:rPr>
              <a:t>17.6</a:t>
            </a:r>
            <a:r>
              <a:rPr lang="en-US" sz="2400" dirty="0">
                <a:solidFill>
                  <a:srgbClr val="404140"/>
                </a:solidFill>
              </a:rPr>
              <a:t> years. (Bahl, 2022)</a:t>
            </a:r>
          </a:p>
          <a:p>
            <a:pPr algn="just"/>
            <a:endParaRPr lang="en-US" sz="2400" dirty="0">
              <a:solidFill>
                <a:srgbClr val="404140"/>
              </a:solidFill>
            </a:endParaRPr>
          </a:p>
          <a:p>
            <a:pPr algn="just"/>
            <a:r>
              <a:rPr lang="en-US" sz="2400" dirty="0">
                <a:solidFill>
                  <a:srgbClr val="404140"/>
                </a:solidFill>
              </a:rPr>
              <a:t>The Dutch study by </a:t>
            </a:r>
            <a:r>
              <a:rPr lang="en-US" sz="2400" dirty="0" err="1">
                <a:solidFill>
                  <a:srgbClr val="404140"/>
                </a:solidFill>
              </a:rPr>
              <a:t>Majer</a:t>
            </a:r>
            <a:r>
              <a:rPr lang="en-US" sz="2400" dirty="0">
                <a:solidFill>
                  <a:srgbClr val="404140"/>
                </a:solidFill>
              </a:rPr>
              <a:t> (2011) estimated a life expectancy among people with disabilities at 55 years of </a:t>
            </a:r>
            <a:r>
              <a:rPr lang="en-US" sz="2400" dirty="0">
                <a:solidFill>
                  <a:srgbClr val="404140"/>
                </a:solidFill>
                <a:highlight>
                  <a:srgbClr val="009FE0"/>
                </a:highlight>
              </a:rPr>
              <a:t>15.9</a:t>
            </a:r>
            <a:r>
              <a:rPr lang="en-US" sz="2400" dirty="0">
                <a:solidFill>
                  <a:srgbClr val="404140"/>
                </a:solidFill>
              </a:rPr>
              <a:t> for men and </a:t>
            </a:r>
            <a:r>
              <a:rPr lang="en-US" sz="2400" dirty="0">
                <a:solidFill>
                  <a:srgbClr val="404140"/>
                </a:solidFill>
                <a:highlight>
                  <a:srgbClr val="FF0000"/>
                </a:highlight>
              </a:rPr>
              <a:t>21.3</a:t>
            </a:r>
            <a:r>
              <a:rPr lang="en-US" sz="2400" dirty="0">
                <a:solidFill>
                  <a:srgbClr val="404140"/>
                </a:solidFill>
              </a:rPr>
              <a:t> for women. </a:t>
            </a:r>
          </a:p>
          <a:p>
            <a:pPr algn="just"/>
            <a:r>
              <a:rPr lang="en-US" sz="2400" dirty="0">
                <a:solidFill>
                  <a:srgbClr val="404140"/>
                </a:solidFill>
              </a:rPr>
              <a:t>Data from our study estimated a survival at 55 years of </a:t>
            </a:r>
            <a:r>
              <a:rPr lang="en-US" sz="2400" dirty="0">
                <a:solidFill>
                  <a:srgbClr val="404140"/>
                </a:solidFill>
                <a:highlight>
                  <a:srgbClr val="009FE0"/>
                </a:highlight>
              </a:rPr>
              <a:t>16.0</a:t>
            </a:r>
            <a:r>
              <a:rPr lang="en-US" sz="2400" dirty="0">
                <a:solidFill>
                  <a:srgbClr val="404140"/>
                </a:solidFill>
              </a:rPr>
              <a:t> years for men (95% C.I.:12.6-18.4) and </a:t>
            </a:r>
            <a:r>
              <a:rPr lang="en-US" sz="2400" dirty="0">
                <a:solidFill>
                  <a:srgbClr val="404140"/>
                </a:solidFill>
                <a:highlight>
                  <a:srgbClr val="FF0000"/>
                </a:highlight>
              </a:rPr>
              <a:t>22.5</a:t>
            </a:r>
            <a:r>
              <a:rPr lang="en-US" sz="2400" dirty="0">
                <a:solidFill>
                  <a:srgbClr val="404140"/>
                </a:solidFill>
              </a:rPr>
              <a:t> years for women (95% C.I.:20.5-24.1). </a:t>
            </a:r>
          </a:p>
          <a:p>
            <a:pPr algn="just"/>
            <a:endParaRPr lang="en-GB" sz="2400" dirty="0">
              <a:solidFill>
                <a:srgbClr val="404140"/>
              </a:solidFill>
            </a:endParaRPr>
          </a:p>
        </p:txBody>
      </p:sp>
    </p:spTree>
    <p:extLst>
      <p:ext uri="{BB962C8B-B14F-4D97-AF65-F5344CB8AC3E}">
        <p14:creationId xmlns:p14="http://schemas.microsoft.com/office/powerpoint/2010/main" val="3806334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581891"/>
            <a:ext cx="3042458" cy="490451"/>
          </a:xfrm>
          <a:prstGeom prst="rect">
            <a:avLst/>
          </a:prstGeom>
          <a:solidFill>
            <a:srgbClr val="DF01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E01E2C"/>
              </a:solidFill>
            </a:endParaRPr>
          </a:p>
        </p:txBody>
      </p:sp>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sp>
        <p:nvSpPr>
          <p:cNvPr id="7" name="CasellaDiTesto 6"/>
          <p:cNvSpPr txBox="1"/>
          <p:nvPr/>
        </p:nvSpPr>
        <p:spPr>
          <a:xfrm>
            <a:off x="693173" y="1151275"/>
            <a:ext cx="10430456" cy="5262979"/>
          </a:xfrm>
          <a:prstGeom prst="rect">
            <a:avLst/>
          </a:prstGeom>
          <a:noFill/>
        </p:spPr>
        <p:txBody>
          <a:bodyPr wrap="square" rtlCol="0">
            <a:spAutoFit/>
          </a:bodyPr>
          <a:lstStyle/>
          <a:p>
            <a:pPr marL="285750" indent="-285750">
              <a:buFont typeface="Arial" panose="020B0604020202020204" pitchFamily="34" charset="0"/>
              <a:buChar char="•"/>
            </a:pPr>
            <a:endParaRPr lang="en-US" sz="2400" dirty="0">
              <a:solidFill>
                <a:srgbClr val="404140"/>
              </a:solidFill>
            </a:endParaRPr>
          </a:p>
          <a:p>
            <a:r>
              <a:rPr lang="en-US" sz="2400" dirty="0">
                <a:solidFill>
                  <a:srgbClr val="404140"/>
                </a:solidFill>
              </a:rPr>
              <a:t>LIMITATIONS</a:t>
            </a:r>
          </a:p>
          <a:p>
            <a:pPr marL="285750" indent="-285750" algn="just">
              <a:buFont typeface="Arial" panose="020B0604020202020204" pitchFamily="34" charset="0"/>
              <a:buChar char="•"/>
            </a:pPr>
            <a:r>
              <a:rPr lang="en-US" sz="2400" dirty="0">
                <a:solidFill>
                  <a:srgbClr val="404140"/>
                </a:solidFill>
              </a:rPr>
              <a:t>Disability data were self-reported, which can result in either under- or overreporting of disability, which, in turn, may bias the outcomes. </a:t>
            </a:r>
          </a:p>
          <a:p>
            <a:pPr marL="285750" indent="-285750" algn="just">
              <a:buFont typeface="Arial" panose="020B0604020202020204" pitchFamily="34" charset="0"/>
              <a:buChar char="•"/>
            </a:pPr>
            <a:r>
              <a:rPr lang="en-US" sz="2400" dirty="0">
                <a:solidFill>
                  <a:srgbClr val="404140"/>
                </a:solidFill>
              </a:rPr>
              <a:t>It is assumed that the disability status remains the same along the follow-up period as that identified at the time of entry time. The probability of such misclassification is higher if the follow-up time is longer, given constant incidence and recovery intensities.</a:t>
            </a:r>
          </a:p>
          <a:p>
            <a:pPr marL="285750" indent="-285750" algn="just">
              <a:buFont typeface="Arial" panose="020B0604020202020204" pitchFamily="34" charset="0"/>
              <a:buChar char="•"/>
            </a:pPr>
            <a:r>
              <a:rPr lang="en-US" sz="2400" dirty="0">
                <a:solidFill>
                  <a:srgbClr val="404140"/>
                </a:solidFill>
              </a:rPr>
              <a:t>Data do not allow accurate estimates of RRs below 15 years of age.</a:t>
            </a:r>
          </a:p>
          <a:p>
            <a:pPr marL="285750" indent="-285750" algn="just">
              <a:buFont typeface="Arial" panose="020B0604020202020204" pitchFamily="34" charset="0"/>
              <a:buChar char="•"/>
            </a:pPr>
            <a:r>
              <a:rPr lang="en-US" sz="2400" dirty="0">
                <a:solidFill>
                  <a:srgbClr val="404140"/>
                </a:solidFill>
              </a:rPr>
              <a:t>It was not possible with the available data to consider many factors that interact with life expectancy</a:t>
            </a:r>
          </a:p>
          <a:p>
            <a:pPr marL="285750" indent="-285750" algn="just">
              <a:buFont typeface="Arial" panose="020B0604020202020204" pitchFamily="34" charset="0"/>
              <a:buChar char="•"/>
            </a:pPr>
            <a:r>
              <a:rPr lang="en-US" sz="2400" dirty="0">
                <a:solidFill>
                  <a:srgbClr val="404140"/>
                </a:solidFill>
              </a:rPr>
              <a:t>The linkage procedure between the basis of the survey population and the death records was successful for 92% of the cases. A possible selection bias in the remaining 8% of the study population could be possible.</a:t>
            </a:r>
          </a:p>
        </p:txBody>
      </p:sp>
      <p:pic>
        <p:nvPicPr>
          <p:cNvPr id="9" name="Immagine 8">
            <a:extLst>
              <a:ext uri="{FF2B5EF4-FFF2-40B4-BE49-F238E27FC236}">
                <a16:creationId xmlns:a16="http://schemas.microsoft.com/office/drawing/2014/main" id="{5F9767D2-6B0D-614F-86D8-5677AB82CED3}"/>
              </a:ext>
            </a:extLst>
          </p:cNvPr>
          <p:cNvPicPr>
            <a:picLocks noChangeAspect="1"/>
          </p:cNvPicPr>
          <p:nvPr/>
        </p:nvPicPr>
        <p:blipFill>
          <a:blip r:embed="rId2"/>
          <a:stretch>
            <a:fillRect/>
          </a:stretch>
        </p:blipFill>
        <p:spPr>
          <a:xfrm>
            <a:off x="10673543" y="5909822"/>
            <a:ext cx="1135248" cy="497642"/>
          </a:xfrm>
          <a:prstGeom prst="rect">
            <a:avLst/>
          </a:prstGeom>
        </p:spPr>
      </p:pic>
      <p:sp>
        <p:nvSpPr>
          <p:cNvPr id="8" name="CasellaDiTesto 7">
            <a:extLst>
              <a:ext uri="{FF2B5EF4-FFF2-40B4-BE49-F238E27FC236}">
                <a16:creationId xmlns:a16="http://schemas.microsoft.com/office/drawing/2014/main" id="{14011F9B-8A3D-63E4-FF41-0D3996AC83A2}"/>
              </a:ext>
            </a:extLst>
          </p:cNvPr>
          <p:cNvSpPr txBox="1"/>
          <p:nvPr/>
        </p:nvSpPr>
        <p:spPr>
          <a:xfrm>
            <a:off x="3084023" y="628055"/>
            <a:ext cx="7254596" cy="523220"/>
          </a:xfrm>
          <a:prstGeom prst="rect">
            <a:avLst/>
          </a:prstGeom>
          <a:noFill/>
        </p:spPr>
        <p:txBody>
          <a:bodyPr wrap="square" rtlCol="0" anchor="ctr">
            <a:spAutoFit/>
          </a:bodyPr>
          <a:lstStyle/>
          <a:p>
            <a:r>
              <a:rPr lang="it-IT" sz="2800" b="1" dirty="0" err="1">
                <a:solidFill>
                  <a:srgbClr val="DF017E"/>
                </a:solidFill>
                <a:latin typeface="Inapp" charset="0"/>
                <a:ea typeface="Inapp" charset="0"/>
                <a:cs typeface="Inapp" charset="0"/>
              </a:rPr>
              <a:t>StrengthS</a:t>
            </a:r>
            <a:r>
              <a:rPr lang="it-IT" sz="2800" b="1" dirty="0">
                <a:solidFill>
                  <a:srgbClr val="DF017E"/>
                </a:solidFill>
                <a:latin typeface="Inapp" charset="0"/>
                <a:ea typeface="Inapp" charset="0"/>
                <a:cs typeface="Inapp" charset="0"/>
              </a:rPr>
              <a:t> and </a:t>
            </a:r>
            <a:r>
              <a:rPr lang="it-IT" sz="2800" b="1" dirty="0" err="1">
                <a:solidFill>
                  <a:srgbClr val="DF017E"/>
                </a:solidFill>
                <a:latin typeface="Inapp" charset="0"/>
                <a:ea typeface="Inapp" charset="0"/>
                <a:cs typeface="Inapp" charset="0"/>
              </a:rPr>
              <a:t>limitationS</a:t>
            </a:r>
            <a:endParaRPr lang="it-IT" sz="2800" b="1" dirty="0">
              <a:solidFill>
                <a:srgbClr val="DF017E"/>
              </a:solidFill>
              <a:latin typeface="Inapp" charset="0"/>
              <a:ea typeface="Inapp" charset="0"/>
              <a:cs typeface="Inapp" charset="0"/>
            </a:endParaRPr>
          </a:p>
        </p:txBody>
      </p:sp>
    </p:spTree>
    <p:extLst>
      <p:ext uri="{BB962C8B-B14F-4D97-AF65-F5344CB8AC3E}">
        <p14:creationId xmlns:p14="http://schemas.microsoft.com/office/powerpoint/2010/main" val="3423422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581891"/>
            <a:ext cx="3042458" cy="490451"/>
          </a:xfrm>
          <a:prstGeom prst="rect">
            <a:avLst/>
          </a:prstGeom>
          <a:solidFill>
            <a:srgbClr val="DF01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E01E2C"/>
              </a:solidFill>
            </a:endParaRPr>
          </a:p>
        </p:txBody>
      </p:sp>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sp>
        <p:nvSpPr>
          <p:cNvPr id="7" name="CasellaDiTesto 6"/>
          <p:cNvSpPr txBox="1"/>
          <p:nvPr/>
        </p:nvSpPr>
        <p:spPr>
          <a:xfrm>
            <a:off x="693173" y="1343518"/>
            <a:ext cx="10430456" cy="2308324"/>
          </a:xfrm>
          <a:prstGeom prst="rect">
            <a:avLst/>
          </a:prstGeom>
          <a:noFill/>
        </p:spPr>
        <p:txBody>
          <a:bodyPr wrap="square" rtlCol="0">
            <a:spAutoFit/>
          </a:bodyPr>
          <a:lstStyle/>
          <a:p>
            <a:r>
              <a:rPr lang="en-US" sz="2400" dirty="0">
                <a:solidFill>
                  <a:srgbClr val="404140"/>
                </a:solidFill>
              </a:rPr>
              <a:t>STRENGTHS</a:t>
            </a:r>
          </a:p>
          <a:p>
            <a:pPr marL="285750" indent="-285750" algn="just">
              <a:buFont typeface="Arial" panose="020B0604020202020204" pitchFamily="34" charset="0"/>
              <a:buChar char="•"/>
            </a:pPr>
            <a:r>
              <a:rPr lang="en-US" sz="2400" dirty="0">
                <a:solidFill>
                  <a:srgbClr val="404140"/>
                </a:solidFill>
              </a:rPr>
              <a:t>the first study providing estimates in Italy of the life expectancy of persons with disabilities using data from a national survey, and it is also one of the few studies available worldwide</a:t>
            </a:r>
          </a:p>
          <a:p>
            <a:pPr marL="285750" indent="-285750" algn="just">
              <a:buFont typeface="Arial" panose="020B0604020202020204" pitchFamily="34" charset="0"/>
              <a:buChar char="•"/>
            </a:pPr>
            <a:r>
              <a:rPr lang="en-US" sz="2400" dirty="0">
                <a:solidFill>
                  <a:srgbClr val="404140"/>
                </a:solidFill>
              </a:rPr>
              <a:t>The large representative survey of free-living people followed up for 13 years that constitutes the base of the estimation of the survival measures.</a:t>
            </a:r>
          </a:p>
        </p:txBody>
      </p:sp>
      <p:pic>
        <p:nvPicPr>
          <p:cNvPr id="9" name="Immagine 8">
            <a:extLst>
              <a:ext uri="{FF2B5EF4-FFF2-40B4-BE49-F238E27FC236}">
                <a16:creationId xmlns:a16="http://schemas.microsoft.com/office/drawing/2014/main" id="{5F9767D2-6B0D-614F-86D8-5677AB82CED3}"/>
              </a:ext>
            </a:extLst>
          </p:cNvPr>
          <p:cNvPicPr>
            <a:picLocks noChangeAspect="1"/>
          </p:cNvPicPr>
          <p:nvPr/>
        </p:nvPicPr>
        <p:blipFill>
          <a:blip r:embed="rId2"/>
          <a:stretch>
            <a:fillRect/>
          </a:stretch>
        </p:blipFill>
        <p:spPr>
          <a:xfrm>
            <a:off x="10673543" y="5909822"/>
            <a:ext cx="1135248" cy="497642"/>
          </a:xfrm>
          <a:prstGeom prst="rect">
            <a:avLst/>
          </a:prstGeom>
        </p:spPr>
      </p:pic>
      <p:sp>
        <p:nvSpPr>
          <p:cNvPr id="8" name="CasellaDiTesto 7">
            <a:extLst>
              <a:ext uri="{FF2B5EF4-FFF2-40B4-BE49-F238E27FC236}">
                <a16:creationId xmlns:a16="http://schemas.microsoft.com/office/drawing/2014/main" id="{14011F9B-8A3D-63E4-FF41-0D3996AC83A2}"/>
              </a:ext>
            </a:extLst>
          </p:cNvPr>
          <p:cNvSpPr txBox="1"/>
          <p:nvPr/>
        </p:nvSpPr>
        <p:spPr>
          <a:xfrm>
            <a:off x="3084023" y="628055"/>
            <a:ext cx="7254596" cy="523220"/>
          </a:xfrm>
          <a:prstGeom prst="rect">
            <a:avLst/>
          </a:prstGeom>
          <a:noFill/>
        </p:spPr>
        <p:txBody>
          <a:bodyPr wrap="square" rtlCol="0" anchor="ctr">
            <a:spAutoFit/>
          </a:bodyPr>
          <a:lstStyle/>
          <a:p>
            <a:r>
              <a:rPr lang="it-IT" sz="2800" b="1" dirty="0" err="1">
                <a:solidFill>
                  <a:srgbClr val="DF017E"/>
                </a:solidFill>
                <a:latin typeface="Inapp" charset="0"/>
                <a:ea typeface="Inapp" charset="0"/>
                <a:cs typeface="Inapp" charset="0"/>
              </a:rPr>
              <a:t>StrengthS</a:t>
            </a:r>
            <a:r>
              <a:rPr lang="it-IT" sz="2800" b="1" dirty="0">
                <a:solidFill>
                  <a:srgbClr val="DF017E"/>
                </a:solidFill>
                <a:latin typeface="Inapp" charset="0"/>
                <a:ea typeface="Inapp" charset="0"/>
                <a:cs typeface="Inapp" charset="0"/>
              </a:rPr>
              <a:t> and </a:t>
            </a:r>
            <a:r>
              <a:rPr lang="it-IT" sz="2800" b="1" dirty="0" err="1">
                <a:solidFill>
                  <a:srgbClr val="DF017E"/>
                </a:solidFill>
                <a:latin typeface="Inapp" charset="0"/>
                <a:ea typeface="Inapp" charset="0"/>
                <a:cs typeface="Inapp" charset="0"/>
              </a:rPr>
              <a:t>limitationS</a:t>
            </a:r>
            <a:endParaRPr lang="it-IT" sz="2800" b="1" dirty="0">
              <a:solidFill>
                <a:srgbClr val="DF017E"/>
              </a:solidFill>
              <a:latin typeface="Inapp" charset="0"/>
              <a:ea typeface="Inapp" charset="0"/>
              <a:cs typeface="Inapp" charset="0"/>
            </a:endParaRPr>
          </a:p>
        </p:txBody>
      </p:sp>
    </p:spTree>
    <p:extLst>
      <p:ext uri="{BB962C8B-B14F-4D97-AF65-F5344CB8AC3E}">
        <p14:creationId xmlns:p14="http://schemas.microsoft.com/office/powerpoint/2010/main" val="21280635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581891"/>
            <a:ext cx="3042458" cy="490451"/>
          </a:xfrm>
          <a:prstGeom prst="rect">
            <a:avLst/>
          </a:prstGeom>
          <a:solidFill>
            <a:srgbClr val="DF01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E01E2C"/>
              </a:solidFill>
            </a:endParaRPr>
          </a:p>
        </p:txBody>
      </p:sp>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sp>
        <p:nvSpPr>
          <p:cNvPr id="7" name="CasellaDiTesto 6"/>
          <p:cNvSpPr txBox="1"/>
          <p:nvPr/>
        </p:nvSpPr>
        <p:spPr>
          <a:xfrm>
            <a:off x="233464" y="1343518"/>
            <a:ext cx="11264630" cy="4862870"/>
          </a:xfrm>
          <a:prstGeom prst="rect">
            <a:avLst/>
          </a:prstGeom>
          <a:noFill/>
        </p:spPr>
        <p:txBody>
          <a:bodyPr wrap="square" rtlCol="0">
            <a:spAutoFit/>
          </a:bodyPr>
          <a:lstStyle/>
          <a:p>
            <a:pPr marL="285750" indent="-285750" algn="just">
              <a:buFont typeface="Arial" panose="020B0604020202020204" pitchFamily="34" charset="0"/>
              <a:buChar char="•"/>
            </a:pPr>
            <a:r>
              <a:rPr lang="en-US" sz="2600" dirty="0">
                <a:solidFill>
                  <a:srgbClr val="404140"/>
                </a:solidFill>
              </a:rPr>
              <a:t>The probabilities of death for people with (and without disability) were not calculated for one-year period, as usually done for ordinary (current) life tables, but collecting the events (deaths) from entry time to the following 13 years. Hence, they are based on an average of age-specific death rates calculated on the basis of  a 13-year time period. </a:t>
            </a:r>
            <a:r>
              <a:rPr lang="en-US" sz="2600" u="sng" dirty="0">
                <a:solidFill>
                  <a:srgbClr val="404140"/>
                </a:solidFill>
              </a:rPr>
              <a:t>This aspect may introduce some bias in case of presence of period effect</a:t>
            </a:r>
          </a:p>
          <a:p>
            <a:pPr algn="just"/>
            <a:endParaRPr lang="en-US" sz="2600" u="sng" dirty="0">
              <a:solidFill>
                <a:srgbClr val="404140"/>
              </a:solidFill>
            </a:endParaRPr>
          </a:p>
          <a:p>
            <a:pPr marL="285750" indent="-285750" algn="just">
              <a:buFont typeface="Arial" panose="020B0604020202020204" pitchFamily="34" charset="0"/>
              <a:buChar char="•"/>
            </a:pPr>
            <a:r>
              <a:rPr lang="en-US" sz="2600" dirty="0">
                <a:solidFill>
                  <a:srgbClr val="404140"/>
                </a:solidFill>
              </a:rPr>
              <a:t>The relationship between the risk of death among people with disabilities and the entire observed population was modelled by using a Cox proportional model, therefore </a:t>
            </a:r>
            <a:r>
              <a:rPr lang="en-US" sz="2600" u="sng" dirty="0">
                <a:solidFill>
                  <a:srgbClr val="404140"/>
                </a:solidFill>
              </a:rPr>
              <a:t>assuming the proportionality  of risks throughout the observation period</a:t>
            </a:r>
            <a:r>
              <a:rPr lang="en-US" sz="2600" dirty="0">
                <a:solidFill>
                  <a:srgbClr val="404140"/>
                </a:solidFill>
              </a:rPr>
              <a:t>.</a:t>
            </a:r>
          </a:p>
          <a:p>
            <a:pPr marL="285750" indent="-285750" algn="just">
              <a:buFont typeface="Arial" panose="020B0604020202020204" pitchFamily="34" charset="0"/>
              <a:buChar char="•"/>
            </a:pPr>
            <a:endParaRPr lang="en-US" sz="2400" dirty="0">
              <a:solidFill>
                <a:srgbClr val="404140"/>
              </a:solidFill>
            </a:endParaRPr>
          </a:p>
        </p:txBody>
      </p:sp>
      <p:pic>
        <p:nvPicPr>
          <p:cNvPr id="9" name="Immagine 8">
            <a:extLst>
              <a:ext uri="{FF2B5EF4-FFF2-40B4-BE49-F238E27FC236}">
                <a16:creationId xmlns:a16="http://schemas.microsoft.com/office/drawing/2014/main" id="{5F9767D2-6B0D-614F-86D8-5677AB82CED3}"/>
              </a:ext>
            </a:extLst>
          </p:cNvPr>
          <p:cNvPicPr>
            <a:picLocks noChangeAspect="1"/>
          </p:cNvPicPr>
          <p:nvPr/>
        </p:nvPicPr>
        <p:blipFill>
          <a:blip r:embed="rId2"/>
          <a:stretch>
            <a:fillRect/>
          </a:stretch>
        </p:blipFill>
        <p:spPr>
          <a:xfrm>
            <a:off x="10673543" y="5909822"/>
            <a:ext cx="1135248" cy="497642"/>
          </a:xfrm>
          <a:prstGeom prst="rect">
            <a:avLst/>
          </a:prstGeom>
        </p:spPr>
      </p:pic>
      <p:sp>
        <p:nvSpPr>
          <p:cNvPr id="8" name="CasellaDiTesto 7">
            <a:extLst>
              <a:ext uri="{FF2B5EF4-FFF2-40B4-BE49-F238E27FC236}">
                <a16:creationId xmlns:a16="http://schemas.microsoft.com/office/drawing/2014/main" id="{14011F9B-8A3D-63E4-FF41-0D3996AC83A2}"/>
              </a:ext>
            </a:extLst>
          </p:cNvPr>
          <p:cNvSpPr txBox="1"/>
          <p:nvPr/>
        </p:nvSpPr>
        <p:spPr>
          <a:xfrm>
            <a:off x="3084023" y="628055"/>
            <a:ext cx="7254596" cy="523220"/>
          </a:xfrm>
          <a:prstGeom prst="rect">
            <a:avLst/>
          </a:prstGeom>
          <a:noFill/>
        </p:spPr>
        <p:txBody>
          <a:bodyPr wrap="square" rtlCol="0" anchor="ctr">
            <a:spAutoFit/>
          </a:bodyPr>
          <a:lstStyle/>
          <a:p>
            <a:r>
              <a:rPr lang="it-IT" sz="2800" b="1" dirty="0" err="1">
                <a:solidFill>
                  <a:srgbClr val="DF017E"/>
                </a:solidFill>
                <a:latin typeface="Inapp" charset="0"/>
                <a:ea typeface="Inapp" charset="0"/>
                <a:cs typeface="Inapp" charset="0"/>
              </a:rPr>
              <a:t>Discussion</a:t>
            </a:r>
            <a:r>
              <a:rPr lang="it-IT" sz="2800" b="1" dirty="0">
                <a:solidFill>
                  <a:srgbClr val="DF017E"/>
                </a:solidFill>
                <a:latin typeface="Inapp" charset="0"/>
                <a:ea typeface="Inapp" charset="0"/>
                <a:cs typeface="Inapp" charset="0"/>
              </a:rPr>
              <a:t> </a:t>
            </a:r>
          </a:p>
        </p:txBody>
      </p:sp>
    </p:spTree>
    <p:extLst>
      <p:ext uri="{BB962C8B-B14F-4D97-AF65-F5344CB8AC3E}">
        <p14:creationId xmlns:p14="http://schemas.microsoft.com/office/powerpoint/2010/main" val="36561961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581891"/>
            <a:ext cx="3042458" cy="490451"/>
          </a:xfrm>
          <a:prstGeom prst="rect">
            <a:avLst/>
          </a:prstGeom>
          <a:solidFill>
            <a:srgbClr val="DF01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E01E2C"/>
              </a:solidFill>
            </a:endParaRPr>
          </a:p>
        </p:txBody>
      </p:sp>
      <p:sp>
        <p:nvSpPr>
          <p:cNvPr id="5" name="CasellaDiTesto 4"/>
          <p:cNvSpPr txBox="1"/>
          <p:nvPr/>
        </p:nvSpPr>
        <p:spPr>
          <a:xfrm>
            <a:off x="41565" y="628055"/>
            <a:ext cx="2909455" cy="369332"/>
          </a:xfrm>
          <a:prstGeom prst="rect">
            <a:avLst/>
          </a:prstGeom>
          <a:noFill/>
        </p:spPr>
        <p:txBody>
          <a:bodyPr wrap="square" rtlCol="0" anchor="ctr">
            <a:spAutoFit/>
          </a:bodyPr>
          <a:lstStyle/>
          <a:p>
            <a:pPr algn="ctr"/>
            <a:r>
              <a:rPr lang="it-IT" b="1" dirty="0" err="1">
                <a:solidFill>
                  <a:schemeClr val="bg1"/>
                </a:solidFill>
                <a:latin typeface="Inapp" charset="0"/>
                <a:ea typeface="Inapp" charset="0"/>
                <a:cs typeface="Inapp" charset="0"/>
              </a:rPr>
              <a:t>conclusions</a:t>
            </a:r>
            <a:endParaRPr lang="it-IT" b="1" dirty="0">
              <a:solidFill>
                <a:schemeClr val="bg1"/>
              </a:solidFill>
              <a:latin typeface="Inapp" charset="0"/>
              <a:ea typeface="Inapp" charset="0"/>
              <a:cs typeface="Inapp" charset="0"/>
            </a:endParaRPr>
          </a:p>
        </p:txBody>
      </p:sp>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sp>
        <p:nvSpPr>
          <p:cNvPr id="7" name="CasellaDiTesto 6"/>
          <p:cNvSpPr txBox="1"/>
          <p:nvPr/>
        </p:nvSpPr>
        <p:spPr>
          <a:xfrm>
            <a:off x="693173" y="1358067"/>
            <a:ext cx="10163249" cy="5139869"/>
          </a:xfrm>
          <a:prstGeom prst="rect">
            <a:avLst/>
          </a:prstGeom>
          <a:noFill/>
        </p:spPr>
        <p:txBody>
          <a:bodyPr wrap="square" rtlCol="0">
            <a:spAutoFit/>
          </a:bodyPr>
          <a:lstStyle/>
          <a:p>
            <a:pPr marL="285750" indent="-285750" algn="just">
              <a:spcAft>
                <a:spcPts val="1200"/>
              </a:spcAft>
              <a:buSzPts val="2800"/>
              <a:buFont typeface="Arial" panose="020B0604020202020204" pitchFamily="34" charset="0"/>
              <a:buChar char="•"/>
            </a:pPr>
            <a:r>
              <a:rPr lang="en-US" sz="2800" dirty="0">
                <a:solidFill>
                  <a:srgbClr val="404140"/>
                </a:solidFill>
              </a:rPr>
              <a:t>This study provides valid and robust information on the life expectancy gap between people with and without disabilities. The data presented are representative at the population level and provide a valuable reference for policy evaluation with respect to interventions for people with disabilities.</a:t>
            </a:r>
          </a:p>
          <a:p>
            <a:pPr marL="285750" indent="-285750" algn="just">
              <a:spcAft>
                <a:spcPts val="1200"/>
              </a:spcAft>
              <a:buSzPts val="2800"/>
              <a:buFont typeface="Arial" panose="020B0604020202020204" pitchFamily="34" charset="0"/>
              <a:buChar char="•"/>
            </a:pPr>
            <a:r>
              <a:rPr lang="en-US" sz="2800" dirty="0">
                <a:solidFill>
                  <a:srgbClr val="404140"/>
                </a:solidFill>
              </a:rPr>
              <a:t>We can conclude that the health status of persons with disabilities in Italy is comparable to the of the Netherlands and North Korea.</a:t>
            </a:r>
          </a:p>
          <a:p>
            <a:pPr marL="285750" indent="-285750" algn="just">
              <a:spcAft>
                <a:spcPts val="1200"/>
              </a:spcAft>
              <a:buSzPts val="2800"/>
              <a:buFont typeface="Arial" panose="020B0604020202020204" pitchFamily="34" charset="0"/>
              <a:buChar char="•"/>
            </a:pPr>
            <a:r>
              <a:rPr lang="en-US" sz="2800" dirty="0">
                <a:solidFill>
                  <a:srgbClr val="404140"/>
                </a:solidFill>
              </a:rPr>
              <a:t>In future studies the limitation of disability ascertained only at the entry time can be overcome by using multi state life tables, predicting the change of state, say from the condition of absence of disability to the condition of presence.</a:t>
            </a:r>
            <a:endParaRPr lang="it-IT" sz="2800" dirty="0">
              <a:solidFill>
                <a:srgbClr val="404140"/>
              </a:solidFill>
            </a:endParaRPr>
          </a:p>
        </p:txBody>
      </p:sp>
      <p:pic>
        <p:nvPicPr>
          <p:cNvPr id="9" name="Immagine 8">
            <a:extLst>
              <a:ext uri="{FF2B5EF4-FFF2-40B4-BE49-F238E27FC236}">
                <a16:creationId xmlns:a16="http://schemas.microsoft.com/office/drawing/2014/main" id="{5F9767D2-6B0D-614F-86D8-5677AB82CED3}"/>
              </a:ext>
            </a:extLst>
          </p:cNvPr>
          <p:cNvPicPr>
            <a:picLocks noChangeAspect="1"/>
          </p:cNvPicPr>
          <p:nvPr/>
        </p:nvPicPr>
        <p:blipFill>
          <a:blip r:embed="rId2"/>
          <a:stretch>
            <a:fillRect/>
          </a:stretch>
        </p:blipFill>
        <p:spPr>
          <a:xfrm>
            <a:off x="10414347" y="6176281"/>
            <a:ext cx="1135248" cy="497642"/>
          </a:xfrm>
          <a:prstGeom prst="rect">
            <a:avLst/>
          </a:prstGeom>
        </p:spPr>
      </p:pic>
    </p:spTree>
    <p:extLst>
      <p:ext uri="{BB962C8B-B14F-4D97-AF65-F5344CB8AC3E}">
        <p14:creationId xmlns:p14="http://schemas.microsoft.com/office/powerpoint/2010/main" val="622960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0" y="581891"/>
            <a:ext cx="3042458" cy="490451"/>
          </a:xfrm>
          <a:prstGeom prst="rect">
            <a:avLst/>
          </a:prstGeom>
          <a:solidFill>
            <a:srgbClr val="DF01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E01E2C"/>
              </a:solidFill>
            </a:endParaRPr>
          </a:p>
        </p:txBody>
      </p:sp>
      <p:sp>
        <p:nvSpPr>
          <p:cNvPr id="5" name="CasellaDiTesto 4"/>
          <p:cNvSpPr txBox="1"/>
          <p:nvPr/>
        </p:nvSpPr>
        <p:spPr>
          <a:xfrm>
            <a:off x="41565" y="628055"/>
            <a:ext cx="2909455" cy="369332"/>
          </a:xfrm>
          <a:prstGeom prst="rect">
            <a:avLst/>
          </a:prstGeom>
          <a:noFill/>
        </p:spPr>
        <p:txBody>
          <a:bodyPr wrap="square" rtlCol="0" anchor="ctr">
            <a:spAutoFit/>
          </a:bodyPr>
          <a:lstStyle/>
          <a:p>
            <a:pPr algn="ctr"/>
            <a:r>
              <a:rPr lang="it-IT" b="1" dirty="0" err="1">
                <a:solidFill>
                  <a:schemeClr val="bg1"/>
                </a:solidFill>
                <a:latin typeface="Inapp" charset="0"/>
                <a:ea typeface="Inapp" charset="0"/>
                <a:cs typeface="Inapp" charset="0"/>
              </a:rPr>
              <a:t>ReferENCES</a:t>
            </a:r>
            <a:endParaRPr lang="it-IT" b="1" dirty="0">
              <a:solidFill>
                <a:schemeClr val="bg1"/>
              </a:solidFill>
              <a:latin typeface="Inapp" charset="0"/>
              <a:ea typeface="Inapp" charset="0"/>
              <a:cs typeface="Inapp" charset="0"/>
            </a:endParaRPr>
          </a:p>
        </p:txBody>
      </p:sp>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sp>
        <p:nvSpPr>
          <p:cNvPr id="7" name="CasellaDiTesto 6"/>
          <p:cNvSpPr txBox="1"/>
          <p:nvPr/>
        </p:nvSpPr>
        <p:spPr>
          <a:xfrm>
            <a:off x="693173" y="1201004"/>
            <a:ext cx="10163249" cy="4801314"/>
          </a:xfrm>
          <a:prstGeom prst="rect">
            <a:avLst/>
          </a:prstGeom>
          <a:noFill/>
        </p:spPr>
        <p:txBody>
          <a:bodyPr wrap="square" rtlCol="0">
            <a:spAutoFit/>
          </a:bodyPr>
          <a:lstStyle/>
          <a:p>
            <a:pPr marL="285750" indent="-285750" algn="just">
              <a:buSzPts val="2800"/>
              <a:buFont typeface="Arial" panose="020B0604020202020204" pitchFamily="34" charset="0"/>
              <a:buChar char="•"/>
            </a:pPr>
            <a:r>
              <a:rPr lang="en-US" dirty="0" err="1">
                <a:solidFill>
                  <a:srgbClr val="404140"/>
                </a:solidFill>
              </a:rPr>
              <a:t>Bahk</a:t>
            </a:r>
            <a:r>
              <a:rPr lang="en-US" dirty="0">
                <a:solidFill>
                  <a:srgbClr val="404140"/>
                </a:solidFill>
              </a:rPr>
              <a:t> J, Kang H, Khang Y. Disability type–specific mortality patterns and life expectancy among disabled people in South Korea using 10-year combined data between 2008 and 2017. Preventive Medicine Reports. 2022;29:101958.  https://doi.org/10.1016/j.pmedr.2022.101958.</a:t>
            </a:r>
          </a:p>
          <a:p>
            <a:pPr marL="285750" indent="-285750" algn="just">
              <a:buSzPts val="2800"/>
              <a:buFont typeface="Arial" panose="020B0604020202020204" pitchFamily="34" charset="0"/>
              <a:buChar char="•"/>
            </a:pPr>
            <a:r>
              <a:rPr lang="en-US" dirty="0" err="1">
                <a:solidFill>
                  <a:srgbClr val="404140"/>
                </a:solidFill>
              </a:rPr>
              <a:t>Majer</a:t>
            </a:r>
            <a:r>
              <a:rPr lang="en-US" dirty="0">
                <a:solidFill>
                  <a:srgbClr val="404140"/>
                </a:solidFill>
              </a:rPr>
              <a:t> IM, </a:t>
            </a:r>
            <a:r>
              <a:rPr lang="en-US" dirty="0" err="1">
                <a:solidFill>
                  <a:srgbClr val="404140"/>
                </a:solidFill>
              </a:rPr>
              <a:t>Nusselder</a:t>
            </a:r>
            <a:r>
              <a:rPr lang="en-US" dirty="0">
                <a:solidFill>
                  <a:srgbClr val="404140"/>
                </a:solidFill>
              </a:rPr>
              <a:t> WJ, </a:t>
            </a:r>
            <a:r>
              <a:rPr lang="en-US" dirty="0" err="1">
                <a:solidFill>
                  <a:srgbClr val="404140"/>
                </a:solidFill>
              </a:rPr>
              <a:t>Mackenbach</a:t>
            </a:r>
            <a:r>
              <a:rPr lang="en-US" dirty="0">
                <a:solidFill>
                  <a:srgbClr val="404140"/>
                </a:solidFill>
              </a:rPr>
              <a:t> JP, </a:t>
            </a:r>
            <a:r>
              <a:rPr lang="en-US" dirty="0" err="1">
                <a:solidFill>
                  <a:srgbClr val="404140"/>
                </a:solidFill>
              </a:rPr>
              <a:t>Klijs</a:t>
            </a:r>
            <a:r>
              <a:rPr lang="en-US" dirty="0">
                <a:solidFill>
                  <a:srgbClr val="404140"/>
                </a:solidFill>
              </a:rPr>
              <a:t> B and van Baal PHM. Mortality risk associated with disability: a population-based record linkage study. Am J Public Health. 2011;101:e9-15. </a:t>
            </a:r>
          </a:p>
          <a:p>
            <a:pPr marL="285750" indent="-285750" algn="just">
              <a:buSzPts val="2800"/>
              <a:buFont typeface="Arial" panose="020B0604020202020204" pitchFamily="34" charset="0"/>
              <a:buChar char="•"/>
            </a:pPr>
            <a:r>
              <a:rPr lang="en-US" dirty="0">
                <a:solidFill>
                  <a:srgbClr val="404140"/>
                </a:solidFill>
              </a:rPr>
              <a:t>McWhinnie JR. Disability assessment in population surveys: results of the O.E.C.D. Common Development Effort. Rev Epidemiol Sante </a:t>
            </a:r>
            <a:r>
              <a:rPr lang="en-US" dirty="0" err="1">
                <a:solidFill>
                  <a:srgbClr val="404140"/>
                </a:solidFill>
              </a:rPr>
              <a:t>Publique</a:t>
            </a:r>
            <a:r>
              <a:rPr lang="en-US" dirty="0">
                <a:solidFill>
                  <a:srgbClr val="404140"/>
                </a:solidFill>
              </a:rPr>
              <a:t>. 1981;29(4):413-419.</a:t>
            </a:r>
          </a:p>
          <a:p>
            <a:pPr marL="285750" indent="-285750" algn="just">
              <a:buSzPts val="2800"/>
              <a:buFont typeface="Arial" panose="020B0604020202020204" pitchFamily="34" charset="0"/>
              <a:buChar char="•"/>
            </a:pPr>
            <a:r>
              <a:rPr lang="en-US" dirty="0">
                <a:solidFill>
                  <a:srgbClr val="404140"/>
                </a:solidFill>
              </a:rPr>
              <a:t>Smythe T, </a:t>
            </a:r>
            <a:r>
              <a:rPr lang="en-US" dirty="0" err="1">
                <a:solidFill>
                  <a:srgbClr val="404140"/>
                </a:solidFill>
              </a:rPr>
              <a:t>Kuper</a:t>
            </a:r>
            <a:r>
              <a:rPr lang="en-US" dirty="0">
                <a:solidFill>
                  <a:srgbClr val="404140"/>
                </a:solidFill>
              </a:rPr>
              <a:t> H. The association between disability and all-cause mortality in low and middle-income countries: a systematic review and meta-analysis. </a:t>
            </a:r>
            <a:r>
              <a:rPr lang="en-US" dirty="0" err="1">
                <a:solidFill>
                  <a:srgbClr val="404140"/>
                </a:solidFill>
              </a:rPr>
              <a:t>medRxiv</a:t>
            </a:r>
            <a:r>
              <a:rPr lang="en-US" dirty="0">
                <a:solidFill>
                  <a:srgbClr val="404140"/>
                </a:solidFill>
              </a:rPr>
              <a:t>. 2023:2023.03.21.23287520</a:t>
            </a:r>
          </a:p>
          <a:p>
            <a:pPr marL="285750" indent="-285750" algn="just">
              <a:buSzPts val="2800"/>
              <a:buFont typeface="Arial" panose="020B0604020202020204" pitchFamily="34" charset="0"/>
              <a:buChar char="•"/>
            </a:pPr>
            <a:r>
              <a:rPr lang="en-US" dirty="0">
                <a:solidFill>
                  <a:srgbClr val="404140"/>
                </a:solidFill>
              </a:rPr>
              <a:t>Thomas R, Barnes M. Life expectancy for people with disabilities. </a:t>
            </a:r>
            <a:r>
              <a:rPr lang="en-US" dirty="0" err="1">
                <a:solidFill>
                  <a:srgbClr val="404140"/>
                </a:solidFill>
              </a:rPr>
              <a:t>NeuroRehabilitation</a:t>
            </a:r>
            <a:r>
              <a:rPr lang="en-US" dirty="0">
                <a:solidFill>
                  <a:srgbClr val="404140"/>
                </a:solidFill>
              </a:rPr>
              <a:t>. 2010;27:201-9. </a:t>
            </a:r>
            <a:r>
              <a:rPr lang="en-US" dirty="0" err="1">
                <a:solidFill>
                  <a:srgbClr val="404140"/>
                </a:solidFill>
              </a:rPr>
              <a:t>doi</a:t>
            </a:r>
            <a:r>
              <a:rPr lang="en-US" dirty="0">
                <a:solidFill>
                  <a:srgbClr val="404140"/>
                </a:solidFill>
              </a:rPr>
              <a:t>: 10.3233/NRE-2010-0597.</a:t>
            </a:r>
          </a:p>
          <a:p>
            <a:pPr marL="285750" indent="-285750" algn="just">
              <a:buSzPts val="2800"/>
              <a:buFont typeface="Arial" panose="020B0604020202020204" pitchFamily="34" charset="0"/>
              <a:buChar char="•"/>
            </a:pPr>
            <a:r>
              <a:rPr lang="en-US" dirty="0">
                <a:solidFill>
                  <a:srgbClr val="404140"/>
                </a:solidFill>
              </a:rPr>
              <a:t>van den Brink CL, </a:t>
            </a:r>
            <a:r>
              <a:rPr lang="en-US" dirty="0" err="1">
                <a:solidFill>
                  <a:srgbClr val="404140"/>
                </a:solidFill>
              </a:rPr>
              <a:t>Tijhuis</a:t>
            </a:r>
            <a:r>
              <a:rPr lang="en-US" dirty="0">
                <a:solidFill>
                  <a:srgbClr val="404140"/>
                </a:solidFill>
              </a:rPr>
              <a:t> M, </a:t>
            </a:r>
            <a:r>
              <a:rPr lang="en-US" dirty="0" err="1">
                <a:solidFill>
                  <a:srgbClr val="404140"/>
                </a:solidFill>
              </a:rPr>
              <a:t>Kalmijn</a:t>
            </a:r>
            <a:r>
              <a:rPr lang="en-US" dirty="0">
                <a:solidFill>
                  <a:srgbClr val="404140"/>
                </a:solidFill>
              </a:rPr>
              <a:t> S, et al. Self-reported disability and its association </a:t>
            </a:r>
            <a:r>
              <a:rPr lang="en-US" dirty="0" err="1">
                <a:solidFill>
                  <a:srgbClr val="404140"/>
                </a:solidFill>
              </a:rPr>
              <a:t>withperformance</a:t>
            </a:r>
            <a:r>
              <a:rPr lang="en-US" dirty="0">
                <a:solidFill>
                  <a:srgbClr val="404140"/>
                </a:solidFill>
              </a:rPr>
              <a:t>-based limitation in elderly men: a comparison of three European countries. J Am </a:t>
            </a:r>
            <a:r>
              <a:rPr lang="en-US" dirty="0" err="1">
                <a:solidFill>
                  <a:srgbClr val="404140"/>
                </a:solidFill>
              </a:rPr>
              <a:t>Geriatr</a:t>
            </a:r>
            <a:r>
              <a:rPr lang="en-US" dirty="0">
                <a:solidFill>
                  <a:srgbClr val="404140"/>
                </a:solidFill>
              </a:rPr>
              <a:t> Soc. 2003;51(6):782---788.</a:t>
            </a:r>
          </a:p>
          <a:p>
            <a:pPr marL="285750" indent="-285750" algn="just">
              <a:buSzPts val="2800"/>
              <a:buFont typeface="Arial" panose="020B0604020202020204" pitchFamily="34" charset="0"/>
              <a:buChar char="•"/>
            </a:pPr>
            <a:r>
              <a:rPr lang="en-US" dirty="0" err="1">
                <a:solidFill>
                  <a:srgbClr val="404140"/>
                </a:solidFill>
              </a:rPr>
              <a:t>Verbrugge</a:t>
            </a:r>
            <a:r>
              <a:rPr lang="en-US" dirty="0">
                <a:solidFill>
                  <a:srgbClr val="404140"/>
                </a:solidFill>
              </a:rPr>
              <a:t>, L.M. and A.M. </a:t>
            </a:r>
            <a:r>
              <a:rPr lang="en-US" dirty="0" err="1">
                <a:solidFill>
                  <a:srgbClr val="404140"/>
                </a:solidFill>
              </a:rPr>
              <a:t>Jette</a:t>
            </a:r>
            <a:r>
              <a:rPr lang="en-US" dirty="0">
                <a:solidFill>
                  <a:srgbClr val="404140"/>
                </a:solidFill>
              </a:rPr>
              <a:t>, The disablement process. Soc Sci Med, 1994. 38(1): p. 1-14.</a:t>
            </a:r>
          </a:p>
          <a:p>
            <a:pPr marL="285750" indent="-285750" algn="just">
              <a:buSzPts val="2800"/>
              <a:buFont typeface="Arial" panose="020B0604020202020204" pitchFamily="34" charset="0"/>
              <a:buChar char="•"/>
            </a:pPr>
            <a:r>
              <a:rPr lang="en-US" dirty="0">
                <a:solidFill>
                  <a:srgbClr val="404140"/>
                </a:solidFill>
              </a:rPr>
              <a:t>Zheng X, 1 Chen S. [Life expectancy of people with physical disabilities in China]. </a:t>
            </a:r>
            <a:r>
              <a:rPr lang="en-US" dirty="0" err="1">
                <a:solidFill>
                  <a:srgbClr val="404140"/>
                </a:solidFill>
              </a:rPr>
              <a:t>Zhonghua</a:t>
            </a:r>
            <a:r>
              <a:rPr lang="en-US" dirty="0">
                <a:solidFill>
                  <a:srgbClr val="404140"/>
                </a:solidFill>
              </a:rPr>
              <a:t> Liu Xing Bing Xue Za Zhi . 2011 Jul;32(7):693-6.</a:t>
            </a:r>
          </a:p>
        </p:txBody>
      </p:sp>
      <p:pic>
        <p:nvPicPr>
          <p:cNvPr id="9" name="Immagine 8">
            <a:extLst>
              <a:ext uri="{FF2B5EF4-FFF2-40B4-BE49-F238E27FC236}">
                <a16:creationId xmlns:a16="http://schemas.microsoft.com/office/drawing/2014/main" id="{5F9767D2-6B0D-614F-86D8-5677AB82CED3}"/>
              </a:ext>
            </a:extLst>
          </p:cNvPr>
          <p:cNvPicPr>
            <a:picLocks noChangeAspect="1"/>
          </p:cNvPicPr>
          <p:nvPr/>
        </p:nvPicPr>
        <p:blipFill>
          <a:blip r:embed="rId2"/>
          <a:stretch>
            <a:fillRect/>
          </a:stretch>
        </p:blipFill>
        <p:spPr>
          <a:xfrm>
            <a:off x="10414347" y="6176281"/>
            <a:ext cx="1135248" cy="497642"/>
          </a:xfrm>
          <a:prstGeom prst="rect">
            <a:avLst/>
          </a:prstGeom>
        </p:spPr>
      </p:pic>
    </p:spTree>
    <p:extLst>
      <p:ext uri="{BB962C8B-B14F-4D97-AF65-F5344CB8AC3E}">
        <p14:creationId xmlns:p14="http://schemas.microsoft.com/office/powerpoint/2010/main" val="14253850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43668"/>
        </a:solidFill>
        <a:effectLst/>
      </p:bgPr>
    </p:bg>
    <p:spTree>
      <p:nvGrpSpPr>
        <p:cNvPr id="1" name=""/>
        <p:cNvGrpSpPr/>
        <p:nvPr/>
      </p:nvGrpSpPr>
      <p:grpSpPr>
        <a:xfrm>
          <a:off x="0" y="0"/>
          <a:ext cx="0" cy="0"/>
          <a:chOff x="0" y="0"/>
          <a:chExt cx="0" cy="0"/>
        </a:xfrm>
      </p:grpSpPr>
      <p:sp>
        <p:nvSpPr>
          <p:cNvPr id="5" name="CasellaDiTesto 4"/>
          <p:cNvSpPr txBox="1"/>
          <p:nvPr/>
        </p:nvSpPr>
        <p:spPr>
          <a:xfrm>
            <a:off x="1881020" y="1718003"/>
            <a:ext cx="8196648"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4800" b="0" i="0" u="none" strike="noStrike" kern="1200" cap="none" spc="-150" normalizeH="0" baseline="0" noProof="0" dirty="0">
                <a:ln>
                  <a:noFill/>
                </a:ln>
                <a:solidFill>
                  <a:prstClr val="white"/>
                </a:solidFill>
                <a:effectLst/>
                <a:uLnTx/>
                <a:uFillTx/>
                <a:latin typeface="Inapp" charset="0"/>
                <a:ea typeface="Inapp" charset="0"/>
                <a:cs typeface="Inapp" charset="0"/>
              </a:rPr>
              <a:t>Thanks for </a:t>
            </a:r>
            <a:r>
              <a:rPr kumimoji="0" lang="it-IT" sz="4800" b="0" i="0" u="none" strike="noStrike" kern="1200" cap="none" spc="-150" normalizeH="0" baseline="0" noProof="0" dirty="0" err="1">
                <a:ln>
                  <a:noFill/>
                </a:ln>
                <a:solidFill>
                  <a:prstClr val="white"/>
                </a:solidFill>
                <a:effectLst/>
                <a:uLnTx/>
                <a:uFillTx/>
                <a:latin typeface="Inapp" charset="0"/>
                <a:ea typeface="Inapp" charset="0"/>
                <a:cs typeface="Inapp" charset="0"/>
              </a:rPr>
              <a:t>your</a:t>
            </a:r>
            <a:r>
              <a:rPr kumimoji="0" lang="it-IT" sz="4800" b="0" i="0" u="none" strike="noStrike" kern="1200" cap="none" spc="-150" normalizeH="0" baseline="0" noProof="0" dirty="0">
                <a:ln>
                  <a:noFill/>
                </a:ln>
                <a:solidFill>
                  <a:prstClr val="white"/>
                </a:solidFill>
                <a:effectLst/>
                <a:uLnTx/>
                <a:uFillTx/>
                <a:latin typeface="Inapp" charset="0"/>
                <a:ea typeface="Inapp" charset="0"/>
                <a:cs typeface="Inapp" charset="0"/>
              </a:rPr>
              <a:t> </a:t>
            </a:r>
            <a:r>
              <a:rPr kumimoji="0" lang="it-IT" sz="4800" b="0" i="0" u="none" strike="noStrike" kern="1200" cap="none" spc="-150" normalizeH="0" baseline="0" noProof="0" dirty="0" err="1">
                <a:ln>
                  <a:noFill/>
                </a:ln>
                <a:solidFill>
                  <a:prstClr val="white"/>
                </a:solidFill>
                <a:effectLst/>
                <a:uLnTx/>
                <a:uFillTx/>
                <a:latin typeface="Inapp" charset="0"/>
                <a:ea typeface="Inapp" charset="0"/>
                <a:cs typeface="Inapp" charset="0"/>
              </a:rPr>
              <a:t>attention</a:t>
            </a:r>
            <a:endParaRPr kumimoji="0" lang="it-IT" sz="4800" b="0" i="0" u="none" strike="noStrike" kern="1200" cap="none" spc="-150" normalizeH="0" baseline="0" noProof="0" dirty="0">
              <a:ln>
                <a:noFill/>
              </a:ln>
              <a:solidFill>
                <a:prstClr val="white"/>
              </a:solidFill>
              <a:effectLst/>
              <a:uLnTx/>
              <a:uFillTx/>
              <a:latin typeface="Inapp" charset="0"/>
              <a:ea typeface="Inapp" charset="0"/>
              <a:cs typeface="Inapp" charset="0"/>
            </a:endParaRPr>
          </a:p>
        </p:txBody>
      </p:sp>
      <p:pic>
        <p:nvPicPr>
          <p:cNvPr id="6" name="Immagine 5"/>
          <p:cNvPicPr>
            <a:picLocks noChangeAspect="1"/>
          </p:cNvPicPr>
          <p:nvPr/>
        </p:nvPicPr>
        <p:blipFill>
          <a:blip r:embed="rId2"/>
          <a:stretch>
            <a:fillRect/>
          </a:stretch>
        </p:blipFill>
        <p:spPr>
          <a:xfrm>
            <a:off x="5124974" y="4458456"/>
            <a:ext cx="1922747" cy="1271150"/>
          </a:xfrm>
          <a:prstGeom prst="rect">
            <a:avLst/>
          </a:prstGeom>
        </p:spPr>
      </p:pic>
      <p:sp>
        <p:nvSpPr>
          <p:cNvPr id="7" name="CasellaDiTesto 6"/>
          <p:cNvSpPr txBox="1"/>
          <p:nvPr/>
        </p:nvSpPr>
        <p:spPr>
          <a:xfrm>
            <a:off x="2861235" y="6120451"/>
            <a:ext cx="645022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a:ln>
                  <a:noFill/>
                </a:ln>
                <a:solidFill>
                  <a:prstClr val="white"/>
                </a:solidFill>
                <a:effectLst/>
                <a:uLnTx/>
                <a:uFillTx/>
                <a:latin typeface="Calibri" charset="0"/>
                <a:ea typeface="Calibri" charset="0"/>
                <a:cs typeface="Calibri" charset="0"/>
              </a:rPr>
              <a:t>www.inapp.org</a:t>
            </a:r>
          </a:p>
        </p:txBody>
      </p:sp>
      <p:pic>
        <p:nvPicPr>
          <p:cNvPr id="9" name="Immagine 8"/>
          <p:cNvPicPr>
            <a:picLocks noChangeAspect="1"/>
          </p:cNvPicPr>
          <p:nvPr/>
        </p:nvPicPr>
        <p:blipFill rotWithShape="1">
          <a:blip r:embed="rId3">
            <a:extLst>
              <a:ext uri="{28A0092B-C50C-407E-A947-70E740481C1C}">
                <a14:useLocalDpi xmlns:a14="http://schemas.microsoft.com/office/drawing/2010/main" val="0"/>
              </a:ext>
            </a:extLst>
          </a:blip>
          <a:srcRect b="55059"/>
          <a:stretch/>
        </p:blipFill>
        <p:spPr>
          <a:xfrm>
            <a:off x="0" y="-36765"/>
            <a:ext cx="12192000" cy="1560766"/>
          </a:xfrm>
          <a:prstGeom prst="rect">
            <a:avLst/>
          </a:prstGeom>
        </p:spPr>
      </p:pic>
      <p:sp>
        <p:nvSpPr>
          <p:cNvPr id="2" name="Titolo 1">
            <a:extLst>
              <a:ext uri="{FF2B5EF4-FFF2-40B4-BE49-F238E27FC236}">
                <a16:creationId xmlns:a16="http://schemas.microsoft.com/office/drawing/2014/main" id="{205192FB-C576-FC6B-DF2B-53C5C2D15816}"/>
              </a:ext>
            </a:extLst>
          </p:cNvPr>
          <p:cNvSpPr txBox="1">
            <a:spLocks/>
          </p:cNvSpPr>
          <p:nvPr/>
        </p:nvSpPr>
        <p:spPr>
          <a:xfrm>
            <a:off x="529594" y="3612172"/>
            <a:ext cx="11132812" cy="66231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it-IT" sz="2000" b="0" i="0" u="none" strike="noStrike" kern="1200" cap="none" spc="0" normalizeH="0" baseline="0" noProof="0" dirty="0">
                <a:ln>
                  <a:noFill/>
                </a:ln>
                <a:solidFill>
                  <a:prstClr val="white"/>
                </a:solidFill>
                <a:effectLst/>
                <a:uLnTx/>
                <a:uFillTx/>
                <a:latin typeface="Calibri" panose="020F0502020204030204"/>
                <a:ea typeface="Inapp" charset="0"/>
                <a:cs typeface="Inapp" charset="0"/>
              </a:rPr>
              <a:t>Aldo Rosano - a</a:t>
            </a:r>
            <a:r>
              <a:rPr kumimoji="0" lang="it-IT" sz="2000" b="0" i="0" u="none" strike="noStrike" kern="1200" cap="none" spc="0" normalizeH="0" baseline="0" noProof="0" dirty="0">
                <a:ln>
                  <a:noFill/>
                </a:ln>
                <a:solidFill>
                  <a:prstClr val="white"/>
                </a:solidFill>
                <a:effectLst/>
                <a:uLnTx/>
                <a:uFillTx/>
                <a:latin typeface="Calibri" panose="020F0502020204030204"/>
                <a:ea typeface="Helvetica Neue LT Std 57 Condensed" charset="0"/>
                <a:cs typeface="Helvetica Neue LT Std 57 Condensed" charset="0"/>
              </a:rPr>
              <a:t>.rosano@inapp.gov.it</a:t>
            </a:r>
            <a:endParaRPr kumimoji="0" lang="it-IT" sz="2000" b="0" i="0" u="none" strike="noStrike" kern="1200" cap="none" spc="0" normalizeH="0" baseline="0" noProof="0" dirty="0">
              <a:ln>
                <a:noFill/>
              </a:ln>
              <a:solidFill>
                <a:prstClr val="white"/>
              </a:solidFill>
              <a:effectLst/>
              <a:uLnTx/>
              <a:uFillTx/>
              <a:latin typeface="Calibri" panose="020F0502020204030204"/>
              <a:ea typeface="Inapp" charset="0"/>
              <a:cs typeface="Inapp" charset="0"/>
            </a:endParaRPr>
          </a:p>
        </p:txBody>
      </p:sp>
    </p:spTree>
    <p:extLst>
      <p:ext uri="{BB962C8B-B14F-4D97-AF65-F5344CB8AC3E}">
        <p14:creationId xmlns:p14="http://schemas.microsoft.com/office/powerpoint/2010/main" val="2106430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sp>
        <p:nvSpPr>
          <p:cNvPr id="7" name="CasellaDiTesto 6"/>
          <p:cNvSpPr txBox="1"/>
          <p:nvPr/>
        </p:nvSpPr>
        <p:spPr>
          <a:xfrm>
            <a:off x="568037" y="1459586"/>
            <a:ext cx="10432472" cy="3539430"/>
          </a:xfrm>
          <a:prstGeom prst="rect">
            <a:avLst/>
          </a:prstGeom>
          <a:noFill/>
        </p:spPr>
        <p:txBody>
          <a:bodyPr wrap="square" rtlCol="0">
            <a:spAutoFit/>
          </a:bodyPr>
          <a:lstStyle/>
          <a:p>
            <a:pPr algn="just"/>
            <a:r>
              <a:rPr lang="en-US" sz="3200" dirty="0">
                <a:solidFill>
                  <a:srgbClr val="404140"/>
                </a:solidFill>
              </a:rPr>
              <a:t>A study conducted in the Netherlands between 2001 and 2006 with more than 60 thousand respondents completing the "health module" of the Ongoing Population Survey (OPS) investigated the survival of people with disabilities, where disability status was defined according to the inability to perform at least one five activities daily living (ADLs) "normally“.</a:t>
            </a:r>
            <a:endParaRPr lang="it-IT" sz="3200" dirty="0">
              <a:solidFill>
                <a:srgbClr val="404140"/>
              </a:solidFill>
            </a:endParaRPr>
          </a:p>
        </p:txBody>
      </p:sp>
      <p:pic>
        <p:nvPicPr>
          <p:cNvPr id="9" name="Immagine 8">
            <a:extLst>
              <a:ext uri="{FF2B5EF4-FFF2-40B4-BE49-F238E27FC236}">
                <a16:creationId xmlns:a16="http://schemas.microsoft.com/office/drawing/2014/main" id="{88DFE45D-0A43-8541-850D-F72F893B1E8D}"/>
              </a:ext>
            </a:extLst>
          </p:cNvPr>
          <p:cNvPicPr>
            <a:picLocks noChangeAspect="1"/>
          </p:cNvPicPr>
          <p:nvPr/>
        </p:nvPicPr>
        <p:blipFill>
          <a:blip r:embed="rId2"/>
          <a:stretch>
            <a:fillRect/>
          </a:stretch>
        </p:blipFill>
        <p:spPr>
          <a:xfrm>
            <a:off x="10673543" y="5909822"/>
            <a:ext cx="1135248" cy="497642"/>
          </a:xfrm>
          <a:prstGeom prst="rect">
            <a:avLst/>
          </a:prstGeom>
        </p:spPr>
      </p:pic>
      <p:sp>
        <p:nvSpPr>
          <p:cNvPr id="2" name="Rettangolo 1">
            <a:extLst>
              <a:ext uri="{FF2B5EF4-FFF2-40B4-BE49-F238E27FC236}">
                <a16:creationId xmlns:a16="http://schemas.microsoft.com/office/drawing/2014/main" id="{ADC106BD-E0CE-2845-6487-B15143F88C7B}"/>
              </a:ext>
            </a:extLst>
          </p:cNvPr>
          <p:cNvSpPr/>
          <p:nvPr/>
        </p:nvSpPr>
        <p:spPr>
          <a:xfrm>
            <a:off x="0" y="606607"/>
            <a:ext cx="3404681" cy="490451"/>
          </a:xfrm>
          <a:prstGeom prst="rect">
            <a:avLst/>
          </a:prstGeom>
          <a:solidFill>
            <a:srgbClr val="009FE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800" b="1" dirty="0">
                <a:ea typeface="+mn-lt"/>
                <a:cs typeface="+mn-lt"/>
              </a:rPr>
              <a:t>Previous studies</a:t>
            </a:r>
            <a:endParaRPr lang="it-IT" sz="2800" b="1" dirty="0">
              <a:cs typeface="Calibri"/>
            </a:endParaRPr>
          </a:p>
        </p:txBody>
      </p:sp>
    </p:spTree>
    <p:extLst>
      <p:ext uri="{BB962C8B-B14F-4D97-AF65-F5344CB8AC3E}">
        <p14:creationId xmlns:p14="http://schemas.microsoft.com/office/powerpoint/2010/main" val="3421135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sp>
        <p:nvSpPr>
          <p:cNvPr id="7" name="CasellaDiTesto 6"/>
          <p:cNvSpPr txBox="1"/>
          <p:nvPr/>
        </p:nvSpPr>
        <p:spPr>
          <a:xfrm>
            <a:off x="568037" y="1459586"/>
            <a:ext cx="10432472" cy="3046988"/>
          </a:xfrm>
          <a:prstGeom prst="rect">
            <a:avLst/>
          </a:prstGeom>
          <a:noFill/>
        </p:spPr>
        <p:txBody>
          <a:bodyPr wrap="square" rtlCol="0">
            <a:spAutoFit/>
          </a:bodyPr>
          <a:lstStyle/>
          <a:p>
            <a:pPr algn="just"/>
            <a:r>
              <a:rPr lang="en-US" sz="3200" dirty="0">
                <a:solidFill>
                  <a:srgbClr val="404140"/>
                </a:solidFill>
              </a:rPr>
              <a:t>The Hazard Ratio (HR) (the risk of death of people with disabilities compared with that of people without disabilities) and </a:t>
            </a:r>
            <a:r>
              <a:rPr lang="en-US" sz="3200" u="sng" dirty="0">
                <a:solidFill>
                  <a:srgbClr val="404140"/>
                </a:solidFill>
              </a:rPr>
              <a:t>life expectancy at age 55 </a:t>
            </a:r>
            <a:r>
              <a:rPr lang="en-US" sz="3200" dirty="0">
                <a:solidFill>
                  <a:srgbClr val="404140"/>
                </a:solidFill>
              </a:rPr>
              <a:t>separately for men and women were calculated using a Cox regression model. </a:t>
            </a:r>
          </a:p>
          <a:p>
            <a:pPr algn="just"/>
            <a:r>
              <a:rPr lang="en-US" sz="3200" dirty="0">
                <a:solidFill>
                  <a:srgbClr val="404140"/>
                </a:solidFill>
              </a:rPr>
              <a:t>The HR for men was 7.8 and life expectancy was 15.9 year; for women the HR was 6.1 and life expectancy was 21.3 years.</a:t>
            </a:r>
            <a:endParaRPr lang="it-IT" sz="3200" dirty="0">
              <a:solidFill>
                <a:srgbClr val="404140"/>
              </a:solidFill>
            </a:endParaRPr>
          </a:p>
        </p:txBody>
      </p:sp>
      <p:pic>
        <p:nvPicPr>
          <p:cNvPr id="9" name="Immagine 8">
            <a:extLst>
              <a:ext uri="{FF2B5EF4-FFF2-40B4-BE49-F238E27FC236}">
                <a16:creationId xmlns:a16="http://schemas.microsoft.com/office/drawing/2014/main" id="{88DFE45D-0A43-8541-850D-F72F893B1E8D}"/>
              </a:ext>
            </a:extLst>
          </p:cNvPr>
          <p:cNvPicPr>
            <a:picLocks noChangeAspect="1"/>
          </p:cNvPicPr>
          <p:nvPr/>
        </p:nvPicPr>
        <p:blipFill>
          <a:blip r:embed="rId2"/>
          <a:stretch>
            <a:fillRect/>
          </a:stretch>
        </p:blipFill>
        <p:spPr>
          <a:xfrm>
            <a:off x="10673543" y="5909822"/>
            <a:ext cx="1135248" cy="497642"/>
          </a:xfrm>
          <a:prstGeom prst="rect">
            <a:avLst/>
          </a:prstGeom>
        </p:spPr>
      </p:pic>
      <p:sp>
        <p:nvSpPr>
          <p:cNvPr id="2" name="Rettangolo 1">
            <a:extLst>
              <a:ext uri="{FF2B5EF4-FFF2-40B4-BE49-F238E27FC236}">
                <a16:creationId xmlns:a16="http://schemas.microsoft.com/office/drawing/2014/main" id="{ADC106BD-E0CE-2845-6487-B15143F88C7B}"/>
              </a:ext>
            </a:extLst>
          </p:cNvPr>
          <p:cNvSpPr/>
          <p:nvPr/>
        </p:nvSpPr>
        <p:spPr>
          <a:xfrm>
            <a:off x="0" y="606607"/>
            <a:ext cx="3404681" cy="490451"/>
          </a:xfrm>
          <a:prstGeom prst="rect">
            <a:avLst/>
          </a:prstGeom>
          <a:solidFill>
            <a:srgbClr val="009FE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800" b="1" dirty="0">
                <a:ea typeface="+mn-lt"/>
                <a:cs typeface="+mn-lt"/>
              </a:rPr>
              <a:t>Previous studies</a:t>
            </a:r>
            <a:endParaRPr lang="it-IT" sz="2800" b="1" dirty="0">
              <a:cs typeface="Calibri"/>
            </a:endParaRPr>
          </a:p>
        </p:txBody>
      </p:sp>
      <p:sp>
        <p:nvSpPr>
          <p:cNvPr id="3" name="CasellaDiTesto 2">
            <a:extLst>
              <a:ext uri="{FF2B5EF4-FFF2-40B4-BE49-F238E27FC236}">
                <a16:creationId xmlns:a16="http://schemas.microsoft.com/office/drawing/2014/main" id="{5AE74395-273E-ABB2-9D07-5BD547E43AEC}"/>
              </a:ext>
            </a:extLst>
          </p:cNvPr>
          <p:cNvSpPr txBox="1"/>
          <p:nvPr/>
        </p:nvSpPr>
        <p:spPr>
          <a:xfrm>
            <a:off x="669956" y="5632223"/>
            <a:ext cx="9696810" cy="646331"/>
          </a:xfrm>
          <a:prstGeom prst="rect">
            <a:avLst/>
          </a:prstGeom>
          <a:noFill/>
          <a:ln>
            <a:solidFill>
              <a:schemeClr val="tx1"/>
            </a:solidFill>
          </a:ln>
        </p:spPr>
        <p:txBody>
          <a:bodyPr wrap="square" rtlCol="0">
            <a:spAutoFit/>
          </a:bodyPr>
          <a:lstStyle/>
          <a:p>
            <a:r>
              <a:rPr lang="en-GB" sz="1800" i="1"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Majer</a:t>
            </a:r>
            <a:r>
              <a:rPr lang="en-GB" sz="1800" i="1"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IM, </a:t>
            </a:r>
            <a:r>
              <a:rPr lang="en-GB" sz="1800" i="1"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Nusselder</a:t>
            </a:r>
            <a:r>
              <a:rPr lang="en-GB" sz="1800" i="1"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WJ, </a:t>
            </a:r>
            <a:r>
              <a:rPr lang="en-GB" sz="1800" i="1"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Mackenbach</a:t>
            </a:r>
            <a:r>
              <a:rPr lang="en-GB" sz="1800" i="1"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JP, </a:t>
            </a:r>
            <a:r>
              <a:rPr lang="en-GB" sz="1800" i="1"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Klijs</a:t>
            </a:r>
            <a:r>
              <a:rPr lang="en-GB" sz="1800" i="1"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B and van Baal PHM. Mortality risk associated with disability: a population-based record linkage study. Am J Public Health. 2011;101:e9-15. </a:t>
            </a:r>
            <a:endParaRPr lang="it-IT" i="1" dirty="0"/>
          </a:p>
        </p:txBody>
      </p:sp>
    </p:spTree>
    <p:extLst>
      <p:ext uri="{BB962C8B-B14F-4D97-AF65-F5344CB8AC3E}">
        <p14:creationId xmlns:p14="http://schemas.microsoft.com/office/powerpoint/2010/main" val="3275120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pic>
        <p:nvPicPr>
          <p:cNvPr id="9" name="Immagine 8">
            <a:extLst>
              <a:ext uri="{FF2B5EF4-FFF2-40B4-BE49-F238E27FC236}">
                <a16:creationId xmlns:a16="http://schemas.microsoft.com/office/drawing/2014/main" id="{88DFE45D-0A43-8541-850D-F72F893B1E8D}"/>
              </a:ext>
            </a:extLst>
          </p:cNvPr>
          <p:cNvPicPr>
            <a:picLocks noChangeAspect="1"/>
          </p:cNvPicPr>
          <p:nvPr/>
        </p:nvPicPr>
        <p:blipFill>
          <a:blip r:embed="rId2"/>
          <a:stretch>
            <a:fillRect/>
          </a:stretch>
        </p:blipFill>
        <p:spPr>
          <a:xfrm>
            <a:off x="10673543" y="5909822"/>
            <a:ext cx="1135248" cy="497642"/>
          </a:xfrm>
          <a:prstGeom prst="rect">
            <a:avLst/>
          </a:prstGeom>
        </p:spPr>
      </p:pic>
      <p:sp>
        <p:nvSpPr>
          <p:cNvPr id="2" name="Rettangolo 1">
            <a:extLst>
              <a:ext uri="{FF2B5EF4-FFF2-40B4-BE49-F238E27FC236}">
                <a16:creationId xmlns:a16="http://schemas.microsoft.com/office/drawing/2014/main" id="{ADC106BD-E0CE-2845-6487-B15143F88C7B}"/>
              </a:ext>
            </a:extLst>
          </p:cNvPr>
          <p:cNvSpPr/>
          <p:nvPr/>
        </p:nvSpPr>
        <p:spPr>
          <a:xfrm>
            <a:off x="0" y="606607"/>
            <a:ext cx="3404681" cy="490451"/>
          </a:xfrm>
          <a:prstGeom prst="rect">
            <a:avLst/>
          </a:prstGeom>
          <a:solidFill>
            <a:srgbClr val="009FE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800" b="1" dirty="0">
                <a:ea typeface="+mn-lt"/>
                <a:cs typeface="+mn-lt"/>
              </a:rPr>
              <a:t>Previous studies</a:t>
            </a:r>
            <a:endParaRPr lang="it-IT" sz="2800" b="1" dirty="0">
              <a:cs typeface="Calibri"/>
            </a:endParaRPr>
          </a:p>
        </p:txBody>
      </p:sp>
      <p:sp>
        <p:nvSpPr>
          <p:cNvPr id="3" name="CasellaDiTesto 2">
            <a:extLst>
              <a:ext uri="{FF2B5EF4-FFF2-40B4-BE49-F238E27FC236}">
                <a16:creationId xmlns:a16="http://schemas.microsoft.com/office/drawing/2014/main" id="{5AE74395-273E-ABB2-9D07-5BD547E43AEC}"/>
              </a:ext>
            </a:extLst>
          </p:cNvPr>
          <p:cNvSpPr txBox="1"/>
          <p:nvPr/>
        </p:nvSpPr>
        <p:spPr>
          <a:xfrm>
            <a:off x="669956" y="6340811"/>
            <a:ext cx="10302844" cy="523220"/>
          </a:xfrm>
          <a:prstGeom prst="rect">
            <a:avLst/>
          </a:prstGeom>
          <a:noFill/>
          <a:ln>
            <a:solidFill>
              <a:schemeClr val="tx1"/>
            </a:solidFill>
          </a:ln>
        </p:spPr>
        <p:txBody>
          <a:bodyPr wrap="square" rtlCol="0">
            <a:spAutoFit/>
          </a:bodyPr>
          <a:lstStyle/>
          <a:p>
            <a:r>
              <a:rPr lang="en-GB" sz="1400" i="1"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Majer</a:t>
            </a:r>
            <a:r>
              <a:rPr lang="en-GB" sz="1400" i="1"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IM, </a:t>
            </a:r>
            <a:r>
              <a:rPr lang="en-GB" sz="1400" i="1"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Nusselder</a:t>
            </a:r>
            <a:r>
              <a:rPr lang="en-GB" sz="1400" i="1"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WJ, </a:t>
            </a:r>
            <a:r>
              <a:rPr lang="en-GB" sz="1400" i="1"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Mackenbach</a:t>
            </a:r>
            <a:r>
              <a:rPr lang="en-GB" sz="1400" i="1"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JP, </a:t>
            </a:r>
            <a:r>
              <a:rPr lang="en-GB" sz="1400" i="1"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Klijs</a:t>
            </a:r>
            <a:r>
              <a:rPr lang="en-GB" sz="1400" i="1"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B and van Baal PHM. Mortality risk associated with disability: a population-based record linkage study. Am J Public Health. 2011;101:e9-15. </a:t>
            </a:r>
            <a:endParaRPr lang="it-IT" sz="1400" i="1" dirty="0"/>
          </a:p>
        </p:txBody>
      </p:sp>
      <p:pic>
        <p:nvPicPr>
          <p:cNvPr id="8" name="Immagine 7">
            <a:extLst>
              <a:ext uri="{FF2B5EF4-FFF2-40B4-BE49-F238E27FC236}">
                <a16:creationId xmlns:a16="http://schemas.microsoft.com/office/drawing/2014/main" id="{9D2E9A2F-22C5-2D89-7380-BA6B028B39C3}"/>
              </a:ext>
            </a:extLst>
          </p:cNvPr>
          <p:cNvPicPr>
            <a:picLocks noChangeAspect="1"/>
          </p:cNvPicPr>
          <p:nvPr/>
        </p:nvPicPr>
        <p:blipFill>
          <a:blip r:embed="rId3"/>
          <a:stretch>
            <a:fillRect/>
          </a:stretch>
        </p:blipFill>
        <p:spPr>
          <a:xfrm>
            <a:off x="5998325" y="2409683"/>
            <a:ext cx="6018313" cy="2938344"/>
          </a:xfrm>
          <a:prstGeom prst="rect">
            <a:avLst/>
          </a:prstGeom>
        </p:spPr>
      </p:pic>
      <p:sp>
        <p:nvSpPr>
          <p:cNvPr id="11" name="CasellaDiTesto 10">
            <a:extLst>
              <a:ext uri="{FF2B5EF4-FFF2-40B4-BE49-F238E27FC236}">
                <a16:creationId xmlns:a16="http://schemas.microsoft.com/office/drawing/2014/main" id="{AF19C74F-9454-66C9-1E5A-8F69B60DAF4A}"/>
              </a:ext>
            </a:extLst>
          </p:cNvPr>
          <p:cNvSpPr txBox="1"/>
          <p:nvPr/>
        </p:nvSpPr>
        <p:spPr>
          <a:xfrm>
            <a:off x="3535593" y="692970"/>
            <a:ext cx="8273197" cy="646331"/>
          </a:xfrm>
          <a:prstGeom prst="rect">
            <a:avLst/>
          </a:prstGeom>
          <a:noFill/>
        </p:spPr>
        <p:txBody>
          <a:bodyPr wrap="square">
            <a:spAutoFit/>
          </a:bodyPr>
          <a:lstStyle/>
          <a:p>
            <a:pPr algn="l"/>
            <a:r>
              <a:rPr lang="en-US" sz="1800" b="0" i="0" u="none" strike="noStrike" baseline="0" dirty="0">
                <a:latin typeface="AdvPSA568"/>
              </a:rPr>
              <a:t>Remaining life expectancy at age 55 years for nondisabled and disabled populations by disability measure: POLS Health Survey of the </a:t>
            </a:r>
            <a:r>
              <a:rPr lang="it-IT" sz="1800" b="0" i="0" u="none" strike="noStrike" baseline="0" dirty="0">
                <a:latin typeface="AdvPSA568"/>
              </a:rPr>
              <a:t>Netherlands, 2001–2006.</a:t>
            </a:r>
            <a:endParaRPr lang="it-IT" dirty="0"/>
          </a:p>
        </p:txBody>
      </p:sp>
      <p:pic>
        <p:nvPicPr>
          <p:cNvPr id="14" name="Immagine 13">
            <a:extLst>
              <a:ext uri="{FF2B5EF4-FFF2-40B4-BE49-F238E27FC236}">
                <a16:creationId xmlns:a16="http://schemas.microsoft.com/office/drawing/2014/main" id="{98E7444B-C98D-25D7-3151-328065210D66}"/>
              </a:ext>
            </a:extLst>
          </p:cNvPr>
          <p:cNvPicPr>
            <a:picLocks noChangeAspect="1"/>
          </p:cNvPicPr>
          <p:nvPr/>
        </p:nvPicPr>
        <p:blipFill>
          <a:blip r:embed="rId4"/>
          <a:stretch>
            <a:fillRect/>
          </a:stretch>
        </p:blipFill>
        <p:spPr>
          <a:xfrm>
            <a:off x="583841" y="2412148"/>
            <a:ext cx="5512158" cy="2814536"/>
          </a:xfrm>
          <a:prstGeom prst="rect">
            <a:avLst/>
          </a:prstGeom>
        </p:spPr>
      </p:pic>
      <p:pic>
        <p:nvPicPr>
          <p:cNvPr id="16" name="Immagine 15">
            <a:extLst>
              <a:ext uri="{FF2B5EF4-FFF2-40B4-BE49-F238E27FC236}">
                <a16:creationId xmlns:a16="http://schemas.microsoft.com/office/drawing/2014/main" id="{882635D8-C039-A339-E5A3-86CCEE995958}"/>
              </a:ext>
            </a:extLst>
          </p:cNvPr>
          <p:cNvPicPr>
            <a:picLocks noChangeAspect="1"/>
          </p:cNvPicPr>
          <p:nvPr/>
        </p:nvPicPr>
        <p:blipFill>
          <a:blip r:embed="rId5"/>
          <a:stretch>
            <a:fillRect/>
          </a:stretch>
        </p:blipFill>
        <p:spPr>
          <a:xfrm>
            <a:off x="2052365" y="5413549"/>
            <a:ext cx="8087269" cy="837844"/>
          </a:xfrm>
          <a:prstGeom prst="rect">
            <a:avLst/>
          </a:prstGeom>
        </p:spPr>
      </p:pic>
      <p:sp>
        <p:nvSpPr>
          <p:cNvPr id="17" name="CasellaDiTesto 16">
            <a:extLst>
              <a:ext uri="{FF2B5EF4-FFF2-40B4-BE49-F238E27FC236}">
                <a16:creationId xmlns:a16="http://schemas.microsoft.com/office/drawing/2014/main" id="{2A356978-FB69-C407-7873-C3DBFD444834}"/>
              </a:ext>
            </a:extLst>
          </p:cNvPr>
          <p:cNvSpPr txBox="1"/>
          <p:nvPr/>
        </p:nvSpPr>
        <p:spPr>
          <a:xfrm>
            <a:off x="3030380" y="1919008"/>
            <a:ext cx="625492" cy="369332"/>
          </a:xfrm>
          <a:prstGeom prst="rect">
            <a:avLst/>
          </a:prstGeom>
          <a:noFill/>
        </p:spPr>
        <p:txBody>
          <a:bodyPr wrap="none" rtlCol="0">
            <a:spAutoFit/>
          </a:bodyPr>
          <a:lstStyle/>
          <a:p>
            <a:r>
              <a:rPr lang="it-IT" b="1" dirty="0"/>
              <a:t>Men</a:t>
            </a:r>
          </a:p>
        </p:txBody>
      </p:sp>
      <p:sp>
        <p:nvSpPr>
          <p:cNvPr id="18" name="CasellaDiTesto 17">
            <a:extLst>
              <a:ext uri="{FF2B5EF4-FFF2-40B4-BE49-F238E27FC236}">
                <a16:creationId xmlns:a16="http://schemas.microsoft.com/office/drawing/2014/main" id="{F2C9733D-8299-F18E-0BA4-A5931B2EDA8F}"/>
              </a:ext>
            </a:extLst>
          </p:cNvPr>
          <p:cNvSpPr txBox="1"/>
          <p:nvPr/>
        </p:nvSpPr>
        <p:spPr>
          <a:xfrm>
            <a:off x="8693895" y="1882756"/>
            <a:ext cx="935449" cy="369332"/>
          </a:xfrm>
          <a:prstGeom prst="rect">
            <a:avLst/>
          </a:prstGeom>
          <a:noFill/>
        </p:spPr>
        <p:txBody>
          <a:bodyPr wrap="none" rtlCol="0">
            <a:spAutoFit/>
          </a:bodyPr>
          <a:lstStyle/>
          <a:p>
            <a:r>
              <a:rPr lang="it-IT" b="1" dirty="0"/>
              <a:t>Women</a:t>
            </a:r>
          </a:p>
        </p:txBody>
      </p:sp>
    </p:spTree>
    <p:extLst>
      <p:ext uri="{BB962C8B-B14F-4D97-AF65-F5344CB8AC3E}">
        <p14:creationId xmlns:p14="http://schemas.microsoft.com/office/powerpoint/2010/main" val="1433024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sp>
        <p:nvSpPr>
          <p:cNvPr id="7" name="CasellaDiTesto 6"/>
          <p:cNvSpPr txBox="1"/>
          <p:nvPr/>
        </p:nvSpPr>
        <p:spPr>
          <a:xfrm>
            <a:off x="568036" y="1459586"/>
            <a:ext cx="11144065" cy="4247317"/>
          </a:xfrm>
          <a:prstGeom prst="rect">
            <a:avLst/>
          </a:prstGeom>
          <a:noFill/>
        </p:spPr>
        <p:txBody>
          <a:bodyPr wrap="square" rtlCol="0">
            <a:spAutoFit/>
          </a:bodyPr>
          <a:lstStyle/>
          <a:p>
            <a:pPr algn="just"/>
            <a:r>
              <a:rPr lang="en-US" sz="3000" dirty="0">
                <a:solidFill>
                  <a:srgbClr val="404140"/>
                </a:solidFill>
              </a:rPr>
              <a:t>A study conducted in South Korea from 2008 and 2017 covering the whole Korean population (around 50 M) investigated, among other outcomes, the mortality rate and life expectancy  of people with disabilities, by type of disability, with disabilities defined according to following definition “a person whose daily life or social activity is substantially hampered by physical or mental disability over a long period of time”.</a:t>
            </a:r>
          </a:p>
          <a:p>
            <a:pPr algn="just"/>
            <a:r>
              <a:rPr lang="en-US" sz="3000" dirty="0">
                <a:solidFill>
                  <a:srgbClr val="404140"/>
                </a:solidFill>
              </a:rPr>
              <a:t>LE gap </a:t>
            </a:r>
            <a:r>
              <a:rPr lang="en-US" sz="3000" u="sng" dirty="0">
                <a:solidFill>
                  <a:srgbClr val="404140"/>
                </a:solidFill>
              </a:rPr>
              <a:t>at birth </a:t>
            </a:r>
            <a:r>
              <a:rPr lang="en-US" sz="3000" dirty="0">
                <a:solidFill>
                  <a:srgbClr val="404140"/>
                </a:solidFill>
              </a:rPr>
              <a:t>between disabled and non-disabled people was </a:t>
            </a:r>
            <a:r>
              <a:rPr lang="en-US" sz="3000" b="1" dirty="0">
                <a:solidFill>
                  <a:srgbClr val="FF0000"/>
                </a:solidFill>
              </a:rPr>
              <a:t>17.6</a:t>
            </a:r>
            <a:r>
              <a:rPr lang="en-US" sz="3000" dirty="0">
                <a:solidFill>
                  <a:srgbClr val="404140"/>
                </a:solidFill>
              </a:rPr>
              <a:t> </a:t>
            </a:r>
            <a:r>
              <a:rPr lang="en-US" sz="3000" b="1" dirty="0">
                <a:solidFill>
                  <a:srgbClr val="FF0000"/>
                </a:solidFill>
              </a:rPr>
              <a:t>years</a:t>
            </a:r>
            <a:r>
              <a:rPr lang="en-US" sz="3000" dirty="0">
                <a:solidFill>
                  <a:srgbClr val="404140"/>
                </a:solidFill>
              </a:rPr>
              <a:t> (65.0 vs 82.6)</a:t>
            </a:r>
            <a:endParaRPr lang="it-IT" sz="3000" dirty="0">
              <a:solidFill>
                <a:srgbClr val="404140"/>
              </a:solidFill>
            </a:endParaRPr>
          </a:p>
        </p:txBody>
      </p:sp>
      <p:pic>
        <p:nvPicPr>
          <p:cNvPr id="9" name="Immagine 8">
            <a:extLst>
              <a:ext uri="{FF2B5EF4-FFF2-40B4-BE49-F238E27FC236}">
                <a16:creationId xmlns:a16="http://schemas.microsoft.com/office/drawing/2014/main" id="{88DFE45D-0A43-8541-850D-F72F893B1E8D}"/>
              </a:ext>
            </a:extLst>
          </p:cNvPr>
          <p:cNvPicPr>
            <a:picLocks noChangeAspect="1"/>
          </p:cNvPicPr>
          <p:nvPr/>
        </p:nvPicPr>
        <p:blipFill>
          <a:blip r:embed="rId2"/>
          <a:stretch>
            <a:fillRect/>
          </a:stretch>
        </p:blipFill>
        <p:spPr>
          <a:xfrm>
            <a:off x="10673543" y="5909822"/>
            <a:ext cx="1135248" cy="497642"/>
          </a:xfrm>
          <a:prstGeom prst="rect">
            <a:avLst/>
          </a:prstGeom>
        </p:spPr>
      </p:pic>
      <p:sp>
        <p:nvSpPr>
          <p:cNvPr id="2" name="Rettangolo 1">
            <a:extLst>
              <a:ext uri="{FF2B5EF4-FFF2-40B4-BE49-F238E27FC236}">
                <a16:creationId xmlns:a16="http://schemas.microsoft.com/office/drawing/2014/main" id="{ADC106BD-E0CE-2845-6487-B15143F88C7B}"/>
              </a:ext>
            </a:extLst>
          </p:cNvPr>
          <p:cNvSpPr/>
          <p:nvPr/>
        </p:nvSpPr>
        <p:spPr>
          <a:xfrm>
            <a:off x="0" y="606607"/>
            <a:ext cx="3404681" cy="490451"/>
          </a:xfrm>
          <a:prstGeom prst="rect">
            <a:avLst/>
          </a:prstGeom>
          <a:solidFill>
            <a:srgbClr val="009FE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800" b="1" dirty="0">
                <a:ea typeface="+mn-lt"/>
                <a:cs typeface="+mn-lt"/>
              </a:rPr>
              <a:t>Previous studies</a:t>
            </a:r>
            <a:endParaRPr lang="it-IT" sz="2800" b="1" dirty="0">
              <a:cs typeface="Calibri"/>
            </a:endParaRPr>
          </a:p>
        </p:txBody>
      </p:sp>
    </p:spTree>
    <p:extLst>
      <p:ext uri="{BB962C8B-B14F-4D97-AF65-F5344CB8AC3E}">
        <p14:creationId xmlns:p14="http://schemas.microsoft.com/office/powerpoint/2010/main" val="1840393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pic>
        <p:nvPicPr>
          <p:cNvPr id="9" name="Immagine 8">
            <a:extLst>
              <a:ext uri="{FF2B5EF4-FFF2-40B4-BE49-F238E27FC236}">
                <a16:creationId xmlns:a16="http://schemas.microsoft.com/office/drawing/2014/main" id="{88DFE45D-0A43-8541-850D-F72F893B1E8D}"/>
              </a:ext>
            </a:extLst>
          </p:cNvPr>
          <p:cNvPicPr>
            <a:picLocks noChangeAspect="1"/>
          </p:cNvPicPr>
          <p:nvPr/>
        </p:nvPicPr>
        <p:blipFill>
          <a:blip r:embed="rId2"/>
          <a:stretch>
            <a:fillRect/>
          </a:stretch>
        </p:blipFill>
        <p:spPr>
          <a:xfrm>
            <a:off x="10673543" y="5909822"/>
            <a:ext cx="1135248" cy="497642"/>
          </a:xfrm>
          <a:prstGeom prst="rect">
            <a:avLst/>
          </a:prstGeom>
        </p:spPr>
      </p:pic>
      <p:sp>
        <p:nvSpPr>
          <p:cNvPr id="2" name="Rettangolo 1">
            <a:extLst>
              <a:ext uri="{FF2B5EF4-FFF2-40B4-BE49-F238E27FC236}">
                <a16:creationId xmlns:a16="http://schemas.microsoft.com/office/drawing/2014/main" id="{ADC106BD-E0CE-2845-6487-B15143F88C7B}"/>
              </a:ext>
            </a:extLst>
          </p:cNvPr>
          <p:cNvSpPr/>
          <p:nvPr/>
        </p:nvSpPr>
        <p:spPr>
          <a:xfrm>
            <a:off x="0" y="606607"/>
            <a:ext cx="3404681" cy="490451"/>
          </a:xfrm>
          <a:prstGeom prst="rect">
            <a:avLst/>
          </a:prstGeom>
          <a:solidFill>
            <a:srgbClr val="009FE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800" b="1" dirty="0">
                <a:ea typeface="+mn-lt"/>
                <a:cs typeface="+mn-lt"/>
              </a:rPr>
              <a:t>Previous studies</a:t>
            </a:r>
            <a:endParaRPr lang="it-IT" sz="2800" b="1" dirty="0">
              <a:cs typeface="Calibri"/>
            </a:endParaRPr>
          </a:p>
        </p:txBody>
      </p:sp>
      <p:sp>
        <p:nvSpPr>
          <p:cNvPr id="3" name="CasellaDiTesto 2">
            <a:extLst>
              <a:ext uri="{FF2B5EF4-FFF2-40B4-BE49-F238E27FC236}">
                <a16:creationId xmlns:a16="http://schemas.microsoft.com/office/drawing/2014/main" id="{5AE74395-273E-ABB2-9D07-5BD547E43AEC}"/>
              </a:ext>
            </a:extLst>
          </p:cNvPr>
          <p:cNvSpPr txBox="1"/>
          <p:nvPr/>
        </p:nvSpPr>
        <p:spPr>
          <a:xfrm>
            <a:off x="669956" y="6340811"/>
            <a:ext cx="10302844" cy="523220"/>
          </a:xfrm>
          <a:prstGeom prst="rect">
            <a:avLst/>
          </a:prstGeom>
          <a:noFill/>
          <a:ln>
            <a:solidFill>
              <a:schemeClr val="tx1"/>
            </a:solidFill>
          </a:ln>
        </p:spPr>
        <p:txBody>
          <a:bodyPr wrap="square" rtlCol="0">
            <a:spAutoFit/>
          </a:bodyPr>
          <a:lstStyle/>
          <a:p>
            <a:r>
              <a:rPr lang="en-US" sz="1400" i="1"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Bahk</a:t>
            </a:r>
            <a:r>
              <a:rPr lang="en-US" sz="1400" i="1"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J, Kang H, Khang Y. Disability type–specific mortality patterns and life expectancy among disabled people in South Korea using 10-year combined data between 2008 and 2017. Preventive Medicine Reports. 2022</a:t>
            </a:r>
            <a:endParaRPr lang="it-IT" sz="1400" i="1" dirty="0"/>
          </a:p>
        </p:txBody>
      </p:sp>
      <p:sp>
        <p:nvSpPr>
          <p:cNvPr id="11" name="CasellaDiTesto 10">
            <a:extLst>
              <a:ext uri="{FF2B5EF4-FFF2-40B4-BE49-F238E27FC236}">
                <a16:creationId xmlns:a16="http://schemas.microsoft.com/office/drawing/2014/main" id="{AF19C74F-9454-66C9-1E5A-8F69B60DAF4A}"/>
              </a:ext>
            </a:extLst>
          </p:cNvPr>
          <p:cNvSpPr txBox="1"/>
          <p:nvPr/>
        </p:nvSpPr>
        <p:spPr>
          <a:xfrm>
            <a:off x="4255441" y="631608"/>
            <a:ext cx="6902186" cy="400110"/>
          </a:xfrm>
          <a:prstGeom prst="rect">
            <a:avLst/>
          </a:prstGeom>
          <a:noFill/>
        </p:spPr>
        <p:txBody>
          <a:bodyPr wrap="square">
            <a:spAutoFit/>
          </a:bodyPr>
          <a:lstStyle/>
          <a:p>
            <a:pPr algn="l"/>
            <a:r>
              <a:rPr lang="it-IT" sz="2000" b="1" i="0" u="none" strike="noStrike" baseline="0" dirty="0">
                <a:latin typeface="AdvPSA568"/>
              </a:rPr>
              <a:t>LE </a:t>
            </a:r>
            <a:r>
              <a:rPr lang="it-IT" sz="2000" b="1" i="0" u="none" strike="noStrike" baseline="0" dirty="0" err="1">
                <a:latin typeface="AdvPSA568"/>
              </a:rPr>
              <a:t>according</a:t>
            </a:r>
            <a:r>
              <a:rPr lang="it-IT" sz="2000" b="1" i="0" u="none" strike="noStrike" baseline="0" dirty="0">
                <a:latin typeface="AdvPSA568"/>
              </a:rPr>
              <a:t> to </a:t>
            </a:r>
            <a:r>
              <a:rPr lang="it-IT" sz="2000" b="1" i="0" u="none" strike="noStrike" baseline="0" dirty="0" err="1">
                <a:latin typeface="AdvPSA568"/>
              </a:rPr>
              <a:t>disability</a:t>
            </a:r>
            <a:r>
              <a:rPr lang="it-IT" sz="2000" b="1" i="0" u="none" strike="noStrike" baseline="0" dirty="0">
                <a:latin typeface="AdvPSA568"/>
              </a:rPr>
              <a:t> </a:t>
            </a:r>
            <a:r>
              <a:rPr lang="it-IT" sz="2000" b="1" i="0" u="none" strike="noStrike" baseline="0" dirty="0" err="1">
                <a:latin typeface="AdvPSA568"/>
              </a:rPr>
              <a:t>type</a:t>
            </a:r>
            <a:r>
              <a:rPr lang="it-IT" sz="2000" b="1" dirty="0">
                <a:latin typeface="AdvPSA568"/>
              </a:rPr>
              <a:t>. South Korea 2007-2018</a:t>
            </a:r>
            <a:endParaRPr lang="it-IT" sz="2000" b="1" dirty="0"/>
          </a:p>
        </p:txBody>
      </p:sp>
      <p:pic>
        <p:nvPicPr>
          <p:cNvPr id="5" name="Immagine 4">
            <a:extLst>
              <a:ext uri="{FF2B5EF4-FFF2-40B4-BE49-F238E27FC236}">
                <a16:creationId xmlns:a16="http://schemas.microsoft.com/office/drawing/2014/main" id="{6612BF3B-1024-D3CD-FF0E-EF6CC04CAE6B}"/>
              </a:ext>
            </a:extLst>
          </p:cNvPr>
          <p:cNvPicPr>
            <a:picLocks noChangeAspect="1"/>
          </p:cNvPicPr>
          <p:nvPr/>
        </p:nvPicPr>
        <p:blipFill>
          <a:blip r:embed="rId3"/>
          <a:stretch>
            <a:fillRect/>
          </a:stretch>
        </p:blipFill>
        <p:spPr>
          <a:xfrm>
            <a:off x="1174548" y="1274154"/>
            <a:ext cx="9293660" cy="4807417"/>
          </a:xfrm>
          <a:prstGeom prst="rect">
            <a:avLst/>
          </a:prstGeom>
        </p:spPr>
      </p:pic>
    </p:spTree>
    <p:extLst>
      <p:ext uri="{BB962C8B-B14F-4D97-AF65-F5344CB8AC3E}">
        <p14:creationId xmlns:p14="http://schemas.microsoft.com/office/powerpoint/2010/main" val="1851545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sp>
        <p:nvSpPr>
          <p:cNvPr id="7" name="CasellaDiTesto 6"/>
          <p:cNvSpPr txBox="1"/>
          <p:nvPr/>
        </p:nvSpPr>
        <p:spPr>
          <a:xfrm>
            <a:off x="568037" y="1523693"/>
            <a:ext cx="10432472" cy="1446550"/>
          </a:xfrm>
          <a:prstGeom prst="rect">
            <a:avLst/>
          </a:prstGeom>
          <a:noFill/>
        </p:spPr>
        <p:txBody>
          <a:bodyPr wrap="square" rtlCol="0">
            <a:spAutoFit/>
          </a:bodyPr>
          <a:lstStyle/>
          <a:p>
            <a:pPr algn="just"/>
            <a:endParaRPr lang="en-US" sz="2400" dirty="0">
              <a:solidFill>
                <a:srgbClr val="404140"/>
              </a:solidFill>
            </a:endParaRPr>
          </a:p>
          <a:p>
            <a:pPr algn="just"/>
            <a:r>
              <a:rPr lang="en-US" sz="3200" b="1" dirty="0">
                <a:solidFill>
                  <a:srgbClr val="404140"/>
                </a:solidFill>
              </a:rPr>
              <a:t>Objective of the study: </a:t>
            </a:r>
            <a:r>
              <a:rPr lang="en-US" sz="3200" b="1" dirty="0">
                <a:solidFill>
                  <a:srgbClr val="FF0000"/>
                </a:solidFill>
              </a:rPr>
              <a:t>to estimate the life expectancy of people with severe disabilities in Italy.</a:t>
            </a:r>
            <a:endParaRPr lang="it-IT" sz="3200" b="1" dirty="0">
              <a:solidFill>
                <a:srgbClr val="FF0000"/>
              </a:solidFill>
            </a:endParaRPr>
          </a:p>
        </p:txBody>
      </p:sp>
      <p:pic>
        <p:nvPicPr>
          <p:cNvPr id="9" name="Immagine 8">
            <a:extLst>
              <a:ext uri="{FF2B5EF4-FFF2-40B4-BE49-F238E27FC236}">
                <a16:creationId xmlns:a16="http://schemas.microsoft.com/office/drawing/2014/main" id="{88DFE45D-0A43-8541-850D-F72F893B1E8D}"/>
              </a:ext>
            </a:extLst>
          </p:cNvPr>
          <p:cNvPicPr>
            <a:picLocks noChangeAspect="1"/>
          </p:cNvPicPr>
          <p:nvPr/>
        </p:nvPicPr>
        <p:blipFill>
          <a:blip r:embed="rId2"/>
          <a:stretch>
            <a:fillRect/>
          </a:stretch>
        </p:blipFill>
        <p:spPr>
          <a:xfrm>
            <a:off x="10673543" y="5909822"/>
            <a:ext cx="1135248" cy="497642"/>
          </a:xfrm>
          <a:prstGeom prst="rect">
            <a:avLst/>
          </a:prstGeom>
        </p:spPr>
      </p:pic>
      <p:sp>
        <p:nvSpPr>
          <p:cNvPr id="2" name="Rettangolo 1">
            <a:extLst>
              <a:ext uri="{FF2B5EF4-FFF2-40B4-BE49-F238E27FC236}">
                <a16:creationId xmlns:a16="http://schemas.microsoft.com/office/drawing/2014/main" id="{709C0A5A-0D0D-18D7-9DA3-C27528AD0835}"/>
              </a:ext>
            </a:extLst>
          </p:cNvPr>
          <p:cNvSpPr/>
          <p:nvPr/>
        </p:nvSpPr>
        <p:spPr>
          <a:xfrm>
            <a:off x="0" y="606607"/>
            <a:ext cx="3404681" cy="490451"/>
          </a:xfrm>
          <a:prstGeom prst="rect">
            <a:avLst/>
          </a:prstGeom>
          <a:solidFill>
            <a:srgbClr val="009FE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800" b="1" dirty="0">
                <a:ea typeface="+mn-lt"/>
                <a:cs typeface="+mn-lt"/>
              </a:rPr>
              <a:t>OBJECTIVE</a:t>
            </a:r>
            <a:endParaRPr lang="it-IT" sz="2800" b="1" dirty="0">
              <a:cs typeface="Calibri"/>
            </a:endParaRPr>
          </a:p>
        </p:txBody>
      </p:sp>
    </p:spTree>
    <p:extLst>
      <p:ext uri="{BB962C8B-B14F-4D97-AF65-F5344CB8AC3E}">
        <p14:creationId xmlns:p14="http://schemas.microsoft.com/office/powerpoint/2010/main" val="230791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Connettore 1 12"/>
          <p:cNvCxnSpPr/>
          <p:nvPr/>
        </p:nvCxnSpPr>
        <p:spPr>
          <a:xfrm>
            <a:off x="0" y="6297066"/>
            <a:ext cx="10673543" cy="1"/>
          </a:xfrm>
          <a:prstGeom prst="line">
            <a:avLst/>
          </a:prstGeom>
          <a:ln w="12700">
            <a:solidFill>
              <a:srgbClr val="404140"/>
            </a:solidFill>
          </a:ln>
        </p:spPr>
        <p:style>
          <a:lnRef idx="1">
            <a:schemeClr val="accent1"/>
          </a:lnRef>
          <a:fillRef idx="0">
            <a:schemeClr val="accent1"/>
          </a:fillRef>
          <a:effectRef idx="0">
            <a:schemeClr val="accent1"/>
          </a:effectRef>
          <a:fontRef idx="minor">
            <a:schemeClr val="tx1"/>
          </a:fontRef>
        </p:style>
      </p:cxnSp>
      <p:pic>
        <p:nvPicPr>
          <p:cNvPr id="9" name="Immagine 8">
            <a:extLst>
              <a:ext uri="{FF2B5EF4-FFF2-40B4-BE49-F238E27FC236}">
                <a16:creationId xmlns:a16="http://schemas.microsoft.com/office/drawing/2014/main" id="{88DFE45D-0A43-8541-850D-F72F893B1E8D}"/>
              </a:ext>
            </a:extLst>
          </p:cNvPr>
          <p:cNvPicPr>
            <a:picLocks noChangeAspect="1"/>
          </p:cNvPicPr>
          <p:nvPr/>
        </p:nvPicPr>
        <p:blipFill>
          <a:blip r:embed="rId2"/>
          <a:stretch>
            <a:fillRect/>
          </a:stretch>
        </p:blipFill>
        <p:spPr>
          <a:xfrm>
            <a:off x="10673543" y="5909822"/>
            <a:ext cx="1135248" cy="497642"/>
          </a:xfrm>
          <a:prstGeom prst="rect">
            <a:avLst/>
          </a:prstGeom>
        </p:spPr>
      </p:pic>
      <p:sp>
        <p:nvSpPr>
          <p:cNvPr id="2" name="Rettangolo 1">
            <a:extLst>
              <a:ext uri="{FF2B5EF4-FFF2-40B4-BE49-F238E27FC236}">
                <a16:creationId xmlns:a16="http://schemas.microsoft.com/office/drawing/2014/main" id="{709C0A5A-0D0D-18D7-9DA3-C27528AD0835}"/>
              </a:ext>
            </a:extLst>
          </p:cNvPr>
          <p:cNvSpPr/>
          <p:nvPr/>
        </p:nvSpPr>
        <p:spPr>
          <a:xfrm>
            <a:off x="0" y="606607"/>
            <a:ext cx="3404681" cy="490451"/>
          </a:xfrm>
          <a:prstGeom prst="rect">
            <a:avLst/>
          </a:prstGeom>
          <a:solidFill>
            <a:srgbClr val="009FE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800" b="1" dirty="0">
                <a:ea typeface="+mn-lt"/>
                <a:cs typeface="+mn-lt"/>
              </a:rPr>
              <a:t>RATIONALE</a:t>
            </a:r>
            <a:endParaRPr lang="it-IT" sz="2800" b="1" dirty="0">
              <a:cs typeface="Calibri"/>
            </a:endParaRPr>
          </a:p>
        </p:txBody>
      </p:sp>
      <p:sp>
        <p:nvSpPr>
          <p:cNvPr id="4" name="CasellaDiTesto 3">
            <a:extLst>
              <a:ext uri="{FF2B5EF4-FFF2-40B4-BE49-F238E27FC236}">
                <a16:creationId xmlns:a16="http://schemas.microsoft.com/office/drawing/2014/main" id="{662C019C-78E4-2F8E-9A78-ACA7E5CECE77}"/>
              </a:ext>
            </a:extLst>
          </p:cNvPr>
          <p:cNvSpPr txBox="1"/>
          <p:nvPr/>
        </p:nvSpPr>
        <p:spPr>
          <a:xfrm>
            <a:off x="509375" y="1342571"/>
            <a:ext cx="11299416" cy="4893647"/>
          </a:xfrm>
          <a:prstGeom prst="rect">
            <a:avLst/>
          </a:prstGeom>
          <a:noFill/>
        </p:spPr>
        <p:txBody>
          <a:bodyPr wrap="square">
            <a:spAutoFit/>
          </a:bodyPr>
          <a:lstStyle/>
          <a:p>
            <a:pPr marL="342900" indent="-342900" algn="just">
              <a:buFont typeface="Arial" panose="020B0604020202020204" pitchFamily="34" charset="0"/>
              <a:buChar char="•"/>
            </a:pPr>
            <a:r>
              <a:rPr lang="en-US" sz="2400" dirty="0">
                <a:solidFill>
                  <a:srgbClr val="404140"/>
                </a:solidFill>
              </a:rPr>
              <a:t>Hence, the objective is to build a period-based life table of persons with severe disabilities and to estimate the life expectancy (LE) at different ages.</a:t>
            </a:r>
          </a:p>
          <a:p>
            <a:pPr marL="342900" indent="-342900" algn="just">
              <a:buFont typeface="Arial" panose="020B0604020202020204" pitchFamily="34" charset="0"/>
              <a:buChar char="•"/>
            </a:pPr>
            <a:r>
              <a:rPr lang="en-US" sz="2400" dirty="0">
                <a:solidFill>
                  <a:srgbClr val="404140"/>
                </a:solidFill>
              </a:rPr>
              <a:t>Period-based life tables describe the hypothetical survival experience of a synthetic or fictitious cohort. Estimated life expectancies from this kind of tables are in fact the average length of life of the fictitious generation represented in the life table.</a:t>
            </a:r>
          </a:p>
          <a:p>
            <a:pPr marL="342900" indent="-342900" algn="just">
              <a:buFont typeface="Arial" panose="020B0604020202020204" pitchFamily="34" charset="0"/>
              <a:buChar char="•"/>
            </a:pPr>
            <a:r>
              <a:rPr lang="en-US" sz="2400" dirty="0">
                <a:solidFill>
                  <a:srgbClr val="404140"/>
                </a:solidFill>
              </a:rPr>
              <a:t>Actually,  building a current life table of persons with severe disabilities (and estimating LEs at different ages) cannot answer to the question ‘how long a person with severe disability at </a:t>
            </a:r>
            <a:r>
              <a:rPr lang="en-US" sz="2400">
                <a:solidFill>
                  <a:srgbClr val="404140"/>
                </a:solidFill>
              </a:rPr>
              <a:t>age x can </a:t>
            </a:r>
            <a:r>
              <a:rPr lang="en-US" sz="2400" dirty="0">
                <a:solidFill>
                  <a:srgbClr val="404140"/>
                </a:solidFill>
              </a:rPr>
              <a:t>expect to live?’ (we would need mortality data of a cohort to build a generational life table) </a:t>
            </a:r>
            <a:endParaRPr lang="it-IT" sz="2400" dirty="0">
              <a:solidFill>
                <a:srgbClr val="404140"/>
              </a:solidFill>
            </a:endParaRPr>
          </a:p>
          <a:p>
            <a:pPr marL="342900" indent="-342900" algn="just">
              <a:buFont typeface="Arial" panose="020B0604020202020204" pitchFamily="34" charset="0"/>
              <a:buChar char="•"/>
            </a:pPr>
            <a:r>
              <a:rPr lang="en-US" sz="2400" dirty="0">
                <a:solidFill>
                  <a:srgbClr val="404140"/>
                </a:solidFill>
              </a:rPr>
              <a:t>Life tables are one form of combining mortality rates of a population at different ages into a single statistical model. They can be used to measure </a:t>
            </a:r>
            <a:r>
              <a:rPr lang="en-US" sz="2400" u="sng" dirty="0">
                <a:solidFill>
                  <a:srgbClr val="404140"/>
                </a:solidFill>
              </a:rPr>
              <a:t>the level of mortality of the population involved and provide a reliable snapshot of population health status and mortality.</a:t>
            </a:r>
          </a:p>
        </p:txBody>
      </p:sp>
    </p:spTree>
    <p:extLst>
      <p:ext uri="{BB962C8B-B14F-4D97-AF65-F5344CB8AC3E}">
        <p14:creationId xmlns:p14="http://schemas.microsoft.com/office/powerpoint/2010/main" val="152300835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o INAPP" ma:contentTypeID="0x0101006C7ADFBD5F59AA4681BCEF6E9521106B005BB5ADB9306F4246A711BE22D6260667" ma:contentTypeVersion="50" ma:contentTypeDescription="" ma:contentTypeScope="" ma:versionID="c4bd703a7f7e9a33b0bc66781788ba79">
  <xsd:schema xmlns:xsd="http://www.w3.org/2001/XMLSchema" xmlns:xs="http://www.w3.org/2001/XMLSchema" xmlns:p="http://schemas.microsoft.com/office/2006/metadata/properties" xmlns:ns2="266a059f-5484-48cf-b1f8-0f4198ccbb9a" xmlns:ns3="http://schemas.microsoft.com/sharepoint.v3" targetNamespace="http://schemas.microsoft.com/office/2006/metadata/properties" ma:root="true" ma:fieldsID="e542fa5f01db5cd30ad9c738c925b305" ns2:_="" ns3:_="">
    <xsd:import namespace="266a059f-5484-48cf-b1f8-0f4198ccbb9a"/>
    <xsd:import namespace="http://schemas.microsoft.com/sharepoint.v3"/>
    <xsd:element name="properties">
      <xsd:complexType>
        <xsd:sequence>
          <xsd:element name="documentManagement">
            <xsd:complexType>
              <xsd:all>
                <xsd:element ref="ns2:j39f4746ae814cf1b09ae20ed80bc934" minOccurs="0"/>
                <xsd:element ref="ns2:TaxCatchAll" minOccurs="0"/>
                <xsd:element ref="ns2:TaxCatchAllLabel" minOccurs="0"/>
                <xsd:element ref="ns2:ddbf710215ed4db6a2aea12a8a104a20" minOccurs="0"/>
                <xsd:element ref="ns2:n30d679e8e214ecea845aca1d5e7f10f" minOccurs="0"/>
                <xsd:element ref="ns2:TaxKeywordTaxHTField" minOccurs="0"/>
                <xsd:element ref="ns2:DataPubblicazione" minOccurs="0"/>
                <xsd:element ref="ns3:CategoryDescription" minOccurs="0"/>
                <xsd:element ref="ns2:Nota" minOccurs="0"/>
                <xsd:element ref="ns2:m66a986f175448a8af3cafdf6825b013"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6a059f-5484-48cf-b1f8-0f4198ccbb9a" elementFormDefault="qualified">
    <xsd:import namespace="http://schemas.microsoft.com/office/2006/documentManagement/types"/>
    <xsd:import namespace="http://schemas.microsoft.com/office/infopath/2007/PartnerControls"/>
    <xsd:element name="j39f4746ae814cf1b09ae20ed80bc934" ma:index="8" nillable="true" ma:taxonomy="true" ma:internalName="j39f4746ae814cf1b09ae20ed80bc934" ma:taxonomyFieldName="Argomento_x0020_Documento" ma:displayName="Argomento Documento" ma:default="" ma:fieldId="{339f4746-ae81-4cf1-b09a-e20ed80bc934}" ma:sspId="932929ed-d618-4f0a-bfe6-c6586124b182" ma:termSetId="4d3a31c1-d4e0-4f4b-b841-a41f7ab51bd6"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c5ec73f8-914f-4758-afb8-9873dc899496}" ma:internalName="TaxCatchAll" ma:showField="CatchAllData" ma:web="59575557-5eef-4da0-b2a2-4eb0e1c4d157">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c5ec73f8-914f-4758-afb8-9873dc899496}" ma:internalName="TaxCatchAllLabel" ma:readOnly="true" ma:showField="CatchAllDataLabel" ma:web="59575557-5eef-4da0-b2a2-4eb0e1c4d157">
      <xsd:complexType>
        <xsd:complexContent>
          <xsd:extension base="dms:MultiChoiceLookup">
            <xsd:sequence>
              <xsd:element name="Value" type="dms:Lookup" maxOccurs="unbounded" minOccurs="0" nillable="true"/>
            </xsd:sequence>
          </xsd:extension>
        </xsd:complexContent>
      </xsd:complexType>
    </xsd:element>
    <xsd:element name="ddbf710215ed4db6a2aea12a8a104a20" ma:index="12" nillable="true" ma:taxonomy="true" ma:internalName="ddbf710215ed4db6a2aea12a8a104a20" ma:taxonomyFieldName="Dipartimento" ma:displayName="Dipartimento" ma:default="" ma:fieldId="{ddbf7102-15ed-4db6-a2ae-a12a8a104a20}" ma:sspId="932929ed-d618-4f0a-bfe6-c6586124b182" ma:termSetId="8ed8c9ea-7052-4c1d-a4d7-b9c10bffea6f" ma:anchorId="00000000-0000-0000-0000-000000000000" ma:open="false" ma:isKeyword="false">
      <xsd:complexType>
        <xsd:sequence>
          <xsd:element ref="pc:Terms" minOccurs="0" maxOccurs="1"/>
        </xsd:sequence>
      </xsd:complexType>
    </xsd:element>
    <xsd:element name="n30d679e8e214ecea845aca1d5e7f10f" ma:index="14" nillable="true" ma:taxonomy="true" ma:internalName="n30d679e8e214ecea845aca1d5e7f10f" ma:taxonomyFieldName="Ufficio" ma:displayName="Ufficio" ma:default="" ma:fieldId="{730d679e-8e21-4ece-a845-aca1d5e7f10f}" ma:sspId="932929ed-d618-4f0a-bfe6-c6586124b182" ma:termSetId="55f3c93e-5986-4ba3-bdd5-f6f95030e57b" ma:anchorId="00000000-0000-0000-0000-000000000000" ma:open="false" ma:isKeyword="false">
      <xsd:complexType>
        <xsd:sequence>
          <xsd:element ref="pc:Terms" minOccurs="0" maxOccurs="1"/>
        </xsd:sequence>
      </xsd:complexType>
    </xsd:element>
    <xsd:element name="TaxKeywordTaxHTField" ma:index="16" nillable="true" ma:taxonomy="true" ma:internalName="TaxKeywordTaxHTField" ma:taxonomyFieldName="TaxKeyword" ma:displayName="Parole chiave aziendali" ma:fieldId="{23f27201-bee3-471e-b2e7-b64fd8b7ca38}" ma:taxonomyMulti="true" ma:sspId="932929ed-d618-4f0a-bfe6-c6586124b182" ma:termSetId="00000000-0000-0000-0000-000000000000" ma:anchorId="00000000-0000-0000-0000-000000000000" ma:open="true" ma:isKeyword="true">
      <xsd:complexType>
        <xsd:sequence>
          <xsd:element ref="pc:Terms" minOccurs="0" maxOccurs="1"/>
        </xsd:sequence>
      </xsd:complexType>
    </xsd:element>
    <xsd:element name="DataPubblicazione" ma:index="18" nillable="true" ma:displayName="DataPubblicazione" ma:default="" ma:format="DateOnly" ma:internalName="DataPubblicazione">
      <xsd:simpleType>
        <xsd:restriction base="dms:DateTime"/>
      </xsd:simpleType>
    </xsd:element>
    <xsd:element name="Nota" ma:index="20" nillable="true" ma:displayName="Nota" ma:default="" ma:internalName="Nota">
      <xsd:simpleType>
        <xsd:restriction base="dms:Note"/>
      </xsd:simpleType>
    </xsd:element>
    <xsd:element name="m66a986f175448a8af3cafdf6825b013" ma:index="21" nillable="true" ma:taxonomy="true" ma:internalName="m66a986f175448a8af3cafdf6825b013" ma:taxonomyFieldName="TipoDocument" ma:displayName="TipoDocumento" ma:fieldId="{666a986f-1754-48a8-af3c-afdf6825b013}" ma:sspId="932929ed-d618-4f0a-bfe6-c6586124b182" ma:termSetId="36a3a8aa-79a1-498c-9180-61a44a8ae36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19" nillable="true" ma:displayName="Descrizione" ma:internalName="CategoryDescription">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n30d679e8e214ecea845aca1d5e7f10f xmlns="266a059f-5484-48cf-b1f8-0f4198ccbb9a">
      <Terms xmlns="http://schemas.microsoft.com/office/infopath/2007/PartnerControls"/>
    </n30d679e8e214ecea845aca1d5e7f10f>
    <ddbf710215ed4db6a2aea12a8a104a20 xmlns="266a059f-5484-48cf-b1f8-0f4198ccbb9a">
      <Terms xmlns="http://schemas.microsoft.com/office/infopath/2007/PartnerControls"/>
    </ddbf710215ed4db6a2aea12a8a104a20>
    <TaxCatchAll xmlns="266a059f-5484-48cf-b1f8-0f4198ccbb9a">
      <Value>292</Value>
      <Value>2</Value>
      <Value>148</Value>
      <Value>296</Value>
    </TaxCatchAll>
    <TaxKeywordTaxHTField xmlns="266a059f-5484-48cf-b1f8-0f4198ccbb9a">
      <Terms xmlns="http://schemas.microsoft.com/office/infopath/2007/PartnerControls">
        <TermInfo xmlns="http://schemas.microsoft.com/office/infopath/2007/PartnerControls">
          <TermName xmlns="http://schemas.microsoft.com/office/infopath/2007/PartnerControls">Logo inapp</TermName>
          <TermId xmlns="http://schemas.microsoft.com/office/infopath/2007/PartnerControls">13e4b440-40ca-49b4-a824-be94eb54cc6e</TermId>
        </TermInfo>
        <TermInfo xmlns="http://schemas.microsoft.com/office/infopath/2007/PartnerControls">
          <TermName xmlns="http://schemas.microsoft.com/office/infopath/2007/PartnerControls">Template powerpoint</TermName>
          <TermId xmlns="http://schemas.microsoft.com/office/infopath/2007/PartnerControls">1d323dfe-31e9-4ebb-9645-e7f2c7e0385a</TermId>
        </TermInfo>
        <TermInfo xmlns="http://schemas.microsoft.com/office/infopath/2007/PartnerControls">
          <TermName xmlns="http://schemas.microsoft.com/office/infopath/2007/PartnerControls">Immagine coordinata</TermName>
          <TermId xmlns="http://schemas.microsoft.com/office/infopath/2007/PartnerControls">48c4d3b3-c258-4fb5-a457-b77a1a0eb848</TermId>
        </TermInfo>
      </Terms>
    </TaxKeywordTaxHTField>
    <DataPubblicazione xmlns="266a059f-5484-48cf-b1f8-0f4198ccbb9a" xsi:nil="true"/>
    <j39f4746ae814cf1b09ae20ed80bc934 xmlns="266a059f-5484-48cf-b1f8-0f4198ccbb9a">
      <Terms xmlns="http://schemas.microsoft.com/office/infopath/2007/PartnerControls">
        <TermInfo xmlns="http://schemas.microsoft.com/office/infopath/2007/PartnerControls">
          <TermName xmlns="http://schemas.microsoft.com/office/infopath/2007/PartnerControls">Editoria INAPP</TermName>
          <TermId xmlns="http://schemas.microsoft.com/office/infopath/2007/PartnerControls">51a4e66c-54af-4aa2-957f-f232d5b68fe4</TermId>
        </TermInfo>
      </Terms>
    </j39f4746ae814cf1b09ae20ed80bc934>
    <Nota xmlns="266a059f-5484-48cf-b1f8-0f4198ccbb9a" xsi:nil="true"/>
    <CategoryDescription xmlns="http://schemas.microsoft.com/sharepoint.v3">Template powerpoint presentazione con immagine coordinata</CategoryDescription>
    <m66a986f175448a8af3cafdf6825b013 xmlns="266a059f-5484-48cf-b1f8-0f4198ccbb9a">
      <Terms xmlns="http://schemas.microsoft.com/office/infopath/2007/PartnerControls"/>
    </m66a986f175448a8af3cafdf6825b013>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932929ed-d618-4f0a-bfe6-c6586124b182" ContentTypeId="0x0101006C7ADFBD5F59AA4681BCEF6E9521106B" PreviousValue="false"/>
</file>

<file path=customXml/itemProps1.xml><?xml version="1.0" encoding="utf-8"?>
<ds:datastoreItem xmlns:ds="http://schemas.openxmlformats.org/officeDocument/2006/customXml" ds:itemID="{7898AFF4-E2C3-4193-B218-65D67CDC0D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6a059f-5484-48cf-b1f8-0f4198ccbb9a"/>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0D5C77E-DA00-4749-B36A-F3DA45B8FEE0}">
  <ds:schemaRefs>
    <ds:schemaRef ds:uri="http://schemas.microsoft.com/sharepoint.v3"/>
    <ds:schemaRef ds:uri="http://schemas.microsoft.com/office/infopath/2007/PartnerControls"/>
    <ds:schemaRef ds:uri="http://schemas.microsoft.com/office/2006/documentManagement/types"/>
    <ds:schemaRef ds:uri="http://purl.org/dc/terms/"/>
    <ds:schemaRef ds:uri="http://www.w3.org/XML/1998/namespace"/>
    <ds:schemaRef ds:uri="http://purl.org/dc/elements/1.1/"/>
    <ds:schemaRef ds:uri="http://purl.org/dc/dcmitype/"/>
    <ds:schemaRef ds:uri="266a059f-5484-48cf-b1f8-0f4198ccbb9a"/>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3F347381-A397-4CAC-BFFB-FB8CEC60A660}">
  <ds:schemaRefs>
    <ds:schemaRef ds:uri="http://schemas.microsoft.com/sharepoint/v3/contenttype/forms"/>
  </ds:schemaRefs>
</ds:datastoreItem>
</file>

<file path=customXml/itemProps4.xml><?xml version="1.0" encoding="utf-8"?>
<ds:datastoreItem xmlns:ds="http://schemas.openxmlformats.org/officeDocument/2006/customXml" ds:itemID="{B0F076DC-73DB-4710-B4E2-2E1168AFFEF3}">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0</TotalTime>
  <Words>2786</Words>
  <Application>Microsoft Office PowerPoint</Application>
  <PresentationFormat>Widescreen</PresentationFormat>
  <Paragraphs>334</Paragraphs>
  <Slides>29</Slides>
  <Notes>5</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29</vt:i4>
      </vt:variant>
    </vt:vector>
  </HeadingPairs>
  <TitlesOfParts>
    <vt:vector size="35" baseType="lpstr">
      <vt:lpstr>Arial</vt:lpstr>
      <vt:lpstr>AdvPSA568</vt:lpstr>
      <vt:lpstr>Calibri</vt:lpstr>
      <vt:lpstr>Aptos</vt:lpstr>
      <vt:lpstr>Inapp</vt:lpstr>
      <vt:lpstr>Tema di Office</vt:lpstr>
      <vt:lpstr>An estimate of life expectancy of persons with disability in Italy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Powerpoint Inapp org100521</dc:title>
  <dc:creator>Filosa Giovanna</dc:creator>
  <cp:keywords>Immagine coordinata; Template powerpoint; Logo inapp</cp:keywords>
  <cp:lastModifiedBy>Rosano Aldo</cp:lastModifiedBy>
  <cp:revision>57</cp:revision>
  <dcterms:created xsi:type="dcterms:W3CDTF">2021-01-11T17:53:11Z</dcterms:created>
  <dcterms:modified xsi:type="dcterms:W3CDTF">2024-09-19T10:53:17Z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0x0101006C7ADFBD5F59AA4681BCEF6E9521106B005BB5ADB9306F4246A711BE22D6260667</vt:lpwstr>
  </property>
  <property fmtid="{D5CDD505-2E9C-101B-9397-08002B2CF9AE}" pid="3" name="Ufficio">
    <vt:lpwstr/>
  </property>
  <property fmtid="{D5CDD505-2E9C-101B-9397-08002B2CF9AE}" pid="4" name="TaxKeyword">
    <vt:lpwstr>292;#Logo inapp|13e4b440-40ca-49b4-a824-be94eb54cc6e;#296;#Template powerpoint|1d323dfe-31e9-4ebb-9645-e7f2c7e0385a;#148;#Immagine coordinata|48c4d3b3-c258-4fb5-a457-b77a1a0eb848</vt:lpwstr>
  </property>
  <property fmtid="{D5CDD505-2E9C-101B-9397-08002B2CF9AE}" pid="5" name="Dipartimento">
    <vt:lpwstr/>
  </property>
  <property fmtid="{D5CDD505-2E9C-101B-9397-08002B2CF9AE}" pid="6" name="Argomento Documento">
    <vt:lpwstr>2;#Editoria INAPP|51a4e66c-54af-4aa2-957f-f232d5b68fe4</vt:lpwstr>
  </property>
  <property fmtid="{D5CDD505-2E9C-101B-9397-08002B2CF9AE}" pid="7" name="TipoDocument">
    <vt:lpwstr/>
  </property>
</Properties>
</file>