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4"/>
  </p:notesMasterIdLst>
  <p:sldIdLst>
    <p:sldId id="301" r:id="rId2"/>
    <p:sldId id="366" r:id="rId3"/>
    <p:sldId id="318" r:id="rId4"/>
    <p:sldId id="398" r:id="rId5"/>
    <p:sldId id="399" r:id="rId6"/>
    <p:sldId id="364" r:id="rId7"/>
    <p:sldId id="321" r:id="rId8"/>
    <p:sldId id="395" r:id="rId9"/>
    <p:sldId id="308" r:id="rId10"/>
    <p:sldId id="361" r:id="rId11"/>
    <p:sldId id="393" r:id="rId12"/>
    <p:sldId id="394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109" userDrawn="1">
          <p15:clr>
            <a:srgbClr val="A4A3A4"/>
          </p15:clr>
        </p15:guide>
        <p15:guide id="4" orient="horz" pos="55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7F7"/>
    <a:srgbClr val="F8F8F8"/>
    <a:srgbClr val="646464"/>
    <a:srgbClr val="FFFFFF"/>
    <a:srgbClr val="F1F1F1"/>
    <a:srgbClr val="006C66"/>
    <a:srgbClr val="8E1F3B"/>
    <a:srgbClr val="8D1A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419" autoAdjust="0"/>
    <p:restoredTop sz="94725" autoAdjust="0"/>
  </p:normalViewPr>
  <p:slideViewPr>
    <p:cSldViewPr snapToGrid="0" showGuides="1">
      <p:cViewPr varScale="1">
        <p:scale>
          <a:sx n="70" d="100"/>
          <a:sy n="70" d="100"/>
        </p:scale>
        <p:origin x="764" y="56"/>
      </p:cViewPr>
      <p:guideLst>
        <p:guide orient="horz" pos="2160"/>
        <p:guide pos="2880"/>
        <p:guide orient="horz" pos="109"/>
        <p:guide orient="horz" pos="55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BF27A0-DF29-41EA-BC0F-62B9FF67033C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24F477-542A-4E02-B128-B0413125063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3805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Comments:</a:t>
            </a:r>
          </a:p>
          <a:p>
            <a:pPr marL="171450" indent="-171450">
              <a:buFontTx/>
              <a:buChar char="-"/>
            </a:pPr>
            <a:r>
              <a:rPr lang="en-US" dirty="0"/>
              <a:t>Focus on role of health as explainer of poverty. No much research on this, not much cross-country level. </a:t>
            </a:r>
          </a:p>
          <a:p>
            <a:pPr marL="171450" indent="-171450">
              <a:buFontTx/>
              <a:buChar char="-"/>
            </a:pPr>
            <a:r>
              <a:rPr lang="en-US" dirty="0"/>
              <a:t>Argue for heterogeneity – why these groups…or just go very fast.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24F477-542A-4E02-B128-B0413125063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070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latin typeface="Renaway"/>
              </a:rPr>
              <a:t>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24F477-542A-4E02-B128-B0413125063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0966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24F477-542A-4E02-B128-B0413125063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8884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24F477-542A-4E02-B128-B0413125063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5381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24F477-542A-4E02-B128-B0413125063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2338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Don’t spend too much time in explaining individual countries.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24F477-542A-4E02-B128-B0413125063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2859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Emphasise</a:t>
            </a:r>
            <a:r>
              <a:rPr lang="en-US" dirty="0"/>
              <a:t> more the </a:t>
            </a:r>
            <a:r>
              <a:rPr lang="en-US" dirty="0" err="1"/>
              <a:t>geen</a:t>
            </a:r>
            <a:r>
              <a:rPr lang="en-US" dirty="0"/>
              <a:t> part  and the order of the countries depends on the thickness of the PAR</a:t>
            </a:r>
          </a:p>
          <a:p>
            <a:pPr marL="228600" indent="-228600">
              <a:buAutoNum type="arabicParenR"/>
            </a:pPr>
            <a:r>
              <a:rPr lang="en-US" dirty="0"/>
              <a:t>Define risk ratio more clear</a:t>
            </a:r>
          </a:p>
          <a:p>
            <a:pPr marL="228600" indent="-228600">
              <a:buAutoNum type="arabicParenR"/>
            </a:pPr>
            <a:r>
              <a:rPr lang="en-US" dirty="0"/>
              <a:t>What do you see on the left side</a:t>
            </a:r>
          </a:p>
          <a:p>
            <a:pPr marL="228600" indent="-228600">
              <a:buAutoNum type="arabicParenR"/>
            </a:pPr>
            <a:r>
              <a:rPr lang="en-US" dirty="0"/>
              <a:t>Why are the countries order how they are</a:t>
            </a:r>
          </a:p>
          <a:p>
            <a:pPr marL="228600" indent="-228600">
              <a:buAutoNum type="arabicParenR"/>
            </a:pPr>
            <a:r>
              <a:rPr lang="en-US" dirty="0"/>
              <a:t>Highlight the main results – among the countries with low effects are Nordic.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24F477-542A-4E02-B128-B0413125063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1914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24F477-542A-4E02-B128-B0413125063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0140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24F477-542A-4E02-B128-B0413125063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022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.bin"/><Relationship Id="rId4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8.bin"/><Relationship Id="rId4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.bin"/><Relationship Id="rId4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0.bin"/><Relationship Id="rId4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.bin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.bin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1FCA7687-F02F-7541-B844-ABD011DDC0D1}"/>
              </a:ext>
            </a:extLst>
          </p:cNvPr>
          <p:cNvSpPr/>
          <p:nvPr userDrawn="1"/>
        </p:nvSpPr>
        <p:spPr>
          <a:xfrm>
            <a:off x="905934" y="2020711"/>
            <a:ext cx="7340600" cy="4086578"/>
          </a:xfrm>
          <a:prstGeom prst="rect">
            <a:avLst/>
          </a:prstGeom>
          <a:solidFill>
            <a:srgbClr val="F1F1F1"/>
          </a:solidFill>
          <a:ln w="19050" cmpd="sng">
            <a:noFill/>
            <a:prstDash val="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108000" tIns="81000" rIns="108000" bIns="108000" rtlCol="0" anchor="t" anchorCtr="0"/>
          <a:lstStyle/>
          <a:p>
            <a:pPr algn="l">
              <a:spcBef>
                <a:spcPts val="863"/>
              </a:spcBef>
              <a:buClr>
                <a:srgbClr val="116656"/>
              </a:buClr>
              <a:buSzPct val="120000"/>
            </a:pPr>
            <a:endParaRPr lang="de-DE" sz="975" b="1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71900" y="2196000"/>
            <a:ext cx="6992100" cy="1548000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ts val="1950"/>
              </a:lnSpc>
              <a:defRPr sz="1725" spc="150" baseline="0">
                <a:solidFill>
                  <a:srgbClr val="006C66"/>
                </a:solidFill>
              </a:defRPr>
            </a:lvl1pPr>
          </a:lstStyle>
          <a:p>
            <a:r>
              <a:rPr lang="de-DE" dirty="0"/>
              <a:t>Title </a:t>
            </a:r>
            <a:r>
              <a:rPr lang="de-DE" dirty="0" err="1"/>
              <a:t>master</a:t>
            </a:r>
            <a:r>
              <a:rPr lang="de-DE" dirty="0"/>
              <a:t> – Click </a:t>
            </a:r>
            <a:r>
              <a:rPr lang="de-DE" dirty="0" err="1"/>
              <a:t>here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80000" y="3744000"/>
            <a:ext cx="3773940" cy="2160000"/>
          </a:xfrm>
        </p:spPr>
        <p:txBody>
          <a:bodyPr anchor="b" anchorCtr="0"/>
          <a:lstStyle>
            <a:lvl1pPr marL="0" indent="0" algn="l">
              <a:spcBef>
                <a:spcPts val="1725"/>
              </a:spcBef>
              <a:buNone/>
              <a:defRPr sz="1425" b="0" spc="75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0" indent="189000" algn="l">
              <a:lnSpc>
                <a:spcPts val="1200"/>
              </a:lnSpc>
              <a:spcBef>
                <a:spcPts val="225"/>
              </a:spcBef>
              <a:buSzPct val="110000"/>
              <a:buFont typeface=".SF NS Symbols Regular"/>
              <a:buChar char="↘"/>
              <a:defRPr sz="975" i="1" baseline="0">
                <a:solidFill>
                  <a:schemeClr val="bg1"/>
                </a:solidFill>
              </a:defRPr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 dirty="0"/>
              <a:t>Template </a:t>
            </a:r>
            <a:r>
              <a:rPr lang="de-DE" dirty="0" err="1"/>
              <a:t>for</a:t>
            </a:r>
            <a:r>
              <a:rPr lang="de-DE" dirty="0"/>
              <a:t> sub-title </a:t>
            </a:r>
            <a:r>
              <a:rPr lang="de-DE" dirty="0" err="1"/>
              <a:t>master</a:t>
            </a:r>
            <a:r>
              <a:rPr lang="de-DE" dirty="0"/>
              <a:t>: </a:t>
            </a:r>
            <a:r>
              <a:rPr lang="de-DE" dirty="0" err="1"/>
              <a:t>click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B6CBE7-1545-4E8E-9750-1FCBFC4001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tabLst>
                <a:tab pos="7331869" algn="r"/>
                <a:tab pos="7670006" algn="r"/>
              </a:tabLst>
            </a:pPr>
            <a:r>
              <a:rPr lang="de-DE"/>
              <a:t>Max Planck Institute for demographic research	 SHORT titlE | DD/MM/YYYY	</a:t>
            </a:r>
            <a:fld id="{4BB1897F-A1AE-4EDF-9F2D-8730C9693DB7}" type="slidenum">
              <a:rPr lang="de-DE" smtClean="0"/>
              <a:pPr algn="l">
                <a:tabLst>
                  <a:tab pos="7331869" algn="r"/>
                  <a:tab pos="7670006" algn="r"/>
                </a:tabLst>
              </a:pPr>
              <a:t>‹Nº›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14699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fields (text/picture/char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434D6FFE-C346-403E-A982-395E5408109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58779213"/>
              </p:ext>
            </p:extLst>
          </p:nvPr>
        </p:nvGraphicFramePr>
        <p:xfrm>
          <a:off x="1191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48" name="think-cell Folie" r:id="rId5" imgW="384" imgH="385" progId="TCLayout.ActiveDocument.1">
                  <p:embed/>
                </p:oleObj>
              </mc:Choice>
              <mc:Fallback>
                <p:oleObj name="think-cell Folie" r:id="rId5" imgW="384" imgH="38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1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8FC65B91-E784-4354-A701-802A4C59DD9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19063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1725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10804" y="2097088"/>
            <a:ext cx="3645000" cy="4310912"/>
          </a:xfrm>
        </p:spPr>
        <p:txBody>
          <a:bodyPr/>
          <a:lstStyle>
            <a:lvl1pPr>
              <a:lnSpc>
                <a:spcPts val="1875"/>
              </a:lnSpc>
              <a:defRPr sz="1350" b="0"/>
            </a:lvl1pPr>
            <a:lvl2pPr>
              <a:defRPr/>
            </a:lvl2pPr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  <a:lvl5pPr>
              <a:defRPr/>
            </a:lvl5pPr>
          </a:lstStyle>
          <a:p>
            <a:pPr lvl="0"/>
            <a:r>
              <a:rPr lang="de-DE" dirty="0" err="1"/>
              <a:t>Editing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style </a:t>
            </a:r>
            <a:r>
              <a:rPr lang="de-DE" dirty="0" err="1"/>
              <a:t>sheet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master</a:t>
            </a:r>
            <a:endParaRPr lang="de-DE" dirty="0"/>
          </a:p>
          <a:p>
            <a:pPr lvl="1"/>
            <a:r>
              <a:rPr lang="de-DE" dirty="0"/>
              <a:t>Level 2</a:t>
            </a:r>
          </a:p>
          <a:p>
            <a:pPr lvl="2"/>
            <a:r>
              <a:rPr lang="de-DE" dirty="0"/>
              <a:t>Level 3</a:t>
            </a:r>
          </a:p>
          <a:p>
            <a:pPr lvl="3"/>
            <a:r>
              <a:rPr lang="de-DE" dirty="0"/>
              <a:t>Level 4</a:t>
            </a:r>
          </a:p>
          <a:p>
            <a:pPr lvl="4"/>
            <a:r>
              <a:rPr lang="de-DE" dirty="0"/>
              <a:t>Level 5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1" y="2097088"/>
            <a:ext cx="3861197" cy="4310912"/>
          </a:xfrm>
        </p:spPr>
        <p:txBody>
          <a:bodyPr/>
          <a:lstStyle>
            <a:lvl1pPr>
              <a:lnSpc>
                <a:spcPts val="1875"/>
              </a:lnSpc>
              <a:defRPr sz="1350" b="0"/>
            </a:lvl1pPr>
            <a:lvl2pPr>
              <a:defRPr/>
            </a:lvl2pPr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  <a:lvl5pPr>
              <a:defRPr/>
            </a:lvl5pPr>
          </a:lstStyle>
          <a:p>
            <a:pPr lvl="0"/>
            <a:r>
              <a:rPr lang="de-DE" dirty="0" err="1"/>
              <a:t>Editing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style </a:t>
            </a:r>
            <a:r>
              <a:rPr lang="de-DE" dirty="0" err="1"/>
              <a:t>sheet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master</a:t>
            </a:r>
            <a:endParaRPr lang="de-DE" dirty="0"/>
          </a:p>
          <a:p>
            <a:pPr lvl="1"/>
            <a:r>
              <a:rPr lang="de-DE" dirty="0"/>
              <a:t>Level 2</a:t>
            </a:r>
          </a:p>
          <a:p>
            <a:pPr lvl="2"/>
            <a:r>
              <a:rPr lang="de-DE" dirty="0"/>
              <a:t>Level 3</a:t>
            </a:r>
          </a:p>
          <a:p>
            <a:pPr lvl="3"/>
            <a:r>
              <a:rPr lang="de-DE" dirty="0"/>
              <a:t>Level 4</a:t>
            </a:r>
          </a:p>
          <a:p>
            <a:pPr lvl="4"/>
            <a:r>
              <a:rPr lang="de-DE" dirty="0"/>
              <a:t>Level 5</a:t>
            </a:r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A41C9CA6-6D1C-4ADA-8260-CCE7AD3CBD8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tabLst>
                <a:tab pos="7331869" algn="r"/>
                <a:tab pos="7670006" algn="r"/>
              </a:tabLst>
            </a:pPr>
            <a:r>
              <a:rPr lang="de-DE"/>
              <a:t>Max Planck Institute for demographic research	 SHORT titlE | DD/MM/YYYY	</a:t>
            </a:r>
            <a:fld id="{4BB1897F-A1AE-4EDF-9F2D-8730C9693DB7}" type="slidenum">
              <a:rPr lang="de-DE" smtClean="0"/>
              <a:pPr algn="l">
                <a:tabLst>
                  <a:tab pos="7331869" algn="r"/>
                  <a:tab pos="7670006" algn="r"/>
                </a:tabLst>
              </a:pPr>
              <a:t>‹Nº›</a:t>
            </a:fld>
            <a:endParaRPr lang="de-DE" dirty="0"/>
          </a:p>
        </p:txBody>
      </p:sp>
      <p:sp>
        <p:nvSpPr>
          <p:cNvPr id="8" name="Title 8">
            <a:extLst>
              <a:ext uri="{FF2B5EF4-FFF2-40B4-BE49-F238E27FC236}">
                <a16:creationId xmlns:a16="http://schemas.microsoft.com/office/drawing/2014/main" id="{B9FF6589-208D-EB40-B483-E5F8DF134B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0804" y="813262"/>
            <a:ext cx="7722393" cy="1283824"/>
          </a:xfrm>
        </p:spPr>
        <p:txBody>
          <a:bodyPr/>
          <a:lstStyle>
            <a:lvl1pPr>
              <a:defRPr spc="150" baseline="0">
                <a:solidFill>
                  <a:srgbClr val="006C66"/>
                </a:solidFill>
              </a:defRPr>
            </a:lvl1pPr>
          </a:lstStyle>
          <a:p>
            <a:r>
              <a:rPr lang="de-DE" dirty="0"/>
              <a:t>Title </a:t>
            </a:r>
            <a:r>
              <a:rPr lang="de-DE" dirty="0" err="1"/>
              <a:t>master</a:t>
            </a:r>
            <a:r>
              <a:rPr lang="de-DE" dirty="0"/>
              <a:t> – Click </a:t>
            </a:r>
            <a:r>
              <a:rPr lang="de-DE" dirty="0" err="1"/>
              <a:t>here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title</a:t>
            </a:r>
          </a:p>
        </p:txBody>
      </p:sp>
    </p:spTree>
    <p:extLst>
      <p:ext uri="{BB962C8B-B14F-4D97-AF65-F5344CB8AC3E}">
        <p14:creationId xmlns:p14="http://schemas.microsoft.com/office/powerpoint/2010/main" val="2404702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1 colum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5059122B-6621-47D1-A7DC-B86D3C66D4FB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44701206"/>
              </p:ext>
            </p:extLst>
          </p:nvPr>
        </p:nvGraphicFramePr>
        <p:xfrm>
          <a:off x="1191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70" name="think-cell Folie" r:id="rId5" imgW="384" imgH="385" progId="TCLayout.ActiveDocument.1">
                  <p:embed/>
                </p:oleObj>
              </mc:Choice>
              <mc:Fallback>
                <p:oleObj name="think-cell Folie" r:id="rId5" imgW="384" imgH="38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1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12B497B3-7BCD-436C-BE19-C4ED853A13E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19063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1725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10804" y="2097088"/>
            <a:ext cx="7722393" cy="4310912"/>
          </a:xfrm>
        </p:spPr>
        <p:txBody>
          <a:bodyPr numCol="1" spcCol="540000"/>
          <a:lstStyle>
            <a:lvl1pPr>
              <a:lnSpc>
                <a:spcPts val="1875"/>
              </a:lnSpc>
              <a:defRPr sz="1350" b="0"/>
            </a:lvl1pPr>
            <a:lvl2pPr>
              <a:defRPr/>
            </a:lvl2pPr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  <a:lvl5pPr>
              <a:defRPr/>
            </a:lvl5pPr>
          </a:lstStyle>
          <a:p>
            <a:pPr lvl="0"/>
            <a:r>
              <a:rPr lang="de-DE" dirty="0" err="1"/>
              <a:t>Editing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style </a:t>
            </a:r>
            <a:r>
              <a:rPr lang="de-DE" dirty="0" err="1"/>
              <a:t>sheet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master</a:t>
            </a:r>
            <a:endParaRPr lang="de-DE" dirty="0"/>
          </a:p>
          <a:p>
            <a:pPr lvl="1"/>
            <a:r>
              <a:rPr lang="de-DE" dirty="0"/>
              <a:t>Level 2</a:t>
            </a:r>
          </a:p>
          <a:p>
            <a:pPr lvl="2"/>
            <a:r>
              <a:rPr lang="de-DE" dirty="0"/>
              <a:t>Level 3</a:t>
            </a:r>
          </a:p>
          <a:p>
            <a:pPr lvl="3"/>
            <a:r>
              <a:rPr lang="de-DE" dirty="0"/>
              <a:t>Level 4</a:t>
            </a:r>
          </a:p>
          <a:p>
            <a:pPr lvl="4"/>
            <a:r>
              <a:rPr lang="de-DE" dirty="0"/>
              <a:t>Level 5</a:t>
            </a:r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71A4F4E8-41E6-43E5-86D4-144034C85E4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tabLst>
                <a:tab pos="7331869" algn="r"/>
                <a:tab pos="7670006" algn="r"/>
              </a:tabLst>
            </a:pPr>
            <a:r>
              <a:rPr lang="de-DE"/>
              <a:t>Max Planck Institute for demographic research	 SHORT titlE | DD/MM/YYYY	</a:t>
            </a:r>
            <a:fld id="{4BB1897F-A1AE-4EDF-9F2D-8730C9693DB7}" type="slidenum">
              <a:rPr lang="de-DE" smtClean="0"/>
              <a:pPr algn="l">
                <a:tabLst>
                  <a:tab pos="7331869" algn="r"/>
                  <a:tab pos="7670006" algn="r"/>
                </a:tabLst>
              </a:pPr>
              <a:t>‹Nº›</a:t>
            </a:fld>
            <a:endParaRPr lang="de-DE" dirty="0"/>
          </a:p>
        </p:txBody>
      </p:sp>
      <p:sp>
        <p:nvSpPr>
          <p:cNvPr id="7" name="Title 8">
            <a:extLst>
              <a:ext uri="{FF2B5EF4-FFF2-40B4-BE49-F238E27FC236}">
                <a16:creationId xmlns:a16="http://schemas.microsoft.com/office/drawing/2014/main" id="{AA5BA017-A349-4547-A095-6A28324BB7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0804" y="813262"/>
            <a:ext cx="7722393" cy="1283824"/>
          </a:xfrm>
        </p:spPr>
        <p:txBody>
          <a:bodyPr/>
          <a:lstStyle>
            <a:lvl1pPr>
              <a:defRPr spc="150" baseline="0">
                <a:solidFill>
                  <a:srgbClr val="006C66"/>
                </a:solidFill>
              </a:defRPr>
            </a:lvl1pPr>
          </a:lstStyle>
          <a:p>
            <a:r>
              <a:rPr lang="de-DE" dirty="0"/>
              <a:t>Title </a:t>
            </a:r>
            <a:r>
              <a:rPr lang="de-DE" dirty="0" err="1"/>
              <a:t>master</a:t>
            </a:r>
            <a:r>
              <a:rPr lang="de-DE" dirty="0"/>
              <a:t> – Click </a:t>
            </a:r>
            <a:r>
              <a:rPr lang="de-DE" dirty="0" err="1"/>
              <a:t>here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title</a:t>
            </a:r>
          </a:p>
        </p:txBody>
      </p:sp>
    </p:spTree>
    <p:extLst>
      <p:ext uri="{BB962C8B-B14F-4D97-AF65-F5344CB8AC3E}">
        <p14:creationId xmlns:p14="http://schemas.microsoft.com/office/powerpoint/2010/main" val="11353369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fields (text/picture/char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D73405DF-DDE4-4B3F-BD48-FC67B9175B28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18058671"/>
              </p:ext>
            </p:extLst>
          </p:nvPr>
        </p:nvGraphicFramePr>
        <p:xfrm>
          <a:off x="1191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96" name="think-cell Folie" r:id="rId5" imgW="384" imgH="385" progId="TCLayout.ActiveDocument.1">
                  <p:embed/>
                </p:oleObj>
              </mc:Choice>
              <mc:Fallback>
                <p:oleObj name="think-cell Folie" r:id="rId5" imgW="384" imgH="38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1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6EEA7A5B-CC69-48D1-B35F-8500863105E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19063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1725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10804" y="2097088"/>
            <a:ext cx="2413396" cy="4310912"/>
          </a:xfrm>
        </p:spPr>
        <p:txBody>
          <a:bodyPr/>
          <a:lstStyle>
            <a:lvl1pPr>
              <a:defRPr b="0"/>
            </a:lvl1pPr>
            <a:lvl2pPr>
              <a:defRPr/>
            </a:lvl2pPr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  <a:lvl5pPr>
              <a:defRPr/>
            </a:lvl5pPr>
          </a:lstStyle>
          <a:p>
            <a:pPr lvl="0"/>
            <a:r>
              <a:rPr lang="de-DE" dirty="0" err="1"/>
              <a:t>Editing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style </a:t>
            </a:r>
            <a:r>
              <a:rPr lang="de-DE" dirty="0" err="1"/>
              <a:t>sheet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master</a:t>
            </a:r>
            <a:endParaRPr lang="de-DE" dirty="0"/>
          </a:p>
          <a:p>
            <a:pPr lvl="1"/>
            <a:r>
              <a:rPr lang="de-DE" dirty="0"/>
              <a:t>Level 2</a:t>
            </a:r>
          </a:p>
          <a:p>
            <a:pPr lvl="2"/>
            <a:r>
              <a:rPr lang="de-DE" dirty="0"/>
              <a:t>Level 3</a:t>
            </a:r>
          </a:p>
          <a:p>
            <a:pPr lvl="3"/>
            <a:r>
              <a:rPr lang="de-DE" dirty="0"/>
              <a:t>Level 4</a:t>
            </a:r>
          </a:p>
          <a:p>
            <a:pPr lvl="4"/>
            <a:r>
              <a:rPr lang="de-DE" dirty="0"/>
              <a:t>Level 5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365303" y="2097088"/>
            <a:ext cx="2413396" cy="4310912"/>
          </a:xfrm>
        </p:spPr>
        <p:txBody>
          <a:bodyPr/>
          <a:lstStyle>
            <a:lvl1pPr>
              <a:defRPr b="0"/>
            </a:lvl1pPr>
            <a:lvl2pPr>
              <a:defRPr/>
            </a:lvl2pPr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  <a:lvl5pPr>
              <a:defRPr/>
            </a:lvl5pPr>
          </a:lstStyle>
          <a:p>
            <a:pPr lvl="0"/>
            <a:r>
              <a:rPr lang="de-DE" dirty="0" err="1"/>
              <a:t>Editing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style </a:t>
            </a:r>
            <a:r>
              <a:rPr lang="de-DE" dirty="0" err="1"/>
              <a:t>sheet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master</a:t>
            </a:r>
            <a:endParaRPr lang="de-DE" dirty="0"/>
          </a:p>
          <a:p>
            <a:pPr lvl="1"/>
            <a:r>
              <a:rPr lang="de-DE" dirty="0"/>
              <a:t>Level 2</a:t>
            </a:r>
          </a:p>
          <a:p>
            <a:pPr lvl="2"/>
            <a:r>
              <a:rPr lang="de-DE" dirty="0"/>
              <a:t>Level 3</a:t>
            </a:r>
          </a:p>
          <a:p>
            <a:pPr lvl="3"/>
            <a:r>
              <a:rPr lang="de-DE" dirty="0"/>
              <a:t>Level 4</a:t>
            </a:r>
          </a:p>
          <a:p>
            <a:pPr lvl="4"/>
            <a:r>
              <a:rPr lang="de-DE" dirty="0"/>
              <a:t>Level 5</a:t>
            </a:r>
            <a:endParaRPr lang="en-US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51F02B2B-2724-554D-82D3-E93B5519A17A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019802" y="2097088"/>
            <a:ext cx="2413396" cy="4310912"/>
          </a:xfrm>
        </p:spPr>
        <p:txBody>
          <a:bodyPr/>
          <a:lstStyle>
            <a:lvl1pPr>
              <a:defRPr b="0"/>
            </a:lvl1pPr>
            <a:lvl2pPr>
              <a:defRPr/>
            </a:lvl2pPr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  <a:lvl5pPr>
              <a:defRPr/>
            </a:lvl5pPr>
          </a:lstStyle>
          <a:p>
            <a:pPr lvl="0"/>
            <a:r>
              <a:rPr lang="de-DE" dirty="0" err="1"/>
              <a:t>Editing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style </a:t>
            </a:r>
            <a:r>
              <a:rPr lang="de-DE" dirty="0" err="1"/>
              <a:t>sheet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master</a:t>
            </a:r>
            <a:endParaRPr lang="de-DE" dirty="0"/>
          </a:p>
          <a:p>
            <a:pPr lvl="1"/>
            <a:r>
              <a:rPr lang="de-DE" dirty="0"/>
              <a:t>Level 2</a:t>
            </a:r>
          </a:p>
          <a:p>
            <a:pPr lvl="2"/>
            <a:r>
              <a:rPr lang="de-DE" dirty="0"/>
              <a:t>Level 3</a:t>
            </a:r>
          </a:p>
          <a:p>
            <a:pPr lvl="3"/>
            <a:r>
              <a:rPr lang="de-DE" dirty="0"/>
              <a:t>Level 4</a:t>
            </a:r>
          </a:p>
          <a:p>
            <a:pPr lvl="4"/>
            <a:r>
              <a:rPr lang="de-DE" dirty="0"/>
              <a:t>Level 5</a:t>
            </a:r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B67601A5-58AC-4B70-8384-E8B22377E0C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l">
              <a:tabLst>
                <a:tab pos="7331869" algn="r"/>
                <a:tab pos="7670006" algn="r"/>
              </a:tabLst>
            </a:pPr>
            <a:r>
              <a:rPr lang="de-DE"/>
              <a:t>Max Planck Institute for demographic research	 SHORT titlE | DD/MM/YYYY	</a:t>
            </a:r>
            <a:fld id="{4BB1897F-A1AE-4EDF-9F2D-8730C9693DB7}" type="slidenum">
              <a:rPr lang="de-DE" smtClean="0"/>
              <a:pPr algn="l">
                <a:tabLst>
                  <a:tab pos="7331869" algn="r"/>
                  <a:tab pos="7670006" algn="r"/>
                </a:tabLst>
              </a:pPr>
              <a:t>‹Nº›</a:t>
            </a:fld>
            <a:endParaRPr lang="de-DE" dirty="0"/>
          </a:p>
        </p:txBody>
      </p:sp>
      <p:sp>
        <p:nvSpPr>
          <p:cNvPr id="10" name="Title 8">
            <a:extLst>
              <a:ext uri="{FF2B5EF4-FFF2-40B4-BE49-F238E27FC236}">
                <a16:creationId xmlns:a16="http://schemas.microsoft.com/office/drawing/2014/main" id="{930500AC-72D1-E94E-B004-A9ED30D1C7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0804" y="813262"/>
            <a:ext cx="7722393" cy="1238638"/>
          </a:xfrm>
        </p:spPr>
        <p:txBody>
          <a:bodyPr/>
          <a:lstStyle>
            <a:lvl1pPr>
              <a:defRPr>
                <a:solidFill>
                  <a:srgbClr val="006C66"/>
                </a:solidFill>
              </a:defRPr>
            </a:lvl1pPr>
          </a:lstStyle>
          <a:p>
            <a:r>
              <a:rPr lang="de-DE" dirty="0"/>
              <a:t>Title </a:t>
            </a:r>
            <a:r>
              <a:rPr lang="de-DE" dirty="0" err="1"/>
              <a:t>master</a:t>
            </a:r>
            <a:r>
              <a:rPr lang="de-DE" dirty="0"/>
              <a:t> – Click </a:t>
            </a:r>
            <a:r>
              <a:rPr lang="de-DE" dirty="0" err="1"/>
              <a:t>here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title</a:t>
            </a:r>
          </a:p>
        </p:txBody>
      </p:sp>
    </p:spTree>
    <p:extLst>
      <p:ext uri="{BB962C8B-B14F-4D97-AF65-F5344CB8AC3E}">
        <p14:creationId xmlns:p14="http://schemas.microsoft.com/office/powerpoint/2010/main" val="21693434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+1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EA1D4A37-1331-435B-A211-7068997FD9A1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70566423"/>
              </p:ext>
            </p:extLst>
          </p:nvPr>
        </p:nvGraphicFramePr>
        <p:xfrm>
          <a:off x="1191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15" name="think-cell Folie" r:id="rId5" imgW="384" imgH="385" progId="TCLayout.ActiveDocument.1">
                  <p:embed/>
                </p:oleObj>
              </mc:Choice>
              <mc:Fallback>
                <p:oleObj name="think-cell Folie" r:id="rId5" imgW="384" imgH="38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1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7193015A-FC55-4B7E-8DBE-5DF6AAB16C8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19063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1725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867401" y="2097088"/>
            <a:ext cx="2565797" cy="4310912"/>
          </a:xfrm>
        </p:spPr>
        <p:txBody>
          <a:bodyPr/>
          <a:lstStyle>
            <a:lvl1pPr>
              <a:defRPr b="0"/>
            </a:lvl1pPr>
            <a:lvl2pPr>
              <a:defRPr/>
            </a:lvl2pPr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  <a:lvl5pPr>
              <a:defRPr/>
            </a:lvl5pPr>
          </a:lstStyle>
          <a:p>
            <a:pPr lvl="0"/>
            <a:r>
              <a:rPr lang="de-DE" dirty="0" err="1"/>
              <a:t>Editing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style </a:t>
            </a:r>
            <a:r>
              <a:rPr lang="de-DE" dirty="0" err="1"/>
              <a:t>sheet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master</a:t>
            </a:r>
            <a:endParaRPr lang="de-DE" dirty="0"/>
          </a:p>
          <a:p>
            <a:pPr lvl="1"/>
            <a:r>
              <a:rPr lang="de-DE" dirty="0"/>
              <a:t>Level 2</a:t>
            </a:r>
          </a:p>
          <a:p>
            <a:pPr lvl="2"/>
            <a:r>
              <a:rPr lang="de-DE" dirty="0"/>
              <a:t>Level 3</a:t>
            </a:r>
          </a:p>
          <a:p>
            <a:pPr lvl="3"/>
            <a:r>
              <a:rPr lang="de-DE" dirty="0"/>
              <a:t>Level 4</a:t>
            </a:r>
          </a:p>
          <a:p>
            <a:pPr lvl="4"/>
            <a:r>
              <a:rPr lang="de-DE" dirty="0"/>
              <a:t>Level 5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710804" y="2097088"/>
            <a:ext cx="5103256" cy="4310912"/>
          </a:xfrm>
        </p:spPr>
        <p:txBody>
          <a:bodyPr/>
          <a:lstStyle>
            <a:lvl1pPr>
              <a:defRPr b="0"/>
            </a:lvl1pPr>
            <a:lvl2pPr>
              <a:defRPr/>
            </a:lvl2pPr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  <a:lvl5pPr>
              <a:defRPr/>
            </a:lvl5pPr>
          </a:lstStyle>
          <a:p>
            <a:pPr lvl="0"/>
            <a:r>
              <a:rPr lang="de-DE" dirty="0" err="1"/>
              <a:t>Editing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style </a:t>
            </a:r>
            <a:r>
              <a:rPr lang="de-DE" dirty="0" err="1"/>
              <a:t>sheet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master</a:t>
            </a:r>
            <a:endParaRPr lang="de-DE" dirty="0"/>
          </a:p>
          <a:p>
            <a:pPr lvl="1"/>
            <a:r>
              <a:rPr lang="de-DE" dirty="0"/>
              <a:t>Level 2</a:t>
            </a:r>
          </a:p>
          <a:p>
            <a:pPr lvl="2"/>
            <a:r>
              <a:rPr lang="de-DE" dirty="0"/>
              <a:t>Level 3</a:t>
            </a:r>
          </a:p>
          <a:p>
            <a:pPr lvl="3"/>
            <a:r>
              <a:rPr lang="de-DE" dirty="0"/>
              <a:t>Level 4</a:t>
            </a:r>
          </a:p>
          <a:p>
            <a:pPr lvl="4"/>
            <a:r>
              <a:rPr lang="de-DE" dirty="0"/>
              <a:t>Level 5</a:t>
            </a:r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E902DFC1-1B36-4B69-A65A-1E64FEF5C1F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tabLst>
                <a:tab pos="7331869" algn="r"/>
                <a:tab pos="7670006" algn="r"/>
              </a:tabLst>
            </a:pPr>
            <a:r>
              <a:rPr lang="de-DE"/>
              <a:t>Max Planck Institute for demographic research	 SHORT titlE | DD/MM/YYYY	</a:t>
            </a:r>
            <a:fld id="{4BB1897F-A1AE-4EDF-9F2D-8730C9693DB7}" type="slidenum">
              <a:rPr lang="de-DE" smtClean="0"/>
              <a:pPr algn="l">
                <a:tabLst>
                  <a:tab pos="7331869" algn="r"/>
                  <a:tab pos="7670006" algn="r"/>
                </a:tabLst>
              </a:pPr>
              <a:t>‹Nº›</a:t>
            </a:fld>
            <a:endParaRPr lang="de-DE" dirty="0"/>
          </a:p>
        </p:txBody>
      </p:sp>
      <p:sp>
        <p:nvSpPr>
          <p:cNvPr id="8" name="Title 8">
            <a:extLst>
              <a:ext uri="{FF2B5EF4-FFF2-40B4-BE49-F238E27FC236}">
                <a16:creationId xmlns:a16="http://schemas.microsoft.com/office/drawing/2014/main" id="{54B59DE1-0A1D-E442-B44C-0645F9F54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0804" y="813262"/>
            <a:ext cx="7722393" cy="1283824"/>
          </a:xfrm>
        </p:spPr>
        <p:txBody>
          <a:bodyPr/>
          <a:lstStyle>
            <a:lvl1pPr>
              <a:defRPr>
                <a:solidFill>
                  <a:srgbClr val="006C66"/>
                </a:solidFill>
              </a:defRPr>
            </a:lvl1pPr>
          </a:lstStyle>
          <a:p>
            <a:r>
              <a:rPr lang="de-DE" dirty="0"/>
              <a:t>Title </a:t>
            </a:r>
            <a:r>
              <a:rPr lang="de-DE" dirty="0" err="1"/>
              <a:t>master</a:t>
            </a:r>
            <a:r>
              <a:rPr lang="de-DE" dirty="0"/>
              <a:t> – Click </a:t>
            </a:r>
            <a:r>
              <a:rPr lang="de-DE" dirty="0" err="1"/>
              <a:t>here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title</a:t>
            </a:r>
          </a:p>
        </p:txBody>
      </p:sp>
    </p:spTree>
    <p:extLst>
      <p:ext uri="{BB962C8B-B14F-4D97-AF65-F5344CB8AC3E}">
        <p14:creationId xmlns:p14="http://schemas.microsoft.com/office/powerpoint/2010/main" val="16775671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hapter separator / End"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5998" y="3429000"/>
            <a:ext cx="4086935" cy="1621940"/>
          </a:xfrm>
          <a:prstGeom prst="rect">
            <a:avLst/>
          </a:prstGeom>
        </p:spPr>
        <p:txBody>
          <a:bodyPr anchor="t" anchorCtr="0"/>
          <a:lstStyle>
            <a:lvl1pPr>
              <a:defRPr sz="1725" spc="173" baseline="0">
                <a:solidFill>
                  <a:srgbClr val="006C66"/>
                </a:solidFill>
              </a:defRPr>
            </a:lvl1pPr>
          </a:lstStyle>
          <a:p>
            <a:r>
              <a:rPr lang="de-DE" dirty="0"/>
              <a:t>Title </a:t>
            </a:r>
            <a:r>
              <a:rPr lang="de-DE" dirty="0" err="1"/>
              <a:t>master</a:t>
            </a:r>
            <a:r>
              <a:rPr lang="de-DE" dirty="0"/>
              <a:t> – Click </a:t>
            </a:r>
            <a:r>
              <a:rPr lang="de-DE" dirty="0" err="1"/>
              <a:t>here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title</a:t>
            </a:r>
            <a:endParaRPr lang="en-US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450D214-B6EE-034A-8488-56AD7621828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98" y="5050941"/>
            <a:ext cx="913763" cy="561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381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1FCA7687-F02F-7541-B844-ABD011DDC0D1}"/>
              </a:ext>
            </a:extLst>
          </p:cNvPr>
          <p:cNvSpPr/>
          <p:nvPr userDrawn="1"/>
        </p:nvSpPr>
        <p:spPr>
          <a:xfrm>
            <a:off x="905934" y="2020711"/>
            <a:ext cx="7340600" cy="4086578"/>
          </a:xfrm>
          <a:prstGeom prst="rect">
            <a:avLst/>
          </a:prstGeom>
          <a:solidFill>
            <a:srgbClr val="006C66"/>
          </a:solidFill>
          <a:ln w="19050" cmpd="sng">
            <a:noFill/>
            <a:prstDash val="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108000" tIns="81000" rIns="108000" bIns="108000" rtlCol="0" anchor="t" anchorCtr="0"/>
          <a:lstStyle/>
          <a:p>
            <a:pPr algn="l">
              <a:spcBef>
                <a:spcPts val="863"/>
              </a:spcBef>
              <a:buClr>
                <a:srgbClr val="116656"/>
              </a:buClr>
              <a:buSzPct val="120000"/>
            </a:pPr>
            <a:endParaRPr lang="de-DE" sz="975" b="1" dirty="0">
              <a:solidFill>
                <a:srgbClr val="006C6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71900" y="2196000"/>
            <a:ext cx="6992100" cy="1548000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ts val="1950"/>
              </a:lnSpc>
              <a:defRPr sz="1725" spc="15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Title </a:t>
            </a:r>
            <a:r>
              <a:rPr lang="de-DE" dirty="0" err="1"/>
              <a:t>master</a:t>
            </a:r>
            <a:r>
              <a:rPr lang="de-DE" dirty="0"/>
              <a:t> – Click </a:t>
            </a:r>
            <a:r>
              <a:rPr lang="de-DE" dirty="0" err="1"/>
              <a:t>here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80000" y="3744000"/>
            <a:ext cx="3751080" cy="2160000"/>
          </a:xfrm>
        </p:spPr>
        <p:txBody>
          <a:bodyPr anchor="b" anchorCtr="0"/>
          <a:lstStyle>
            <a:lvl1pPr marL="0" indent="0" algn="l">
              <a:spcBef>
                <a:spcPts val="1725"/>
              </a:spcBef>
              <a:buNone/>
              <a:defRPr sz="1425" b="0" spc="75" baseline="0">
                <a:solidFill>
                  <a:schemeClr val="bg1"/>
                </a:solidFill>
              </a:defRPr>
            </a:lvl1pPr>
            <a:lvl2pPr marL="0" indent="189000" algn="l">
              <a:lnSpc>
                <a:spcPts val="1200"/>
              </a:lnSpc>
              <a:spcBef>
                <a:spcPts val="225"/>
              </a:spcBef>
              <a:buSzPct val="110000"/>
              <a:buFont typeface=".SF NS Symbols Regular"/>
              <a:buChar char="↘"/>
              <a:defRPr sz="975" i="1" baseline="0">
                <a:solidFill>
                  <a:schemeClr val="bg1"/>
                </a:solidFill>
              </a:defRPr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 dirty="0"/>
              <a:t>Template </a:t>
            </a:r>
            <a:r>
              <a:rPr lang="de-DE" dirty="0" err="1"/>
              <a:t>for</a:t>
            </a:r>
            <a:r>
              <a:rPr lang="de-DE" dirty="0"/>
              <a:t> sub-title </a:t>
            </a:r>
            <a:r>
              <a:rPr lang="de-DE" dirty="0" err="1"/>
              <a:t>master</a:t>
            </a:r>
            <a:r>
              <a:rPr lang="de-DE" dirty="0"/>
              <a:t>: </a:t>
            </a:r>
            <a:r>
              <a:rPr lang="de-DE" dirty="0" err="1"/>
              <a:t>click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B6CBE7-1545-4E8E-9750-1FCBFC4001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tabLst>
                <a:tab pos="7331869" algn="r"/>
                <a:tab pos="7670006" algn="r"/>
              </a:tabLst>
            </a:pPr>
            <a:r>
              <a:rPr lang="de-DE"/>
              <a:t>Max Planck Institute for demographic research	 SHORT titlE | DD/MM/YYYY	</a:t>
            </a:r>
            <a:fld id="{4BB1897F-A1AE-4EDF-9F2D-8730C9693DB7}" type="slidenum">
              <a:rPr lang="de-DE" smtClean="0"/>
              <a:pPr algn="l">
                <a:tabLst>
                  <a:tab pos="7331869" algn="r"/>
                  <a:tab pos="7670006" algn="r"/>
                </a:tabLst>
              </a:pPr>
              <a:t>‹Nº›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4948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with pic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7">
            <a:extLst>
              <a:ext uri="{FF2B5EF4-FFF2-40B4-BE49-F238E27FC236}">
                <a16:creationId xmlns:a16="http://schemas.microsoft.com/office/drawing/2014/main" id="{A71ADE3B-C90A-3546-B749-0ACBB53B7BF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2019" y="2020711"/>
            <a:ext cx="7310437" cy="4086578"/>
          </a:xfrm>
          <a:solidFill>
            <a:schemeClr val="bg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de-DE" dirty="0"/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609600" y="1016001"/>
            <a:ext cx="2588419" cy="1840089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txBody>
          <a:bodyPr wrap="square" lIns="198000" tIns="158400" rIns="108000" bIns="108000" anchor="t" anchorCtr="0">
            <a:noAutofit/>
          </a:bodyPr>
          <a:lstStyle>
            <a:lvl1pPr algn="l">
              <a:lnSpc>
                <a:spcPts val="1950"/>
              </a:lnSpc>
              <a:defRPr sz="1500" baseline="0">
                <a:solidFill>
                  <a:srgbClr val="006C66"/>
                </a:solidFill>
              </a:defRPr>
            </a:lvl1pPr>
          </a:lstStyle>
          <a:p>
            <a:r>
              <a:rPr lang="de-DE" dirty="0"/>
              <a:t>Title Master:  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D6017DF-16E5-4F68-B2C1-0378C00DDDE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l">
              <a:tabLst>
                <a:tab pos="7331869" algn="r"/>
                <a:tab pos="7670006" algn="r"/>
              </a:tabLst>
            </a:pPr>
            <a:r>
              <a:rPr lang="de-DE"/>
              <a:t>Max Planck Institute for demographic research	 SHORT titlE | DD/MM/YYYY	</a:t>
            </a:r>
            <a:fld id="{4BB1897F-A1AE-4EDF-9F2D-8730C9693DB7}" type="slidenum">
              <a:rPr lang="de-DE" smtClean="0"/>
              <a:pPr algn="l">
                <a:tabLst>
                  <a:tab pos="7331869" algn="r"/>
                  <a:tab pos="7670006" algn="r"/>
                </a:tabLst>
              </a:pPr>
              <a:t>‹Nº›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05787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 with pic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7">
            <a:extLst>
              <a:ext uri="{FF2B5EF4-FFF2-40B4-BE49-F238E27FC236}">
                <a16:creationId xmlns:a16="http://schemas.microsoft.com/office/drawing/2014/main" id="{A71ADE3B-C90A-3546-B749-0ACBB53B7BF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2019" y="2020711"/>
            <a:ext cx="7310437" cy="4086578"/>
          </a:xfrm>
          <a:solidFill>
            <a:schemeClr val="bg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de-DE" dirty="0"/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609600" y="1016001"/>
            <a:ext cx="2588419" cy="822960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txBody>
          <a:bodyPr wrap="square" lIns="198000" tIns="158400" rIns="108000" bIns="108000" anchor="t" anchorCtr="0">
            <a:noAutofit/>
          </a:bodyPr>
          <a:lstStyle>
            <a:lvl1pPr algn="l">
              <a:lnSpc>
                <a:spcPts val="1950"/>
              </a:lnSpc>
              <a:defRPr sz="1500" baseline="0">
                <a:solidFill>
                  <a:srgbClr val="006C66"/>
                </a:solidFill>
              </a:defRPr>
            </a:lvl1pPr>
          </a:lstStyle>
          <a:p>
            <a:r>
              <a:rPr lang="de-DE" dirty="0"/>
              <a:t>Agenda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D6017DF-16E5-4F68-B2C1-0378C00DDDE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l">
              <a:tabLst>
                <a:tab pos="7331869" algn="r"/>
                <a:tab pos="7670006" algn="r"/>
              </a:tabLst>
            </a:pPr>
            <a:r>
              <a:rPr lang="de-DE"/>
              <a:t>Max Planck Institute for demographic research	 SHORT titlE | DD/MM/YYYY	</a:t>
            </a:r>
            <a:fld id="{4BB1897F-A1AE-4EDF-9F2D-8730C9693DB7}" type="slidenum">
              <a:rPr lang="de-DE" smtClean="0"/>
              <a:pPr algn="l">
                <a:tabLst>
                  <a:tab pos="7331869" algn="r"/>
                  <a:tab pos="7670006" algn="r"/>
                </a:tabLst>
              </a:pPr>
              <a:t>‹Nº›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26723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g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9A60F433-92AC-4993-A4E4-F4A2A5A54757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58331062"/>
              </p:ext>
            </p:extLst>
          </p:nvPr>
        </p:nvGraphicFramePr>
        <p:xfrm>
          <a:off x="1191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8" name="think-cell Folie" r:id="rId5" imgW="384" imgH="385" progId="TCLayout.ActiveDocument.1">
                  <p:embed/>
                </p:oleObj>
              </mc:Choice>
              <mc:Fallback>
                <p:oleObj name="think-cell Folie" r:id="rId5" imgW="384" imgH="38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1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340841A0-F483-42BB-B94E-8E965D6056F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19063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1725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10804" y="2097088"/>
            <a:ext cx="7722393" cy="4319587"/>
          </a:xfrm>
        </p:spPr>
        <p:txBody>
          <a:bodyPr/>
          <a:lstStyle>
            <a:lvl1pPr>
              <a:spcBef>
                <a:spcPts val="863"/>
              </a:spcBef>
              <a:tabLst>
                <a:tab pos="135000" algn="l"/>
                <a:tab pos="270000" algn="l"/>
                <a:tab pos="432000" algn="l"/>
              </a:tabLst>
              <a:defRPr b="0"/>
            </a:lvl1pPr>
            <a:lvl2pPr>
              <a:tabLst>
                <a:tab pos="135000" algn="l"/>
                <a:tab pos="270000" algn="l"/>
                <a:tab pos="432000" algn="l"/>
              </a:tabLst>
              <a:defRPr kern="600" spc="30" baseline="0"/>
            </a:lvl2pPr>
            <a:lvl3pPr>
              <a:spcBef>
                <a:spcPts val="525"/>
              </a:spcBef>
              <a:defRPr sz="1050" b="0">
                <a:solidFill>
                  <a:schemeClr val="tx1"/>
                </a:solidFill>
              </a:defRPr>
            </a:lvl3pPr>
            <a:lvl4pPr marL="270000">
              <a:spcBef>
                <a:spcPts val="525"/>
              </a:spcBef>
              <a:defRPr sz="1050" b="1" kern="600" spc="30" baseline="0">
                <a:solidFill>
                  <a:schemeClr val="tx2"/>
                </a:solidFill>
              </a:defRPr>
            </a:lvl4pPr>
            <a:lvl5pPr marL="405000">
              <a:lnSpc>
                <a:spcPts val="1725"/>
              </a:lnSpc>
              <a:spcBef>
                <a:spcPts val="525"/>
              </a:spcBef>
              <a:defRPr sz="1050" kern="600" spc="30" baseline="0"/>
            </a:lvl5pPr>
            <a:lvl7pPr>
              <a:defRPr/>
            </a:lvl7pPr>
            <a:lvl8pPr>
              <a:defRPr spc="90" baseline="0"/>
            </a:lvl8pPr>
            <a:lvl9pPr>
              <a:defRPr/>
            </a:lvl9pPr>
          </a:lstStyle>
          <a:p>
            <a:pPr lvl="0"/>
            <a:r>
              <a:rPr lang="de-DE" dirty="0" err="1"/>
              <a:t>Editing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style </a:t>
            </a:r>
            <a:r>
              <a:rPr lang="de-DE" dirty="0" err="1"/>
              <a:t>sheet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master</a:t>
            </a:r>
            <a:endParaRPr lang="de-DE" dirty="0"/>
          </a:p>
          <a:p>
            <a:pPr lvl="1"/>
            <a:r>
              <a:rPr lang="de-DE" dirty="0"/>
              <a:t>Level 2</a:t>
            </a:r>
          </a:p>
          <a:p>
            <a:pPr lvl="2"/>
            <a:r>
              <a:rPr lang="de-DE" dirty="0"/>
              <a:t>Level 3</a:t>
            </a:r>
          </a:p>
          <a:p>
            <a:pPr lvl="3"/>
            <a:r>
              <a:rPr lang="de-DE" dirty="0"/>
              <a:t>Level 4</a:t>
            </a:r>
          </a:p>
          <a:p>
            <a:pPr lvl="4"/>
            <a:r>
              <a:rPr lang="de-DE" dirty="0"/>
              <a:t>Level 5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3D30B0A-E5C0-40E4-B75F-82DADA3817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pc="150" baseline="0">
                <a:solidFill>
                  <a:srgbClr val="006C66"/>
                </a:solidFill>
              </a:defRPr>
            </a:lvl1pPr>
          </a:lstStyle>
          <a:p>
            <a:r>
              <a:rPr lang="de-DE" dirty="0"/>
              <a:t>Title </a:t>
            </a:r>
            <a:r>
              <a:rPr lang="de-DE" dirty="0" err="1"/>
              <a:t>master</a:t>
            </a:r>
            <a:r>
              <a:rPr lang="de-DE" dirty="0"/>
              <a:t> – Click </a:t>
            </a:r>
            <a:r>
              <a:rPr lang="de-DE" dirty="0" err="1"/>
              <a:t>here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title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4BB28A3-86AA-44A8-8B10-52DC0DB2869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tabLst>
                <a:tab pos="7331869" algn="r"/>
                <a:tab pos="7670006" algn="r"/>
              </a:tabLst>
            </a:pPr>
            <a:r>
              <a:rPr lang="de-DE"/>
              <a:t>Max Planck Institute for demographic research	 SHORT titlE | DD/MM/YYYY	</a:t>
            </a:r>
            <a:fld id="{4BB1897F-A1AE-4EDF-9F2D-8730C9693DB7}" type="slidenum">
              <a:rPr lang="de-DE" smtClean="0"/>
              <a:pPr algn="l">
                <a:tabLst>
                  <a:tab pos="7331869" algn="r"/>
                  <a:tab pos="7670006" algn="r"/>
                </a:tabLst>
              </a:pPr>
              <a:t>‹Nº›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35146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9A60F433-92AC-4993-A4E4-F4A2A5A54757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88989550"/>
              </p:ext>
            </p:extLst>
          </p:nvPr>
        </p:nvGraphicFramePr>
        <p:xfrm>
          <a:off x="1191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59" name="think-cell Folie" r:id="rId5" imgW="384" imgH="385" progId="TCLayout.ActiveDocument.1">
                  <p:embed/>
                </p:oleObj>
              </mc:Choice>
              <mc:Fallback>
                <p:oleObj name="think-cell Folie" r:id="rId5" imgW="384" imgH="385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9A60F433-92AC-4993-A4E4-F4A2A5A547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1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340841A0-F483-42BB-B94E-8E965D6056F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19063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1725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3D30B0A-E5C0-40E4-B75F-82DADA3817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pc="150" baseline="0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Title </a:t>
            </a:r>
            <a:r>
              <a:rPr lang="de-DE" dirty="0" err="1"/>
              <a:t>master</a:t>
            </a:r>
            <a:r>
              <a:rPr lang="de-DE" dirty="0"/>
              <a:t> – Click </a:t>
            </a:r>
            <a:r>
              <a:rPr lang="de-DE" dirty="0" err="1"/>
              <a:t>here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title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4BB28A3-86AA-44A8-8B10-52DC0DB2869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tabLst>
                <a:tab pos="7331869" algn="r"/>
                <a:tab pos="7670006" algn="r"/>
              </a:tabLst>
            </a:pPr>
            <a:r>
              <a:rPr lang="de-DE"/>
              <a:t>Max Planck Institute for demographic research	SHORT titlE | DD/MM/YYYY	</a:t>
            </a:r>
            <a:fld id="{4BB1897F-A1AE-4EDF-9F2D-8730C9693DB7}" type="slidenum">
              <a:rPr lang="de-DE" smtClean="0"/>
              <a:pPr algn="l">
                <a:tabLst>
                  <a:tab pos="7331869" algn="r"/>
                  <a:tab pos="7670006" algn="r"/>
                </a:tabLst>
              </a:pPr>
              <a:t>‹Nº›</a:t>
            </a:fld>
            <a:endParaRPr lang="de-DE" dirty="0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547C035E-BEC4-404E-BDB6-E8321707039F}"/>
              </a:ext>
            </a:extLst>
          </p:cNvPr>
          <p:cNvSpPr/>
          <p:nvPr userDrawn="1"/>
        </p:nvSpPr>
        <p:spPr>
          <a:xfrm>
            <a:off x="710803" y="2097086"/>
            <a:ext cx="7722393" cy="3947652"/>
          </a:xfrm>
          <a:prstGeom prst="rect">
            <a:avLst/>
          </a:prstGeom>
          <a:solidFill>
            <a:srgbClr val="F1F1F1">
              <a:alpha val="60000"/>
            </a:srgbClr>
          </a:solidFill>
          <a:ln w="19050" cmpd="sng">
            <a:noFill/>
            <a:prstDash val="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108000" tIns="81000" rIns="108000" bIns="108000" rtlCol="0" anchor="t" anchorCtr="0"/>
          <a:lstStyle/>
          <a:p>
            <a:pPr algn="l">
              <a:spcBef>
                <a:spcPts val="863"/>
              </a:spcBef>
              <a:buClr>
                <a:srgbClr val="116656"/>
              </a:buClr>
              <a:buSzPct val="120000"/>
            </a:pPr>
            <a:endParaRPr lang="de-DE" sz="975" b="1" dirty="0">
              <a:solidFill>
                <a:schemeClr val="bg1"/>
              </a:solidFill>
            </a:endParaRP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02F6500F-7547-5445-81DD-14FC7E531F2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10801" y="6044738"/>
            <a:ext cx="7722391" cy="256289"/>
          </a:xfrm>
        </p:spPr>
        <p:txBody>
          <a:bodyPr anchor="b" anchorCtr="0"/>
          <a:lstStyle>
            <a:lvl1pPr marL="0" indent="0" algn="l">
              <a:spcBef>
                <a:spcPts val="1725"/>
              </a:spcBef>
              <a:buNone/>
              <a:defRPr sz="900" b="0" i="1" spc="0" baseline="0">
                <a:solidFill>
                  <a:schemeClr val="bg1">
                    <a:lumMod val="65000"/>
                  </a:schemeClr>
                </a:solidFill>
              </a:defRPr>
            </a:lvl1pPr>
            <a:lvl2pPr marL="0" indent="189000" algn="l">
              <a:lnSpc>
                <a:spcPts val="1200"/>
              </a:lnSpc>
              <a:spcBef>
                <a:spcPts val="225"/>
              </a:spcBef>
              <a:buSzPct val="110000"/>
              <a:buFont typeface=".SF NS Symbols Regular"/>
              <a:buChar char="↘"/>
              <a:defRPr sz="975" i="1" baseline="0">
                <a:solidFill>
                  <a:schemeClr val="bg1"/>
                </a:solidFill>
              </a:defRPr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 dirty="0"/>
              <a:t>Source: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849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with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547C035E-BEC4-404E-BDB6-E8321707039F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1F1F1">
              <a:alpha val="60000"/>
            </a:srgbClr>
          </a:solidFill>
          <a:ln w="19050" cmpd="sng">
            <a:noFill/>
            <a:prstDash val="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108000" tIns="81000" rIns="108000" bIns="108000" rtlCol="0" anchor="t" anchorCtr="0"/>
          <a:lstStyle/>
          <a:p>
            <a:pPr algn="l">
              <a:spcBef>
                <a:spcPts val="863"/>
              </a:spcBef>
              <a:buClr>
                <a:srgbClr val="116656"/>
              </a:buClr>
              <a:buSzPct val="120000"/>
            </a:pPr>
            <a:endParaRPr lang="de-DE" sz="975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9A60F433-92AC-4993-A4E4-F4A2A5A54757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13567488"/>
              </p:ext>
            </p:extLst>
          </p:nvPr>
        </p:nvGraphicFramePr>
        <p:xfrm>
          <a:off x="1191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43" name="think-cell Folie" r:id="rId5" imgW="384" imgH="385" progId="TCLayout.ActiveDocument.1">
                  <p:embed/>
                </p:oleObj>
              </mc:Choice>
              <mc:Fallback>
                <p:oleObj name="think-cell Folie" r:id="rId5" imgW="384" imgH="385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9A60F433-92AC-4993-A4E4-F4A2A5A547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1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340841A0-F483-42BB-B94E-8E965D6056F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19063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1725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3D30B0A-E5C0-40E4-B75F-82DADA3817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pc="150" baseline="0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Title </a:t>
            </a:r>
            <a:r>
              <a:rPr lang="de-DE" dirty="0" err="1"/>
              <a:t>master</a:t>
            </a:r>
            <a:r>
              <a:rPr lang="de-DE" dirty="0"/>
              <a:t> – Click </a:t>
            </a:r>
            <a:r>
              <a:rPr lang="de-DE" dirty="0" err="1"/>
              <a:t>here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title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4BB28A3-86AA-44A8-8B10-52DC0DB2869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tabLst>
                <a:tab pos="7331869" algn="r"/>
                <a:tab pos="7670006" algn="r"/>
              </a:tabLst>
            </a:pPr>
            <a:r>
              <a:rPr lang="de-DE"/>
              <a:t>Max Planck Institute for demographic research	 SHORT titlE | DD/MM/YYYY	</a:t>
            </a:r>
            <a:fld id="{4BB1897F-A1AE-4EDF-9F2D-8730C9693DB7}" type="slidenum">
              <a:rPr lang="de-DE" smtClean="0"/>
              <a:pPr algn="l">
                <a:tabLst>
                  <a:tab pos="7331869" algn="r"/>
                  <a:tab pos="7670006" algn="r"/>
                </a:tabLst>
              </a:pPr>
              <a:t>‹Nº›</a:t>
            </a:fld>
            <a:endParaRPr lang="de-DE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02F6500F-7547-5445-81DD-14FC7E531F2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10801" y="6044738"/>
            <a:ext cx="7722391" cy="256289"/>
          </a:xfrm>
        </p:spPr>
        <p:txBody>
          <a:bodyPr anchor="b" anchorCtr="0"/>
          <a:lstStyle>
            <a:lvl1pPr marL="0" indent="0" algn="l">
              <a:spcBef>
                <a:spcPts val="1725"/>
              </a:spcBef>
              <a:buNone/>
              <a:defRPr sz="900" b="0" i="1" spc="0" baseline="0">
                <a:solidFill>
                  <a:schemeClr val="bg1">
                    <a:lumMod val="65000"/>
                  </a:schemeClr>
                </a:solidFill>
              </a:defRPr>
            </a:lvl1pPr>
            <a:lvl2pPr marL="0" indent="189000" algn="l">
              <a:lnSpc>
                <a:spcPts val="1200"/>
              </a:lnSpc>
              <a:spcBef>
                <a:spcPts val="225"/>
              </a:spcBef>
              <a:buSzPct val="110000"/>
              <a:buFont typeface=".SF NS Symbols Regular"/>
              <a:buChar char="↘"/>
              <a:defRPr sz="975" i="1" baseline="0">
                <a:solidFill>
                  <a:schemeClr val="bg1"/>
                </a:solidFill>
              </a:defRPr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 dirty="0"/>
              <a:t>Source:</a:t>
            </a:r>
            <a:endParaRPr lang="en-US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7DA89605-A664-8749-B4DF-ABFF196F644A}"/>
              </a:ext>
            </a:extLst>
          </p:cNvPr>
          <p:cNvSpPr/>
          <p:nvPr userDrawn="1"/>
        </p:nvSpPr>
        <p:spPr>
          <a:xfrm>
            <a:off x="710803" y="2097086"/>
            <a:ext cx="7722393" cy="3947652"/>
          </a:xfrm>
          <a:prstGeom prst="rect">
            <a:avLst/>
          </a:prstGeom>
          <a:solidFill>
            <a:schemeClr val="bg1"/>
          </a:solidFill>
          <a:ln w="19050" cmpd="sng">
            <a:noFill/>
            <a:prstDash val="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108000" tIns="81000" rIns="108000" bIns="108000" rtlCol="0" anchor="t" anchorCtr="0"/>
          <a:lstStyle/>
          <a:p>
            <a:pPr algn="l">
              <a:spcBef>
                <a:spcPts val="863"/>
              </a:spcBef>
              <a:buClr>
                <a:srgbClr val="116656"/>
              </a:buClr>
              <a:buSzPct val="120000"/>
            </a:pPr>
            <a:endParaRPr lang="de-DE" sz="975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711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ide with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9A60F433-92AC-4993-A4E4-F4A2A5A54757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63628626"/>
              </p:ext>
            </p:extLst>
          </p:nvPr>
        </p:nvGraphicFramePr>
        <p:xfrm>
          <a:off x="1191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96" name="think-cell Folie" r:id="rId5" imgW="384" imgH="385" progId="TCLayout.ActiveDocument.1">
                  <p:embed/>
                </p:oleObj>
              </mc:Choice>
              <mc:Fallback>
                <p:oleObj name="think-cell Folie" r:id="rId5" imgW="384" imgH="385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9A60F433-92AC-4993-A4E4-F4A2A5A547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1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340841A0-F483-42BB-B94E-8E965D6056F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19063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1725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3D30B0A-E5C0-40E4-B75F-82DADA3817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pc="150" baseline="0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Title </a:t>
            </a:r>
            <a:r>
              <a:rPr lang="de-DE" dirty="0" err="1"/>
              <a:t>master</a:t>
            </a:r>
            <a:r>
              <a:rPr lang="de-DE" dirty="0"/>
              <a:t> – Click </a:t>
            </a:r>
            <a:r>
              <a:rPr lang="de-DE" dirty="0" err="1"/>
              <a:t>here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title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4BB28A3-86AA-44A8-8B10-52DC0DB2869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tabLst>
                <a:tab pos="7331869" algn="r"/>
                <a:tab pos="7670006" algn="r"/>
              </a:tabLst>
            </a:pPr>
            <a:r>
              <a:rPr lang="de-DE"/>
              <a:t>Max Planck Institute for demographic research	 SHORT titlE | DD/MM/YYYY	</a:t>
            </a:r>
            <a:fld id="{4BB1897F-A1AE-4EDF-9F2D-8730C9693DB7}" type="slidenum">
              <a:rPr lang="de-DE" smtClean="0"/>
              <a:pPr algn="l">
                <a:tabLst>
                  <a:tab pos="7331869" algn="r"/>
                  <a:tab pos="7670006" algn="r"/>
                </a:tabLst>
              </a:pPr>
              <a:t>‹Nº›</a:t>
            </a:fld>
            <a:endParaRPr lang="de-DE" dirty="0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547C035E-BEC4-404E-BDB6-E8321707039F}"/>
              </a:ext>
            </a:extLst>
          </p:cNvPr>
          <p:cNvSpPr/>
          <p:nvPr userDrawn="1"/>
        </p:nvSpPr>
        <p:spPr>
          <a:xfrm>
            <a:off x="710803" y="2097086"/>
            <a:ext cx="7722393" cy="3947652"/>
          </a:xfrm>
          <a:prstGeom prst="rect">
            <a:avLst/>
          </a:prstGeom>
          <a:solidFill>
            <a:schemeClr val="bg1">
              <a:alpha val="0"/>
            </a:schemeClr>
          </a:solidFill>
          <a:ln w="31750" cmpd="sng">
            <a:solidFill>
              <a:srgbClr val="F1F1F1"/>
            </a:solidFill>
            <a:prstDash val="soli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108000" tIns="81000" rIns="108000" bIns="108000" rtlCol="0" anchor="t" anchorCtr="0"/>
          <a:lstStyle/>
          <a:p>
            <a:pPr algn="l">
              <a:spcBef>
                <a:spcPts val="863"/>
              </a:spcBef>
              <a:buClr>
                <a:srgbClr val="116656"/>
              </a:buClr>
              <a:buSzPct val="120000"/>
            </a:pPr>
            <a:endParaRPr lang="de-DE" sz="975" b="1" dirty="0">
              <a:solidFill>
                <a:schemeClr val="bg1"/>
              </a:solidFill>
            </a:endParaRP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02F6500F-7547-5445-81DD-14FC7E531F2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10801" y="6044738"/>
            <a:ext cx="7722391" cy="256289"/>
          </a:xfrm>
        </p:spPr>
        <p:txBody>
          <a:bodyPr anchor="b" anchorCtr="0"/>
          <a:lstStyle>
            <a:lvl1pPr marL="0" indent="0" algn="l">
              <a:spcBef>
                <a:spcPts val="1725"/>
              </a:spcBef>
              <a:buNone/>
              <a:defRPr sz="900" b="0" i="1" spc="0" baseline="0">
                <a:solidFill>
                  <a:schemeClr val="bg1">
                    <a:lumMod val="65000"/>
                  </a:schemeClr>
                </a:solidFill>
              </a:defRPr>
            </a:lvl1pPr>
            <a:lvl2pPr marL="0" indent="189000" algn="l">
              <a:lnSpc>
                <a:spcPts val="1200"/>
              </a:lnSpc>
              <a:spcBef>
                <a:spcPts val="225"/>
              </a:spcBef>
              <a:buSzPct val="110000"/>
              <a:buFont typeface=".SF NS Symbols Regular"/>
              <a:buChar char="↘"/>
              <a:defRPr sz="975" i="1" baseline="0">
                <a:solidFill>
                  <a:schemeClr val="bg1"/>
                </a:solidFill>
              </a:defRPr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 dirty="0"/>
              <a:t>Source: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913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lide with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9A60F433-92AC-4993-A4E4-F4A2A5A54757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191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94" name="think-cell Folie" r:id="rId5" imgW="384" imgH="385" progId="TCLayout.ActiveDocument.1">
                  <p:embed/>
                </p:oleObj>
              </mc:Choice>
              <mc:Fallback>
                <p:oleObj name="think-cell Folie" r:id="rId5" imgW="384" imgH="385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9A60F433-92AC-4993-A4E4-F4A2A5A547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1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340841A0-F483-42BB-B94E-8E965D6056F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19063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1725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3D30B0A-E5C0-40E4-B75F-82DADA3817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0805" y="813262"/>
            <a:ext cx="2603896" cy="4683298"/>
          </a:xfrm>
        </p:spPr>
        <p:txBody>
          <a:bodyPr/>
          <a:lstStyle>
            <a:lvl1pPr>
              <a:defRPr spc="150" baseline="0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Title </a:t>
            </a:r>
            <a:r>
              <a:rPr lang="de-DE" dirty="0" err="1"/>
              <a:t>master</a:t>
            </a:r>
            <a:r>
              <a:rPr lang="de-DE" dirty="0"/>
              <a:t> – Click </a:t>
            </a:r>
            <a:r>
              <a:rPr lang="de-DE" dirty="0" err="1"/>
              <a:t>here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title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4BB28A3-86AA-44A8-8B10-52DC0DB2869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tabLst>
                <a:tab pos="7331869" algn="r"/>
                <a:tab pos="7670006" algn="r"/>
              </a:tabLst>
            </a:pPr>
            <a:r>
              <a:rPr lang="de-DE"/>
              <a:t>Max Planck Institute for demographic research	Kurztitel | TT.MM.JJJJ	</a:t>
            </a:r>
            <a:fld id="{4BB1897F-A1AE-4EDF-9F2D-8730C9693DB7}" type="slidenum">
              <a:rPr lang="de-DE" smtClean="0"/>
              <a:pPr algn="l">
                <a:tabLst>
                  <a:tab pos="7331869" algn="r"/>
                  <a:tab pos="7670006" algn="r"/>
                </a:tabLst>
              </a:pPr>
              <a:t>‹Nº›</a:t>
            </a:fld>
            <a:endParaRPr lang="de-DE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02F6500F-7547-5445-81DD-14FC7E531F2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04256" y="6044738"/>
            <a:ext cx="4828936" cy="256289"/>
          </a:xfrm>
        </p:spPr>
        <p:txBody>
          <a:bodyPr anchor="b" anchorCtr="0"/>
          <a:lstStyle>
            <a:lvl1pPr marL="0" indent="0" algn="l">
              <a:spcBef>
                <a:spcPts val="1725"/>
              </a:spcBef>
              <a:buNone/>
              <a:defRPr sz="900" b="0" i="1" spc="0" baseline="0">
                <a:solidFill>
                  <a:schemeClr val="bg1">
                    <a:lumMod val="65000"/>
                  </a:schemeClr>
                </a:solidFill>
              </a:defRPr>
            </a:lvl1pPr>
            <a:lvl2pPr marL="0" indent="189000" algn="l">
              <a:lnSpc>
                <a:spcPts val="1200"/>
              </a:lnSpc>
              <a:spcBef>
                <a:spcPts val="225"/>
              </a:spcBef>
              <a:buSzPct val="110000"/>
              <a:buFont typeface=".SF NS Symbols Regular"/>
              <a:buChar char="↘"/>
              <a:defRPr sz="975" i="1" baseline="0">
                <a:solidFill>
                  <a:schemeClr val="bg1"/>
                </a:solidFill>
              </a:defRPr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 dirty="0"/>
              <a:t>Source</a:t>
            </a:r>
            <a:endParaRPr lang="en-US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06D92C0F-1C48-8E42-B536-AB31F51A8C6B}"/>
              </a:ext>
            </a:extLst>
          </p:cNvPr>
          <p:cNvSpPr/>
          <p:nvPr userDrawn="1"/>
        </p:nvSpPr>
        <p:spPr>
          <a:xfrm>
            <a:off x="3604255" y="813262"/>
            <a:ext cx="4828940" cy="5231476"/>
          </a:xfrm>
          <a:prstGeom prst="rect">
            <a:avLst/>
          </a:prstGeom>
          <a:solidFill>
            <a:schemeClr val="bg1">
              <a:alpha val="0"/>
            </a:schemeClr>
          </a:solidFill>
          <a:ln w="31750" cmpd="sng">
            <a:solidFill>
              <a:srgbClr val="F1F1F1"/>
            </a:solidFill>
            <a:prstDash val="soli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108000" tIns="81000" rIns="108000" bIns="108000" rtlCol="0" anchor="t" anchorCtr="0"/>
          <a:lstStyle/>
          <a:p>
            <a:pPr algn="l">
              <a:spcBef>
                <a:spcPts val="863"/>
              </a:spcBef>
              <a:buClr>
                <a:srgbClr val="116656"/>
              </a:buClr>
              <a:buSzPct val="120000"/>
            </a:pPr>
            <a:endParaRPr lang="de-DE" sz="975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224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6" Type="http://schemas.openxmlformats.org/officeDocument/2006/relationships/vmlDrawing" Target="../drawings/vmlDrawing1.v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E3FBFD33-14B0-4B26-8D25-D9E05002D480}"/>
              </a:ext>
            </a:extLst>
          </p:cNvPr>
          <p:cNvGraphicFramePr>
            <a:graphicFrameLocks noChangeAspect="1"/>
          </p:cNvGraphicFramePr>
          <p:nvPr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3949532156"/>
              </p:ext>
            </p:extLst>
          </p:nvPr>
        </p:nvGraphicFramePr>
        <p:xfrm>
          <a:off x="1191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7" name="think-cell Folie" r:id="rId19" imgW="384" imgH="385" progId="TCLayout.ActiveDocument.1">
                  <p:embed/>
                </p:oleObj>
              </mc:Choice>
              <mc:Fallback>
                <p:oleObj name="think-cell Folie" r:id="rId19" imgW="384" imgH="38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191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658354E6-9E0E-44B9-83E8-1963A1EC88F1}"/>
              </a:ext>
            </a:extLst>
          </p:cNvPr>
          <p:cNvSpPr/>
          <p:nvPr>
            <p:custDataLst>
              <p:tags r:id="rId18"/>
            </p:custDataLst>
          </p:nvPr>
        </p:nvSpPr>
        <p:spPr>
          <a:xfrm>
            <a:off x="0" y="0"/>
            <a:ext cx="119063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de-DE" sz="1725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0804" y="813262"/>
            <a:ext cx="7722393" cy="128382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Headline Arial </a:t>
            </a:r>
            <a:r>
              <a:rPr lang="de-DE" dirty="0" err="1"/>
              <a:t>MPG_green_dark</a:t>
            </a:r>
            <a:r>
              <a:rPr lang="de-DE" dirty="0"/>
              <a:t>, 23 </a:t>
            </a:r>
            <a:r>
              <a:rPr lang="de-DE" dirty="0" err="1"/>
              <a:t>pt</a:t>
            </a:r>
            <a:r>
              <a:rPr lang="de-DE" dirty="0"/>
              <a:t>, ZAB 26 </a:t>
            </a:r>
            <a:r>
              <a:rPr lang="de-DE" dirty="0" err="1"/>
              <a:t>pt</a:t>
            </a:r>
            <a:r>
              <a:rPr lang="de-DE" dirty="0"/>
              <a:t>,  </a:t>
            </a:r>
            <a:r>
              <a:rPr lang="de-DE" dirty="0" err="1"/>
              <a:t>spacing</a:t>
            </a:r>
            <a:r>
              <a:rPr lang="de-DE" dirty="0"/>
              <a:t> 1,4 </a:t>
            </a:r>
            <a:r>
              <a:rPr lang="de-DE" dirty="0" err="1"/>
              <a:t>pt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0804" y="2097088"/>
            <a:ext cx="7722393" cy="431958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r>
              <a:rPr lang="de-DE" dirty="0"/>
              <a:t>Level 1: Headlines</a:t>
            </a:r>
          </a:p>
          <a:p>
            <a:pPr lvl="1"/>
            <a:r>
              <a:rPr lang="de-DE" dirty="0"/>
              <a:t>Level 2: Running </a:t>
            </a:r>
            <a:r>
              <a:rPr lang="de-DE" dirty="0" err="1"/>
              <a:t>text</a:t>
            </a:r>
            <a:endParaRPr lang="de-DE" dirty="0"/>
          </a:p>
          <a:p>
            <a:pPr lvl="3"/>
            <a:r>
              <a:rPr lang="de-DE" dirty="0"/>
              <a:t>Level 3: Bullet </a:t>
            </a:r>
            <a:r>
              <a:rPr lang="de-DE" dirty="0" err="1"/>
              <a:t>points</a:t>
            </a:r>
            <a:endParaRPr lang="de-DE" dirty="0"/>
          </a:p>
          <a:p>
            <a:pPr lvl="2"/>
            <a:r>
              <a:rPr lang="de-DE" dirty="0"/>
              <a:t>Level 4: </a:t>
            </a:r>
            <a:r>
              <a:rPr lang="de-DE" dirty="0" err="1"/>
              <a:t>Highlighted</a:t>
            </a:r>
            <a:r>
              <a:rPr lang="de-DE" dirty="0"/>
              <a:t> </a:t>
            </a:r>
            <a:r>
              <a:rPr lang="de-DE" dirty="0" err="1"/>
              <a:t>bullet</a:t>
            </a:r>
            <a:r>
              <a:rPr lang="de-DE" dirty="0"/>
              <a:t> </a:t>
            </a:r>
            <a:r>
              <a:rPr lang="de-DE" dirty="0" err="1"/>
              <a:t>points</a:t>
            </a:r>
            <a:r>
              <a:rPr lang="de-DE" dirty="0"/>
              <a:t> </a:t>
            </a:r>
          </a:p>
          <a:p>
            <a:pPr lvl="4"/>
            <a:r>
              <a:rPr lang="de-DE" dirty="0"/>
              <a:t>Level 5: </a:t>
            </a:r>
            <a:r>
              <a:rPr lang="de-DE" dirty="0" err="1"/>
              <a:t>bullet</a:t>
            </a:r>
            <a:r>
              <a:rPr lang="de-DE" dirty="0"/>
              <a:t> </a:t>
            </a:r>
            <a:r>
              <a:rPr lang="de-DE" dirty="0" err="1"/>
              <a:t>points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indent</a:t>
            </a:r>
            <a:endParaRPr lang="de-DE" dirty="0"/>
          </a:p>
          <a:p>
            <a:pPr lvl="5"/>
            <a:r>
              <a:rPr lang="de-DE" dirty="0"/>
              <a:t>Level 6: </a:t>
            </a:r>
            <a:r>
              <a:rPr lang="de-DE" dirty="0" err="1"/>
              <a:t>bullet</a:t>
            </a:r>
            <a:r>
              <a:rPr lang="de-DE" dirty="0"/>
              <a:t> </a:t>
            </a:r>
            <a:r>
              <a:rPr lang="de-DE" dirty="0" err="1"/>
              <a:t>point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more</a:t>
            </a:r>
            <a:r>
              <a:rPr lang="de-DE" dirty="0"/>
              <a:t> </a:t>
            </a:r>
            <a:r>
              <a:rPr lang="de-DE" dirty="0" err="1"/>
              <a:t>indent</a:t>
            </a:r>
            <a:endParaRPr lang="de-DE" dirty="0"/>
          </a:p>
          <a:p>
            <a:pPr lvl="6"/>
            <a:r>
              <a:rPr lang="de-DE" dirty="0"/>
              <a:t>Level 7: Additional </a:t>
            </a:r>
            <a:r>
              <a:rPr lang="de-DE" dirty="0" err="1"/>
              <a:t>information</a:t>
            </a:r>
            <a:endParaRPr lang="de-DE" dirty="0"/>
          </a:p>
          <a:p>
            <a:pPr lvl="7"/>
            <a:r>
              <a:rPr lang="de-DE" dirty="0"/>
              <a:t>Level 8: Caption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0804" y="6453188"/>
            <a:ext cx="7722393" cy="1800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>
            <a:lvl1pPr algn="r">
              <a:defRPr sz="450" kern="600" cap="all" spc="68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>
              <a:tabLst>
                <a:tab pos="7331869" algn="r"/>
                <a:tab pos="7670006" algn="r"/>
              </a:tabLst>
            </a:pPr>
            <a:r>
              <a:rPr lang="de-DE"/>
              <a:t>Max Planck Institute for demographic research	 SHORT titlE | DD/MM/YYYY	</a:t>
            </a:r>
            <a:fld id="{4BB1897F-A1AE-4EDF-9F2D-8730C9693DB7}" type="slidenum">
              <a:rPr lang="de-DE" smtClean="0"/>
              <a:pPr algn="l">
                <a:tabLst>
                  <a:tab pos="7331869" algn="r"/>
                  <a:tab pos="7670006" algn="r"/>
                </a:tabLst>
              </a:pPr>
              <a:t>‹Nº›</a:t>
            </a:fld>
            <a:endParaRPr lang="de-DE" dirty="0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705" y="159155"/>
            <a:ext cx="913763" cy="561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465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01" r:id="rId2"/>
    <p:sldLayoutId id="2147483697" r:id="rId3"/>
    <p:sldLayoutId id="2147483702" r:id="rId4"/>
    <p:sldLayoutId id="2147483662" r:id="rId5"/>
    <p:sldLayoutId id="2147483703" r:id="rId6"/>
    <p:sldLayoutId id="2147483705" r:id="rId7"/>
    <p:sldLayoutId id="2147483704" r:id="rId8"/>
    <p:sldLayoutId id="2147483708" r:id="rId9"/>
    <p:sldLayoutId id="2147483664" r:id="rId10"/>
    <p:sldLayoutId id="2147483668" r:id="rId11"/>
    <p:sldLayoutId id="2147483698" r:id="rId12"/>
    <p:sldLayoutId id="2147483673" r:id="rId13"/>
    <p:sldLayoutId id="2147483663" r:id="rId14"/>
  </p:sldLayoutIdLst>
  <p:hf sldNum="0" hdr="0" dt="0"/>
  <p:txStyles>
    <p:titleStyle>
      <a:lvl1pPr algn="l" defTabSz="685800" rtl="0" eaLnBrk="1" latinLnBrk="0" hangingPunct="1">
        <a:lnSpc>
          <a:spcPts val="1950"/>
        </a:lnSpc>
        <a:spcBef>
          <a:spcPct val="0"/>
        </a:spcBef>
        <a:spcAft>
          <a:spcPts val="1350"/>
        </a:spcAft>
        <a:buNone/>
        <a:defRPr sz="1725" b="1" kern="600" cap="all" spc="150" baseline="0">
          <a:solidFill>
            <a:srgbClr val="006C66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685800" rtl="0" eaLnBrk="1" fontAlgn="auto" latinLnBrk="0" hangingPunct="1">
        <a:lnSpc>
          <a:spcPts val="1725"/>
        </a:lnSpc>
        <a:spcBef>
          <a:spcPts val="75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1200" b="1" i="0" kern="6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685800" rtl="0" eaLnBrk="1" latinLnBrk="0" hangingPunct="1">
        <a:lnSpc>
          <a:spcPts val="1725"/>
        </a:lnSpc>
        <a:spcBef>
          <a:spcPts val="863"/>
        </a:spcBef>
        <a:spcAft>
          <a:spcPts val="0"/>
        </a:spcAft>
        <a:buFont typeface="Arial" panose="020B0604020202020204" pitchFamily="34" charset="0"/>
        <a:buNone/>
        <a:defRPr sz="1200" kern="6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34541" indent="-134541" algn="l" defTabSz="685800" rtl="0" eaLnBrk="1" latinLnBrk="0" hangingPunct="1">
        <a:lnSpc>
          <a:spcPts val="1725"/>
        </a:lnSpc>
        <a:spcBef>
          <a:spcPts val="863"/>
        </a:spcBef>
        <a:buFont typeface="Arial" panose="020B0604020202020204" pitchFamily="34" charset="0"/>
        <a:buChar char="•"/>
        <a:defRPr sz="1200" b="1" kern="4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34541" indent="-134541" algn="l" defTabSz="685800" rtl="0" eaLnBrk="1" latinLnBrk="0" hangingPunct="1">
        <a:lnSpc>
          <a:spcPts val="1725"/>
        </a:lnSpc>
        <a:spcBef>
          <a:spcPts val="863"/>
        </a:spcBef>
        <a:buFont typeface="Arial" panose="020B0604020202020204" pitchFamily="34" charset="0"/>
        <a:buChar char="•"/>
        <a:defRPr sz="1200" kern="6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67891" indent="-134541" algn="l" defTabSz="685800" rtl="0" eaLnBrk="1" latinLnBrk="0" hangingPunct="1">
        <a:lnSpc>
          <a:spcPts val="1725"/>
        </a:lnSpc>
        <a:spcBef>
          <a:spcPts val="394"/>
        </a:spcBef>
        <a:buFont typeface="Arial" panose="020B0604020202020204" pitchFamily="34" charset="0"/>
        <a:buChar char="•"/>
        <a:defRPr sz="1200" kern="6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484313" indent="-214313" algn="l" defTabSz="685800" rtl="0" eaLnBrk="1" latinLnBrk="0" hangingPunct="1">
        <a:lnSpc>
          <a:spcPts val="1725"/>
        </a:lnSpc>
        <a:spcBef>
          <a:spcPts val="0"/>
        </a:spcBef>
        <a:spcAft>
          <a:spcPts val="0"/>
        </a:spcAft>
        <a:buClr>
          <a:schemeClr val="tx1"/>
        </a:buClr>
        <a:buSzPct val="110000"/>
        <a:buFont typeface="Symbol" panose="05050102010706020507" pitchFamily="18" charset="2"/>
        <a:buChar char=""/>
        <a:defRPr sz="1200" b="0" i="0" kern="600" spc="30" baseline="0">
          <a:solidFill>
            <a:schemeClr val="tx1"/>
          </a:solidFill>
          <a:latin typeface="+mn-lt"/>
          <a:ea typeface="+mn-ea"/>
          <a:cs typeface="+mn-cs"/>
        </a:defRPr>
      </a:lvl6pPr>
      <a:lvl7pPr marL="0" indent="161925" algn="l" defTabSz="685800" rtl="0" eaLnBrk="1" latinLnBrk="0" hangingPunct="1">
        <a:lnSpc>
          <a:spcPts val="1725"/>
        </a:lnSpc>
        <a:spcBef>
          <a:spcPts val="394"/>
        </a:spcBef>
        <a:spcAft>
          <a:spcPts val="0"/>
        </a:spcAft>
        <a:buClr>
          <a:schemeClr val="tx2"/>
        </a:buClr>
        <a:buFont typeface="Wingdings 3" panose="05040102010807070707" pitchFamily="18" charset="2"/>
        <a:buChar char=""/>
        <a:defRPr sz="975" b="0" i="1" kern="600" spc="30" baseline="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685800" rtl="0" eaLnBrk="1" latinLnBrk="0" hangingPunct="1">
        <a:lnSpc>
          <a:spcPts val="825"/>
        </a:lnSpc>
        <a:spcBef>
          <a:spcPts val="394"/>
        </a:spcBef>
        <a:spcAft>
          <a:spcPts val="0"/>
        </a:spcAft>
        <a:buSzPct val="110000"/>
        <a:buFont typeface=".SF NS Symbols Regular"/>
        <a:buNone/>
        <a:defRPr sz="600" b="0" i="1" kern="600" spc="90" baseline="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8pPr>
      <a:lvl9pPr marL="0" indent="0" algn="l" defTabSz="685800" rtl="0" eaLnBrk="1" latinLnBrk="0" hangingPunct="1">
        <a:lnSpc>
          <a:spcPts val="825"/>
        </a:lnSpc>
        <a:spcBef>
          <a:spcPts val="394"/>
        </a:spcBef>
        <a:buFont typeface="Arial" panose="020B0604020202020204" pitchFamily="34" charset="0"/>
        <a:buNone/>
        <a:defRPr sz="600" b="0" i="1" kern="600" spc="90" baseline="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448" userDrawn="1">
          <p15:clr>
            <a:srgbClr val="F26B43"/>
          </p15:clr>
        </p15:guide>
        <p15:guide id="2" orient="horz" pos="1321" userDrawn="1">
          <p15:clr>
            <a:srgbClr val="F26B43"/>
          </p15:clr>
        </p15:guide>
        <p15:guide id="3" pos="5312" userDrawn="1">
          <p15:clr>
            <a:srgbClr val="F26B43"/>
          </p15:clr>
        </p15:guide>
        <p15:guide id="4" orient="horz" pos="4042" userDrawn="1">
          <p15:clr>
            <a:srgbClr val="F26B43"/>
          </p15:clr>
        </p15:guide>
        <p15:guide id="5" pos="362" userDrawn="1">
          <p15:clr>
            <a:srgbClr val="F26B43"/>
          </p15:clr>
        </p15:guide>
        <p15:guide id="6" orient="horz" pos="436" userDrawn="1">
          <p15:clr>
            <a:srgbClr val="F26B43"/>
          </p15:clr>
        </p15:guide>
        <p15:guide id="7" orient="horz" pos="4065" userDrawn="1">
          <p15:clr>
            <a:srgbClr val="F26B43"/>
          </p15:clr>
        </p15:guide>
        <p15:guide id="8" orient="horz" pos="4178" userDrawn="1">
          <p15:clr>
            <a:srgbClr val="F26B43"/>
          </p15:clr>
        </p15:guide>
        <p15:guide id="9" pos="125" userDrawn="1">
          <p15:clr>
            <a:srgbClr val="F26B43"/>
          </p15:clr>
        </p15:guide>
        <p15:guide id="10" pos="563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Untertitel 3">
            <a:extLst>
              <a:ext uri="{FF2B5EF4-FFF2-40B4-BE49-F238E27FC236}">
                <a16:creationId xmlns:a16="http://schemas.microsoft.com/office/drawing/2014/main" id="{6AA4E618-D72B-4AB2-8B43-1AE922E20B2A}"/>
              </a:ext>
            </a:extLst>
          </p:cNvPr>
          <p:cNvSpPr txBox="1">
            <a:spLocks/>
          </p:cNvSpPr>
          <p:nvPr/>
        </p:nvSpPr>
        <p:spPr>
          <a:xfrm>
            <a:off x="825101" y="5505103"/>
            <a:ext cx="7722391" cy="192217"/>
          </a:xfrm>
          <a:prstGeom prst="rect">
            <a:avLst/>
          </a:prstGeom>
        </p:spPr>
        <p:txBody>
          <a:bodyPr vert="horz" lIns="0" tIns="0" rIns="0" bIns="0" numCol="1" spcCol="54000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25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0" kern="6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2300"/>
              </a:lnSpc>
              <a:spcBef>
                <a:spcPts val="115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kern="6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8" indent="-179388" algn="l" defTabSz="914400" rtl="0" eaLnBrk="1" latinLnBrk="0" hangingPunct="1">
              <a:lnSpc>
                <a:spcPts val="2300"/>
              </a:lnSpc>
              <a:spcBef>
                <a:spcPts val="1150"/>
              </a:spcBef>
              <a:buFont typeface="Arial" panose="020B0604020202020204" pitchFamily="34" charset="0"/>
              <a:buChar char="•"/>
              <a:defRPr sz="1600" b="0" kern="4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9388" indent="-179388" algn="l" defTabSz="914400" rtl="0" eaLnBrk="1" latinLnBrk="0" hangingPunct="1">
              <a:lnSpc>
                <a:spcPts val="2300"/>
              </a:lnSpc>
              <a:spcBef>
                <a:spcPts val="1150"/>
              </a:spcBef>
              <a:buFont typeface="Arial" panose="020B0604020202020204" pitchFamily="34" charset="0"/>
              <a:buChar char="•"/>
              <a:defRPr sz="1600" b="1" kern="600" spc="4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357188" indent="-179388" algn="l" defTabSz="914400" rtl="0" eaLnBrk="1" latinLnBrk="0" hangingPunct="1">
              <a:lnSpc>
                <a:spcPts val="23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600" kern="6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45750" indent="-285750" algn="l" defTabSz="914400" rtl="0" eaLnBrk="1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10000"/>
              <a:buFont typeface="Symbol" panose="05050102010706020507" pitchFamily="18" charset="2"/>
              <a:buChar char=""/>
              <a:defRPr sz="1600" b="0" i="0" kern="6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215900" algn="l" defTabSz="914400" rtl="0" eaLnBrk="1" latinLnBrk="0" hangingPunct="1">
              <a:lnSpc>
                <a:spcPts val="2300"/>
              </a:lnSpc>
              <a:spcBef>
                <a:spcPts val="525"/>
              </a:spcBef>
              <a:spcAft>
                <a:spcPts val="0"/>
              </a:spcAft>
              <a:buClr>
                <a:schemeClr val="tx2"/>
              </a:buClr>
              <a:buFont typeface="Wingdings 3" panose="05040102010807070707" pitchFamily="18" charset="2"/>
              <a:buChar char=""/>
              <a:defRPr sz="1300" b="0" i="1" kern="6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ts val="1100"/>
              </a:lnSpc>
              <a:spcBef>
                <a:spcPts val="525"/>
              </a:spcBef>
              <a:spcAft>
                <a:spcPts val="0"/>
              </a:spcAft>
              <a:buSzPct val="110000"/>
              <a:buFont typeface=".SF NS Symbols Regular"/>
              <a:buNone/>
              <a:defRPr sz="800" b="0" i="1" kern="600" spc="1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ts val="1100"/>
              </a:lnSpc>
              <a:spcBef>
                <a:spcPts val="525"/>
              </a:spcBef>
              <a:buFont typeface="Arial" panose="020B0604020202020204" pitchFamily="34" charset="0"/>
              <a:buNone/>
              <a:defRPr sz="800" b="0" i="1" kern="600" spc="1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350" dirty="0"/>
              <a:t>Aapo Hiilamo, EAPS </a:t>
            </a:r>
            <a:r>
              <a:rPr lang="de-DE" sz="1350" dirty="0" err="1"/>
              <a:t>workshop</a:t>
            </a:r>
            <a:r>
              <a:rPr lang="de-DE" sz="1350" dirty="0"/>
              <a:t> 24/9/2024 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CA86E768-4A7B-4356-956A-A158AD621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101" y="1075180"/>
            <a:ext cx="7722393" cy="96286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800" i="1" dirty="0"/>
              <a:t>Poverty effects of onset of limiting health conditions in Europe – </a:t>
            </a:r>
            <a:br>
              <a:rPr lang="en-US" sz="2800" i="1" dirty="0"/>
            </a:br>
            <a:r>
              <a:rPr lang="en-US" sz="2800" i="1" dirty="0"/>
              <a:t/>
            </a:r>
            <a:br>
              <a:rPr lang="en-US" sz="2800" i="1" dirty="0"/>
            </a:br>
            <a:r>
              <a:rPr lang="en-US" sz="2800" i="1" dirty="0"/>
              <a:t>heterogeneity and population impact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775524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9B66A9EC-76B6-4B37-B6F0-7C17CC5E70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73236" y="1155830"/>
            <a:ext cx="5567890" cy="556789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3DC05CE7-D645-448B-8797-5793EE12E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7307" y="712594"/>
            <a:ext cx="7722393" cy="1283824"/>
          </a:xfrm>
        </p:spPr>
        <p:txBody>
          <a:bodyPr/>
          <a:lstStyle/>
          <a:p>
            <a:r>
              <a:rPr lang="en-US" sz="2000" dirty="0"/>
              <a:t>Risk ratios and pars by country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D3D31C9-03AE-4BE7-AD68-2E0FF3862B32}"/>
              </a:ext>
            </a:extLst>
          </p:cNvPr>
          <p:cNvSpPr txBox="1"/>
          <p:nvPr/>
        </p:nvSpPr>
        <p:spPr>
          <a:xfrm>
            <a:off x="1165995" y="6455826"/>
            <a:ext cx="2915264" cy="26789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l">
              <a:lnSpc>
                <a:spcPts val="2300"/>
              </a:lnSpc>
              <a:spcBef>
                <a:spcPts val="1150"/>
              </a:spcBef>
            </a:pPr>
            <a:r>
              <a:rPr lang="en-US" sz="1600" dirty="0"/>
              <a:t>Poverty entry population mean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870EBB-6246-4CE7-ACCD-26833EF9CE30}"/>
              </a:ext>
            </a:extLst>
          </p:cNvPr>
          <p:cNvSpPr txBox="1"/>
          <p:nvPr/>
        </p:nvSpPr>
        <p:spPr>
          <a:xfrm>
            <a:off x="5073474" y="6498628"/>
            <a:ext cx="1991032" cy="26789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 anchorCtr="0">
            <a:spAutoFit/>
          </a:bodyPr>
          <a:lstStyle/>
          <a:p>
            <a:pPr algn="l">
              <a:lnSpc>
                <a:spcPts val="2300"/>
              </a:lnSpc>
              <a:spcBef>
                <a:spcPts val="1150"/>
              </a:spcBef>
            </a:pPr>
            <a:r>
              <a:rPr lang="en-US" sz="1600" dirty="0"/>
              <a:t>Risk ratio</a:t>
            </a:r>
          </a:p>
        </p:txBody>
      </p:sp>
    </p:spTree>
    <p:extLst>
      <p:ext uri="{BB962C8B-B14F-4D97-AF65-F5344CB8AC3E}">
        <p14:creationId xmlns:p14="http://schemas.microsoft.com/office/powerpoint/2010/main" val="20899855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12DC30D9-7D8A-4596-898C-64FD1E0E6A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44780" y="509536"/>
            <a:ext cx="6123039" cy="6123039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3DC05CE7-D645-448B-8797-5793EE12E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313" y="368465"/>
            <a:ext cx="7722393" cy="1283824"/>
          </a:xfrm>
        </p:spPr>
        <p:txBody>
          <a:bodyPr/>
          <a:lstStyle/>
          <a:p>
            <a:r>
              <a:rPr lang="en-US" sz="2000" dirty="0"/>
              <a:t>Heterogeneity subjective poverty entry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F010B09-6955-40D4-998F-77BB28B356EF}"/>
              </a:ext>
            </a:extLst>
          </p:cNvPr>
          <p:cNvSpPr txBox="1"/>
          <p:nvPr/>
        </p:nvSpPr>
        <p:spPr>
          <a:xfrm>
            <a:off x="5275007" y="6453188"/>
            <a:ext cx="1991032" cy="26789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l">
              <a:lnSpc>
                <a:spcPts val="2300"/>
              </a:lnSpc>
              <a:spcBef>
                <a:spcPts val="1150"/>
              </a:spcBef>
            </a:pPr>
            <a:r>
              <a:rPr lang="en-US" sz="1600" dirty="0"/>
              <a:t>Risk ratio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99DCA5-8982-4EBA-BE4C-AE9C57949F04}"/>
              </a:ext>
            </a:extLst>
          </p:cNvPr>
          <p:cNvSpPr txBox="1"/>
          <p:nvPr/>
        </p:nvSpPr>
        <p:spPr>
          <a:xfrm>
            <a:off x="1044780" y="6364681"/>
            <a:ext cx="2915264" cy="26789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l">
              <a:lnSpc>
                <a:spcPts val="2300"/>
              </a:lnSpc>
              <a:spcBef>
                <a:spcPts val="1150"/>
              </a:spcBef>
            </a:pPr>
            <a:r>
              <a:rPr lang="en-US" sz="1600" dirty="0"/>
              <a:t>Poverty entry population mean</a:t>
            </a:r>
          </a:p>
        </p:txBody>
      </p:sp>
    </p:spTree>
    <p:extLst>
      <p:ext uri="{BB962C8B-B14F-4D97-AF65-F5344CB8AC3E}">
        <p14:creationId xmlns:p14="http://schemas.microsoft.com/office/powerpoint/2010/main" val="10268715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26A55B-816A-40BE-990E-19D508D762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11220" y="1513897"/>
            <a:ext cx="7770467" cy="3233184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How much could we reduce poverty by reducing ill-health or reducing its poverty effects? Not much.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Still, at individual level, (subjective) poverty entry risks are substantially elevated after onset of health conditions.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Little consistent and theoretically expected heterogeneity in (multiplicative) individual effects. But in terms of absolute numbers of  poverty entries, health most important among low educated. </a:t>
            </a:r>
          </a:p>
          <a:p>
            <a:pPr>
              <a:lnSpc>
                <a:spcPct val="150000"/>
              </a:lnSpc>
            </a:pPr>
            <a:endParaRPr lang="en-US" sz="2000" dirty="0"/>
          </a:p>
          <a:p>
            <a:pPr>
              <a:lnSpc>
                <a:spcPct val="150000"/>
              </a:lnSpc>
            </a:pPr>
            <a:endParaRPr lang="en-US" sz="2000" dirty="0"/>
          </a:p>
          <a:p>
            <a:pPr>
              <a:lnSpc>
                <a:spcPct val="150000"/>
              </a:lnSpc>
            </a:pPr>
            <a:endParaRPr lang="en-US" sz="2000" dirty="0"/>
          </a:p>
          <a:p>
            <a:pPr>
              <a:lnSpc>
                <a:spcPct val="150000"/>
              </a:lnSpc>
            </a:pPr>
            <a:endParaRPr lang="en-US" sz="2000" dirty="0"/>
          </a:p>
          <a:p>
            <a:pPr>
              <a:lnSpc>
                <a:spcPct val="150000"/>
              </a:lnSpc>
            </a:pPr>
            <a:endParaRPr lang="en-US" sz="2000" dirty="0"/>
          </a:p>
          <a:p>
            <a:pPr>
              <a:lnSpc>
                <a:spcPct val="150000"/>
              </a:lnSpc>
            </a:pPr>
            <a:endParaRPr lang="en-US" sz="2000" dirty="0"/>
          </a:p>
          <a:p>
            <a:pPr>
              <a:lnSpc>
                <a:spcPct val="150000"/>
              </a:lnSpc>
            </a:pPr>
            <a:endParaRPr lang="en-US" sz="2000" dirty="0"/>
          </a:p>
          <a:p>
            <a:pPr>
              <a:lnSpc>
                <a:spcPct val="150000"/>
              </a:lnSpc>
            </a:pPr>
            <a:endParaRPr lang="en-US" sz="2000" dirty="0"/>
          </a:p>
          <a:p>
            <a:pPr>
              <a:lnSpc>
                <a:spcPct val="150000"/>
              </a:lnSpc>
            </a:pPr>
            <a:endParaRPr lang="en-US" sz="2000" dirty="0"/>
          </a:p>
          <a:p>
            <a:pPr>
              <a:lnSpc>
                <a:spcPct val="150000"/>
              </a:lnSpc>
            </a:pPr>
            <a:endParaRPr lang="en-US" sz="2000" dirty="0"/>
          </a:p>
          <a:p>
            <a:pPr>
              <a:lnSpc>
                <a:spcPct val="150000"/>
              </a:lnSpc>
            </a:pPr>
            <a:endParaRPr lang="en-US" sz="2000" dirty="0"/>
          </a:p>
          <a:p>
            <a:pPr>
              <a:lnSpc>
                <a:spcPct val="150000"/>
              </a:lnSpc>
            </a:pPr>
            <a:endParaRPr lang="en-US" sz="2000" dirty="0"/>
          </a:p>
          <a:p>
            <a:pPr>
              <a:lnSpc>
                <a:spcPct val="150000"/>
              </a:lnSpc>
            </a:pPr>
            <a:endParaRPr lang="en-US" sz="100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3EFAE50-CD38-4777-9D70-FCA2D2EFA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220" y="692150"/>
            <a:ext cx="7722393" cy="1283824"/>
          </a:xfrm>
        </p:spPr>
        <p:txBody>
          <a:bodyPr/>
          <a:lstStyle/>
          <a:p>
            <a:r>
              <a:rPr lang="en-US" sz="1800" dirty="0"/>
              <a:t>Takeaways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971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26A55B-816A-40BE-990E-19D508D762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11220" y="1513897"/>
            <a:ext cx="7770467" cy="3233184"/>
          </a:xfrm>
        </p:spPr>
        <p:txBody>
          <a:bodyPr/>
          <a:lstStyle/>
          <a:p>
            <a:pPr>
              <a:lnSpc>
                <a:spcPct val="150000"/>
              </a:lnSpc>
            </a:pPr>
            <a:endParaRPr lang="en-US" sz="20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Lisbon strategy - </a:t>
            </a:r>
            <a:r>
              <a:rPr lang="en-US" dirty="0"/>
              <a:t>“a decisive impact on the eradication of poverty by 2010”</a:t>
            </a:r>
            <a:endParaRPr lang="en-US" sz="20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The Europe 2020 strategy </a:t>
            </a:r>
            <a:r>
              <a:rPr lang="en-US" sz="2000" dirty="0" smtClean="0"/>
              <a:t>– “</a:t>
            </a:r>
            <a:r>
              <a:rPr lang="en-US" dirty="0" smtClean="0"/>
              <a:t>national </a:t>
            </a:r>
            <a:r>
              <a:rPr lang="en-US" dirty="0"/>
              <a:t>poverty line by 25 % and to lift more than 20 million people out of poverty by </a:t>
            </a:r>
            <a:r>
              <a:rPr lang="en-US" dirty="0" smtClean="0"/>
              <a:t>2020”.</a:t>
            </a:r>
            <a:endParaRPr lang="en-US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European Pillar of Social Rights Action Plan by 2030  </a:t>
            </a:r>
            <a:r>
              <a:rPr lang="en-US" sz="2000" dirty="0" smtClean="0"/>
              <a:t>-”</a:t>
            </a:r>
            <a:r>
              <a:rPr lang="en-US" dirty="0" smtClean="0"/>
              <a:t>reducing </a:t>
            </a:r>
            <a:r>
              <a:rPr lang="en-US" dirty="0"/>
              <a:t>the number of people at risk of poverty or social exclusion” by at least 15 million.</a:t>
            </a:r>
            <a:endParaRPr lang="en-US" sz="2000" dirty="0"/>
          </a:p>
          <a:p>
            <a:pPr>
              <a:lnSpc>
                <a:spcPct val="150000"/>
              </a:lnSpc>
            </a:pPr>
            <a:endParaRPr lang="en-US" sz="2000" dirty="0"/>
          </a:p>
          <a:p>
            <a:pPr>
              <a:lnSpc>
                <a:spcPct val="150000"/>
              </a:lnSpc>
            </a:pPr>
            <a:endParaRPr lang="en-US" sz="2000" dirty="0"/>
          </a:p>
          <a:p>
            <a:pPr>
              <a:lnSpc>
                <a:spcPct val="150000"/>
              </a:lnSpc>
            </a:pPr>
            <a:endParaRPr lang="en-US" sz="2000" dirty="0"/>
          </a:p>
          <a:p>
            <a:pPr>
              <a:lnSpc>
                <a:spcPct val="150000"/>
              </a:lnSpc>
            </a:pPr>
            <a:endParaRPr lang="en-US" sz="2000" dirty="0"/>
          </a:p>
          <a:p>
            <a:pPr>
              <a:lnSpc>
                <a:spcPct val="150000"/>
              </a:lnSpc>
            </a:pPr>
            <a:endParaRPr lang="en-US" sz="2000" dirty="0"/>
          </a:p>
          <a:p>
            <a:pPr>
              <a:lnSpc>
                <a:spcPct val="150000"/>
              </a:lnSpc>
            </a:pPr>
            <a:endParaRPr lang="en-US" sz="2000" dirty="0"/>
          </a:p>
          <a:p>
            <a:pPr>
              <a:lnSpc>
                <a:spcPct val="150000"/>
              </a:lnSpc>
            </a:pPr>
            <a:endParaRPr lang="en-US" sz="2000" dirty="0"/>
          </a:p>
          <a:p>
            <a:pPr>
              <a:lnSpc>
                <a:spcPct val="150000"/>
              </a:lnSpc>
            </a:pPr>
            <a:endParaRPr lang="en-US" sz="2000" dirty="0"/>
          </a:p>
          <a:p>
            <a:pPr>
              <a:lnSpc>
                <a:spcPct val="150000"/>
              </a:lnSpc>
            </a:pPr>
            <a:endParaRPr lang="en-US" sz="2000" dirty="0"/>
          </a:p>
          <a:p>
            <a:pPr>
              <a:lnSpc>
                <a:spcPct val="150000"/>
              </a:lnSpc>
            </a:pPr>
            <a:endParaRPr lang="en-US" sz="2000" dirty="0"/>
          </a:p>
          <a:p>
            <a:pPr>
              <a:lnSpc>
                <a:spcPct val="150000"/>
              </a:lnSpc>
            </a:pPr>
            <a:endParaRPr lang="en-US" sz="2000" dirty="0"/>
          </a:p>
          <a:p>
            <a:pPr>
              <a:lnSpc>
                <a:spcPct val="150000"/>
              </a:lnSpc>
            </a:pPr>
            <a:endParaRPr lang="en-US" sz="2000" dirty="0"/>
          </a:p>
          <a:p>
            <a:pPr>
              <a:lnSpc>
                <a:spcPct val="150000"/>
              </a:lnSpc>
            </a:pPr>
            <a:endParaRPr lang="en-US" sz="2000" dirty="0"/>
          </a:p>
          <a:p>
            <a:pPr>
              <a:lnSpc>
                <a:spcPct val="150000"/>
              </a:lnSpc>
            </a:pPr>
            <a:endParaRPr lang="en-US" sz="100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3EFAE50-CD38-4777-9D70-FCA2D2EFA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220" y="687427"/>
            <a:ext cx="7722393" cy="1283824"/>
          </a:xfrm>
        </p:spPr>
        <p:txBody>
          <a:bodyPr/>
          <a:lstStyle/>
          <a:p>
            <a:r>
              <a:rPr lang="en-US" sz="1800" dirty="0"/>
              <a:t>EU – poverty reduction daydreamer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410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7431329-1067-4C79-B24A-8517D8B80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0407" y="1725151"/>
            <a:ext cx="7722393" cy="4319587"/>
          </a:xfrm>
        </p:spPr>
        <p:txBody>
          <a:bodyPr/>
          <a:lstStyle/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sz="2000" b="1" dirty="0">
                <a:latin typeface="Renaway"/>
              </a:rPr>
              <a:t>T</a:t>
            </a:r>
            <a:r>
              <a:rPr lang="en-US" sz="2000" b="1" dirty="0">
                <a:latin typeface="Renaway"/>
              </a:rPr>
              <a:t>here are significant differences in poverty (entry) risks between countries and populations.</a:t>
            </a:r>
          </a:p>
          <a:p>
            <a:pPr>
              <a:lnSpc>
                <a:spcPct val="150000"/>
              </a:lnSpc>
            </a:pPr>
            <a:endParaRPr lang="en-US" sz="2000" b="1" dirty="0">
              <a:latin typeface="Renaway"/>
            </a:endParaRPr>
          </a:p>
          <a:p>
            <a:pPr>
              <a:lnSpc>
                <a:spcPct val="150000"/>
              </a:lnSpc>
            </a:pPr>
            <a:endParaRPr lang="en-US" sz="2000" dirty="0">
              <a:latin typeface="Renaway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DD4CAE1-AEEC-4274-8C5E-C3E250FAB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 selection ignored in poverty research</a:t>
            </a:r>
          </a:p>
        </p:txBody>
      </p:sp>
    </p:spTree>
    <p:extLst>
      <p:ext uri="{BB962C8B-B14F-4D97-AF65-F5344CB8AC3E}">
        <p14:creationId xmlns:p14="http://schemas.microsoft.com/office/powerpoint/2010/main" val="3821140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7431329-1067-4C79-B24A-8517D8B80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0407" y="1725151"/>
            <a:ext cx="7722393" cy="4319587"/>
          </a:xfrm>
        </p:spPr>
        <p:txBody>
          <a:bodyPr/>
          <a:lstStyle/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sz="2000" b="1" dirty="0">
                <a:latin typeface="Renaway"/>
              </a:rPr>
              <a:t>T</a:t>
            </a:r>
            <a:r>
              <a:rPr lang="en-US" sz="2000" b="1" dirty="0">
                <a:latin typeface="Renaway"/>
              </a:rPr>
              <a:t>here are significant differences in poverty (entry) risks between countries and populations.</a:t>
            </a:r>
          </a:p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latin typeface="Renaway"/>
              </a:rPr>
              <a:t>Health has causal effect on socioeconomic outcome but little research on health selection to poverty. </a:t>
            </a:r>
          </a:p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b="1" dirty="0">
              <a:latin typeface="Renaway"/>
            </a:endParaRPr>
          </a:p>
          <a:p>
            <a:pPr>
              <a:lnSpc>
                <a:spcPct val="150000"/>
              </a:lnSpc>
            </a:pPr>
            <a:endParaRPr lang="en-US" sz="2000" dirty="0">
              <a:latin typeface="Renaway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DD4CAE1-AEEC-4274-8C5E-C3E250FAB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 selection ignored in poverty research</a:t>
            </a:r>
          </a:p>
        </p:txBody>
      </p:sp>
    </p:spTree>
    <p:extLst>
      <p:ext uri="{BB962C8B-B14F-4D97-AF65-F5344CB8AC3E}">
        <p14:creationId xmlns:p14="http://schemas.microsoft.com/office/powerpoint/2010/main" val="11836449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7431329-1067-4C79-B24A-8517D8B80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0407" y="1725151"/>
            <a:ext cx="7722393" cy="4319587"/>
          </a:xfrm>
        </p:spPr>
        <p:txBody>
          <a:bodyPr/>
          <a:lstStyle/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sz="2000" b="1" dirty="0">
                <a:latin typeface="Renaway"/>
              </a:rPr>
              <a:t>T</a:t>
            </a:r>
            <a:r>
              <a:rPr lang="en-US" sz="2000" b="1" dirty="0">
                <a:latin typeface="Renaway"/>
              </a:rPr>
              <a:t>here are significant differences in poverty (entry) risks between countries and populations.</a:t>
            </a:r>
          </a:p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latin typeface="Renaway"/>
              </a:rPr>
              <a:t>Health has causal effect on socioeconomic outcome but little research on health selection to poverty. </a:t>
            </a:r>
          </a:p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latin typeface="Renaway"/>
              </a:rPr>
              <a:t>The limited available research has ignored country differences and heterogeneity within them. Countries have different mechanisms to offset poverty effects of health conditions. </a:t>
            </a:r>
          </a:p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b="1" dirty="0">
              <a:latin typeface="Renaway"/>
            </a:endParaRPr>
          </a:p>
          <a:p>
            <a:pPr>
              <a:lnSpc>
                <a:spcPct val="150000"/>
              </a:lnSpc>
            </a:pPr>
            <a:endParaRPr lang="en-US" sz="2000" dirty="0">
              <a:latin typeface="Renaway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DD4CAE1-AEEC-4274-8C5E-C3E250FAB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 selection ignored in poverty research</a:t>
            </a:r>
          </a:p>
        </p:txBody>
      </p:sp>
    </p:spTree>
    <p:extLst>
      <p:ext uri="{BB962C8B-B14F-4D97-AF65-F5344CB8AC3E}">
        <p14:creationId xmlns:p14="http://schemas.microsoft.com/office/powerpoint/2010/main" val="2414201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26A55B-816A-40BE-990E-19D508D762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19320" y="2437283"/>
            <a:ext cx="7770467" cy="3233184"/>
          </a:xfrm>
        </p:spPr>
        <p:txBody>
          <a:bodyPr/>
          <a:lstStyle/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000" dirty="0"/>
              <a:t>How much onset of limiting long-standing </a:t>
            </a:r>
            <a:r>
              <a:rPr lang="en-US" sz="2000" b="1" dirty="0"/>
              <a:t>health condition </a:t>
            </a:r>
            <a:r>
              <a:rPr lang="en-US" sz="2000" dirty="0"/>
              <a:t>link to the </a:t>
            </a:r>
            <a:r>
              <a:rPr lang="en-US" sz="2000" b="1" dirty="0"/>
              <a:t>risk of entering to subjective poverty </a:t>
            </a:r>
            <a:r>
              <a:rPr lang="en-US" sz="2000" dirty="0"/>
              <a:t>in different populations? (Individual level risk)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000" dirty="0"/>
              <a:t>How much limiting long-standing health conditions explain between and within country differences in </a:t>
            </a:r>
            <a:r>
              <a:rPr lang="en-US" sz="2000" b="1" dirty="0"/>
              <a:t>poverty entry rates</a:t>
            </a:r>
            <a:r>
              <a:rPr lang="en-US" sz="2000" dirty="0"/>
              <a:t>? (Population impact)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 </a:t>
            </a:r>
          </a:p>
          <a:p>
            <a:pPr>
              <a:lnSpc>
                <a:spcPct val="150000"/>
              </a:lnSpc>
            </a:pPr>
            <a:endParaRPr lang="en-US" sz="2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2E135B-2D8C-4E8C-9C2E-8F50BF35E5E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tabLst>
                <a:tab pos="7331869" algn="r"/>
                <a:tab pos="7670006" algn="r"/>
              </a:tabLst>
            </a:pPr>
            <a:r>
              <a:rPr lang="de-DE"/>
              <a:t>Max Planck Institute for demographic research	 SHORT titlE | DD/MM/YYYY	</a:t>
            </a:r>
            <a:fld id="{4BB1897F-A1AE-4EDF-9F2D-8730C9693DB7}" type="slidenum">
              <a:rPr lang="de-DE" smtClean="0"/>
              <a:pPr algn="l">
                <a:tabLst>
                  <a:tab pos="7331869" algn="r"/>
                  <a:tab pos="7670006" algn="r"/>
                </a:tabLst>
              </a:pPr>
              <a:t>6</a:t>
            </a:fld>
            <a:endParaRPr lang="de-DE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3EFAE50-CD38-4777-9D70-FCA2D2EFA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7307" y="679038"/>
            <a:ext cx="7722393" cy="128382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800" dirty="0"/>
              <a:t>This study</a:t>
            </a:r>
          </a:p>
        </p:txBody>
      </p:sp>
    </p:spTree>
    <p:extLst>
      <p:ext uri="{BB962C8B-B14F-4D97-AF65-F5344CB8AC3E}">
        <p14:creationId xmlns:p14="http://schemas.microsoft.com/office/powerpoint/2010/main" val="7320527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DAC88-C879-4E50-A5A2-641C82692B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8917" y="1127925"/>
            <a:ext cx="8018233" cy="4110023"/>
          </a:xfrm>
        </p:spPr>
        <p:txBody>
          <a:bodyPr/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Restricting </a:t>
            </a:r>
            <a:r>
              <a:rPr lang="en-US" sz="1600" b="1" dirty="0"/>
              <a:t>sample to non-poor, no health conditions</a:t>
            </a:r>
            <a:r>
              <a:rPr lang="en-US" sz="1600" dirty="0"/>
              <a:t> and aged 18-64 at year t, in ~2004-2019. 1 person per household.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Key </a:t>
            </a:r>
            <a:r>
              <a:rPr lang="en-US" sz="1600" b="1" dirty="0"/>
              <a:t>exposure</a:t>
            </a:r>
            <a:r>
              <a:rPr lang="en-US" sz="1600" dirty="0"/>
              <a:t> is an onset of self-reported limiting long-standing health condition (reporting health condition year t+1) 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600" b="1" dirty="0"/>
              <a:t>Outcome</a:t>
            </a:r>
            <a:r>
              <a:rPr lang="en-US" sz="1600" dirty="0"/>
              <a:t> “Subjective poverty” entry: household head reporting making ends meet with great difficulty at year t+1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Controls year t: education, gender, age, level of economic difficulties, married, equivalized household size, employment, year, income (ln(income/poverty line))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C964A19-1BD4-4C33-98B5-1F40E523D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8917" y="662260"/>
            <a:ext cx="7722393" cy="1283824"/>
          </a:xfrm>
        </p:spPr>
        <p:txBody>
          <a:bodyPr/>
          <a:lstStyle/>
          <a:p>
            <a:r>
              <a:rPr lang="en-US" dirty="0"/>
              <a:t>Longitudinal EU-SILC from 25 countries (EUSILCPANEL)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724357-A5A9-41B9-AAFA-0E4A8F7A57BF}"/>
              </a:ext>
            </a:extLst>
          </p:cNvPr>
          <p:cNvSpPr txBox="1"/>
          <p:nvPr/>
        </p:nvSpPr>
        <p:spPr>
          <a:xfrm>
            <a:off x="928916" y="5703613"/>
            <a:ext cx="7722393" cy="101168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180000" indent="-180000">
              <a:lnSpc>
                <a:spcPts val="2300"/>
              </a:lnSpc>
              <a:spcBef>
                <a:spcPts val="115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(“objective poverty” entry: income below 60% national median at year t+1. in supplementary materials)</a:t>
            </a:r>
          </a:p>
          <a:p>
            <a:pPr marL="180000" indent="-180000" algn="l">
              <a:lnSpc>
                <a:spcPts val="2300"/>
              </a:lnSpc>
              <a:spcBef>
                <a:spcPts val="1150"/>
              </a:spcBef>
              <a:buFont typeface="Arial" panose="020B0604020202020204" pitchFamily="34" charset="0"/>
              <a:buChar char="•"/>
            </a:pPr>
            <a:endParaRPr lang="en-US" sz="1600" dirty="0" err="1"/>
          </a:p>
        </p:txBody>
      </p:sp>
    </p:spTree>
    <p:extLst>
      <p:ext uri="{BB962C8B-B14F-4D97-AF65-F5344CB8AC3E}">
        <p14:creationId xmlns:p14="http://schemas.microsoft.com/office/powerpoint/2010/main" val="29438678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0FBA80-8C21-4003-BC81-9B09F58DED2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F0B712-36FA-43AD-9E32-BB7677CB3F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tabLst>
                <a:tab pos="7331869" algn="r"/>
                <a:tab pos="7670006" algn="r"/>
              </a:tabLst>
            </a:pPr>
            <a:r>
              <a:rPr lang="de-DE"/>
              <a:t>Max Planck Institute for demographic research	 SHORT titlE | DD/MM/YYYY	</a:t>
            </a:r>
            <a:fld id="{4BB1897F-A1AE-4EDF-9F2D-8730C9693DB7}" type="slidenum">
              <a:rPr lang="de-DE" smtClean="0"/>
              <a:pPr algn="l">
                <a:tabLst>
                  <a:tab pos="7331869" algn="r"/>
                  <a:tab pos="7670006" algn="r"/>
                </a:tabLst>
              </a:pPr>
              <a:t>8</a:t>
            </a:fld>
            <a:endParaRPr lang="de-DE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A182295-B3D5-41F6-850B-1C781691F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675" y="275202"/>
            <a:ext cx="7722393" cy="1283824"/>
          </a:xfrm>
        </p:spPr>
        <p:txBody>
          <a:bodyPr/>
          <a:lstStyle/>
          <a:p>
            <a:r>
              <a:rPr lang="en-US" dirty="0"/>
              <a:t>Share of people who develop self-reported (!) LL health conditions (sample size)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FAEB42A-C493-443F-B885-212EFCA54D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932" y="1164050"/>
            <a:ext cx="6027531" cy="5289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8393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A4667B-77A7-4464-91E9-34C45531E7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9253" y="876300"/>
            <a:ext cx="7722393" cy="323318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000" b="1" dirty="0" err="1"/>
              <a:t>Estimands</a:t>
            </a:r>
            <a:endParaRPr lang="en-US" sz="2000" b="1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Risk ratio: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	E(poverty entry, onset)/E(poverty entry, !onset)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Population </a:t>
            </a:r>
            <a:r>
              <a:rPr lang="en-US" sz="2000"/>
              <a:t>attributable </a:t>
            </a:r>
            <a:r>
              <a:rPr lang="en-US" sz="2000" smtClean="0"/>
              <a:t>risk </a:t>
            </a:r>
            <a:r>
              <a:rPr lang="en-US" sz="2000" dirty="0"/>
              <a:t>(PAR)</a:t>
            </a:r>
            <a:r>
              <a:rPr lang="en-US" sz="2000" b="1" dirty="0"/>
              <a:t>: </a:t>
            </a:r>
          </a:p>
          <a:p>
            <a:pPr>
              <a:lnSpc>
                <a:spcPct val="100000"/>
              </a:lnSpc>
            </a:pPr>
            <a:r>
              <a:rPr lang="en-US" sz="2000" b="1" dirty="0"/>
              <a:t>	</a:t>
            </a:r>
            <a:r>
              <a:rPr lang="en-US" sz="2000" dirty="0"/>
              <a:t>(E(poverty entry) - E(poverty entry, !onset)) </a:t>
            </a:r>
          </a:p>
          <a:p>
            <a:pPr>
              <a:lnSpc>
                <a:spcPct val="100000"/>
              </a:lnSpc>
            </a:pPr>
            <a:endParaRPr lang="en-US" sz="2000" b="1" dirty="0"/>
          </a:p>
          <a:p>
            <a:pPr>
              <a:lnSpc>
                <a:spcPct val="100000"/>
              </a:lnSpc>
            </a:pPr>
            <a:r>
              <a:rPr lang="en-US" sz="2000" b="1" dirty="0"/>
              <a:t>Methods of estimation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Adjusted logistic regression models (with interactions) clustered by id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Use the models to simulate ratio of two potential outcomes means (RR) and prevalence of poverty entry if no single onset in the population (PAR, Stata margins).</a:t>
            </a:r>
          </a:p>
        </p:txBody>
      </p:sp>
    </p:spTree>
    <p:extLst>
      <p:ext uri="{BB962C8B-B14F-4D97-AF65-F5344CB8AC3E}">
        <p14:creationId xmlns:p14="http://schemas.microsoft.com/office/powerpoint/2010/main" val="381855966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MluwZqXeC7BgPmxNJgfV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MluwZqXeC7BgPmxNJgfV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vw6CLxiq3S5Do27j6Qo1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KXmoVJ2KoGvEqYxsCMaM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g9zRxN9oF5_.vOFN9BDZg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OwljrLqbAKeirqT9tDIj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kh33WPtjMxatJYF3LeRp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MluwZqXeC7BgPmxNJgfV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MluwZqXeC7BgPmxNJgfV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MluwZqXeC7BgPmxNJgfV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MPG_2020">
  <a:themeElements>
    <a:clrScheme name="MPG2020">
      <a:dk1>
        <a:srgbClr val="000000"/>
      </a:dk1>
      <a:lt1>
        <a:srgbClr val="FFFFFF"/>
      </a:lt1>
      <a:dk2>
        <a:srgbClr val="005555"/>
      </a:dk2>
      <a:lt2>
        <a:srgbClr val="C6D325"/>
      </a:lt2>
      <a:accent1>
        <a:srgbClr val="006C66"/>
      </a:accent1>
      <a:accent2>
        <a:srgbClr val="D2DC51"/>
      </a:accent2>
      <a:accent3>
        <a:srgbClr val="348A85"/>
      </a:accent3>
      <a:accent4>
        <a:srgbClr val="9AC5C2"/>
      </a:accent4>
      <a:accent5>
        <a:srgbClr val="EF7C00"/>
      </a:accent5>
      <a:accent6>
        <a:srgbClr val="F5B167"/>
      </a:accent6>
      <a:hlink>
        <a:srgbClr val="005555"/>
      </a:hlink>
      <a:folHlink>
        <a:srgbClr val="A7A7A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 w="19050" cmpd="sng">
          <a:noFill/>
          <a:prstDash val="dash"/>
          <a:tailEnd type="triangle" w="lg" len="med"/>
        </a:ln>
      </a:spPr>
      <a:bodyPr wrap="square" lIns="144000" tIns="108000" rIns="144000" bIns="144000" rtlCol="0" anchor="t" anchorCtr="0"/>
      <a:lstStyle>
        <a:defPPr algn="l">
          <a:spcBef>
            <a:spcPts val="1150"/>
          </a:spcBef>
          <a:buClr>
            <a:srgbClr val="116656"/>
          </a:buClr>
          <a:buSzPct val="120000"/>
          <a:defRPr sz="1300" b="1"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lnDef>
      <a:spPr>
        <a:ln w="19050" cmpd="sng">
          <a:prstDash val="dash"/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 anchor="t" anchorCtr="0">
        <a:spAutoFit/>
      </a:bodyPr>
      <a:lstStyle>
        <a:defPPr marL="180000" indent="-180000" algn="l">
          <a:lnSpc>
            <a:spcPts val="2300"/>
          </a:lnSpc>
          <a:spcBef>
            <a:spcPts val="1150"/>
          </a:spcBef>
          <a:buFont typeface="Arial" panose="020B0604020202020204" pitchFamily="34" charset="0"/>
          <a:buChar char="•"/>
          <a:defRPr sz="16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alk rinberg.potx" id="{AAEF46B2-B548-42EF-8FD1-10A9A110FA6B}" vid="{F151A1EE-5930-4B81-B092-8DDCE44C1A0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Talk rinberg</Template>
  <TotalTime>102159</TotalTime>
  <Words>712</Words>
  <Application>Microsoft Office PowerPoint</Application>
  <PresentationFormat>Presentación en pantalla (4:3)</PresentationFormat>
  <Paragraphs>91</Paragraphs>
  <Slides>12</Slides>
  <Notes>9</Notes>
  <HiddenSlides>0</HiddenSlides>
  <MMClips>0</MMClips>
  <ScaleCrop>false</ScaleCrop>
  <HeadingPairs>
    <vt:vector size="8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20" baseType="lpstr">
      <vt:lpstr>.SF NS Symbols Regular</vt:lpstr>
      <vt:lpstr>Arial</vt:lpstr>
      <vt:lpstr>Calibri</vt:lpstr>
      <vt:lpstr>Renaway</vt:lpstr>
      <vt:lpstr>Symbol</vt:lpstr>
      <vt:lpstr>Wingdings 3</vt:lpstr>
      <vt:lpstr>MPG_2020</vt:lpstr>
      <vt:lpstr>think-cell Folie</vt:lpstr>
      <vt:lpstr>Poverty effects of onset of limiting health conditions in Europe –   heterogeneity and population impact</vt:lpstr>
      <vt:lpstr>EU – poverty reduction daydreamer</vt:lpstr>
      <vt:lpstr>Health selection ignored in poverty research</vt:lpstr>
      <vt:lpstr>Health selection ignored in poverty research</vt:lpstr>
      <vt:lpstr>Health selection ignored in poverty research</vt:lpstr>
      <vt:lpstr>This study</vt:lpstr>
      <vt:lpstr>Longitudinal EU-SILC from 25 countries (EUSILCPANEL)</vt:lpstr>
      <vt:lpstr>Share of people who develop self-reported (!) LL health conditions (sample size)</vt:lpstr>
      <vt:lpstr>Presentación de PowerPoint</vt:lpstr>
      <vt:lpstr>Risk ratios and pars by country</vt:lpstr>
      <vt:lpstr>Heterogeneity subjective poverty entry</vt:lpstr>
      <vt:lpstr>Takeaways</vt:lpstr>
    </vt:vector>
  </TitlesOfParts>
  <Company>Max-Planck-Gesellschaft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Hiilamo, Aapo</dc:creator>
  <cp:lastModifiedBy>User</cp:lastModifiedBy>
  <cp:revision>310</cp:revision>
  <dcterms:created xsi:type="dcterms:W3CDTF">2024-01-26T09:25:20Z</dcterms:created>
  <dcterms:modified xsi:type="dcterms:W3CDTF">2024-09-25T13:49:13Z</dcterms:modified>
</cp:coreProperties>
</file>