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2"/>
  </p:notesMasterIdLst>
  <p:sldIdLst>
    <p:sldId id="256" r:id="rId3"/>
    <p:sldId id="257" r:id="rId4"/>
    <p:sldId id="287" r:id="rId5"/>
    <p:sldId id="258" r:id="rId6"/>
    <p:sldId id="264" r:id="rId7"/>
    <p:sldId id="263" r:id="rId8"/>
    <p:sldId id="259" r:id="rId9"/>
    <p:sldId id="289" r:id="rId10"/>
    <p:sldId id="290" r:id="rId11"/>
    <p:sldId id="291" r:id="rId12"/>
    <p:sldId id="270" r:id="rId13"/>
    <p:sldId id="261" r:id="rId14"/>
    <p:sldId id="293" r:id="rId15"/>
    <p:sldId id="294" r:id="rId16"/>
    <p:sldId id="295" r:id="rId17"/>
    <p:sldId id="296" r:id="rId18"/>
    <p:sldId id="271" r:id="rId19"/>
    <p:sldId id="298" r:id="rId20"/>
    <p:sldId id="299" r:id="rId21"/>
    <p:sldId id="301" r:id="rId22"/>
    <p:sldId id="302" r:id="rId23"/>
    <p:sldId id="304" r:id="rId24"/>
    <p:sldId id="282" r:id="rId25"/>
    <p:sldId id="280" r:id="rId26"/>
    <p:sldId id="278" r:id="rId27"/>
    <p:sldId id="292" r:id="rId28"/>
    <p:sldId id="297" r:id="rId29"/>
    <p:sldId id="300"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4C065-5D15-4650-9F71-F4BFA4324ED2}" type="datetimeFigureOut">
              <a:rPr lang="en-US" smtClean="0"/>
              <a:t>9/25/2024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889BD-B42D-4062-BD25-70F3EE6EFA87}" type="slidenum">
              <a:rPr lang="en-US" smtClean="0"/>
              <a:t>‹#›</a:t>
            </a:fld>
            <a:endParaRPr lang="en-US"/>
          </a:p>
        </p:txBody>
      </p:sp>
    </p:spTree>
    <p:extLst>
      <p:ext uri="{BB962C8B-B14F-4D97-AF65-F5344CB8AC3E}">
        <p14:creationId xmlns:p14="http://schemas.microsoft.com/office/powerpoint/2010/main" val="167911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7</a:t>
            </a:fld>
            <a:endParaRPr lang="LID4096"/>
          </a:p>
        </p:txBody>
      </p:sp>
    </p:spTree>
    <p:extLst>
      <p:ext uri="{BB962C8B-B14F-4D97-AF65-F5344CB8AC3E}">
        <p14:creationId xmlns:p14="http://schemas.microsoft.com/office/powerpoint/2010/main" val="182809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18</a:t>
            </a:fld>
            <a:endParaRPr lang="LID4096"/>
          </a:p>
        </p:txBody>
      </p:sp>
    </p:spTree>
    <p:extLst>
      <p:ext uri="{BB962C8B-B14F-4D97-AF65-F5344CB8AC3E}">
        <p14:creationId xmlns:p14="http://schemas.microsoft.com/office/powerpoint/2010/main" val="70835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19</a:t>
            </a:fld>
            <a:endParaRPr lang="LID4096"/>
          </a:p>
        </p:txBody>
      </p:sp>
    </p:spTree>
    <p:extLst>
      <p:ext uri="{BB962C8B-B14F-4D97-AF65-F5344CB8AC3E}">
        <p14:creationId xmlns:p14="http://schemas.microsoft.com/office/powerpoint/2010/main" val="362335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20</a:t>
            </a:fld>
            <a:endParaRPr lang="LID4096"/>
          </a:p>
        </p:txBody>
      </p:sp>
    </p:spTree>
    <p:extLst>
      <p:ext uri="{BB962C8B-B14F-4D97-AF65-F5344CB8AC3E}">
        <p14:creationId xmlns:p14="http://schemas.microsoft.com/office/powerpoint/2010/main" val="85704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21</a:t>
            </a:fld>
            <a:endParaRPr lang="LID4096"/>
          </a:p>
        </p:txBody>
      </p:sp>
    </p:spTree>
    <p:extLst>
      <p:ext uri="{BB962C8B-B14F-4D97-AF65-F5344CB8AC3E}">
        <p14:creationId xmlns:p14="http://schemas.microsoft.com/office/powerpoint/2010/main" val="391074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22</a:t>
            </a:fld>
            <a:endParaRPr lang="LID4096"/>
          </a:p>
        </p:txBody>
      </p:sp>
    </p:spTree>
    <p:extLst>
      <p:ext uri="{BB962C8B-B14F-4D97-AF65-F5344CB8AC3E}">
        <p14:creationId xmlns:p14="http://schemas.microsoft.com/office/powerpoint/2010/main" val="314736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26</a:t>
            </a:fld>
            <a:endParaRPr lang="LID4096"/>
          </a:p>
        </p:txBody>
      </p:sp>
    </p:spTree>
    <p:extLst>
      <p:ext uri="{BB962C8B-B14F-4D97-AF65-F5344CB8AC3E}">
        <p14:creationId xmlns:p14="http://schemas.microsoft.com/office/powerpoint/2010/main" val="871153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27</a:t>
            </a:fld>
            <a:endParaRPr lang="LID4096"/>
          </a:p>
        </p:txBody>
      </p:sp>
    </p:spTree>
    <p:extLst>
      <p:ext uri="{BB962C8B-B14F-4D97-AF65-F5344CB8AC3E}">
        <p14:creationId xmlns:p14="http://schemas.microsoft.com/office/powerpoint/2010/main" val="141059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28</a:t>
            </a:fld>
            <a:endParaRPr lang="LID4096"/>
          </a:p>
        </p:txBody>
      </p:sp>
    </p:spTree>
    <p:extLst>
      <p:ext uri="{BB962C8B-B14F-4D97-AF65-F5344CB8AC3E}">
        <p14:creationId xmlns:p14="http://schemas.microsoft.com/office/powerpoint/2010/main" val="1832248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29</a:t>
            </a:fld>
            <a:endParaRPr lang="LID4096"/>
          </a:p>
        </p:txBody>
      </p:sp>
    </p:spTree>
    <p:extLst>
      <p:ext uri="{BB962C8B-B14F-4D97-AF65-F5344CB8AC3E}">
        <p14:creationId xmlns:p14="http://schemas.microsoft.com/office/powerpoint/2010/main" val="73517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8</a:t>
            </a:fld>
            <a:endParaRPr lang="LID4096"/>
          </a:p>
        </p:txBody>
      </p:sp>
    </p:spTree>
    <p:extLst>
      <p:ext uri="{BB962C8B-B14F-4D97-AF65-F5344CB8AC3E}">
        <p14:creationId xmlns:p14="http://schemas.microsoft.com/office/powerpoint/2010/main" val="420793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9</a:t>
            </a:fld>
            <a:endParaRPr lang="LID4096"/>
          </a:p>
        </p:txBody>
      </p:sp>
    </p:spTree>
    <p:extLst>
      <p:ext uri="{BB962C8B-B14F-4D97-AF65-F5344CB8AC3E}">
        <p14:creationId xmlns:p14="http://schemas.microsoft.com/office/powerpoint/2010/main" val="191049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10</a:t>
            </a:fld>
            <a:endParaRPr lang="LID4096"/>
          </a:p>
        </p:txBody>
      </p:sp>
    </p:spTree>
    <p:extLst>
      <p:ext uri="{BB962C8B-B14F-4D97-AF65-F5344CB8AC3E}">
        <p14:creationId xmlns:p14="http://schemas.microsoft.com/office/powerpoint/2010/main" val="55489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F44A-DD74-9598-D2A3-4FC58A525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51E63-FDF4-CE49-EE35-0C352FF67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0A518-DABB-6EF7-5E5D-02A422505776}"/>
              </a:ext>
            </a:extLst>
          </p:cNvPr>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DE8C7511-D631-A4A2-ED5B-1FF603C30C56}"/>
              </a:ext>
            </a:extLst>
          </p:cNvPr>
          <p:cNvSpPr>
            <a:spLocks noGrp="1"/>
          </p:cNvSpPr>
          <p:nvPr>
            <p:ph type="sldNum" sz="quarter" idx="5"/>
          </p:nvPr>
        </p:nvSpPr>
        <p:spPr/>
        <p:txBody>
          <a:bodyPr/>
          <a:lstStyle/>
          <a:p>
            <a:fld id="{0C5C8BEB-BB18-434D-9646-7A559BAB9E0C}" type="slidenum">
              <a:rPr lang="LID4096" smtClean="0"/>
              <a:t>12</a:t>
            </a:fld>
            <a:endParaRPr lang="LID4096"/>
          </a:p>
        </p:txBody>
      </p:sp>
    </p:spTree>
    <p:extLst>
      <p:ext uri="{BB962C8B-B14F-4D97-AF65-F5344CB8AC3E}">
        <p14:creationId xmlns:p14="http://schemas.microsoft.com/office/powerpoint/2010/main" val="36089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7F44A-DD74-9598-D2A3-4FC58A525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251E63-FDF4-CE49-EE35-0C352FF67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0A518-DABB-6EF7-5E5D-02A422505776}"/>
              </a:ext>
            </a:extLst>
          </p:cNvPr>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DE8C7511-D631-A4A2-ED5B-1FF603C30C56}"/>
              </a:ext>
            </a:extLst>
          </p:cNvPr>
          <p:cNvSpPr>
            <a:spLocks noGrp="1"/>
          </p:cNvSpPr>
          <p:nvPr>
            <p:ph type="sldNum" sz="quarter" idx="5"/>
          </p:nvPr>
        </p:nvSpPr>
        <p:spPr/>
        <p:txBody>
          <a:bodyPr/>
          <a:lstStyle/>
          <a:p>
            <a:fld id="{0C5C8BEB-BB18-434D-9646-7A559BAB9E0C}" type="slidenum">
              <a:rPr lang="LID4096" smtClean="0"/>
              <a:t>13</a:t>
            </a:fld>
            <a:endParaRPr lang="LID4096"/>
          </a:p>
        </p:txBody>
      </p:sp>
    </p:spTree>
    <p:extLst>
      <p:ext uri="{BB962C8B-B14F-4D97-AF65-F5344CB8AC3E}">
        <p14:creationId xmlns:p14="http://schemas.microsoft.com/office/powerpoint/2010/main" val="233731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14</a:t>
            </a:fld>
            <a:endParaRPr lang="LID4096"/>
          </a:p>
        </p:txBody>
      </p:sp>
    </p:spTree>
    <p:extLst>
      <p:ext uri="{BB962C8B-B14F-4D97-AF65-F5344CB8AC3E}">
        <p14:creationId xmlns:p14="http://schemas.microsoft.com/office/powerpoint/2010/main" val="304645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15</a:t>
            </a:fld>
            <a:endParaRPr lang="LID4096"/>
          </a:p>
        </p:txBody>
      </p:sp>
    </p:spTree>
    <p:extLst>
      <p:ext uri="{BB962C8B-B14F-4D97-AF65-F5344CB8AC3E}">
        <p14:creationId xmlns:p14="http://schemas.microsoft.com/office/powerpoint/2010/main" val="198537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cs typeface="Times New Roman" panose="02020603050405020304" pitchFamily="18" charset="0"/>
              </a:rPr>
              <a:t>The outcome is diagnosed with early stage cancer (I,II) compared to later stage (III, IV). For all cancers, covariates including cancer types, age at diagnosis, marital status, country of origin, education level, income level and the interaction of education and income were adjusted in the models. For subtype of cancers, age at diagnosis, marital status, country of origin, education level, income level and the interaction of education and income were adjusted in the models.</a:t>
            </a:r>
            <a:endParaRPr lang="LID4096" dirty="0"/>
          </a:p>
        </p:txBody>
      </p:sp>
      <p:sp>
        <p:nvSpPr>
          <p:cNvPr id="4" name="Slide Number Placeholder 3"/>
          <p:cNvSpPr>
            <a:spLocks noGrp="1"/>
          </p:cNvSpPr>
          <p:nvPr>
            <p:ph type="sldNum" sz="quarter" idx="5"/>
          </p:nvPr>
        </p:nvSpPr>
        <p:spPr/>
        <p:txBody>
          <a:bodyPr/>
          <a:lstStyle/>
          <a:p>
            <a:fld id="{0C5C8BEB-BB18-434D-9646-7A559BAB9E0C}" type="slidenum">
              <a:rPr lang="LID4096" smtClean="0"/>
              <a:t>16</a:t>
            </a:fld>
            <a:endParaRPr lang="LID4096"/>
          </a:p>
        </p:txBody>
      </p:sp>
    </p:spTree>
    <p:extLst>
      <p:ext uri="{BB962C8B-B14F-4D97-AF65-F5344CB8AC3E}">
        <p14:creationId xmlns:p14="http://schemas.microsoft.com/office/powerpoint/2010/main" val="1522268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3025775"/>
            <a:ext cx="6410325" cy="982663"/>
          </a:xfrm>
        </p:spPr>
        <p:txBody>
          <a:bodyPr lIns="360000" rIns="0" anchor="b"/>
          <a:lstStyle>
            <a:lvl1pPr algn="r">
              <a:defRPr sz="3200">
                <a:solidFill>
                  <a:schemeClr val="tx1"/>
                </a:solidFill>
              </a:defRPr>
            </a:lvl1pPr>
          </a:lstStyle>
          <a:p>
            <a:pPr lvl="0"/>
            <a:r>
              <a:rPr lang="en-US" altLang="en-US" noProof="0"/>
              <a:t>Click to edit Master title style</a:t>
            </a:r>
          </a:p>
        </p:txBody>
      </p:sp>
      <p:sp>
        <p:nvSpPr>
          <p:cNvPr id="43011" name="Rectangle 3"/>
          <p:cNvSpPr>
            <a:spLocks noGrp="1" noChangeArrowheads="1"/>
          </p:cNvSpPr>
          <p:nvPr>
            <p:ph type="subTitle" idx="1"/>
          </p:nvPr>
        </p:nvSpPr>
        <p:spPr>
          <a:xfrm>
            <a:off x="0" y="4005263"/>
            <a:ext cx="6400800" cy="936625"/>
          </a:xfrm>
        </p:spPr>
        <p:txBody>
          <a:bodyPr rIns="0"/>
          <a:lstStyle>
            <a:lvl1pPr marL="0" indent="0" algn="r">
              <a:defRPr sz="2400"/>
            </a:lvl1pPr>
          </a:lstStyle>
          <a:p>
            <a:pPr lvl="0"/>
            <a:r>
              <a:rPr lang="en-US" altLang="en-US" noProof="0"/>
              <a:t>Click to edit Master subtitle style</a:t>
            </a:r>
          </a:p>
        </p:txBody>
      </p:sp>
      <p:sp>
        <p:nvSpPr>
          <p:cNvPr id="43012" name="Rectangle 4"/>
          <p:cNvSpPr>
            <a:spLocks noChangeArrowheads="1"/>
          </p:cNvSpPr>
          <p:nvPr/>
        </p:nvSpPr>
        <p:spPr bwMode="auto">
          <a:xfrm>
            <a:off x="0" y="0"/>
            <a:ext cx="9140825" cy="2555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3013" name="Picture 5" descr="folie_lo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358775"/>
            <a:ext cx="4318000" cy="1712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89283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0"/>
            <a:ext cx="1925638" cy="59642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0"/>
            <a:ext cx="5626100" cy="5964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411494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0825" cy="255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de-DE" altLang="en-US" b="0"/>
          </a:p>
        </p:txBody>
      </p:sp>
      <p:pic>
        <p:nvPicPr>
          <p:cNvPr id="5" name="Picture 5" descr="folie_log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358775"/>
            <a:ext cx="43180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minerva"/>
          <p:cNvPicPr>
            <a:picLocks noChangeAspect="1" noChangeArrowheads="1"/>
          </p:cNvPicPr>
          <p:nvPr/>
        </p:nvPicPr>
        <p:blipFill>
          <a:blip r:embed="rId3">
            <a:clrChange>
              <a:clrFrom>
                <a:srgbClr val="DDDED6"/>
              </a:clrFrom>
              <a:clrTo>
                <a:srgbClr val="DDDED6">
                  <a:alpha val="0"/>
                </a:srgbClr>
              </a:clrTo>
            </a:clrChange>
            <a:extLst>
              <a:ext uri="{28A0092B-C50C-407E-A947-70E740481C1C}">
                <a14:useLocalDpi xmlns:a14="http://schemas.microsoft.com/office/drawing/2010/main" val="0"/>
              </a:ext>
            </a:extLst>
          </a:blip>
          <a:srcRect/>
          <a:stretch>
            <a:fillRect/>
          </a:stretch>
        </p:blipFill>
        <p:spPr bwMode="auto">
          <a:xfrm>
            <a:off x="6397625" y="5548313"/>
            <a:ext cx="1274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ctrTitle"/>
          </p:nvPr>
        </p:nvSpPr>
        <p:spPr>
          <a:xfrm>
            <a:off x="0" y="3025775"/>
            <a:ext cx="6410325" cy="982663"/>
          </a:xfrm>
        </p:spPr>
        <p:txBody>
          <a:bodyPr lIns="360000" rIns="0" anchor="b"/>
          <a:lstStyle>
            <a:lvl1pPr algn="r">
              <a:defRPr sz="3200">
                <a:solidFill>
                  <a:srgbClr val="00736B"/>
                </a:solidFill>
              </a:defRPr>
            </a:lvl1pPr>
          </a:lstStyle>
          <a:p>
            <a:r>
              <a:rPr lang="en-US" dirty="0"/>
              <a:t>Click to edit Master title style</a:t>
            </a:r>
          </a:p>
        </p:txBody>
      </p:sp>
      <p:sp>
        <p:nvSpPr>
          <p:cNvPr id="43011" name="Rectangle 3"/>
          <p:cNvSpPr>
            <a:spLocks noGrp="1" noChangeArrowheads="1"/>
          </p:cNvSpPr>
          <p:nvPr>
            <p:ph type="subTitle" idx="1"/>
          </p:nvPr>
        </p:nvSpPr>
        <p:spPr>
          <a:xfrm>
            <a:off x="0" y="4005263"/>
            <a:ext cx="6400800" cy="936625"/>
          </a:xfrm>
        </p:spPr>
        <p:txBody>
          <a:bodyPr rIns="0"/>
          <a:lstStyle>
            <a:lvl1pPr marL="0" indent="0" algn="r">
              <a:defRPr sz="2400"/>
            </a:lvl1pPr>
          </a:lstStyle>
          <a:p>
            <a:r>
              <a:rPr lang="en-US"/>
              <a:t>Click to edit Master subtitle style</a:t>
            </a:r>
          </a:p>
        </p:txBody>
      </p:sp>
    </p:spTree>
    <p:extLst>
      <p:ext uri="{BB962C8B-B14F-4D97-AF65-F5344CB8AC3E}">
        <p14:creationId xmlns:p14="http://schemas.microsoft.com/office/powerpoint/2010/main" val="240023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736B"/>
                </a:solidFill>
              </a:defRPr>
            </a:lvl1pPr>
          </a:lstStyle>
          <a:p>
            <a:r>
              <a:rPr lang="de-DE" dirty="0"/>
              <a:t>Mastertitelformat bearbeiten</a:t>
            </a:r>
          </a:p>
        </p:txBody>
      </p:sp>
      <p:sp>
        <p:nvSpPr>
          <p:cNvPr id="3" name="Inhaltsplatzhalter 2"/>
          <p:cNvSpPr>
            <a:spLocks noGrp="1"/>
          </p:cNvSpPr>
          <p:nvPr>
            <p:ph idx="1"/>
          </p:nvPr>
        </p:nvSpPr>
        <p:spPr/>
        <p:txBody>
          <a:bodyPr/>
          <a:lstStyle>
            <a:lvl1pPr>
              <a:defRPr sz="2200" b="0"/>
            </a:lvl1pPr>
            <a:lvl2pPr>
              <a:defRPr sz="2000"/>
            </a:lvl2pPr>
            <a:lvl3pPr>
              <a:defRPr sz="1800"/>
            </a:lvl3pPr>
            <a:lvl4pPr>
              <a:defRPr sz="1600"/>
            </a:lvl4pPr>
            <a:lvl5pP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4243290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166952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971550" y="1438275"/>
            <a:ext cx="3775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99025" y="1438275"/>
            <a:ext cx="37766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13499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8"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3837825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4"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461201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3"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4017506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6"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201434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1110903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ild mit Beschriftung">
    <p:spTree>
      <p:nvGrpSpPr>
        <p:cNvPr id="1" name=""/>
        <p:cNvGrpSpPr/>
        <p:nvPr/>
      </p:nvGrpSpPr>
      <p:grpSpPr>
        <a:xfrm>
          <a:off x="0" y="0"/>
          <a:ext cx="0" cy="0"/>
          <a:chOff x="0" y="0"/>
          <a:chExt cx="0" cy="0"/>
        </a:xfrm>
      </p:grpSpPr>
      <p:sp>
        <p:nvSpPr>
          <p:cNvPr id="5" name="Titel 1"/>
          <p:cNvSpPr txBox="1">
            <a:spLocks/>
          </p:cNvSpPr>
          <p:nvPr/>
        </p:nvSpPr>
        <p:spPr bwMode="auto">
          <a:xfrm>
            <a:off x="971550" y="153988"/>
            <a:ext cx="77041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600" b="1">
                <a:solidFill>
                  <a:srgbClr val="00736B"/>
                </a:solidFill>
                <a:latin typeface="+mj-lt"/>
                <a:ea typeface="MS PGothic" pitchFamily="34" charset="-128"/>
                <a:cs typeface="+mj-cs"/>
              </a:defRPr>
            </a:lvl1pPr>
            <a:lvl2pPr algn="l" rtl="0" eaLnBrk="0" fontAlgn="base" hangingPunct="0">
              <a:spcBef>
                <a:spcPct val="0"/>
              </a:spcBef>
              <a:spcAft>
                <a:spcPct val="0"/>
              </a:spcAft>
              <a:defRPr sz="2600" b="1">
                <a:solidFill>
                  <a:srgbClr val="004466"/>
                </a:solidFill>
                <a:latin typeface="Arial" charset="0"/>
                <a:ea typeface="MS PGothic" pitchFamily="34" charset="-128"/>
              </a:defRPr>
            </a:lvl2pPr>
            <a:lvl3pPr algn="l" rtl="0" eaLnBrk="0" fontAlgn="base" hangingPunct="0">
              <a:spcBef>
                <a:spcPct val="0"/>
              </a:spcBef>
              <a:spcAft>
                <a:spcPct val="0"/>
              </a:spcAft>
              <a:defRPr sz="2600" b="1">
                <a:solidFill>
                  <a:srgbClr val="004466"/>
                </a:solidFill>
                <a:latin typeface="Arial" charset="0"/>
                <a:ea typeface="MS PGothic" pitchFamily="34" charset="-128"/>
              </a:defRPr>
            </a:lvl3pPr>
            <a:lvl4pPr algn="l" rtl="0" eaLnBrk="0" fontAlgn="base" hangingPunct="0">
              <a:spcBef>
                <a:spcPct val="0"/>
              </a:spcBef>
              <a:spcAft>
                <a:spcPct val="0"/>
              </a:spcAft>
              <a:defRPr sz="2600" b="1">
                <a:solidFill>
                  <a:srgbClr val="004466"/>
                </a:solidFill>
                <a:latin typeface="Arial" charset="0"/>
                <a:ea typeface="MS PGothic" pitchFamily="34" charset="-128"/>
              </a:defRPr>
            </a:lvl4pPr>
            <a:lvl5pPr algn="l" rtl="0" eaLnBrk="0" fontAlgn="base" hangingPunct="0">
              <a:spcBef>
                <a:spcPct val="0"/>
              </a:spcBef>
              <a:spcAft>
                <a:spcPct val="0"/>
              </a:spcAft>
              <a:defRPr sz="2600" b="1">
                <a:solidFill>
                  <a:srgbClr val="004466"/>
                </a:solidFill>
                <a:latin typeface="Arial" charset="0"/>
                <a:ea typeface="MS PGothic" pitchFamily="34" charset="-128"/>
              </a:defRPr>
            </a:lvl5pPr>
            <a:lvl6pPr marL="457200" algn="l" rtl="0" fontAlgn="base">
              <a:spcBef>
                <a:spcPct val="0"/>
              </a:spcBef>
              <a:spcAft>
                <a:spcPct val="0"/>
              </a:spcAft>
              <a:defRPr sz="2400" b="1">
                <a:solidFill>
                  <a:srgbClr val="004466"/>
                </a:solidFill>
                <a:latin typeface="Arial" charset="0"/>
              </a:defRPr>
            </a:lvl6pPr>
            <a:lvl7pPr marL="914400" algn="l" rtl="0" fontAlgn="base">
              <a:spcBef>
                <a:spcPct val="0"/>
              </a:spcBef>
              <a:spcAft>
                <a:spcPct val="0"/>
              </a:spcAft>
              <a:defRPr sz="2400" b="1">
                <a:solidFill>
                  <a:srgbClr val="004466"/>
                </a:solidFill>
                <a:latin typeface="Arial" charset="0"/>
              </a:defRPr>
            </a:lvl7pPr>
            <a:lvl8pPr marL="1371600" algn="l" rtl="0" fontAlgn="base">
              <a:spcBef>
                <a:spcPct val="0"/>
              </a:spcBef>
              <a:spcAft>
                <a:spcPct val="0"/>
              </a:spcAft>
              <a:defRPr sz="2400" b="1">
                <a:solidFill>
                  <a:srgbClr val="004466"/>
                </a:solidFill>
                <a:latin typeface="Arial" charset="0"/>
              </a:defRPr>
            </a:lvl8pPr>
            <a:lvl9pPr marL="1828800" algn="l" rtl="0" fontAlgn="base">
              <a:spcBef>
                <a:spcPct val="0"/>
              </a:spcBef>
              <a:spcAft>
                <a:spcPct val="0"/>
              </a:spcAft>
              <a:defRPr sz="2400" b="1">
                <a:solidFill>
                  <a:srgbClr val="004466"/>
                </a:solidFill>
                <a:latin typeface="Arial" charset="0"/>
              </a:defRPr>
            </a:lvl9pPr>
          </a:lstStyle>
          <a:p>
            <a:pPr>
              <a:defRPr/>
            </a:pPr>
            <a:r>
              <a:rPr lang="de-DE"/>
              <a:t>Mastertitelformat bearbeiten</a:t>
            </a:r>
            <a:endParaRPr lang="de-DE" dirty="0"/>
          </a:p>
        </p:txBody>
      </p:sp>
      <p:sp>
        <p:nvSpPr>
          <p:cNvPr id="3" name="Bildplatzhalter 2"/>
          <p:cNvSpPr>
            <a:spLocks noGrp="1"/>
          </p:cNvSpPr>
          <p:nvPr>
            <p:ph type="pic" idx="1"/>
          </p:nvPr>
        </p:nvSpPr>
        <p:spPr>
          <a:xfrm>
            <a:off x="1103538" y="101652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103538" y="5343588"/>
            <a:ext cx="5486400" cy="392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6" name="Rectangle 3"/>
          <p:cNvSpPr>
            <a:spLocks noGrp="1" noChangeArrowheads="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7" name="Rectangle 4"/>
          <p:cNvSpPr>
            <a:spLocks noGrp="1" noChangeArrowheads="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34144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541436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0"/>
            <a:ext cx="1925638" cy="59642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971550" y="0"/>
            <a:ext cx="5626100" cy="59642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3"/>
          <p:cNvSpPr>
            <a:spLocks noGrp="1" noChangeArrowheads="1"/>
          </p:cNvSpPr>
          <p:nvPr>
            <p:ph type="dt" sz="half" idx="10"/>
          </p:nvPr>
        </p:nvSpPr>
        <p:spPr>
          <a:ln/>
        </p:spPr>
        <p:txBody>
          <a:bodyPr/>
          <a:lstStyle>
            <a:lvl1pPr>
              <a:defRPr/>
            </a:lvl1pPr>
          </a:lstStyle>
          <a:p>
            <a:fld id="{111AB772-3CA6-49B5-BC83-F6A69E667D4F}" type="datetimeFigureOut">
              <a:rPr lang="en-US" smtClean="0"/>
              <a:t>9/25/2024</a:t>
            </a:fld>
            <a:endParaRPr lang="en-US"/>
          </a:p>
        </p:txBody>
      </p:sp>
      <p:sp>
        <p:nvSpPr>
          <p:cNvPr id="5" name="Rectangle 4"/>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p14="http://schemas.microsoft.com/office/powerpoint/2010/main" val="255946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35162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438275"/>
            <a:ext cx="3775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99025" y="1438275"/>
            <a:ext cx="37766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364531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175157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324222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355907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311204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11AB772-3CA6-49B5-BC83-F6A69E667D4F}" type="datetimeFigureOut">
              <a:rPr lang="en-US" smtClean="0"/>
              <a:t>9/25/2024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B355B4-369D-4549-9E08-C766A47E734B}" type="slidenum">
              <a:rPr lang="en-US" smtClean="0"/>
              <a:t>‹#›</a:t>
            </a:fld>
            <a:endParaRPr lang="en-US"/>
          </a:p>
        </p:txBody>
      </p:sp>
    </p:spTree>
    <p:extLst>
      <p:ext uri="{BB962C8B-B14F-4D97-AF65-F5344CB8AC3E}">
        <p14:creationId xmlns:p14="http://schemas.microsoft.com/office/powerpoint/2010/main" val="422077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EEA"/>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bwMode="auto">
          <a:xfrm>
            <a:off x="971550" y="1438275"/>
            <a:ext cx="770413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7" name="Rectangle 3"/>
          <p:cNvSpPr>
            <a:spLocks noGrp="1" noChangeArrowheads="1"/>
          </p:cNvSpPr>
          <p:nvPr>
            <p:ph type="dt" sz="half" idx="2"/>
          </p:nvPr>
        </p:nvSpPr>
        <p:spPr bwMode="auto">
          <a:xfrm>
            <a:off x="97155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11AB772-3CA6-49B5-BC83-F6A69E667D4F}" type="datetimeFigureOut">
              <a:rPr lang="en-US" smtClean="0"/>
              <a:t>9/25/2024</a:t>
            </a:fld>
            <a:endParaRPr lang="en-US"/>
          </a:p>
        </p:txBody>
      </p:sp>
      <p:sp>
        <p:nvSpPr>
          <p:cNvPr id="41988" name="Rectangle 4"/>
          <p:cNvSpPr>
            <a:spLocks noGrp="1" noChangeArrowheads="1"/>
          </p:cNvSpPr>
          <p:nvPr>
            <p:ph type="ftr" sz="quarter" idx="3"/>
          </p:nvPr>
        </p:nvSpPr>
        <p:spPr bwMode="auto">
          <a:xfrm>
            <a:off x="3405188"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989" name="Rectangle 5"/>
          <p:cNvSpPr>
            <a:spLocks noChangeArrowheads="1"/>
          </p:cNvSpPr>
          <p:nvPr/>
        </p:nvSpPr>
        <p:spPr bwMode="auto">
          <a:xfrm>
            <a:off x="0" y="0"/>
            <a:ext cx="9140825" cy="900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Rectangle 7"/>
          <p:cNvSpPr>
            <a:spLocks noGrp="1" noChangeArrowheads="1"/>
          </p:cNvSpPr>
          <p:nvPr>
            <p:ph type="title"/>
          </p:nvPr>
        </p:nvSpPr>
        <p:spPr bwMode="auto">
          <a:xfrm>
            <a:off x="971550" y="0"/>
            <a:ext cx="7704138"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41992" name="Picture 8" descr="mpidr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2875" y="1428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5" name="Group 11"/>
          <p:cNvGrpSpPr>
            <a:grpSpLocks/>
          </p:cNvGrpSpPr>
          <p:nvPr/>
        </p:nvGrpSpPr>
        <p:grpSpPr bwMode="auto">
          <a:xfrm>
            <a:off x="0" y="6237288"/>
            <a:ext cx="900113" cy="360362"/>
            <a:chOff x="0" y="663"/>
            <a:chExt cx="567" cy="227"/>
          </a:xfrm>
        </p:grpSpPr>
        <p:sp>
          <p:nvSpPr>
            <p:cNvPr id="41993" name="Rectangle 9"/>
            <p:cNvSpPr>
              <a:spLocks noChangeArrowheads="1"/>
            </p:cNvSpPr>
            <p:nvPr userDrawn="1"/>
          </p:nvSpPr>
          <p:spPr bwMode="auto">
            <a:xfrm>
              <a:off x="0" y="663"/>
              <a:ext cx="56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4" name="Text Box 10"/>
            <p:cNvSpPr txBox="1">
              <a:spLocks noChangeArrowheads="1"/>
            </p:cNvSpPr>
            <p:nvPr userDrawn="1"/>
          </p:nvSpPr>
          <p:spPr bwMode="auto">
            <a:xfrm>
              <a:off x="68" y="711"/>
              <a:ext cx="453"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50000"/>
                </a:spcBef>
              </a:pPr>
              <a:r>
                <a:rPr lang="de-DE" altLang="en-US" sz="1400" b="1">
                  <a:solidFill>
                    <a:srgbClr val="004466"/>
                  </a:solidFill>
                </a:rPr>
                <a:t>MPIDR</a:t>
              </a:r>
              <a:endParaRPr lang="en-US" altLang="en-US" sz="1400" b="1">
                <a:solidFill>
                  <a:srgbClr val="004466"/>
                </a:solidFill>
              </a:endParaRPr>
            </a:p>
          </p:txBody>
        </p:sp>
      </p:grpSp>
      <p:sp>
        <p:nvSpPr>
          <p:cNvPr id="41997" name="Rectangle 13"/>
          <p:cNvSpPr>
            <a:spLocks noChangeArrowheads="1"/>
          </p:cNvSpPr>
          <p:nvPr/>
        </p:nvSpPr>
        <p:spPr bwMode="auto">
          <a:xfrm>
            <a:off x="8243888" y="6237288"/>
            <a:ext cx="900112"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B355B4-369D-4549-9E08-C766A47E73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p:titleStyle>
    <p:bodyStyle>
      <a:lvl1pPr marL="342900" indent="-342900" algn="l" rtl="0" eaLnBrk="1" fontAlgn="base" hangingPunct="1">
        <a:spcBef>
          <a:spcPct val="20000"/>
        </a:spcBef>
        <a:spcAft>
          <a:spcPct val="0"/>
        </a:spcAft>
        <a:defRPr sz="32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E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971550" y="1438275"/>
            <a:ext cx="77041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7" name="Rectangle 3"/>
          <p:cNvSpPr>
            <a:spLocks noGrp="1" noChangeArrowheads="1"/>
          </p:cNvSpPr>
          <p:nvPr>
            <p:ph type="dt" sz="half" idx="2"/>
          </p:nvPr>
        </p:nvSpPr>
        <p:spPr bwMode="auto">
          <a:xfrm>
            <a:off x="971550" y="6337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111AB772-3CA6-49B5-BC83-F6A69E667D4F}" type="datetimeFigureOut">
              <a:rPr lang="en-US" smtClean="0"/>
              <a:t>9/25/2024</a:t>
            </a:fld>
            <a:endParaRPr lang="en-US"/>
          </a:p>
        </p:txBody>
      </p:sp>
      <p:sp>
        <p:nvSpPr>
          <p:cNvPr id="41988" name="Rectangle 4"/>
          <p:cNvSpPr>
            <a:spLocks noGrp="1" noChangeArrowheads="1"/>
          </p:cNvSpPr>
          <p:nvPr>
            <p:ph type="ftr" sz="quarter" idx="3"/>
          </p:nvPr>
        </p:nvSpPr>
        <p:spPr bwMode="auto">
          <a:xfrm>
            <a:off x="3405188" y="63373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29" name="Rectangle 5"/>
          <p:cNvSpPr>
            <a:spLocks noChangeArrowheads="1"/>
          </p:cNvSpPr>
          <p:nvPr/>
        </p:nvSpPr>
        <p:spPr bwMode="auto">
          <a:xfrm>
            <a:off x="0" y="0"/>
            <a:ext cx="9140825" cy="900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endParaRPr lang="de-DE" altLang="en-US" b="0"/>
          </a:p>
        </p:txBody>
      </p:sp>
      <p:sp>
        <p:nvSpPr>
          <p:cNvPr id="1030" name="Rectangle 7"/>
          <p:cNvSpPr>
            <a:spLocks noGrp="1" noChangeArrowheads="1"/>
          </p:cNvSpPr>
          <p:nvPr>
            <p:ph type="title"/>
          </p:nvPr>
        </p:nvSpPr>
        <p:spPr bwMode="auto">
          <a:xfrm>
            <a:off x="971550" y="153988"/>
            <a:ext cx="77041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8" descr="mpidr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2875" y="14287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2600" b="1">
          <a:solidFill>
            <a:srgbClr val="004466"/>
          </a:solidFill>
          <a:latin typeface="+mj-lt"/>
          <a:ea typeface="ＭＳ Ｐゴシック" pitchFamily="34" charset="-128"/>
          <a:cs typeface="+mj-cs"/>
        </a:defRPr>
      </a:lvl1pPr>
      <a:lvl2pPr algn="l" rtl="0" eaLnBrk="0" fontAlgn="base" hangingPunct="0">
        <a:spcBef>
          <a:spcPct val="0"/>
        </a:spcBef>
        <a:spcAft>
          <a:spcPct val="0"/>
        </a:spcAft>
        <a:defRPr sz="2600" b="1">
          <a:solidFill>
            <a:srgbClr val="004466"/>
          </a:solidFill>
          <a:latin typeface="Arial" charset="0"/>
          <a:ea typeface="ＭＳ Ｐゴシック" pitchFamily="34" charset="-128"/>
        </a:defRPr>
      </a:lvl2pPr>
      <a:lvl3pPr algn="l" rtl="0" eaLnBrk="0" fontAlgn="base" hangingPunct="0">
        <a:spcBef>
          <a:spcPct val="0"/>
        </a:spcBef>
        <a:spcAft>
          <a:spcPct val="0"/>
        </a:spcAft>
        <a:defRPr sz="2600" b="1">
          <a:solidFill>
            <a:srgbClr val="004466"/>
          </a:solidFill>
          <a:latin typeface="Arial" charset="0"/>
          <a:ea typeface="ＭＳ Ｐゴシック" pitchFamily="34" charset="-128"/>
        </a:defRPr>
      </a:lvl3pPr>
      <a:lvl4pPr algn="l" rtl="0" eaLnBrk="0" fontAlgn="base" hangingPunct="0">
        <a:spcBef>
          <a:spcPct val="0"/>
        </a:spcBef>
        <a:spcAft>
          <a:spcPct val="0"/>
        </a:spcAft>
        <a:defRPr sz="2600" b="1">
          <a:solidFill>
            <a:srgbClr val="004466"/>
          </a:solidFill>
          <a:latin typeface="Arial" charset="0"/>
          <a:ea typeface="ＭＳ Ｐゴシック" pitchFamily="34" charset="-128"/>
        </a:defRPr>
      </a:lvl4pPr>
      <a:lvl5pPr algn="l" rtl="0" eaLnBrk="0" fontAlgn="base" hangingPunct="0">
        <a:spcBef>
          <a:spcPct val="0"/>
        </a:spcBef>
        <a:spcAft>
          <a:spcPct val="0"/>
        </a:spcAft>
        <a:defRPr sz="2600" b="1">
          <a:solidFill>
            <a:srgbClr val="004466"/>
          </a:solidFill>
          <a:latin typeface="Arial" charset="0"/>
          <a:ea typeface="ＭＳ Ｐゴシック" pitchFamily="34" charset="-128"/>
        </a:defRPr>
      </a:lvl5pPr>
      <a:lvl6pPr marL="457200" algn="l" rtl="0" fontAlgn="base">
        <a:spcBef>
          <a:spcPct val="0"/>
        </a:spcBef>
        <a:spcAft>
          <a:spcPct val="0"/>
        </a:spcAft>
        <a:defRPr sz="2400" b="1">
          <a:solidFill>
            <a:srgbClr val="004466"/>
          </a:solidFill>
          <a:latin typeface="Arial" charset="0"/>
        </a:defRPr>
      </a:lvl6pPr>
      <a:lvl7pPr marL="914400" algn="l" rtl="0" fontAlgn="base">
        <a:spcBef>
          <a:spcPct val="0"/>
        </a:spcBef>
        <a:spcAft>
          <a:spcPct val="0"/>
        </a:spcAft>
        <a:defRPr sz="2400" b="1">
          <a:solidFill>
            <a:srgbClr val="004466"/>
          </a:solidFill>
          <a:latin typeface="Arial" charset="0"/>
        </a:defRPr>
      </a:lvl7pPr>
      <a:lvl8pPr marL="1371600" algn="l" rtl="0" fontAlgn="base">
        <a:spcBef>
          <a:spcPct val="0"/>
        </a:spcBef>
        <a:spcAft>
          <a:spcPct val="0"/>
        </a:spcAft>
        <a:defRPr sz="2400" b="1">
          <a:solidFill>
            <a:srgbClr val="004466"/>
          </a:solidFill>
          <a:latin typeface="Arial" charset="0"/>
        </a:defRPr>
      </a:lvl8pPr>
      <a:lvl9pPr marL="1828800" algn="l" rtl="0" fontAlgn="base">
        <a:spcBef>
          <a:spcPct val="0"/>
        </a:spcBef>
        <a:spcAft>
          <a:spcPct val="0"/>
        </a:spcAft>
        <a:defRPr sz="2400" b="1">
          <a:solidFill>
            <a:srgbClr val="004466"/>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defRPr sz="2000">
          <a:solidFill>
            <a:schemeClr val="tx1"/>
          </a:solidFill>
          <a:latin typeface="+mn-lt"/>
          <a:ea typeface="ＭＳ Ｐゴシック" pitchFamily="34" charset="-128"/>
        </a:defRPr>
      </a:lvl5pPr>
      <a:lvl6pPr marL="2514600" indent="-228600" algn="l" rtl="0" fontAlgn="base">
        <a:spcBef>
          <a:spcPct val="20000"/>
        </a:spcBef>
        <a:spcAft>
          <a:spcPct val="0"/>
        </a:spcAft>
        <a:defRPr sz="2000">
          <a:solidFill>
            <a:schemeClr val="tx1"/>
          </a:solidFill>
          <a:latin typeface="+mn-lt"/>
          <a:ea typeface="ＭＳ Ｐゴシック" charset="-128"/>
        </a:defRPr>
      </a:lvl6pPr>
      <a:lvl7pPr marL="2971800" indent="-228600" algn="l" rtl="0" fontAlgn="base">
        <a:spcBef>
          <a:spcPct val="20000"/>
        </a:spcBef>
        <a:spcAft>
          <a:spcPct val="0"/>
        </a:spcAft>
        <a:defRPr sz="2000">
          <a:solidFill>
            <a:schemeClr val="tx1"/>
          </a:solidFill>
          <a:latin typeface="+mn-lt"/>
          <a:ea typeface="ＭＳ Ｐゴシック" charset="-128"/>
        </a:defRPr>
      </a:lvl7pPr>
      <a:lvl8pPr marL="3429000" indent="-228600" algn="l" rtl="0" fontAlgn="base">
        <a:spcBef>
          <a:spcPct val="20000"/>
        </a:spcBef>
        <a:spcAft>
          <a:spcPct val="0"/>
        </a:spcAft>
        <a:defRPr sz="2000">
          <a:solidFill>
            <a:schemeClr val="tx1"/>
          </a:solidFill>
          <a:latin typeface="+mn-lt"/>
          <a:ea typeface="ＭＳ Ｐゴシック" charset="-128"/>
        </a:defRPr>
      </a:lvl8pPr>
      <a:lvl9pPr marL="3886200" indent="-228600" algn="l" rtl="0" fontAlgn="base">
        <a:spcBef>
          <a:spcPct val="20000"/>
        </a:spcBef>
        <a:spcAft>
          <a:spcPct val="0"/>
        </a:spcAft>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763256" cy="914399"/>
          </a:xfrm>
        </p:spPr>
        <p:txBody>
          <a:bodyPr>
            <a:noAutofit/>
          </a:bodyPr>
          <a:lstStyle/>
          <a:p>
            <a:pPr algn="l"/>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Disparities in cancer incidence, treatment, and mortality across socioeconomic groups in Finland</a:t>
            </a:r>
            <a:endParaRPr lang="en-US" sz="3600" dirty="0">
              <a:solidFill>
                <a:srgbClr val="0070C0"/>
              </a:solidFill>
            </a:endParaRPr>
          </a:p>
        </p:txBody>
      </p:sp>
      <p:sp>
        <p:nvSpPr>
          <p:cNvPr id="3" name="Subtitle 2"/>
          <p:cNvSpPr>
            <a:spLocks noGrp="1"/>
          </p:cNvSpPr>
          <p:nvPr>
            <p:ph type="subTitle" idx="1"/>
          </p:nvPr>
        </p:nvSpPr>
        <p:spPr>
          <a:xfrm>
            <a:off x="914400" y="4648200"/>
            <a:ext cx="7848600" cy="1143000"/>
          </a:xfrm>
        </p:spPr>
        <p:txBody>
          <a:bodyPr>
            <a:normAutofit/>
          </a:bodyPr>
          <a:lstStyle/>
          <a:p>
            <a:pPr algn="l"/>
            <a:r>
              <a:rPr lang="pt-BR" sz="1800" i="0" u="none" strike="noStrike" baseline="0" dirty="0">
                <a:solidFill>
                  <a:srgbClr val="000000"/>
                </a:solidFill>
              </a:rPr>
              <a:t>Xianhua Zai</a:t>
            </a:r>
            <a:r>
              <a:rPr lang="pt-BR" sz="1800" i="0" u="none" strike="noStrike" baseline="30000" dirty="0">
                <a:solidFill>
                  <a:srgbClr val="000000"/>
                </a:solidFill>
              </a:rPr>
              <a:t>*</a:t>
            </a:r>
            <a:r>
              <a:rPr lang="pt-BR" sz="1800" i="0" u="none" strike="noStrike" baseline="0" dirty="0">
                <a:solidFill>
                  <a:srgbClr val="000000"/>
                </a:solidFill>
              </a:rPr>
              <a:t>, Peng Li</a:t>
            </a:r>
            <a:r>
              <a:rPr lang="pt-BR" sz="1800" i="0" u="none" strike="noStrike" baseline="30000" dirty="0">
                <a:solidFill>
                  <a:srgbClr val="000000"/>
                </a:solidFill>
              </a:rPr>
              <a:t>*</a:t>
            </a:r>
            <a:r>
              <a:rPr lang="pt-BR" sz="1800" i="0" u="none" strike="noStrike" baseline="0" dirty="0">
                <a:solidFill>
                  <a:srgbClr val="000000"/>
                </a:solidFill>
              </a:rPr>
              <a:t>, Luca Dei Bardi, Kaarina Korhonen , Margherita Moretti, Mikko Myrskylä, Pekka Martikainen </a:t>
            </a:r>
            <a:endParaRPr lang="en-US" sz="2000" dirty="0">
              <a:solidFill>
                <a:schemeClr val="tx2">
                  <a:lumMod val="75000"/>
                </a:schemeClr>
              </a:solidFill>
            </a:endParaRPr>
          </a:p>
          <a:p>
            <a:pPr algn="l"/>
            <a:r>
              <a:rPr lang="en-US" sz="2000" dirty="0"/>
              <a:t>HMMWG, Bilbao, 2024.09.25</a:t>
            </a:r>
          </a:p>
        </p:txBody>
      </p:sp>
      <p:pic>
        <p:nvPicPr>
          <p:cNvPr id="7" name="Picture 6">
            <a:extLst>
              <a:ext uri="{FF2B5EF4-FFF2-40B4-BE49-F238E27FC236}">
                <a16:creationId xmlns:a16="http://schemas.microsoft.com/office/drawing/2014/main" id="{32C79C11-05A6-58BD-C216-4C97B3FF1E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79" y="304800"/>
            <a:ext cx="3394730" cy="1306605"/>
          </a:xfrm>
          <a:prstGeom prst="rect">
            <a:avLst/>
          </a:prstGeom>
        </p:spPr>
      </p:pic>
      <p:pic>
        <p:nvPicPr>
          <p:cNvPr id="9" name="Picture 8">
            <a:extLst>
              <a:ext uri="{FF2B5EF4-FFF2-40B4-BE49-F238E27FC236}">
                <a16:creationId xmlns:a16="http://schemas.microsoft.com/office/drawing/2014/main" id="{8A6D3E5E-9FE9-826D-F704-68EA04666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346" y="215520"/>
            <a:ext cx="3394733" cy="1306606"/>
          </a:xfrm>
          <a:prstGeom prst="rect">
            <a:avLst/>
          </a:prstGeom>
        </p:spPr>
      </p:pic>
    </p:spTree>
    <p:extLst>
      <p:ext uri="{BB962C8B-B14F-4D97-AF65-F5344CB8AC3E}">
        <p14:creationId xmlns:p14="http://schemas.microsoft.com/office/powerpoint/2010/main" val="33563068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Stage of Diagnoses: Early vs. Late</a:t>
            </a:r>
            <a:endParaRPr lang="LID4096" kern="0" dirty="0"/>
          </a:p>
        </p:txBody>
      </p:sp>
      <p:pic>
        <p:nvPicPr>
          <p:cNvPr id="4" name="Graphic 3">
            <a:extLst>
              <a:ext uri="{FF2B5EF4-FFF2-40B4-BE49-F238E27FC236}">
                <a16:creationId xmlns:a16="http://schemas.microsoft.com/office/drawing/2014/main" id="{AE0B7E6A-6350-CBA7-7AE0-7BF936F9F6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547253"/>
            <a:ext cx="8686800" cy="6317673"/>
          </a:xfrm>
          <a:prstGeom prst="rect">
            <a:avLst/>
          </a:prstGeom>
        </p:spPr>
      </p:pic>
    </p:spTree>
    <p:extLst>
      <p:ext uri="{BB962C8B-B14F-4D97-AF65-F5344CB8AC3E}">
        <p14:creationId xmlns:p14="http://schemas.microsoft.com/office/powerpoint/2010/main" val="113101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A8E-DE03-4082-A000-FDC937065AAF}"/>
              </a:ext>
            </a:extLst>
          </p:cNvPr>
          <p:cNvSpPr>
            <a:spLocks noGrp="1"/>
          </p:cNvSpPr>
          <p:nvPr>
            <p:ph type="title"/>
          </p:nvPr>
        </p:nvSpPr>
        <p:spPr>
          <a:xfrm>
            <a:off x="594783" y="381000"/>
            <a:ext cx="7886700" cy="543153"/>
          </a:xfrm>
        </p:spPr>
        <p:txBody>
          <a:bodyPr/>
          <a:lstStyle/>
          <a:p>
            <a:r>
              <a:rPr lang="en-US" dirty="0"/>
              <a:t>Summary on cancer diagnoses</a:t>
            </a:r>
            <a:endParaRPr lang="LID4096" dirty="0"/>
          </a:p>
        </p:txBody>
      </p:sp>
      <p:sp>
        <p:nvSpPr>
          <p:cNvPr id="3" name="Content Placeholder 2">
            <a:extLst>
              <a:ext uri="{FF2B5EF4-FFF2-40B4-BE49-F238E27FC236}">
                <a16:creationId xmlns:a16="http://schemas.microsoft.com/office/drawing/2014/main" id="{812B1523-20C7-7EFA-26B7-48DCFC07147C}"/>
              </a:ext>
            </a:extLst>
          </p:cNvPr>
          <p:cNvSpPr>
            <a:spLocks noGrp="1"/>
          </p:cNvSpPr>
          <p:nvPr>
            <p:ph idx="1"/>
          </p:nvPr>
        </p:nvSpPr>
        <p:spPr>
          <a:xfrm>
            <a:off x="628650" y="1447800"/>
            <a:ext cx="7886700" cy="4042173"/>
          </a:xfrm>
        </p:spPr>
        <p:txBody>
          <a:bodyPr>
            <a:normAutofit fontScale="70000" lnSpcReduction="20000"/>
          </a:bodyPr>
          <a:lstStyle/>
          <a:p>
            <a:r>
              <a:rPr lang="en-US" dirty="0"/>
              <a:t>Men with high/medium SES:</a:t>
            </a:r>
          </a:p>
          <a:p>
            <a:r>
              <a:rPr lang="en-US" dirty="0"/>
              <a:t>Higher risk of prostate cancer</a:t>
            </a:r>
          </a:p>
          <a:p>
            <a:r>
              <a:rPr lang="en-US" dirty="0"/>
              <a:t>Higher probabilities of diagnosing with early-stage</a:t>
            </a:r>
          </a:p>
          <a:p>
            <a:endParaRPr lang="en-US" dirty="0"/>
          </a:p>
          <a:p>
            <a:r>
              <a:rPr lang="en-US" dirty="0"/>
              <a:t>Women with high/medium SES: </a:t>
            </a:r>
          </a:p>
          <a:p>
            <a:r>
              <a:rPr lang="en-US" dirty="0"/>
              <a:t>Higher risk of breast cancer</a:t>
            </a:r>
          </a:p>
          <a:p>
            <a:r>
              <a:rPr lang="en-US" dirty="0"/>
              <a:t>Higher probabilities of diagnosing with early-stage</a:t>
            </a:r>
          </a:p>
          <a:p>
            <a:endParaRPr lang="en-US" dirty="0"/>
          </a:p>
          <a:p>
            <a:r>
              <a:rPr lang="en-US" dirty="0"/>
              <a:t>Similar patterns were shown in melanoma and colon cancer. </a:t>
            </a:r>
          </a:p>
          <a:p>
            <a:r>
              <a:rPr lang="en-US" dirty="0"/>
              <a:t>These might be related with the effects of cancer screening policies. </a:t>
            </a:r>
          </a:p>
          <a:p>
            <a:endParaRPr lang="LID4096" dirty="0"/>
          </a:p>
        </p:txBody>
      </p:sp>
    </p:spTree>
    <p:extLst>
      <p:ext uri="{BB962C8B-B14F-4D97-AF65-F5344CB8AC3E}">
        <p14:creationId xmlns:p14="http://schemas.microsoft.com/office/powerpoint/2010/main" val="296388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05D9D4-F71D-9289-4A80-CC6C67F316C5}"/>
            </a:ext>
          </a:extLst>
        </p:cNvPr>
        <p:cNvGrpSpPr/>
        <p:nvPr/>
      </p:nvGrpSpPr>
      <p:grpSpPr>
        <a:xfrm>
          <a:off x="0" y="0"/>
          <a:ext cx="0" cy="0"/>
          <a:chOff x="0" y="0"/>
          <a:chExt cx="0" cy="0"/>
        </a:xfrm>
      </p:grpSpPr>
      <p:pic>
        <p:nvPicPr>
          <p:cNvPr id="4" name="Picture 3" descr="A graph of different colored bars&#10;&#10;Description automatically generated with medium confidence">
            <a:extLst>
              <a:ext uri="{FF2B5EF4-FFF2-40B4-BE49-F238E27FC236}">
                <a16:creationId xmlns:a16="http://schemas.microsoft.com/office/drawing/2014/main" id="{1F509059-4BF0-4FB4-7FD9-A86D3C3D3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4392788"/>
          </a:xfrm>
          <a:prstGeom prst="rect">
            <a:avLst/>
          </a:prstGeom>
        </p:spPr>
      </p:pic>
      <p:pic>
        <p:nvPicPr>
          <p:cNvPr id="7" name="Picture 6">
            <a:extLst>
              <a:ext uri="{FF2B5EF4-FFF2-40B4-BE49-F238E27FC236}">
                <a16:creationId xmlns:a16="http://schemas.microsoft.com/office/drawing/2014/main" id="{F862118E-57CF-D085-4C3C-98BBFB270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38800"/>
            <a:ext cx="9144000" cy="409183"/>
          </a:xfrm>
          <a:prstGeom prst="rect">
            <a:avLst/>
          </a:prstGeom>
        </p:spPr>
      </p:pic>
      <p:sp>
        <p:nvSpPr>
          <p:cNvPr id="8" name="Title 1">
            <a:extLst>
              <a:ext uri="{FF2B5EF4-FFF2-40B4-BE49-F238E27FC236}">
                <a16:creationId xmlns:a16="http://schemas.microsoft.com/office/drawing/2014/main" id="{6F280F3A-A713-A3CC-F186-058EE8D4F4DA}"/>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Cancer Treatments: men, by education </a:t>
            </a:r>
            <a:endParaRPr lang="LID4096" kern="0" dirty="0"/>
          </a:p>
        </p:txBody>
      </p:sp>
    </p:spTree>
    <p:extLst>
      <p:ext uri="{BB962C8B-B14F-4D97-AF65-F5344CB8AC3E}">
        <p14:creationId xmlns:p14="http://schemas.microsoft.com/office/powerpoint/2010/main" val="399833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5D9D4-F71D-9289-4A80-CC6C67F316C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62118E-57CF-D085-4C3C-98BBFB270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68282"/>
            <a:ext cx="9144000" cy="409183"/>
          </a:xfrm>
          <a:prstGeom prst="rect">
            <a:avLst/>
          </a:prstGeom>
        </p:spPr>
      </p:pic>
      <p:sp>
        <p:nvSpPr>
          <p:cNvPr id="8" name="Title 1">
            <a:extLst>
              <a:ext uri="{FF2B5EF4-FFF2-40B4-BE49-F238E27FC236}">
                <a16:creationId xmlns:a16="http://schemas.microsoft.com/office/drawing/2014/main" id="{6F280F3A-A713-A3CC-F186-058EE8D4F4DA}"/>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Cancer Treatments: women, by education </a:t>
            </a:r>
            <a:endParaRPr lang="LID4096" kern="0" dirty="0"/>
          </a:p>
        </p:txBody>
      </p:sp>
      <p:pic>
        <p:nvPicPr>
          <p:cNvPr id="3" name="Picture 2" descr="A graph of different colored bars&#10;&#10;Description automatically generated with medium confidence">
            <a:extLst>
              <a:ext uri="{FF2B5EF4-FFF2-40B4-BE49-F238E27FC236}">
                <a16:creationId xmlns:a16="http://schemas.microsoft.com/office/drawing/2014/main" id="{1F3FBB49-2086-F408-C5FF-7D189AB30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5400"/>
            <a:ext cx="9144000" cy="4277166"/>
          </a:xfrm>
          <a:prstGeom prst="rect">
            <a:avLst/>
          </a:prstGeom>
        </p:spPr>
      </p:pic>
    </p:spTree>
    <p:extLst>
      <p:ext uri="{BB962C8B-B14F-4D97-AF65-F5344CB8AC3E}">
        <p14:creationId xmlns:p14="http://schemas.microsoft.com/office/powerpoint/2010/main" val="2517739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Surgery: yes vs. no</a:t>
            </a:r>
            <a:endParaRPr lang="LID4096" kern="0" dirty="0"/>
          </a:p>
        </p:txBody>
      </p:sp>
      <p:pic>
        <p:nvPicPr>
          <p:cNvPr id="11" name="Picture 10" descr="A graph with numbers and a number&#10;&#10;Description automatically generated with medium confidence">
            <a:extLst>
              <a:ext uri="{FF2B5EF4-FFF2-40B4-BE49-F238E27FC236}">
                <a16:creationId xmlns:a16="http://schemas.microsoft.com/office/drawing/2014/main" id="{5FA1D964-B5DF-301F-230A-CC98766C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533"/>
            <a:ext cx="9144000" cy="3132667"/>
          </a:xfrm>
          <a:prstGeom prst="rect">
            <a:avLst/>
          </a:prstGeom>
        </p:spPr>
      </p:pic>
      <p:pic>
        <p:nvPicPr>
          <p:cNvPr id="15" name="Picture 14">
            <a:extLst>
              <a:ext uri="{FF2B5EF4-FFF2-40B4-BE49-F238E27FC236}">
                <a16:creationId xmlns:a16="http://schemas.microsoft.com/office/drawing/2014/main" id="{D60E424C-F94E-4EDD-9F81-6B848BA4A3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00600"/>
            <a:ext cx="9144000" cy="263442"/>
          </a:xfrm>
          <a:prstGeom prst="rect">
            <a:avLst/>
          </a:prstGeom>
        </p:spPr>
      </p:pic>
      <p:pic>
        <p:nvPicPr>
          <p:cNvPr id="17" name="Picture 16">
            <a:extLst>
              <a:ext uri="{FF2B5EF4-FFF2-40B4-BE49-F238E27FC236}">
                <a16:creationId xmlns:a16="http://schemas.microsoft.com/office/drawing/2014/main" id="{083D801F-0A4C-967E-8787-584FF5B6F4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7" y="3886200"/>
            <a:ext cx="9152467" cy="937197"/>
          </a:xfrm>
          <a:prstGeom prst="rect">
            <a:avLst/>
          </a:prstGeom>
        </p:spPr>
      </p:pic>
    </p:spTree>
    <p:extLst>
      <p:ext uri="{BB962C8B-B14F-4D97-AF65-F5344CB8AC3E}">
        <p14:creationId xmlns:p14="http://schemas.microsoft.com/office/powerpoint/2010/main" val="320383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Chemo: yes vs. no</a:t>
            </a:r>
            <a:endParaRPr lang="LID4096" kern="0" dirty="0"/>
          </a:p>
        </p:txBody>
      </p:sp>
      <p:pic>
        <p:nvPicPr>
          <p:cNvPr id="4" name="Picture 3" descr="A screenshot of a graph&#10;&#10;Description automatically generated">
            <a:extLst>
              <a:ext uri="{FF2B5EF4-FFF2-40B4-BE49-F238E27FC236}">
                <a16:creationId xmlns:a16="http://schemas.microsoft.com/office/drawing/2014/main" id="{21572911-536A-63E2-1A6F-5C9F8AD1C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9144000" cy="5452844"/>
          </a:xfrm>
          <a:prstGeom prst="rect">
            <a:avLst/>
          </a:prstGeom>
        </p:spPr>
      </p:pic>
      <p:pic>
        <p:nvPicPr>
          <p:cNvPr id="5" name="Picture 4">
            <a:extLst>
              <a:ext uri="{FF2B5EF4-FFF2-40B4-BE49-F238E27FC236}">
                <a16:creationId xmlns:a16="http://schemas.microsoft.com/office/drawing/2014/main" id="{0B1C4702-2205-C674-ADBE-232157F23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61158"/>
            <a:ext cx="9144000" cy="263442"/>
          </a:xfrm>
          <a:prstGeom prst="rect">
            <a:avLst/>
          </a:prstGeom>
        </p:spPr>
      </p:pic>
    </p:spTree>
    <p:extLst>
      <p:ext uri="{BB962C8B-B14F-4D97-AF65-F5344CB8AC3E}">
        <p14:creationId xmlns:p14="http://schemas.microsoft.com/office/powerpoint/2010/main" val="66411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Radiation: yes vs. no</a:t>
            </a:r>
            <a:endParaRPr lang="LID4096" kern="0" dirty="0"/>
          </a:p>
        </p:txBody>
      </p:sp>
      <p:pic>
        <p:nvPicPr>
          <p:cNvPr id="5" name="Picture 4">
            <a:extLst>
              <a:ext uri="{FF2B5EF4-FFF2-40B4-BE49-F238E27FC236}">
                <a16:creationId xmlns:a16="http://schemas.microsoft.com/office/drawing/2014/main" id="{0B1C4702-2205-C674-ADBE-232157F23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799"/>
            <a:ext cx="9144000" cy="263442"/>
          </a:xfrm>
          <a:prstGeom prst="rect">
            <a:avLst/>
          </a:prstGeom>
        </p:spPr>
      </p:pic>
      <p:pic>
        <p:nvPicPr>
          <p:cNvPr id="8" name="Picture 7" descr="A screenshot of a graph&#10;&#10;Description automatically generated">
            <a:extLst>
              <a:ext uri="{FF2B5EF4-FFF2-40B4-BE49-F238E27FC236}">
                <a16:creationId xmlns:a16="http://schemas.microsoft.com/office/drawing/2014/main" id="{76F91913-8BBE-F20F-0454-FF2E53E2F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5255"/>
            <a:ext cx="9144000" cy="5447489"/>
          </a:xfrm>
          <a:prstGeom prst="rect">
            <a:avLst/>
          </a:prstGeom>
        </p:spPr>
      </p:pic>
    </p:spTree>
    <p:extLst>
      <p:ext uri="{BB962C8B-B14F-4D97-AF65-F5344CB8AC3E}">
        <p14:creationId xmlns:p14="http://schemas.microsoft.com/office/powerpoint/2010/main" val="111068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1E294-DD5B-0317-2B28-8DAD006BD379}"/>
              </a:ext>
            </a:extLst>
          </p:cNvPr>
          <p:cNvSpPr>
            <a:spLocks noGrp="1"/>
          </p:cNvSpPr>
          <p:nvPr>
            <p:ph type="title"/>
          </p:nvPr>
        </p:nvSpPr>
        <p:spPr>
          <a:xfrm>
            <a:off x="628650" y="484309"/>
            <a:ext cx="7886700" cy="417920"/>
          </a:xfrm>
        </p:spPr>
        <p:txBody>
          <a:bodyPr>
            <a:normAutofit fontScale="90000"/>
          </a:bodyPr>
          <a:lstStyle/>
          <a:p>
            <a:r>
              <a:rPr lang="en-US" dirty="0"/>
              <a:t>Summary on cancer treatments</a:t>
            </a:r>
            <a:endParaRPr lang="LID4096" dirty="0"/>
          </a:p>
        </p:txBody>
      </p:sp>
      <p:sp>
        <p:nvSpPr>
          <p:cNvPr id="3" name="Content Placeholder 2">
            <a:extLst>
              <a:ext uri="{FF2B5EF4-FFF2-40B4-BE49-F238E27FC236}">
                <a16:creationId xmlns:a16="http://schemas.microsoft.com/office/drawing/2014/main" id="{DBAEA07D-964E-895D-39B6-D633B0082168}"/>
              </a:ext>
            </a:extLst>
          </p:cNvPr>
          <p:cNvSpPr>
            <a:spLocks noGrp="1"/>
          </p:cNvSpPr>
          <p:nvPr>
            <p:ph idx="1"/>
          </p:nvPr>
        </p:nvSpPr>
        <p:spPr/>
        <p:txBody>
          <a:bodyPr/>
          <a:lstStyle/>
          <a:p>
            <a:r>
              <a:rPr lang="en-US" sz="2800" dirty="0"/>
              <a:t>For all cancers in total, the high/medium SES group had higher probabilities to take surgery for men, only women with high/medium education had higher surgery probabilities.  </a:t>
            </a:r>
          </a:p>
          <a:p>
            <a:r>
              <a:rPr lang="en-US" sz="2800" dirty="0"/>
              <a:t>For all cancers in total and prostate cancer, the high/medium education group had higher probabilities to take chemotherapy or radiotherapy for men, but not income.</a:t>
            </a:r>
          </a:p>
          <a:p>
            <a:endParaRPr lang="LID4096" dirty="0"/>
          </a:p>
        </p:txBody>
      </p:sp>
    </p:spTree>
    <p:extLst>
      <p:ext uri="{BB962C8B-B14F-4D97-AF65-F5344CB8AC3E}">
        <p14:creationId xmlns:p14="http://schemas.microsoft.com/office/powerpoint/2010/main" val="89282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Survival: men with prostate cancer, stage I-II, KM plot</a:t>
            </a:r>
            <a:endParaRPr lang="LID4096" kern="0" dirty="0"/>
          </a:p>
        </p:txBody>
      </p:sp>
      <p:pic>
        <p:nvPicPr>
          <p:cNvPr id="4" name="Picture 3" descr="A graph showing the growth of the prostate&#10;&#10;Description automatically generated">
            <a:extLst>
              <a:ext uri="{FF2B5EF4-FFF2-40B4-BE49-F238E27FC236}">
                <a16:creationId xmlns:a16="http://schemas.microsoft.com/office/drawing/2014/main" id="{5442DEE6-0C0F-7DDD-3BC4-F82DB09CD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21212"/>
            <a:ext cx="7210425" cy="6409267"/>
          </a:xfrm>
          <a:prstGeom prst="rect">
            <a:avLst/>
          </a:prstGeom>
        </p:spPr>
      </p:pic>
    </p:spTree>
    <p:extLst>
      <p:ext uri="{BB962C8B-B14F-4D97-AF65-F5344CB8AC3E}">
        <p14:creationId xmlns:p14="http://schemas.microsoft.com/office/powerpoint/2010/main" val="54714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Survival: men with prostate cancer, stage III-IV, KM plot</a:t>
            </a:r>
            <a:endParaRPr lang="LID4096" kern="0" dirty="0"/>
          </a:p>
        </p:txBody>
      </p:sp>
      <p:pic>
        <p:nvPicPr>
          <p:cNvPr id="5" name="Picture 4" descr="A graph showing the growth of prostate cancer&#10;&#10;Description automatically generated">
            <a:extLst>
              <a:ext uri="{FF2B5EF4-FFF2-40B4-BE49-F238E27FC236}">
                <a16:creationId xmlns:a16="http://schemas.microsoft.com/office/drawing/2014/main" id="{A01B6E92-F16C-8425-58BF-19EDBAC5A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97926"/>
            <a:ext cx="7181858" cy="6383874"/>
          </a:xfrm>
          <a:prstGeom prst="rect">
            <a:avLst/>
          </a:prstGeom>
        </p:spPr>
      </p:pic>
    </p:spTree>
    <p:extLst>
      <p:ext uri="{BB962C8B-B14F-4D97-AF65-F5344CB8AC3E}">
        <p14:creationId xmlns:p14="http://schemas.microsoft.com/office/powerpoint/2010/main" val="275906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90C6-885A-352B-BE9D-CB2586A0746D}"/>
              </a:ext>
            </a:extLst>
          </p:cNvPr>
          <p:cNvSpPr>
            <a:spLocks noGrp="1"/>
          </p:cNvSpPr>
          <p:nvPr>
            <p:ph type="title"/>
          </p:nvPr>
        </p:nvSpPr>
        <p:spPr>
          <a:xfrm>
            <a:off x="653167" y="381000"/>
            <a:ext cx="7886700" cy="561044"/>
          </a:xfrm>
        </p:spPr>
        <p:txBody>
          <a:bodyPr/>
          <a:lstStyle/>
          <a:p>
            <a:r>
              <a:rPr lang="en-US" dirty="0"/>
              <a:t>Background: Cancer Disparity</a:t>
            </a:r>
            <a:endParaRPr lang="LID4096" dirty="0"/>
          </a:p>
        </p:txBody>
      </p:sp>
      <p:sp>
        <p:nvSpPr>
          <p:cNvPr id="3" name="Content Placeholder 2">
            <a:extLst>
              <a:ext uri="{FF2B5EF4-FFF2-40B4-BE49-F238E27FC236}">
                <a16:creationId xmlns:a16="http://schemas.microsoft.com/office/drawing/2014/main" id="{FA042C91-2445-6173-A303-9C7615FDB129}"/>
              </a:ext>
            </a:extLst>
          </p:cNvPr>
          <p:cNvSpPr>
            <a:spLocks noGrp="1"/>
          </p:cNvSpPr>
          <p:nvPr>
            <p:ph idx="1"/>
          </p:nvPr>
        </p:nvSpPr>
        <p:spPr>
          <a:xfrm>
            <a:off x="653167" y="1219200"/>
            <a:ext cx="7886700" cy="4876800"/>
          </a:xfrm>
        </p:spPr>
        <p:txBody>
          <a:bodyPr>
            <a:normAutofit/>
          </a:bodyPr>
          <a:lstStyle/>
          <a:p>
            <a:r>
              <a:rPr lang="en-US" sz="2700" dirty="0"/>
              <a:t>Associated factors:</a:t>
            </a:r>
          </a:p>
          <a:p>
            <a:pPr lvl="1"/>
            <a:r>
              <a:rPr lang="en-US" sz="2300" dirty="0"/>
              <a:t>Biology</a:t>
            </a:r>
          </a:p>
          <a:p>
            <a:pPr lvl="1"/>
            <a:r>
              <a:rPr lang="en-US" sz="2300" dirty="0"/>
              <a:t>Genetics</a:t>
            </a:r>
          </a:p>
          <a:p>
            <a:pPr lvl="1"/>
            <a:r>
              <a:rPr lang="en-US" sz="2300" dirty="0"/>
              <a:t>Behavior</a:t>
            </a:r>
          </a:p>
          <a:p>
            <a:pPr lvl="1"/>
            <a:r>
              <a:rPr lang="en-US" sz="2300" dirty="0"/>
              <a:t>Environment</a:t>
            </a:r>
          </a:p>
          <a:p>
            <a:pPr lvl="1"/>
            <a:r>
              <a:rPr lang="en-US" sz="2300" dirty="0"/>
              <a:t>Social determinants</a:t>
            </a:r>
          </a:p>
          <a:p>
            <a:endParaRPr lang="en-US" sz="2700" dirty="0"/>
          </a:p>
          <a:p>
            <a:r>
              <a:rPr lang="en-US" sz="2700" dirty="0"/>
              <a:t>Aim of this study:</a:t>
            </a:r>
          </a:p>
          <a:p>
            <a:pPr lvl="1"/>
            <a:r>
              <a:rPr lang="en-US" sz="2300" dirty="0"/>
              <a:t>Disparities of cancer across different socioeconomic levels.</a:t>
            </a:r>
          </a:p>
          <a:p>
            <a:pPr lvl="1"/>
            <a:endParaRPr lang="LID4096" sz="2300" dirty="0"/>
          </a:p>
        </p:txBody>
      </p:sp>
    </p:spTree>
    <p:extLst>
      <p:ext uri="{BB962C8B-B14F-4D97-AF65-F5344CB8AC3E}">
        <p14:creationId xmlns:p14="http://schemas.microsoft.com/office/powerpoint/2010/main" val="286138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Survival: women with breast cancer, stage I-II, KM plot</a:t>
            </a:r>
            <a:endParaRPr lang="LID4096" kern="0" dirty="0"/>
          </a:p>
        </p:txBody>
      </p:sp>
      <p:pic>
        <p:nvPicPr>
          <p:cNvPr id="5" name="Picture 4" descr="A graph showing the number of women breast cancer&#10;&#10;Description automatically generated">
            <a:extLst>
              <a:ext uri="{FF2B5EF4-FFF2-40B4-BE49-F238E27FC236}">
                <a16:creationId xmlns:a16="http://schemas.microsoft.com/office/drawing/2014/main" id="{D3772BC3-BDA0-B0B2-3DC6-F64F5FB10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438144"/>
            <a:ext cx="7222337" cy="6419855"/>
          </a:xfrm>
          <a:prstGeom prst="rect">
            <a:avLst/>
          </a:prstGeom>
        </p:spPr>
      </p:pic>
    </p:spTree>
    <p:extLst>
      <p:ext uri="{BB962C8B-B14F-4D97-AF65-F5344CB8AC3E}">
        <p14:creationId xmlns:p14="http://schemas.microsoft.com/office/powerpoint/2010/main" val="67463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Survival: women with breast cancer, stage III-IV, KM plot</a:t>
            </a:r>
            <a:endParaRPr lang="LID4096" kern="0" dirty="0"/>
          </a:p>
        </p:txBody>
      </p:sp>
      <p:pic>
        <p:nvPicPr>
          <p:cNvPr id="4" name="Picture 3" descr="A graph showing the number of women breast&#10;&#10;Description automatically generated">
            <a:extLst>
              <a:ext uri="{FF2B5EF4-FFF2-40B4-BE49-F238E27FC236}">
                <a16:creationId xmlns:a16="http://schemas.microsoft.com/office/drawing/2014/main" id="{F9E8BCD1-9ACF-77C0-AE15-44B0CD9CB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423332"/>
            <a:ext cx="7239001" cy="6434668"/>
          </a:xfrm>
          <a:prstGeom prst="rect">
            <a:avLst/>
          </a:prstGeom>
        </p:spPr>
      </p:pic>
    </p:spTree>
    <p:extLst>
      <p:ext uri="{BB962C8B-B14F-4D97-AF65-F5344CB8AC3E}">
        <p14:creationId xmlns:p14="http://schemas.microsoft.com/office/powerpoint/2010/main" val="198748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Survival: Cox model</a:t>
            </a:r>
            <a:endParaRPr lang="LID4096" kern="0" dirty="0"/>
          </a:p>
        </p:txBody>
      </p:sp>
      <p:pic>
        <p:nvPicPr>
          <p:cNvPr id="7" name="Graphic 6">
            <a:extLst>
              <a:ext uri="{FF2B5EF4-FFF2-40B4-BE49-F238E27FC236}">
                <a16:creationId xmlns:a16="http://schemas.microsoft.com/office/drawing/2014/main" id="{CF9F841C-9452-FFCD-97E1-9C59EC20E0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700" y="455078"/>
            <a:ext cx="8610600" cy="6262255"/>
          </a:xfrm>
          <a:prstGeom prst="rect">
            <a:avLst/>
          </a:prstGeom>
        </p:spPr>
      </p:pic>
    </p:spTree>
    <p:extLst>
      <p:ext uri="{BB962C8B-B14F-4D97-AF65-F5344CB8AC3E}">
        <p14:creationId xmlns:p14="http://schemas.microsoft.com/office/powerpoint/2010/main" val="336066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D33A2D-1AFD-6BE0-5591-47C905750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01A1E-08B4-FE7F-FE44-62DEE5B853B5}"/>
              </a:ext>
            </a:extLst>
          </p:cNvPr>
          <p:cNvSpPr>
            <a:spLocks noGrp="1"/>
          </p:cNvSpPr>
          <p:nvPr>
            <p:ph type="title"/>
          </p:nvPr>
        </p:nvSpPr>
        <p:spPr>
          <a:xfrm>
            <a:off x="533400" y="475842"/>
            <a:ext cx="7886700" cy="417920"/>
          </a:xfrm>
        </p:spPr>
        <p:txBody>
          <a:bodyPr>
            <a:normAutofit fontScale="90000"/>
          </a:bodyPr>
          <a:lstStyle/>
          <a:p>
            <a:r>
              <a:rPr lang="en-US" dirty="0"/>
              <a:t>Summary on survival</a:t>
            </a:r>
            <a:endParaRPr lang="LID4096" dirty="0"/>
          </a:p>
        </p:txBody>
      </p:sp>
      <p:sp>
        <p:nvSpPr>
          <p:cNvPr id="3" name="Content Placeholder 2">
            <a:extLst>
              <a:ext uri="{FF2B5EF4-FFF2-40B4-BE49-F238E27FC236}">
                <a16:creationId xmlns:a16="http://schemas.microsoft.com/office/drawing/2014/main" id="{4C3E1464-B677-C4F6-C17A-581E585288C1}"/>
              </a:ext>
            </a:extLst>
          </p:cNvPr>
          <p:cNvSpPr>
            <a:spLocks noGrp="1"/>
          </p:cNvSpPr>
          <p:nvPr>
            <p:ph idx="1"/>
          </p:nvPr>
        </p:nvSpPr>
        <p:spPr>
          <a:xfrm>
            <a:off x="624681" y="1166018"/>
            <a:ext cx="7704138" cy="4525963"/>
          </a:xfrm>
        </p:spPr>
        <p:txBody>
          <a:bodyPr/>
          <a:lstStyle/>
          <a:p>
            <a:r>
              <a:rPr lang="en-US" dirty="0"/>
              <a:t>For most of the cancer types, patients with high/medium SES had better survival for both men and women. </a:t>
            </a:r>
          </a:p>
        </p:txBody>
      </p:sp>
    </p:spTree>
    <p:extLst>
      <p:ext uri="{BB962C8B-B14F-4D97-AF65-F5344CB8AC3E}">
        <p14:creationId xmlns:p14="http://schemas.microsoft.com/office/powerpoint/2010/main" val="556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0F4D4-07A2-E7DF-5488-8D7A39771D82}"/>
              </a:ext>
            </a:extLst>
          </p:cNvPr>
          <p:cNvSpPr>
            <a:spLocks noGrp="1"/>
          </p:cNvSpPr>
          <p:nvPr>
            <p:ph type="title"/>
          </p:nvPr>
        </p:nvSpPr>
        <p:spPr>
          <a:xfrm>
            <a:off x="628650" y="1131095"/>
            <a:ext cx="7886700" cy="507372"/>
          </a:xfrm>
        </p:spPr>
        <p:txBody>
          <a:bodyPr>
            <a:normAutofit/>
          </a:bodyPr>
          <a:lstStyle/>
          <a:p>
            <a:r>
              <a:rPr lang="en-US" dirty="0"/>
              <a:t>Discussion</a:t>
            </a:r>
            <a:endParaRPr lang="LID4096" dirty="0"/>
          </a:p>
        </p:txBody>
      </p:sp>
      <p:sp>
        <p:nvSpPr>
          <p:cNvPr id="3" name="Content Placeholder 2">
            <a:extLst>
              <a:ext uri="{FF2B5EF4-FFF2-40B4-BE49-F238E27FC236}">
                <a16:creationId xmlns:a16="http://schemas.microsoft.com/office/drawing/2014/main" id="{EDBBEE81-E821-5005-5E39-FEDF217292DC}"/>
              </a:ext>
            </a:extLst>
          </p:cNvPr>
          <p:cNvSpPr>
            <a:spLocks noGrp="1"/>
          </p:cNvSpPr>
          <p:nvPr>
            <p:ph idx="1"/>
          </p:nvPr>
        </p:nvSpPr>
        <p:spPr>
          <a:xfrm>
            <a:off x="628650" y="1686173"/>
            <a:ext cx="7886700" cy="3803799"/>
          </a:xfrm>
        </p:spPr>
        <p:txBody>
          <a:bodyPr>
            <a:normAutofit fontScale="92500" lnSpcReduction="10000"/>
          </a:bodyPr>
          <a:lstStyle/>
          <a:p>
            <a:r>
              <a:rPr lang="en-US" dirty="0"/>
              <a:t>would it be possible that high educated are more likely to follow screening programs than low educated? </a:t>
            </a:r>
          </a:p>
          <a:p>
            <a:r>
              <a:rPr lang="en-US" dirty="0"/>
              <a:t>Or may it be the case that low educated have less access to those programmed?</a:t>
            </a:r>
          </a:p>
          <a:p>
            <a:r>
              <a:rPr lang="en-US" dirty="0"/>
              <a:t>The differences of survival across SES groups might be related with treatment selection. But are there other factors?</a:t>
            </a:r>
            <a:endParaRPr lang="LID4096" dirty="0"/>
          </a:p>
        </p:txBody>
      </p:sp>
    </p:spTree>
    <p:extLst>
      <p:ext uri="{BB962C8B-B14F-4D97-AF65-F5344CB8AC3E}">
        <p14:creationId xmlns:p14="http://schemas.microsoft.com/office/powerpoint/2010/main" val="267641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bwMode="auto">
          <a:xfrm>
            <a:off x="1600200" y="3619500"/>
            <a:ext cx="5715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0" bIns="45720" numCol="1" anchor="b" anchorCtr="0" compatLnSpc="1">
            <a:prstTxWarp prst="textNoShape">
              <a:avLst/>
            </a:prstTxWarp>
          </a:bodyPr>
          <a:lstStyle>
            <a:lvl1pPr algn="r" rtl="0" eaLnBrk="0" fontAlgn="base" hangingPunct="0">
              <a:spcBef>
                <a:spcPct val="0"/>
              </a:spcBef>
              <a:spcAft>
                <a:spcPct val="0"/>
              </a:spcAft>
              <a:defRPr sz="3200" b="1">
                <a:solidFill>
                  <a:srgbClr val="00736B"/>
                </a:solidFill>
                <a:latin typeface="+mj-lt"/>
                <a:ea typeface="ＭＳ Ｐゴシック" pitchFamily="34" charset="-128"/>
                <a:cs typeface="+mj-cs"/>
              </a:defRPr>
            </a:lvl1pPr>
            <a:lvl2pPr algn="l" rtl="0" eaLnBrk="0" fontAlgn="base" hangingPunct="0">
              <a:spcBef>
                <a:spcPct val="0"/>
              </a:spcBef>
              <a:spcAft>
                <a:spcPct val="0"/>
              </a:spcAft>
              <a:defRPr sz="2600" b="1">
                <a:solidFill>
                  <a:srgbClr val="004466"/>
                </a:solidFill>
                <a:latin typeface="Arial" charset="0"/>
                <a:ea typeface="ＭＳ Ｐゴシック" pitchFamily="34" charset="-128"/>
              </a:defRPr>
            </a:lvl2pPr>
            <a:lvl3pPr algn="l" rtl="0" eaLnBrk="0" fontAlgn="base" hangingPunct="0">
              <a:spcBef>
                <a:spcPct val="0"/>
              </a:spcBef>
              <a:spcAft>
                <a:spcPct val="0"/>
              </a:spcAft>
              <a:defRPr sz="2600" b="1">
                <a:solidFill>
                  <a:srgbClr val="004466"/>
                </a:solidFill>
                <a:latin typeface="Arial" charset="0"/>
                <a:ea typeface="ＭＳ Ｐゴシック" pitchFamily="34" charset="-128"/>
              </a:defRPr>
            </a:lvl3pPr>
            <a:lvl4pPr algn="l" rtl="0" eaLnBrk="0" fontAlgn="base" hangingPunct="0">
              <a:spcBef>
                <a:spcPct val="0"/>
              </a:spcBef>
              <a:spcAft>
                <a:spcPct val="0"/>
              </a:spcAft>
              <a:defRPr sz="2600" b="1">
                <a:solidFill>
                  <a:srgbClr val="004466"/>
                </a:solidFill>
                <a:latin typeface="Arial" charset="0"/>
                <a:ea typeface="ＭＳ Ｐゴシック" pitchFamily="34" charset="-128"/>
              </a:defRPr>
            </a:lvl4pPr>
            <a:lvl5pPr algn="l" rtl="0" eaLnBrk="0" fontAlgn="base" hangingPunct="0">
              <a:spcBef>
                <a:spcPct val="0"/>
              </a:spcBef>
              <a:spcAft>
                <a:spcPct val="0"/>
              </a:spcAft>
              <a:defRPr sz="2600" b="1">
                <a:solidFill>
                  <a:srgbClr val="004466"/>
                </a:solidFill>
                <a:latin typeface="Arial" charset="0"/>
                <a:ea typeface="ＭＳ Ｐゴシック" pitchFamily="34" charset="-128"/>
              </a:defRPr>
            </a:lvl5pPr>
            <a:lvl6pPr marL="457200" algn="l" rtl="0" fontAlgn="base">
              <a:spcBef>
                <a:spcPct val="0"/>
              </a:spcBef>
              <a:spcAft>
                <a:spcPct val="0"/>
              </a:spcAft>
              <a:defRPr sz="2400" b="1">
                <a:solidFill>
                  <a:srgbClr val="004466"/>
                </a:solidFill>
                <a:latin typeface="Arial" charset="0"/>
              </a:defRPr>
            </a:lvl6pPr>
            <a:lvl7pPr marL="914400" algn="l" rtl="0" fontAlgn="base">
              <a:spcBef>
                <a:spcPct val="0"/>
              </a:spcBef>
              <a:spcAft>
                <a:spcPct val="0"/>
              </a:spcAft>
              <a:defRPr sz="2400" b="1">
                <a:solidFill>
                  <a:srgbClr val="004466"/>
                </a:solidFill>
                <a:latin typeface="Arial" charset="0"/>
              </a:defRPr>
            </a:lvl7pPr>
            <a:lvl8pPr marL="1371600" algn="l" rtl="0" fontAlgn="base">
              <a:spcBef>
                <a:spcPct val="0"/>
              </a:spcBef>
              <a:spcAft>
                <a:spcPct val="0"/>
              </a:spcAft>
              <a:defRPr sz="2400" b="1">
                <a:solidFill>
                  <a:srgbClr val="004466"/>
                </a:solidFill>
                <a:latin typeface="Arial" charset="0"/>
              </a:defRPr>
            </a:lvl8pPr>
            <a:lvl9pPr marL="1828800" algn="l" rtl="0" fontAlgn="base">
              <a:spcBef>
                <a:spcPct val="0"/>
              </a:spcBef>
              <a:spcAft>
                <a:spcPct val="0"/>
              </a:spcAft>
              <a:defRPr sz="2400" b="1">
                <a:solidFill>
                  <a:srgbClr val="004466"/>
                </a:solidFill>
                <a:latin typeface="Arial" charset="0"/>
              </a:defRPr>
            </a:lvl9pPr>
          </a:lstStyle>
          <a:p>
            <a:pPr algn="l"/>
            <a:r>
              <a:rPr lang="en-US" kern="0" dirty="0"/>
              <a:t>Thanks for your attention!</a:t>
            </a:r>
          </a:p>
        </p:txBody>
      </p:sp>
      <p:pic>
        <p:nvPicPr>
          <p:cNvPr id="2" name="Picture 1">
            <a:extLst>
              <a:ext uri="{FF2B5EF4-FFF2-40B4-BE49-F238E27FC236}">
                <a16:creationId xmlns:a16="http://schemas.microsoft.com/office/drawing/2014/main" id="{CC5CFB7F-5E0D-8823-C1CD-CCC20F357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079" y="215520"/>
            <a:ext cx="3394730" cy="1306605"/>
          </a:xfrm>
          <a:prstGeom prst="rect">
            <a:avLst/>
          </a:prstGeom>
        </p:spPr>
      </p:pic>
      <p:pic>
        <p:nvPicPr>
          <p:cNvPr id="5" name="Picture 4">
            <a:extLst>
              <a:ext uri="{FF2B5EF4-FFF2-40B4-BE49-F238E27FC236}">
                <a16:creationId xmlns:a16="http://schemas.microsoft.com/office/drawing/2014/main" id="{79B62E1C-DFF2-CBE9-DA38-0F1C595B7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346" y="215520"/>
            <a:ext cx="3394733" cy="1306606"/>
          </a:xfrm>
          <a:prstGeom prst="rect">
            <a:avLst/>
          </a:prstGeom>
        </p:spPr>
      </p:pic>
    </p:spTree>
    <p:extLst>
      <p:ext uri="{BB962C8B-B14F-4D97-AF65-F5344CB8AC3E}">
        <p14:creationId xmlns:p14="http://schemas.microsoft.com/office/powerpoint/2010/main" val="2951149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Stage of Diagnoses: sensitivity test, all cancers</a:t>
            </a:r>
            <a:endParaRPr lang="LID4096" kern="0" dirty="0"/>
          </a:p>
        </p:txBody>
      </p:sp>
      <p:pic>
        <p:nvPicPr>
          <p:cNvPr id="5" name="Graphic 4">
            <a:extLst>
              <a:ext uri="{FF2B5EF4-FFF2-40B4-BE49-F238E27FC236}">
                <a16:creationId xmlns:a16="http://schemas.microsoft.com/office/drawing/2014/main" id="{955368E0-4B47-F1C9-6C53-F350AA89A8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 y="465659"/>
            <a:ext cx="8684693" cy="6316141"/>
          </a:xfrm>
          <a:prstGeom prst="rect">
            <a:avLst/>
          </a:prstGeom>
        </p:spPr>
      </p:pic>
    </p:spTree>
    <p:extLst>
      <p:ext uri="{BB962C8B-B14F-4D97-AF65-F5344CB8AC3E}">
        <p14:creationId xmlns:p14="http://schemas.microsoft.com/office/powerpoint/2010/main" val="2641574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Disparities in Surgery: sensitivity check</a:t>
            </a:r>
            <a:endParaRPr lang="LID4096" kern="0" dirty="0"/>
          </a:p>
        </p:txBody>
      </p:sp>
      <p:pic>
        <p:nvPicPr>
          <p:cNvPr id="7" name="Picture 6">
            <a:extLst>
              <a:ext uri="{FF2B5EF4-FFF2-40B4-BE49-F238E27FC236}">
                <a16:creationId xmlns:a16="http://schemas.microsoft.com/office/drawing/2014/main" id="{6BD1EDC0-ADF2-7254-AACE-59B9BA9E9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0"/>
            <a:ext cx="9144000" cy="222399"/>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B8F99A02-24F3-3521-FB25-81D74D734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4674"/>
            <a:ext cx="9144000" cy="5408651"/>
          </a:xfrm>
          <a:prstGeom prst="rect">
            <a:avLst/>
          </a:prstGeom>
        </p:spPr>
      </p:pic>
    </p:spTree>
    <p:extLst>
      <p:ext uri="{BB962C8B-B14F-4D97-AF65-F5344CB8AC3E}">
        <p14:creationId xmlns:p14="http://schemas.microsoft.com/office/powerpoint/2010/main" val="426312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Survival: men with prostate cancer, Cox model</a:t>
            </a:r>
            <a:endParaRPr lang="LID4096" kern="0" dirty="0"/>
          </a:p>
        </p:txBody>
      </p:sp>
      <p:pic>
        <p:nvPicPr>
          <p:cNvPr id="4" name="Picture 3" descr="A table of data with black and white text&#10;&#10;Description automatically generated">
            <a:extLst>
              <a:ext uri="{FF2B5EF4-FFF2-40B4-BE49-F238E27FC236}">
                <a16:creationId xmlns:a16="http://schemas.microsoft.com/office/drawing/2014/main" id="{869FAE75-E0FD-4B56-CA4F-5E814C189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81000"/>
            <a:ext cx="6832888" cy="6496055"/>
          </a:xfrm>
          <a:prstGeom prst="rect">
            <a:avLst/>
          </a:prstGeom>
        </p:spPr>
      </p:pic>
    </p:spTree>
    <p:extLst>
      <p:ext uri="{BB962C8B-B14F-4D97-AF65-F5344CB8AC3E}">
        <p14:creationId xmlns:p14="http://schemas.microsoft.com/office/powerpoint/2010/main" val="4161968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Survival: women with breast cancer, Cox model</a:t>
            </a:r>
            <a:endParaRPr lang="LID4096" kern="0" dirty="0"/>
          </a:p>
        </p:txBody>
      </p:sp>
      <p:pic>
        <p:nvPicPr>
          <p:cNvPr id="5" name="Picture 4" descr="A table of data with numbers and symbols&#10;&#10;Description automatically generated with medium confidence">
            <a:extLst>
              <a:ext uri="{FF2B5EF4-FFF2-40B4-BE49-F238E27FC236}">
                <a16:creationId xmlns:a16="http://schemas.microsoft.com/office/drawing/2014/main" id="{1BC54FDF-7EDD-C56F-9999-62C7D82EF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12866"/>
            <a:ext cx="6838889" cy="6445134"/>
          </a:xfrm>
          <a:prstGeom prst="rect">
            <a:avLst/>
          </a:prstGeom>
        </p:spPr>
      </p:pic>
    </p:spTree>
    <p:extLst>
      <p:ext uri="{BB962C8B-B14F-4D97-AF65-F5344CB8AC3E}">
        <p14:creationId xmlns:p14="http://schemas.microsoft.com/office/powerpoint/2010/main" val="18971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90C6-885A-352B-BE9D-CB2586A0746D}"/>
              </a:ext>
            </a:extLst>
          </p:cNvPr>
          <p:cNvSpPr>
            <a:spLocks noGrp="1"/>
          </p:cNvSpPr>
          <p:nvPr>
            <p:ph type="title"/>
          </p:nvPr>
        </p:nvSpPr>
        <p:spPr>
          <a:xfrm>
            <a:off x="533400" y="353356"/>
            <a:ext cx="7886700" cy="561044"/>
          </a:xfrm>
        </p:spPr>
        <p:txBody>
          <a:bodyPr/>
          <a:lstStyle/>
          <a:p>
            <a:r>
              <a:rPr lang="en-US" dirty="0"/>
              <a:t>Study</a:t>
            </a:r>
            <a:r>
              <a:rPr lang="en-US" sz="1350" i="1" kern="100" dirty="0">
                <a:latin typeface="Times New Roman" panose="02020603050405020304" pitchFamily="18" charset="0"/>
                <a:ea typeface="等线" panose="02010600030101010101" pitchFamily="2" charset="-122"/>
                <a:cs typeface="Times New Roman" panose="02020603050405020304" pitchFamily="18" charset="0"/>
              </a:rPr>
              <a:t> </a:t>
            </a:r>
            <a:r>
              <a:rPr lang="en-US" dirty="0"/>
              <a:t>Design</a:t>
            </a:r>
            <a:endParaRPr lang="LID4096" dirty="0"/>
          </a:p>
        </p:txBody>
      </p:sp>
      <p:sp>
        <p:nvSpPr>
          <p:cNvPr id="3" name="Content Placeholder 2">
            <a:extLst>
              <a:ext uri="{FF2B5EF4-FFF2-40B4-BE49-F238E27FC236}">
                <a16:creationId xmlns:a16="http://schemas.microsoft.com/office/drawing/2014/main" id="{FA042C91-2445-6173-A303-9C7615FDB129}"/>
              </a:ext>
            </a:extLst>
          </p:cNvPr>
          <p:cNvSpPr>
            <a:spLocks noGrp="1"/>
          </p:cNvSpPr>
          <p:nvPr>
            <p:ph idx="1"/>
          </p:nvPr>
        </p:nvSpPr>
        <p:spPr>
          <a:xfrm>
            <a:off x="533400" y="1066800"/>
            <a:ext cx="8381999" cy="4876800"/>
          </a:xfrm>
        </p:spPr>
        <p:txBody>
          <a:bodyPr>
            <a:normAutofit fontScale="62500" lnSpcReduction="20000"/>
          </a:bodyPr>
          <a:lstStyle/>
          <a:p>
            <a:pPr marL="342900" lvl="1" indent="0"/>
            <a:endParaRPr lang="en-US" sz="1350" dirty="0">
              <a:latin typeface="Times New Roman" panose="02020603050405020304" pitchFamily="18" charset="0"/>
              <a:ea typeface="等线" panose="02010600030101010101" pitchFamily="2" charset="-122"/>
            </a:endParaRPr>
          </a:p>
          <a:p>
            <a:r>
              <a:rPr lang="en-US" sz="2700" dirty="0"/>
              <a:t>Data source: Cancer Registry</a:t>
            </a:r>
          </a:p>
          <a:p>
            <a:r>
              <a:rPr lang="en-US" sz="2700" dirty="0"/>
              <a:t>Sample: Total dwelling population in Finland</a:t>
            </a:r>
          </a:p>
          <a:p>
            <a:r>
              <a:rPr lang="en-US" sz="2700" dirty="0"/>
              <a:t>Period: 2000 until 2020</a:t>
            </a:r>
          </a:p>
          <a:p>
            <a:r>
              <a:rPr lang="en-US" sz="2700" dirty="0"/>
              <a:t>Age: 30+</a:t>
            </a:r>
          </a:p>
          <a:p>
            <a:endParaRPr lang="en-US" sz="2700" dirty="0"/>
          </a:p>
          <a:p>
            <a:r>
              <a:rPr lang="en-US" sz="2700" dirty="0"/>
              <a:t>SES factors: education, income (5-year average)</a:t>
            </a:r>
          </a:p>
          <a:p>
            <a:endParaRPr lang="en-US" sz="2700" dirty="0"/>
          </a:p>
          <a:p>
            <a:r>
              <a:rPr lang="en-US" sz="2700" dirty="0"/>
              <a:t>Cancer types: </a:t>
            </a:r>
          </a:p>
          <a:p>
            <a:pPr marL="800100" lvl="1" indent="-342900">
              <a:buFont typeface="Arial" panose="020B0604020202020204" pitchFamily="34" charset="0"/>
              <a:buChar char="•"/>
            </a:pPr>
            <a:r>
              <a:rPr lang="en-US" sz="2300" dirty="0"/>
              <a:t>All cancers </a:t>
            </a:r>
          </a:p>
          <a:p>
            <a:pPr marL="800100" lvl="1" indent="-342900">
              <a:buFont typeface="Arial" panose="020B0604020202020204" pitchFamily="34" charset="0"/>
              <a:buChar char="•"/>
            </a:pPr>
            <a:r>
              <a:rPr lang="en-US" sz="2300" dirty="0"/>
              <a:t>Women: </a:t>
            </a:r>
            <a:r>
              <a:rPr lang="en-US" sz="2400" dirty="0"/>
              <a:t>breast, lung, colorectum, uteri, melanoma and others</a:t>
            </a:r>
          </a:p>
          <a:p>
            <a:pPr marL="800100" lvl="1" indent="-342900">
              <a:buFont typeface="Arial" panose="020B0604020202020204" pitchFamily="34" charset="0"/>
              <a:buChar char="•"/>
            </a:pPr>
            <a:r>
              <a:rPr lang="en-US" sz="2400" dirty="0"/>
              <a:t>Men: prostate, lung, colorectum, bladder, melanoma and others </a:t>
            </a:r>
          </a:p>
          <a:p>
            <a:pPr marL="0" indent="0"/>
            <a:endParaRPr lang="en-US" sz="2700" dirty="0"/>
          </a:p>
          <a:p>
            <a:r>
              <a:rPr lang="en-US" sz="2700" dirty="0"/>
              <a:t>Outcomes:</a:t>
            </a:r>
          </a:p>
          <a:p>
            <a:pPr marL="800100" lvl="1" indent="-342900">
              <a:buFont typeface="Arial" panose="020B0604020202020204" pitchFamily="34" charset="0"/>
              <a:buChar char="•"/>
            </a:pPr>
            <a:r>
              <a:rPr lang="en-US" sz="2400" dirty="0"/>
              <a:t>Cancer incidence</a:t>
            </a:r>
          </a:p>
          <a:p>
            <a:pPr marL="800100" lvl="1" indent="-342900">
              <a:buFont typeface="Arial" panose="020B0604020202020204" pitchFamily="34" charset="0"/>
              <a:buChar char="•"/>
            </a:pPr>
            <a:r>
              <a:rPr lang="en-US" sz="2400" dirty="0"/>
              <a:t>Stage</a:t>
            </a:r>
          </a:p>
          <a:p>
            <a:pPr marL="800100" lvl="1" indent="-342900">
              <a:buFont typeface="Arial" panose="020B0604020202020204" pitchFamily="34" charset="0"/>
              <a:buChar char="•"/>
            </a:pPr>
            <a:r>
              <a:rPr lang="en-US" sz="2400" dirty="0"/>
              <a:t>Treatments</a:t>
            </a:r>
          </a:p>
          <a:p>
            <a:pPr marL="800100" lvl="1" indent="-342900">
              <a:buFont typeface="Arial" panose="020B0604020202020204" pitchFamily="34" charset="0"/>
              <a:buChar char="•"/>
            </a:pPr>
            <a:r>
              <a:rPr lang="en-US" sz="2400" dirty="0"/>
              <a:t>Overall survival</a:t>
            </a:r>
          </a:p>
        </p:txBody>
      </p:sp>
    </p:spTree>
    <p:extLst>
      <p:ext uri="{BB962C8B-B14F-4D97-AF65-F5344CB8AC3E}">
        <p14:creationId xmlns:p14="http://schemas.microsoft.com/office/powerpoint/2010/main" val="394334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5B58-4462-8EAD-9E4F-1EABD1F5144B}"/>
              </a:ext>
            </a:extLst>
          </p:cNvPr>
          <p:cNvSpPr>
            <a:spLocks noGrp="1"/>
          </p:cNvSpPr>
          <p:nvPr>
            <p:ph type="title"/>
          </p:nvPr>
        </p:nvSpPr>
        <p:spPr/>
        <p:txBody>
          <a:bodyPr/>
          <a:lstStyle/>
          <a:p>
            <a:r>
              <a:rPr lang="en-US" dirty="0"/>
              <a:t>Methods</a:t>
            </a:r>
            <a:endParaRPr lang="LID4096" dirty="0"/>
          </a:p>
        </p:txBody>
      </p:sp>
      <p:sp>
        <p:nvSpPr>
          <p:cNvPr id="3" name="Content Placeholder 2">
            <a:extLst>
              <a:ext uri="{FF2B5EF4-FFF2-40B4-BE49-F238E27FC236}">
                <a16:creationId xmlns:a16="http://schemas.microsoft.com/office/drawing/2014/main" id="{89EAC7BA-1029-81DC-C3CA-DA7F5044A86D}"/>
              </a:ext>
            </a:extLst>
          </p:cNvPr>
          <p:cNvSpPr>
            <a:spLocks noGrp="1"/>
          </p:cNvSpPr>
          <p:nvPr>
            <p:ph idx="1"/>
          </p:nvPr>
        </p:nvSpPr>
        <p:spPr>
          <a:xfrm>
            <a:off x="838200" y="1295400"/>
            <a:ext cx="7837488" cy="5105399"/>
          </a:xfrm>
        </p:spPr>
        <p:txBody>
          <a:bodyPr/>
          <a:lstStyle/>
          <a:p>
            <a:r>
              <a:rPr lang="en-US" sz="2800" dirty="0"/>
              <a:t>Incidence: Age standardized rates (ASR) </a:t>
            </a:r>
          </a:p>
          <a:p>
            <a:r>
              <a:rPr lang="en-US" sz="2800" dirty="0"/>
              <a:t>Stage: Logistic regression:</a:t>
            </a:r>
          </a:p>
          <a:p>
            <a:pPr lvl="1"/>
            <a:r>
              <a:rPr lang="en-US" sz="2000" dirty="0"/>
              <a:t>Early stage vs. later stage</a:t>
            </a:r>
          </a:p>
          <a:p>
            <a:pPr lvl="1"/>
            <a:r>
              <a:rPr lang="en-US" sz="2000" dirty="0"/>
              <a:t>Adjusted with age at diagnosis, region, urbanization, marital status, birth cohort.</a:t>
            </a:r>
            <a:endParaRPr lang="en-US" sz="2400" dirty="0"/>
          </a:p>
          <a:p>
            <a:r>
              <a:rPr lang="en-US" sz="2400" dirty="0"/>
              <a:t>Treatments: Logistic regression:</a:t>
            </a:r>
          </a:p>
          <a:p>
            <a:pPr lvl="1"/>
            <a:r>
              <a:rPr lang="en-US" sz="2000" dirty="0"/>
              <a:t>Treated vs. non-treated</a:t>
            </a:r>
          </a:p>
          <a:p>
            <a:pPr lvl="1"/>
            <a:r>
              <a:rPr lang="en-US" sz="2000" dirty="0"/>
              <a:t>Adjusted with stage, age at diagnosis, region, urbanization, marital status, birth cohort </a:t>
            </a:r>
          </a:p>
          <a:p>
            <a:r>
              <a:rPr lang="en-US" sz="2400" dirty="0"/>
              <a:t>Overall survival: Cox regression model:</a:t>
            </a:r>
          </a:p>
          <a:p>
            <a:pPr lvl="1"/>
            <a:r>
              <a:rPr lang="en-US" sz="2000" dirty="0"/>
              <a:t>Adjusted with age at diagnosis, region, urbanization, marital status, birth cohort characters of cancer and treatments</a:t>
            </a:r>
            <a:endParaRPr lang="LID4096" sz="2000" dirty="0"/>
          </a:p>
        </p:txBody>
      </p:sp>
    </p:spTree>
    <p:extLst>
      <p:ext uri="{BB962C8B-B14F-4D97-AF65-F5344CB8AC3E}">
        <p14:creationId xmlns:p14="http://schemas.microsoft.com/office/powerpoint/2010/main" val="406704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3FB23BF-101D-3A1B-3EF4-B1FD5A90D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F41-9206-1160-BDFB-19B9A6E29829}"/>
              </a:ext>
            </a:extLst>
          </p:cNvPr>
          <p:cNvSpPr>
            <a:spLocks noGrp="1"/>
          </p:cNvSpPr>
          <p:nvPr>
            <p:ph type="title"/>
          </p:nvPr>
        </p:nvSpPr>
        <p:spPr>
          <a:xfrm>
            <a:off x="533399" y="311151"/>
            <a:ext cx="7886700" cy="334431"/>
          </a:xfrm>
        </p:spPr>
        <p:txBody>
          <a:bodyPr>
            <a:normAutofit fontScale="90000"/>
          </a:bodyPr>
          <a:lstStyle/>
          <a:p>
            <a:r>
              <a:rPr lang="en-US" dirty="0"/>
              <a:t>Summary table</a:t>
            </a:r>
            <a:endParaRPr lang="LID4096" dirty="0"/>
          </a:p>
        </p:txBody>
      </p:sp>
      <p:graphicFrame>
        <p:nvGraphicFramePr>
          <p:cNvPr id="7" name="Content Placeholder 3">
            <a:extLst>
              <a:ext uri="{FF2B5EF4-FFF2-40B4-BE49-F238E27FC236}">
                <a16:creationId xmlns:a16="http://schemas.microsoft.com/office/drawing/2014/main" id="{698AB69C-28A2-4A8B-72AF-2167CE5AA174}"/>
              </a:ext>
            </a:extLst>
          </p:cNvPr>
          <p:cNvGraphicFramePr>
            <a:graphicFrameLocks/>
          </p:cNvGraphicFramePr>
          <p:nvPr>
            <p:extLst>
              <p:ext uri="{D42A27DB-BD31-4B8C-83A1-F6EECF244321}">
                <p14:modId xmlns:p14="http://schemas.microsoft.com/office/powerpoint/2010/main" val="3117730167"/>
              </p:ext>
            </p:extLst>
          </p:nvPr>
        </p:nvGraphicFramePr>
        <p:xfrm>
          <a:off x="533400" y="838200"/>
          <a:ext cx="8153401" cy="5554088"/>
        </p:xfrm>
        <a:graphic>
          <a:graphicData uri="http://schemas.openxmlformats.org/drawingml/2006/table">
            <a:tbl>
              <a:tblPr firstRow="1" firstCol="1" bandRow="1">
                <a:tableStyleId>{5C22544A-7EE6-4342-B048-85BDC9FD1C3A}</a:tableStyleId>
              </a:tblPr>
              <a:tblGrid>
                <a:gridCol w="2609089">
                  <a:extLst>
                    <a:ext uri="{9D8B030D-6E8A-4147-A177-3AD203B41FA5}">
                      <a16:colId xmlns:a16="http://schemas.microsoft.com/office/drawing/2014/main" val="3705590876"/>
                    </a:ext>
                  </a:extLst>
                </a:gridCol>
                <a:gridCol w="1848104">
                  <a:extLst>
                    <a:ext uri="{9D8B030D-6E8A-4147-A177-3AD203B41FA5}">
                      <a16:colId xmlns:a16="http://schemas.microsoft.com/office/drawing/2014/main" val="3415321032"/>
                    </a:ext>
                  </a:extLst>
                </a:gridCol>
                <a:gridCol w="1848104">
                  <a:extLst>
                    <a:ext uri="{9D8B030D-6E8A-4147-A177-3AD203B41FA5}">
                      <a16:colId xmlns:a16="http://schemas.microsoft.com/office/drawing/2014/main" val="2848803245"/>
                    </a:ext>
                  </a:extLst>
                </a:gridCol>
                <a:gridCol w="1848104">
                  <a:extLst>
                    <a:ext uri="{9D8B030D-6E8A-4147-A177-3AD203B41FA5}">
                      <a16:colId xmlns:a16="http://schemas.microsoft.com/office/drawing/2014/main" val="293441622"/>
                    </a:ext>
                  </a:extLst>
                </a:gridCol>
              </a:tblGrid>
              <a:tr h="256445">
                <a:tc>
                  <a:txBody>
                    <a:bodyPr/>
                    <a:lstStyle/>
                    <a:p>
                      <a:pPr marL="0" marR="0">
                        <a:lnSpc>
                          <a:spcPct val="107000"/>
                        </a:lnSpc>
                        <a:spcBef>
                          <a:spcPts val="0"/>
                        </a:spcBef>
                        <a:spcAft>
                          <a:spcPts val="0"/>
                        </a:spcAft>
                      </a:pPr>
                      <a:r>
                        <a:rPr lang="en-US" sz="1600" kern="0" dirty="0">
                          <a:solidFill>
                            <a:schemeClr val="tx1"/>
                          </a:solidFill>
                          <a:effectLst/>
                        </a:rPr>
                        <a:t>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a:solidFill>
                            <a:schemeClr val="tx1"/>
                          </a:solidFill>
                          <a:effectLst/>
                        </a:rPr>
                        <a:t>Total</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a:solidFill>
                            <a:schemeClr val="tx1"/>
                          </a:solidFill>
                          <a:effectLst/>
                        </a:rPr>
                        <a:t>Men</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solidFill>
                            <a:schemeClr val="tx1"/>
                          </a:solidFill>
                          <a:effectLst/>
                        </a:rPr>
                        <a:t>Women</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1062522000"/>
                  </a:ext>
                </a:extLst>
              </a:tr>
              <a:tr h="256445">
                <a:tc>
                  <a:txBody>
                    <a:bodyPr/>
                    <a:lstStyle/>
                    <a:p>
                      <a:pPr marL="0" marR="0">
                        <a:lnSpc>
                          <a:spcPct val="107000"/>
                        </a:lnSpc>
                        <a:spcBef>
                          <a:spcPts val="0"/>
                        </a:spcBef>
                        <a:spcAft>
                          <a:spcPts val="0"/>
                        </a:spcAft>
                      </a:pPr>
                      <a:r>
                        <a:rPr lang="en-US" sz="1600" kern="0" dirty="0">
                          <a:solidFill>
                            <a:schemeClr val="tx1"/>
                          </a:solidFill>
                          <a:effectLst/>
                        </a:rPr>
                        <a:t>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N=377,986</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N=191,341</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N=186,645</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94385330"/>
                  </a:ext>
                </a:extLst>
              </a:tr>
              <a:tr h="258107">
                <a:tc>
                  <a:txBody>
                    <a:bodyPr/>
                    <a:lstStyle/>
                    <a:p>
                      <a:pPr marL="0" marR="0">
                        <a:lnSpc>
                          <a:spcPct val="107000"/>
                        </a:lnSpc>
                        <a:spcBef>
                          <a:spcPts val="0"/>
                        </a:spcBef>
                        <a:spcAft>
                          <a:spcPts val="0"/>
                        </a:spcAft>
                      </a:pPr>
                      <a:r>
                        <a:rPr lang="en-US" sz="1400" kern="0" dirty="0">
                          <a:solidFill>
                            <a:schemeClr val="tx1"/>
                          </a:solidFill>
                          <a:effectLst/>
                        </a:rPr>
                        <a:t>Education (N,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dirty="0">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263152039"/>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Low</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166,495 (44.05%)</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highlight>
                            <a:srgbClr val="FFFF00"/>
                          </a:highlight>
                        </a:rPr>
                        <a:t>89,573 (46.81%)</a:t>
                      </a:r>
                      <a:endParaRPr lang="en-US" sz="1600" kern="100" dirty="0">
                        <a:effectLst/>
                        <a:highlight>
                          <a:srgbClr val="FF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highlight>
                            <a:srgbClr val="FFFF00"/>
                          </a:highlight>
                        </a:rPr>
                        <a:t>76,922 (41.21%)</a:t>
                      </a:r>
                      <a:endParaRPr lang="en-US" sz="1600" kern="100" dirty="0">
                        <a:effectLst/>
                        <a:highlight>
                          <a:srgbClr val="FF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011823253"/>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Medium</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112,019 (29.64%)</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54,461 (28.46%)</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rPr>
                        <a:t>57,558 (30.84%)</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075839665"/>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High</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rPr>
                        <a:t>99,472 (26.32%)</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highlight>
                            <a:srgbClr val="00FF00"/>
                          </a:highlight>
                        </a:rPr>
                        <a:t>47,307 (24.72%)</a:t>
                      </a:r>
                      <a:endParaRPr lang="en-US" sz="1600" kern="100">
                        <a:effectLst/>
                        <a:highlight>
                          <a:srgbClr val="00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highlight>
                            <a:srgbClr val="00FF00"/>
                          </a:highlight>
                        </a:rPr>
                        <a:t>52,165 (27.95%)</a:t>
                      </a:r>
                      <a:endParaRPr lang="en-US" sz="1600" kern="100" dirty="0">
                        <a:effectLst/>
                        <a:highlight>
                          <a:srgbClr val="00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95474223"/>
                  </a:ext>
                </a:extLst>
              </a:tr>
              <a:tr h="258107">
                <a:tc>
                  <a:txBody>
                    <a:bodyPr/>
                    <a:lstStyle/>
                    <a:p>
                      <a:pPr marL="0" marR="0">
                        <a:lnSpc>
                          <a:spcPct val="107000"/>
                        </a:lnSpc>
                        <a:spcBef>
                          <a:spcPts val="0"/>
                        </a:spcBef>
                        <a:spcAft>
                          <a:spcPts val="0"/>
                        </a:spcAft>
                      </a:pPr>
                      <a:r>
                        <a:rPr lang="en-US" sz="1400" kern="0" dirty="0">
                          <a:solidFill>
                            <a:schemeClr val="tx1"/>
                          </a:solidFill>
                          <a:effectLst/>
                        </a:rPr>
                        <a:t>Income (N,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dirty="0">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23052541"/>
                  </a:ext>
                </a:extLst>
              </a:tr>
              <a:tr h="235066">
                <a:tc>
                  <a:txBody>
                    <a:bodyPr/>
                    <a:lstStyle/>
                    <a:p>
                      <a:pPr marL="0" marR="0" indent="114300">
                        <a:lnSpc>
                          <a:spcPct val="107000"/>
                        </a:lnSpc>
                        <a:spcBef>
                          <a:spcPts val="0"/>
                        </a:spcBef>
                        <a:spcAft>
                          <a:spcPts val="0"/>
                        </a:spcAft>
                      </a:pPr>
                      <a:r>
                        <a:rPr lang="en-US" sz="1400" kern="0">
                          <a:solidFill>
                            <a:schemeClr val="tx1"/>
                          </a:solidFill>
                          <a:effectLst/>
                        </a:rPr>
                        <a:t>Low</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205,645 (54.41%)</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108,032 (56.46%)</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97,613 (52.30%)</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4246026361"/>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Medium</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71,047 (18.80%)</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35,468 (18.54%)</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35,579 (19.06%)</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898541065"/>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High</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101,294 (26.80%)</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highlight>
                            <a:srgbClr val="00FFFF"/>
                          </a:highlight>
                        </a:rPr>
                        <a:t>47,841 (25.00%)</a:t>
                      </a:r>
                      <a:endParaRPr lang="en-US" sz="1600" kern="100" dirty="0">
                        <a:effectLst/>
                        <a:highlight>
                          <a:srgbClr val="00FFFF"/>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highlight>
                            <a:srgbClr val="00FFFF"/>
                          </a:highlight>
                        </a:rPr>
                        <a:t>53,453 (28.64%)</a:t>
                      </a:r>
                      <a:endParaRPr lang="en-US" sz="1600" kern="100" dirty="0">
                        <a:effectLst/>
                        <a:highlight>
                          <a:srgbClr val="00FFFF"/>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911887514"/>
                  </a:ext>
                </a:extLst>
              </a:tr>
              <a:tr h="258107">
                <a:tc>
                  <a:txBody>
                    <a:bodyPr/>
                    <a:lstStyle/>
                    <a:p>
                      <a:pPr marL="0" marR="0">
                        <a:lnSpc>
                          <a:spcPct val="107000"/>
                        </a:lnSpc>
                        <a:spcBef>
                          <a:spcPts val="0"/>
                        </a:spcBef>
                        <a:spcAft>
                          <a:spcPts val="0"/>
                        </a:spcAft>
                      </a:pPr>
                      <a:r>
                        <a:rPr lang="en-US" sz="1400" kern="0" dirty="0">
                          <a:solidFill>
                            <a:schemeClr val="tx1"/>
                          </a:solidFill>
                          <a:effectLst/>
                        </a:rPr>
                        <a:t>Nativity (N,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257055381"/>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Natives</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rPr>
                        <a:t>370,250 (97.95%)</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rPr>
                        <a:t>187,838 (98.17%)</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182,412 (97.73%)</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346956522"/>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Migrants</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7,736 (2.05%)</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3,503 (1.83%)</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4,233 (2.27%)</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430144914"/>
                  </a:ext>
                </a:extLst>
              </a:tr>
              <a:tr h="235066">
                <a:tc>
                  <a:txBody>
                    <a:bodyPr/>
                    <a:lstStyle/>
                    <a:p>
                      <a:pPr marL="0" marR="0">
                        <a:lnSpc>
                          <a:spcPct val="107000"/>
                        </a:lnSpc>
                        <a:spcBef>
                          <a:spcPts val="0"/>
                        </a:spcBef>
                        <a:spcAft>
                          <a:spcPts val="0"/>
                        </a:spcAft>
                      </a:pPr>
                      <a:r>
                        <a:rPr lang="en-US" sz="1400" kern="0" dirty="0">
                          <a:solidFill>
                            <a:schemeClr val="tx1"/>
                          </a:solidFill>
                          <a:effectLst/>
                        </a:rPr>
                        <a:t>Urbanization </a:t>
                      </a:r>
                      <a:r>
                        <a:rPr lang="en-US" sz="1600" kern="0" dirty="0">
                          <a:solidFill>
                            <a:schemeClr val="tx1"/>
                          </a:solidFill>
                          <a:effectLst/>
                        </a:rPr>
                        <a:t>(N,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a:effectLst/>
                        </a:rPr>
                        <a:t> </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a:effectLst/>
                        </a:rPr>
                        <a:t> </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a:effectLst/>
                        </a:rPr>
                        <a:t> </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584299023"/>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Urban area</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242,019 (64.03%)</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118,042 (61.69%)</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123,977 (66.42%)</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3739989837"/>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Semi-urban area</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64,150 (16.97%)</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33,750 (17.64%)</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30,400 (16.29%)</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861366257"/>
                  </a:ext>
                </a:extLst>
              </a:tr>
              <a:tr h="235066">
                <a:tc>
                  <a:txBody>
                    <a:bodyPr/>
                    <a:lstStyle/>
                    <a:p>
                      <a:pPr marL="0" marR="0" indent="114300">
                        <a:lnSpc>
                          <a:spcPct val="107000"/>
                        </a:lnSpc>
                        <a:spcBef>
                          <a:spcPts val="0"/>
                        </a:spcBef>
                        <a:spcAft>
                          <a:spcPts val="0"/>
                        </a:spcAft>
                      </a:pPr>
                      <a:r>
                        <a:rPr lang="en-US" sz="1400" kern="0" dirty="0">
                          <a:solidFill>
                            <a:schemeClr val="tx1"/>
                          </a:solidFill>
                          <a:effectLst/>
                        </a:rPr>
                        <a:t>Rural area</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71,817 (19.00%)</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a:t>
                      </a:r>
                      <a:r>
                        <a:rPr lang="en-US" sz="1400" b="1" kern="0" dirty="0">
                          <a:effectLst/>
                        </a:rPr>
                        <a:t>39,549 (20.67%)</a:t>
                      </a:r>
                      <a:endParaRPr lang="en-US" sz="1600" b="1"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400" kern="0" dirty="0">
                          <a:effectLst/>
                        </a:rPr>
                        <a:t> </a:t>
                      </a:r>
                      <a:r>
                        <a:rPr lang="en-US" sz="1400" b="1" kern="0" dirty="0">
                          <a:effectLst/>
                        </a:rPr>
                        <a:t>32,268 (17.29%)</a:t>
                      </a:r>
                      <a:endParaRPr lang="en-US" sz="1600" b="1"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83404425"/>
                  </a:ext>
                </a:extLst>
              </a:tr>
              <a:tr h="258107">
                <a:tc>
                  <a:txBody>
                    <a:bodyPr/>
                    <a:lstStyle/>
                    <a:p>
                      <a:pPr marL="0" marR="0">
                        <a:lnSpc>
                          <a:spcPct val="107000"/>
                        </a:lnSpc>
                        <a:spcBef>
                          <a:spcPts val="0"/>
                        </a:spcBef>
                        <a:spcAft>
                          <a:spcPts val="0"/>
                        </a:spcAft>
                      </a:pPr>
                      <a:r>
                        <a:rPr lang="en-US" sz="1400" kern="0">
                          <a:solidFill>
                            <a:schemeClr val="tx1"/>
                          </a:solidFill>
                          <a:effectLst/>
                        </a:rPr>
                        <a:t>Region (N, %)</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600" kern="100" dirty="0">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61581102"/>
                  </a:ext>
                </a:extLst>
              </a:tr>
              <a:tr h="235066">
                <a:tc>
                  <a:txBody>
                    <a:bodyPr/>
                    <a:lstStyle/>
                    <a:p>
                      <a:pPr marL="0" marR="0" indent="114300">
                        <a:lnSpc>
                          <a:spcPct val="107000"/>
                        </a:lnSpc>
                        <a:spcBef>
                          <a:spcPts val="0"/>
                        </a:spcBef>
                        <a:spcAft>
                          <a:spcPts val="0"/>
                        </a:spcAft>
                      </a:pPr>
                      <a:r>
                        <a:rPr lang="en-US" sz="1400" kern="0" dirty="0" err="1">
                          <a:solidFill>
                            <a:schemeClr val="tx1"/>
                          </a:solidFill>
                          <a:effectLst/>
                        </a:rPr>
                        <a:t>Uusimaa</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98,492 (26.06%)</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46,691 (24.40%)</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51,801 (27.75%)</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113010445"/>
                  </a:ext>
                </a:extLst>
              </a:tr>
              <a:tr h="235066">
                <a:tc>
                  <a:txBody>
                    <a:bodyPr/>
                    <a:lstStyle/>
                    <a:p>
                      <a:pPr marL="0" marR="0" indent="114300">
                        <a:lnSpc>
                          <a:spcPct val="107000"/>
                        </a:lnSpc>
                        <a:spcBef>
                          <a:spcPts val="0"/>
                        </a:spcBef>
                        <a:spcAft>
                          <a:spcPts val="0"/>
                        </a:spcAft>
                      </a:pPr>
                      <a:r>
                        <a:rPr lang="en-US" sz="1400" kern="0" dirty="0" err="1">
                          <a:solidFill>
                            <a:schemeClr val="tx1"/>
                          </a:solidFill>
                          <a:effectLst/>
                        </a:rPr>
                        <a:t>Varsinais</a:t>
                      </a:r>
                      <a:r>
                        <a:rPr lang="en-US" sz="1400" kern="0" dirty="0">
                          <a:solidFill>
                            <a:schemeClr val="tx1"/>
                          </a:solidFill>
                          <a:effectLst/>
                        </a:rPr>
                        <a:t>-Suomi</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34,279 (9.07%)</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17,283 (9.03%)</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16,996 (9.11%)</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42410473"/>
                  </a:ext>
                </a:extLst>
              </a:tr>
              <a:tr h="235066">
                <a:tc>
                  <a:txBody>
                    <a:bodyPr/>
                    <a:lstStyle/>
                    <a:p>
                      <a:pPr marL="0" marR="0" indent="114300">
                        <a:lnSpc>
                          <a:spcPct val="107000"/>
                        </a:lnSpc>
                        <a:spcBef>
                          <a:spcPts val="0"/>
                        </a:spcBef>
                        <a:spcAft>
                          <a:spcPts val="0"/>
                        </a:spcAft>
                      </a:pPr>
                      <a:r>
                        <a:rPr lang="en-US" sz="1400" kern="0" dirty="0" err="1">
                          <a:solidFill>
                            <a:schemeClr val="tx1"/>
                          </a:solidFill>
                          <a:effectLst/>
                        </a:rPr>
                        <a:t>Satakunta</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17,974 (4.76%)</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9,390 (4.91%)</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8,584 (4.60%)</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280835899"/>
                  </a:ext>
                </a:extLst>
              </a:tr>
              <a:tr h="235066">
                <a:tc>
                  <a:txBody>
                    <a:bodyPr/>
                    <a:lstStyle/>
                    <a:p>
                      <a:pPr marL="0" marR="0" indent="114300">
                        <a:lnSpc>
                          <a:spcPct val="107000"/>
                        </a:lnSpc>
                        <a:spcBef>
                          <a:spcPts val="0"/>
                        </a:spcBef>
                        <a:spcAft>
                          <a:spcPts val="0"/>
                        </a:spcAft>
                      </a:pPr>
                      <a:r>
                        <a:rPr lang="en-US" sz="1400" kern="0" dirty="0" err="1">
                          <a:solidFill>
                            <a:schemeClr val="tx1"/>
                          </a:solidFill>
                          <a:effectLst/>
                        </a:rPr>
                        <a:t>Åland</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2,287 (0.61%)</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1,303 (0.68%)</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rPr>
                        <a:t>984 (0.53%)</a:t>
                      </a:r>
                      <a:endParaRPr lang="en-US" sz="1600"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550096829"/>
                  </a:ext>
                </a:extLst>
              </a:tr>
              <a:tr h="235066">
                <a:tc>
                  <a:txBody>
                    <a:bodyPr/>
                    <a:lstStyle/>
                    <a:p>
                      <a:pPr marL="0" marR="0">
                        <a:lnSpc>
                          <a:spcPct val="107000"/>
                        </a:lnSpc>
                        <a:spcBef>
                          <a:spcPts val="0"/>
                        </a:spcBef>
                        <a:spcAft>
                          <a:spcPts val="0"/>
                        </a:spcAft>
                      </a:pPr>
                      <a:r>
                        <a:rPr lang="en-US" sz="1400" kern="0" dirty="0">
                          <a:solidFill>
                            <a:schemeClr val="tx1"/>
                          </a:solidFill>
                          <a:effectLst/>
                        </a:rPr>
                        <a:t>Age at diagnosis (mean, SD)</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a:effectLst/>
                        </a:rPr>
                        <a:t>66.38 (12.38)</a:t>
                      </a:r>
                      <a:endParaRPr lang="en-US" sz="1600" kern="10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b="1" kern="0" dirty="0">
                          <a:effectLst/>
                        </a:rPr>
                        <a:t>67.76 (11.25)</a:t>
                      </a:r>
                      <a:endParaRPr lang="en-US" sz="1600" b="1"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400" kern="0" dirty="0">
                          <a:effectLst/>
                        </a:rPr>
                        <a:t>6</a:t>
                      </a:r>
                      <a:r>
                        <a:rPr lang="en-US" sz="1400" b="1" kern="0" dirty="0">
                          <a:effectLst/>
                        </a:rPr>
                        <a:t>4.96 (13.29)</a:t>
                      </a:r>
                      <a:endParaRPr lang="en-US" sz="1600" b="1" kern="100" dirty="0">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884682003"/>
                  </a:ext>
                </a:extLst>
              </a:tr>
            </a:tbl>
          </a:graphicData>
        </a:graphic>
      </p:graphicFrame>
    </p:spTree>
    <p:extLst>
      <p:ext uri="{BB962C8B-B14F-4D97-AF65-F5344CB8AC3E}">
        <p14:creationId xmlns:p14="http://schemas.microsoft.com/office/powerpoint/2010/main" val="193585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4455-7E6D-AE2A-7120-8413C7D29F48}"/>
              </a:ext>
            </a:extLst>
          </p:cNvPr>
          <p:cNvSpPr>
            <a:spLocks noGrp="1"/>
          </p:cNvSpPr>
          <p:nvPr>
            <p:ph type="title"/>
          </p:nvPr>
        </p:nvSpPr>
        <p:spPr>
          <a:xfrm>
            <a:off x="533400" y="304800"/>
            <a:ext cx="7886700" cy="334431"/>
          </a:xfrm>
        </p:spPr>
        <p:txBody>
          <a:bodyPr>
            <a:normAutofit fontScale="90000"/>
          </a:bodyPr>
          <a:lstStyle/>
          <a:p>
            <a:r>
              <a:rPr lang="en-US" dirty="0"/>
              <a:t>Summary table (cont.)</a:t>
            </a:r>
            <a:endParaRPr lang="LID4096" dirty="0"/>
          </a:p>
        </p:txBody>
      </p:sp>
      <p:graphicFrame>
        <p:nvGraphicFramePr>
          <p:cNvPr id="7" name="Content Placeholder 3">
            <a:extLst>
              <a:ext uri="{FF2B5EF4-FFF2-40B4-BE49-F238E27FC236}">
                <a16:creationId xmlns:a16="http://schemas.microsoft.com/office/drawing/2014/main" id="{BDDB1DC6-B78D-4E41-2A3B-FDEA137E85C4}"/>
              </a:ext>
            </a:extLst>
          </p:cNvPr>
          <p:cNvGraphicFramePr>
            <a:graphicFrameLocks/>
          </p:cNvGraphicFramePr>
          <p:nvPr>
            <p:extLst>
              <p:ext uri="{D42A27DB-BD31-4B8C-83A1-F6EECF244321}">
                <p14:modId xmlns:p14="http://schemas.microsoft.com/office/powerpoint/2010/main" val="842636525"/>
              </p:ext>
            </p:extLst>
          </p:nvPr>
        </p:nvGraphicFramePr>
        <p:xfrm>
          <a:off x="533400" y="762000"/>
          <a:ext cx="8305798" cy="5862842"/>
        </p:xfrm>
        <a:graphic>
          <a:graphicData uri="http://schemas.openxmlformats.org/drawingml/2006/table">
            <a:tbl>
              <a:tblPr firstRow="1" firstCol="1" bandRow="1">
                <a:tableStyleId>{5C22544A-7EE6-4342-B048-85BDC9FD1C3A}</a:tableStyleId>
              </a:tblPr>
              <a:tblGrid>
                <a:gridCol w="2657857">
                  <a:extLst>
                    <a:ext uri="{9D8B030D-6E8A-4147-A177-3AD203B41FA5}">
                      <a16:colId xmlns:a16="http://schemas.microsoft.com/office/drawing/2014/main" val="3705590876"/>
                    </a:ext>
                  </a:extLst>
                </a:gridCol>
                <a:gridCol w="1882647">
                  <a:extLst>
                    <a:ext uri="{9D8B030D-6E8A-4147-A177-3AD203B41FA5}">
                      <a16:colId xmlns:a16="http://schemas.microsoft.com/office/drawing/2014/main" val="3415321032"/>
                    </a:ext>
                  </a:extLst>
                </a:gridCol>
                <a:gridCol w="1882647">
                  <a:extLst>
                    <a:ext uri="{9D8B030D-6E8A-4147-A177-3AD203B41FA5}">
                      <a16:colId xmlns:a16="http://schemas.microsoft.com/office/drawing/2014/main" val="2848803245"/>
                    </a:ext>
                  </a:extLst>
                </a:gridCol>
                <a:gridCol w="1882647">
                  <a:extLst>
                    <a:ext uri="{9D8B030D-6E8A-4147-A177-3AD203B41FA5}">
                      <a16:colId xmlns:a16="http://schemas.microsoft.com/office/drawing/2014/main" val="293441622"/>
                    </a:ext>
                  </a:extLst>
                </a:gridCol>
              </a:tblGrid>
              <a:tr h="213245">
                <a:tc>
                  <a:txBody>
                    <a:bodyPr/>
                    <a:lstStyle/>
                    <a:p>
                      <a:pPr marL="0" marR="0">
                        <a:lnSpc>
                          <a:spcPct val="107000"/>
                        </a:lnSpc>
                        <a:spcBef>
                          <a:spcPts val="0"/>
                        </a:spcBef>
                        <a:spcAft>
                          <a:spcPts val="0"/>
                        </a:spcAft>
                      </a:pPr>
                      <a:r>
                        <a:rPr lang="en-US" sz="1600" kern="0" dirty="0">
                          <a:solidFill>
                            <a:schemeClr val="tx1"/>
                          </a:solidFill>
                          <a:effectLst/>
                        </a:rPr>
                        <a:t> </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100" kern="0">
                          <a:solidFill>
                            <a:schemeClr val="tx1"/>
                          </a:solidFill>
                          <a:effectLst/>
                        </a:rPr>
                        <a:t>Total</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100" kern="0">
                          <a:solidFill>
                            <a:schemeClr val="tx1"/>
                          </a:solidFill>
                          <a:effectLst/>
                        </a:rPr>
                        <a:t>Men</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100" kern="0">
                          <a:solidFill>
                            <a:schemeClr val="tx1"/>
                          </a:solidFill>
                          <a:effectLst/>
                        </a:rPr>
                        <a:t>Women</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1062522000"/>
                  </a:ext>
                </a:extLst>
              </a:tr>
              <a:tr h="214596">
                <a:tc>
                  <a:txBody>
                    <a:bodyPr/>
                    <a:lstStyle/>
                    <a:p>
                      <a:pPr marL="0" marR="0">
                        <a:lnSpc>
                          <a:spcPct val="107000"/>
                        </a:lnSpc>
                        <a:spcBef>
                          <a:spcPts val="0"/>
                        </a:spcBef>
                        <a:spcAft>
                          <a:spcPts val="0"/>
                        </a:spcAft>
                      </a:pPr>
                      <a:r>
                        <a:rPr lang="en-US" sz="1600" kern="0">
                          <a:solidFill>
                            <a:schemeClr val="tx1"/>
                          </a:solidFill>
                          <a:effectLst/>
                        </a:rPr>
                        <a:t>Cancer types (N, %)</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dirty="0">
                        <a:solidFill>
                          <a:schemeClr val="tx1"/>
                        </a:solidFill>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677825025"/>
                  </a:ext>
                </a:extLst>
              </a:tr>
              <a:tr h="184874">
                <a:tc>
                  <a:txBody>
                    <a:bodyPr/>
                    <a:lstStyle/>
                    <a:p>
                      <a:pPr marL="0" marR="0" indent="114300">
                        <a:lnSpc>
                          <a:spcPct val="107000"/>
                        </a:lnSpc>
                        <a:spcBef>
                          <a:spcPts val="0"/>
                        </a:spcBef>
                        <a:spcAft>
                          <a:spcPts val="0"/>
                        </a:spcAft>
                      </a:pPr>
                      <a:r>
                        <a:rPr lang="en-US" sz="1100" kern="0">
                          <a:solidFill>
                            <a:schemeClr val="tx1"/>
                          </a:solidFill>
                          <a:effectLst/>
                        </a:rPr>
                        <a:t>Bladder</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8,189 (2.17%)</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8,189 (4.28%)</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0 (0.00%)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4121527177"/>
                  </a:ext>
                </a:extLst>
              </a:tr>
              <a:tr h="184874">
                <a:tc>
                  <a:txBody>
                    <a:bodyPr/>
                    <a:lstStyle/>
                    <a:p>
                      <a:pPr marL="0" marR="0" indent="114300">
                        <a:lnSpc>
                          <a:spcPct val="107000"/>
                        </a:lnSpc>
                        <a:spcBef>
                          <a:spcPts val="0"/>
                        </a:spcBef>
                        <a:spcAft>
                          <a:spcPts val="0"/>
                        </a:spcAft>
                      </a:pPr>
                      <a:r>
                        <a:rPr lang="en-US" sz="1100" kern="0" dirty="0">
                          <a:solidFill>
                            <a:schemeClr val="tx1"/>
                          </a:solidFill>
                          <a:effectLst/>
                        </a:rPr>
                        <a:t>Breast</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75,960 (20.10%)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0 (0.00%)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highlight>
                            <a:srgbClr val="FFFF00"/>
                          </a:highlight>
                        </a:rPr>
                        <a:t>75,960 (40.70%)</a:t>
                      </a:r>
                      <a:endParaRPr lang="en-US" sz="1800" kern="100" dirty="0">
                        <a:solidFill>
                          <a:schemeClr val="tx1"/>
                        </a:solidFill>
                        <a:effectLst/>
                        <a:highlight>
                          <a:srgbClr val="FF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616041"/>
                  </a:ext>
                </a:extLst>
              </a:tr>
              <a:tr h="184874">
                <a:tc>
                  <a:txBody>
                    <a:bodyPr/>
                    <a:lstStyle/>
                    <a:p>
                      <a:pPr marL="0" marR="0" indent="114300">
                        <a:lnSpc>
                          <a:spcPct val="107000"/>
                        </a:lnSpc>
                        <a:spcBef>
                          <a:spcPts val="0"/>
                        </a:spcBef>
                        <a:spcAft>
                          <a:spcPts val="0"/>
                        </a:spcAft>
                      </a:pPr>
                      <a:r>
                        <a:rPr lang="en-US" sz="1100" kern="0">
                          <a:solidFill>
                            <a:schemeClr val="tx1"/>
                          </a:solidFill>
                          <a:effectLst/>
                        </a:rPr>
                        <a:t>Colorectum</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39,049 (10.33%)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20,190 (10.55%)</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18,859 (10.10%)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755969725"/>
                  </a:ext>
                </a:extLst>
              </a:tr>
              <a:tr h="184874">
                <a:tc>
                  <a:txBody>
                    <a:bodyPr/>
                    <a:lstStyle/>
                    <a:p>
                      <a:pPr marL="0" marR="0" indent="114300">
                        <a:lnSpc>
                          <a:spcPct val="107000"/>
                        </a:lnSpc>
                        <a:spcBef>
                          <a:spcPts val="0"/>
                        </a:spcBef>
                        <a:spcAft>
                          <a:spcPts val="0"/>
                        </a:spcAft>
                      </a:pPr>
                      <a:r>
                        <a:rPr lang="en-US" sz="1100" kern="0" dirty="0">
                          <a:solidFill>
                            <a:schemeClr val="tx1"/>
                          </a:solidFill>
                          <a:effectLst/>
                        </a:rPr>
                        <a:t>Lung</a:t>
                      </a:r>
                      <a:endParaRPr lang="en-US" sz="16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22,044 (5.83%)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14,391 (7.52%)</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7,653 (4.10%)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150412554"/>
                  </a:ext>
                </a:extLst>
              </a:tr>
              <a:tr h="184874">
                <a:tc>
                  <a:txBody>
                    <a:bodyPr/>
                    <a:lstStyle/>
                    <a:p>
                      <a:pPr marL="0" marR="0" indent="114300">
                        <a:lnSpc>
                          <a:spcPct val="107000"/>
                        </a:lnSpc>
                        <a:spcBef>
                          <a:spcPts val="0"/>
                        </a:spcBef>
                        <a:spcAft>
                          <a:spcPts val="0"/>
                        </a:spcAft>
                      </a:pPr>
                      <a:r>
                        <a:rPr lang="en-US" sz="1100" kern="0">
                          <a:solidFill>
                            <a:schemeClr val="tx1"/>
                          </a:solidFill>
                          <a:effectLst/>
                        </a:rPr>
                        <a:t>Melanoma</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18,800 (4.97%)</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9,688 (5.06%)</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9,112 (4.88%)</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3416735"/>
                  </a:ext>
                </a:extLst>
              </a:tr>
              <a:tr h="184874">
                <a:tc>
                  <a:txBody>
                    <a:bodyPr/>
                    <a:lstStyle/>
                    <a:p>
                      <a:pPr marL="0" marR="0" indent="114300">
                        <a:lnSpc>
                          <a:spcPct val="107000"/>
                        </a:lnSpc>
                        <a:spcBef>
                          <a:spcPts val="0"/>
                        </a:spcBef>
                        <a:spcAft>
                          <a:spcPts val="0"/>
                        </a:spcAft>
                      </a:pPr>
                      <a:r>
                        <a:rPr lang="en-US" sz="1100" kern="0">
                          <a:solidFill>
                            <a:schemeClr val="tx1"/>
                          </a:solidFill>
                          <a:effectLst/>
                        </a:rPr>
                        <a:t>Others</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118,660 (31.39%)</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56,911 (29.74%)</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61,749 (33.08%)</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4901233"/>
                  </a:ext>
                </a:extLst>
              </a:tr>
              <a:tr h="184874">
                <a:tc>
                  <a:txBody>
                    <a:bodyPr/>
                    <a:lstStyle/>
                    <a:p>
                      <a:pPr marL="0" marR="0" indent="114300">
                        <a:lnSpc>
                          <a:spcPct val="107000"/>
                        </a:lnSpc>
                        <a:spcBef>
                          <a:spcPts val="0"/>
                        </a:spcBef>
                        <a:spcAft>
                          <a:spcPts val="0"/>
                        </a:spcAft>
                      </a:pPr>
                      <a:r>
                        <a:rPr lang="en-US" sz="1100" kern="0">
                          <a:solidFill>
                            <a:schemeClr val="tx1"/>
                          </a:solidFill>
                          <a:effectLst/>
                        </a:rPr>
                        <a:t>Prostate</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81,972 (21.69%)</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highlight>
                            <a:srgbClr val="FFFF00"/>
                          </a:highlight>
                        </a:rPr>
                        <a:t>81,972 (42.84%)</a:t>
                      </a:r>
                      <a:endParaRPr lang="en-US" sz="1800" kern="100" dirty="0">
                        <a:solidFill>
                          <a:schemeClr val="tx1"/>
                        </a:solidFill>
                        <a:effectLst/>
                        <a:highlight>
                          <a:srgbClr val="FF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0 (0.00%)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429503124"/>
                  </a:ext>
                </a:extLst>
              </a:tr>
              <a:tr h="184874">
                <a:tc>
                  <a:txBody>
                    <a:bodyPr/>
                    <a:lstStyle/>
                    <a:p>
                      <a:pPr marL="0" marR="0" indent="114300">
                        <a:lnSpc>
                          <a:spcPct val="107000"/>
                        </a:lnSpc>
                        <a:spcBef>
                          <a:spcPts val="0"/>
                        </a:spcBef>
                        <a:spcAft>
                          <a:spcPts val="0"/>
                        </a:spcAft>
                      </a:pPr>
                      <a:r>
                        <a:rPr lang="en-US" sz="1100" kern="0">
                          <a:solidFill>
                            <a:schemeClr val="tx1"/>
                          </a:solidFill>
                          <a:effectLst/>
                        </a:rPr>
                        <a:t>Uteri</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13,312 (3.52%)</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0 (0.00%)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13,312 (7.13%)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282850012"/>
                  </a:ext>
                </a:extLst>
              </a:tr>
              <a:tr h="214596">
                <a:tc>
                  <a:txBody>
                    <a:bodyPr/>
                    <a:lstStyle/>
                    <a:p>
                      <a:pPr marL="0" marR="0">
                        <a:lnSpc>
                          <a:spcPct val="107000"/>
                        </a:lnSpc>
                        <a:spcBef>
                          <a:spcPts val="0"/>
                        </a:spcBef>
                        <a:spcAft>
                          <a:spcPts val="0"/>
                        </a:spcAft>
                      </a:pPr>
                      <a:r>
                        <a:rPr lang="en-US" sz="1600" kern="0">
                          <a:solidFill>
                            <a:schemeClr val="tx1"/>
                          </a:solidFill>
                          <a:effectLst/>
                        </a:rPr>
                        <a:t>Cancer stage (N, %)</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278809598"/>
                  </a:ext>
                </a:extLst>
              </a:tr>
              <a:tr h="184874">
                <a:tc>
                  <a:txBody>
                    <a:bodyPr/>
                    <a:lstStyle/>
                    <a:p>
                      <a:pPr marL="0" marR="0" indent="114300">
                        <a:lnSpc>
                          <a:spcPct val="107000"/>
                        </a:lnSpc>
                        <a:spcBef>
                          <a:spcPts val="0"/>
                        </a:spcBef>
                        <a:spcAft>
                          <a:spcPts val="0"/>
                        </a:spcAft>
                      </a:pPr>
                      <a:r>
                        <a:rPr lang="en-US" sz="1100" kern="0">
                          <a:solidFill>
                            <a:schemeClr val="tx1"/>
                          </a:solidFill>
                          <a:effectLst/>
                        </a:rPr>
                        <a:t>Missing</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114,095 (30.18%)</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68,956 (36.04%)</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45,139 (24.18%)</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514610936"/>
                  </a:ext>
                </a:extLst>
              </a:tr>
              <a:tr h="184874">
                <a:tc>
                  <a:txBody>
                    <a:bodyPr/>
                    <a:lstStyle/>
                    <a:p>
                      <a:pPr marL="0" marR="0" indent="114300">
                        <a:lnSpc>
                          <a:spcPct val="107000"/>
                        </a:lnSpc>
                        <a:spcBef>
                          <a:spcPts val="0"/>
                        </a:spcBef>
                        <a:spcAft>
                          <a:spcPts val="0"/>
                        </a:spcAft>
                      </a:pPr>
                      <a:r>
                        <a:rPr lang="en-US" sz="1100" kern="0">
                          <a:solidFill>
                            <a:schemeClr val="tx1"/>
                          </a:solidFill>
                          <a:effectLst/>
                        </a:rPr>
                        <a:t>Stage I-II</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125,361 (33.17%)</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highlight>
                            <a:srgbClr val="00FFFF"/>
                          </a:highlight>
                        </a:rPr>
                        <a:t>59,946 (31.33%)</a:t>
                      </a:r>
                      <a:endParaRPr lang="en-US" sz="1800" kern="100" dirty="0">
                        <a:solidFill>
                          <a:schemeClr val="tx1"/>
                        </a:solidFill>
                        <a:effectLst/>
                        <a:highlight>
                          <a:srgbClr val="00FFFF"/>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highlight>
                            <a:srgbClr val="00FFFF"/>
                          </a:highlight>
                        </a:rPr>
                        <a:t>65,415 (35.05%)</a:t>
                      </a:r>
                      <a:endParaRPr lang="en-US" sz="1800" kern="100" dirty="0">
                        <a:solidFill>
                          <a:schemeClr val="tx1"/>
                        </a:solidFill>
                        <a:effectLst/>
                        <a:highlight>
                          <a:srgbClr val="00FFFF"/>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253322352"/>
                  </a:ext>
                </a:extLst>
              </a:tr>
              <a:tr h="184874">
                <a:tc>
                  <a:txBody>
                    <a:bodyPr/>
                    <a:lstStyle/>
                    <a:p>
                      <a:pPr marL="0" marR="0" indent="114300">
                        <a:lnSpc>
                          <a:spcPct val="107000"/>
                        </a:lnSpc>
                        <a:spcBef>
                          <a:spcPts val="0"/>
                        </a:spcBef>
                        <a:spcAft>
                          <a:spcPts val="0"/>
                        </a:spcAft>
                      </a:pPr>
                      <a:r>
                        <a:rPr lang="en-US" sz="1100" kern="0">
                          <a:solidFill>
                            <a:schemeClr val="tx1"/>
                          </a:solidFill>
                          <a:effectLst/>
                        </a:rPr>
                        <a:t>Stage III-IV</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138,530 (36.65%)</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62,439 (32.63%)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76,091 (40.77%)</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489930204"/>
                  </a:ext>
                </a:extLst>
              </a:tr>
              <a:tr h="214596">
                <a:tc>
                  <a:txBody>
                    <a:bodyPr/>
                    <a:lstStyle/>
                    <a:p>
                      <a:pPr marL="0" marR="0">
                        <a:lnSpc>
                          <a:spcPct val="107000"/>
                        </a:lnSpc>
                        <a:spcBef>
                          <a:spcPts val="0"/>
                        </a:spcBef>
                        <a:spcAft>
                          <a:spcPts val="0"/>
                        </a:spcAft>
                      </a:pPr>
                      <a:r>
                        <a:rPr lang="en-US" sz="1600" kern="0">
                          <a:solidFill>
                            <a:schemeClr val="tx1"/>
                          </a:solidFill>
                          <a:effectLst/>
                        </a:rPr>
                        <a:t>Treatment: surgery</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dirty="0">
                        <a:solidFill>
                          <a:schemeClr val="tx1"/>
                        </a:solidFill>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569275679"/>
                  </a:ext>
                </a:extLst>
              </a:tr>
              <a:tr h="184874">
                <a:tc>
                  <a:txBody>
                    <a:bodyPr/>
                    <a:lstStyle/>
                    <a:p>
                      <a:pPr marL="0" marR="0" indent="114300">
                        <a:lnSpc>
                          <a:spcPct val="107000"/>
                        </a:lnSpc>
                        <a:spcBef>
                          <a:spcPts val="0"/>
                        </a:spcBef>
                        <a:spcAft>
                          <a:spcPts val="0"/>
                        </a:spcAft>
                      </a:pPr>
                      <a:r>
                        <a:rPr lang="en-US" sz="1100" kern="0">
                          <a:solidFill>
                            <a:schemeClr val="tx1"/>
                          </a:solidFill>
                          <a:effectLst/>
                        </a:rPr>
                        <a:t>No</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75,704 (20.03%)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56,871 (29.72%)</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18,833 (10.09%)</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439801665"/>
                  </a:ext>
                </a:extLst>
              </a:tr>
              <a:tr h="184874">
                <a:tc>
                  <a:txBody>
                    <a:bodyPr/>
                    <a:lstStyle/>
                    <a:p>
                      <a:pPr marL="0" marR="0" indent="114300">
                        <a:lnSpc>
                          <a:spcPct val="107000"/>
                        </a:lnSpc>
                        <a:spcBef>
                          <a:spcPts val="0"/>
                        </a:spcBef>
                        <a:spcAft>
                          <a:spcPts val="0"/>
                        </a:spcAft>
                      </a:pPr>
                      <a:r>
                        <a:rPr lang="en-US" sz="1100" kern="0">
                          <a:solidFill>
                            <a:schemeClr val="tx1"/>
                          </a:solidFill>
                          <a:effectLst/>
                        </a:rPr>
                        <a:t>Yes</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246,468 (65.21%)</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highlight>
                            <a:srgbClr val="00FF00"/>
                          </a:highlight>
                        </a:rPr>
                        <a:t>100,391 (52.47%)</a:t>
                      </a:r>
                      <a:endParaRPr lang="en-US" sz="1800" kern="100" dirty="0">
                        <a:solidFill>
                          <a:schemeClr val="tx1"/>
                        </a:solidFill>
                        <a:effectLst/>
                        <a:highlight>
                          <a:srgbClr val="00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highlight>
                            <a:srgbClr val="00FF00"/>
                          </a:highlight>
                        </a:rPr>
                        <a:t>146,077 (78.26%)</a:t>
                      </a:r>
                      <a:endParaRPr lang="en-US" sz="1800" kern="100" dirty="0">
                        <a:solidFill>
                          <a:schemeClr val="tx1"/>
                        </a:solidFill>
                        <a:effectLst/>
                        <a:highlight>
                          <a:srgbClr val="00FF00"/>
                        </a:highligh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581549143"/>
                  </a:ext>
                </a:extLst>
              </a:tr>
              <a:tr h="184874">
                <a:tc>
                  <a:txBody>
                    <a:bodyPr/>
                    <a:lstStyle/>
                    <a:p>
                      <a:pPr marL="0" marR="0" indent="114300">
                        <a:lnSpc>
                          <a:spcPct val="107000"/>
                        </a:lnSpc>
                        <a:spcBef>
                          <a:spcPts val="0"/>
                        </a:spcBef>
                        <a:spcAft>
                          <a:spcPts val="0"/>
                        </a:spcAft>
                      </a:pPr>
                      <a:r>
                        <a:rPr lang="en-US" sz="1100" kern="0">
                          <a:solidFill>
                            <a:schemeClr val="tx1"/>
                          </a:solidFill>
                          <a:effectLst/>
                        </a:rPr>
                        <a:t>Missing</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55,814 (14.77%)</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34,079 (17.81%)</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21,735 (11.65%)</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330617065"/>
                  </a:ext>
                </a:extLst>
              </a:tr>
              <a:tr h="214596">
                <a:tc>
                  <a:txBody>
                    <a:bodyPr/>
                    <a:lstStyle/>
                    <a:p>
                      <a:pPr marL="0" marR="0">
                        <a:lnSpc>
                          <a:spcPct val="107000"/>
                        </a:lnSpc>
                        <a:spcBef>
                          <a:spcPts val="0"/>
                        </a:spcBef>
                        <a:spcAft>
                          <a:spcPts val="0"/>
                        </a:spcAft>
                      </a:pPr>
                      <a:r>
                        <a:rPr lang="en-US" sz="1600" kern="0">
                          <a:solidFill>
                            <a:schemeClr val="tx1"/>
                          </a:solidFill>
                          <a:effectLst/>
                        </a:rPr>
                        <a:t>Treatment: radiation</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061315354"/>
                  </a:ext>
                </a:extLst>
              </a:tr>
              <a:tr h="184874">
                <a:tc>
                  <a:txBody>
                    <a:bodyPr/>
                    <a:lstStyle/>
                    <a:p>
                      <a:pPr marL="0" marR="0" indent="114300">
                        <a:lnSpc>
                          <a:spcPct val="107000"/>
                        </a:lnSpc>
                        <a:spcBef>
                          <a:spcPts val="0"/>
                        </a:spcBef>
                        <a:spcAft>
                          <a:spcPts val="0"/>
                        </a:spcAft>
                      </a:pPr>
                      <a:r>
                        <a:rPr lang="en-US" sz="1100" kern="0">
                          <a:solidFill>
                            <a:schemeClr val="tx1"/>
                          </a:solidFill>
                          <a:effectLst/>
                        </a:rPr>
                        <a:t>No</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144,162 (38.14%)</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72,543 (37.91%)</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71,619 (38.37%)</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687507186"/>
                  </a:ext>
                </a:extLst>
              </a:tr>
              <a:tr h="184874">
                <a:tc>
                  <a:txBody>
                    <a:bodyPr/>
                    <a:lstStyle/>
                    <a:p>
                      <a:pPr marL="0" marR="0" indent="114300">
                        <a:lnSpc>
                          <a:spcPct val="107000"/>
                        </a:lnSpc>
                        <a:spcBef>
                          <a:spcPts val="0"/>
                        </a:spcBef>
                        <a:spcAft>
                          <a:spcPts val="0"/>
                        </a:spcAft>
                      </a:pPr>
                      <a:r>
                        <a:rPr lang="en-US" sz="1100" kern="0">
                          <a:solidFill>
                            <a:schemeClr val="tx1"/>
                          </a:solidFill>
                          <a:effectLst/>
                        </a:rPr>
                        <a:t>Yes</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171,442 (45.36%)</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82,589 (43.16%)</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88,853 (47.61%)</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4149847297"/>
                  </a:ext>
                </a:extLst>
              </a:tr>
              <a:tr h="184874">
                <a:tc>
                  <a:txBody>
                    <a:bodyPr/>
                    <a:lstStyle/>
                    <a:p>
                      <a:pPr marL="0" marR="0" indent="114300">
                        <a:lnSpc>
                          <a:spcPct val="107000"/>
                        </a:lnSpc>
                        <a:spcBef>
                          <a:spcPts val="0"/>
                        </a:spcBef>
                        <a:spcAft>
                          <a:spcPts val="0"/>
                        </a:spcAft>
                      </a:pPr>
                      <a:r>
                        <a:rPr lang="en-US" sz="1100" kern="0">
                          <a:solidFill>
                            <a:schemeClr val="tx1"/>
                          </a:solidFill>
                          <a:effectLst/>
                        </a:rPr>
                        <a:t>Missing</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62,382 (16.50%)</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36,209 (18.92%)</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dirty="0">
                          <a:solidFill>
                            <a:schemeClr val="tx1"/>
                          </a:solidFill>
                          <a:effectLst/>
                        </a:rPr>
                        <a:t>26,173 (14.02%)</a:t>
                      </a:r>
                      <a:endParaRPr lang="en-US" sz="1800"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691875963"/>
                  </a:ext>
                </a:extLst>
              </a:tr>
              <a:tr h="214596">
                <a:tc>
                  <a:txBody>
                    <a:bodyPr/>
                    <a:lstStyle/>
                    <a:p>
                      <a:pPr marL="0" marR="0">
                        <a:lnSpc>
                          <a:spcPct val="107000"/>
                        </a:lnSpc>
                        <a:spcBef>
                          <a:spcPts val="0"/>
                        </a:spcBef>
                        <a:spcAft>
                          <a:spcPts val="0"/>
                        </a:spcAft>
                      </a:pPr>
                      <a:r>
                        <a:rPr lang="en-US" sz="1600" kern="0">
                          <a:solidFill>
                            <a:schemeClr val="tx1"/>
                          </a:solidFill>
                          <a:effectLst/>
                        </a:rPr>
                        <a:t>Treatment: chemo</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tc>
                  <a:txBody>
                    <a:bodyPr/>
                    <a:lstStyle/>
                    <a:p>
                      <a:pPr>
                        <a:lnSpc>
                          <a:spcPct val="107000"/>
                        </a:lnSpc>
                      </a:pPr>
                      <a:endParaRPr lang="en-DE" sz="1800" kern="100">
                        <a:solidFill>
                          <a:schemeClr val="tx1"/>
                        </a:solidFill>
                        <a:effectLst/>
                        <a:latin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869844132"/>
                  </a:ext>
                </a:extLst>
              </a:tr>
              <a:tr h="184874">
                <a:tc>
                  <a:txBody>
                    <a:bodyPr/>
                    <a:lstStyle/>
                    <a:p>
                      <a:pPr marL="0" marR="0" indent="114300">
                        <a:lnSpc>
                          <a:spcPct val="107000"/>
                        </a:lnSpc>
                        <a:spcBef>
                          <a:spcPts val="0"/>
                        </a:spcBef>
                        <a:spcAft>
                          <a:spcPts val="0"/>
                        </a:spcAft>
                      </a:pPr>
                      <a:r>
                        <a:rPr lang="en-US" sz="1100" kern="0">
                          <a:solidFill>
                            <a:schemeClr val="tx1"/>
                          </a:solidFill>
                          <a:effectLst/>
                        </a:rPr>
                        <a:t>No</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164,644 (43.56%)</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85,632 (44.75%)</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79,012 (42.33%)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1393460830"/>
                  </a:ext>
                </a:extLst>
              </a:tr>
              <a:tr h="184874">
                <a:tc>
                  <a:txBody>
                    <a:bodyPr/>
                    <a:lstStyle/>
                    <a:p>
                      <a:pPr marL="0" marR="0" indent="114300">
                        <a:lnSpc>
                          <a:spcPct val="107000"/>
                        </a:lnSpc>
                        <a:spcBef>
                          <a:spcPts val="0"/>
                        </a:spcBef>
                        <a:spcAft>
                          <a:spcPts val="0"/>
                        </a:spcAft>
                      </a:pPr>
                      <a:r>
                        <a:rPr lang="en-US" sz="1100" kern="0">
                          <a:solidFill>
                            <a:schemeClr val="tx1"/>
                          </a:solidFill>
                          <a:effectLst/>
                        </a:rPr>
                        <a:t>Yes</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150,855 (39.91%)</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69,366 (36.25%)</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81,489 (43.66%)</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135157579"/>
                  </a:ext>
                </a:extLst>
              </a:tr>
              <a:tr h="184874">
                <a:tc>
                  <a:txBody>
                    <a:bodyPr/>
                    <a:lstStyle/>
                    <a:p>
                      <a:pPr marL="0" marR="0" indent="114300">
                        <a:lnSpc>
                          <a:spcPct val="107000"/>
                        </a:lnSpc>
                        <a:spcBef>
                          <a:spcPts val="0"/>
                        </a:spcBef>
                        <a:spcAft>
                          <a:spcPts val="0"/>
                        </a:spcAft>
                      </a:pPr>
                      <a:r>
                        <a:rPr lang="en-US" sz="1100" kern="0">
                          <a:solidFill>
                            <a:schemeClr val="tx1"/>
                          </a:solidFill>
                          <a:effectLst/>
                        </a:rPr>
                        <a:t>Missing</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62,487 (16.53%)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36,343 (18.99%)</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26,144 (14.01%)</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2917274903"/>
                  </a:ext>
                </a:extLst>
              </a:tr>
              <a:tr h="213245">
                <a:tc>
                  <a:txBody>
                    <a:bodyPr/>
                    <a:lstStyle/>
                    <a:p>
                      <a:pPr marL="0" marR="0">
                        <a:lnSpc>
                          <a:spcPct val="107000"/>
                        </a:lnSpc>
                        <a:spcBef>
                          <a:spcPts val="0"/>
                        </a:spcBef>
                        <a:spcAft>
                          <a:spcPts val="0"/>
                        </a:spcAft>
                      </a:pPr>
                      <a:r>
                        <a:rPr lang="en-US" sz="1600" kern="0">
                          <a:solidFill>
                            <a:schemeClr val="tx1"/>
                          </a:solidFill>
                          <a:effectLst/>
                        </a:rPr>
                        <a:t>Number of death (N, %)</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181,206 (47.94%)</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102,578 (53.61%)</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tc>
                  <a:txBody>
                    <a:bodyPr/>
                    <a:lstStyle/>
                    <a:p>
                      <a:pPr marL="0" marR="0">
                        <a:lnSpc>
                          <a:spcPct val="107000"/>
                        </a:lnSpc>
                        <a:spcBef>
                          <a:spcPts val="0"/>
                        </a:spcBef>
                        <a:spcAft>
                          <a:spcPts val="0"/>
                        </a:spcAft>
                      </a:pPr>
                      <a:r>
                        <a:rPr lang="en-US" sz="1200" kern="0">
                          <a:solidFill>
                            <a:schemeClr val="tx1"/>
                          </a:solidFill>
                          <a:effectLst/>
                        </a:rPr>
                        <a:t>78,628 (42.13%)</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0" marR="0" marT="0" marB="0" anchor="b"/>
                </a:tc>
                <a:extLst>
                  <a:ext uri="{0D108BD9-81ED-4DB2-BD59-A6C34878D82A}">
                    <a16:rowId xmlns:a16="http://schemas.microsoft.com/office/drawing/2014/main" val="3557280699"/>
                  </a:ext>
                </a:extLst>
              </a:tr>
              <a:tr h="213245">
                <a:tc>
                  <a:txBody>
                    <a:bodyPr/>
                    <a:lstStyle/>
                    <a:p>
                      <a:pPr marL="0" marR="0">
                        <a:lnSpc>
                          <a:spcPct val="107000"/>
                        </a:lnSpc>
                        <a:spcBef>
                          <a:spcPts val="0"/>
                        </a:spcBef>
                        <a:spcAft>
                          <a:spcPts val="0"/>
                        </a:spcAft>
                      </a:pPr>
                      <a:r>
                        <a:rPr lang="en-US" sz="1600" kern="0">
                          <a:solidFill>
                            <a:schemeClr val="tx1"/>
                          </a:solidFill>
                          <a:effectLst/>
                        </a:rPr>
                        <a:t>Survival years (mean, SD)</a:t>
                      </a:r>
                      <a:endParaRPr lang="en-US" sz="16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200" kern="0">
                          <a:solidFill>
                            <a:schemeClr val="tx1"/>
                          </a:solidFill>
                          <a:effectLst/>
                        </a:rPr>
                        <a:t>6.20 (5.18)</a:t>
                      </a:r>
                      <a:endParaRPr lang="en-US" sz="1800" kern="10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200" b="1" kern="0" dirty="0">
                          <a:solidFill>
                            <a:schemeClr val="tx1"/>
                          </a:solidFill>
                          <a:effectLst/>
                        </a:rPr>
                        <a:t>5.83 (4.97)</a:t>
                      </a:r>
                      <a:endParaRPr lang="en-US" sz="1800" b="1"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tc>
                  <a:txBody>
                    <a:bodyPr/>
                    <a:lstStyle/>
                    <a:p>
                      <a:pPr marL="0" marR="0">
                        <a:lnSpc>
                          <a:spcPct val="107000"/>
                        </a:lnSpc>
                        <a:spcBef>
                          <a:spcPts val="0"/>
                        </a:spcBef>
                        <a:spcAft>
                          <a:spcPts val="0"/>
                        </a:spcAft>
                      </a:pPr>
                      <a:r>
                        <a:rPr lang="en-US" sz="1200" b="1" kern="0" dirty="0">
                          <a:solidFill>
                            <a:schemeClr val="tx1"/>
                          </a:solidFill>
                          <a:effectLst/>
                        </a:rPr>
                        <a:t>6.57 (5.36)</a:t>
                      </a:r>
                      <a:endParaRPr lang="en-US" sz="1800" b="1" kern="1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txBody>
                  <a:tcPr marL="13987" marR="13987" marT="0" marB="0" anchor="b"/>
                </a:tc>
                <a:extLst>
                  <a:ext uri="{0D108BD9-81ED-4DB2-BD59-A6C34878D82A}">
                    <a16:rowId xmlns:a16="http://schemas.microsoft.com/office/drawing/2014/main" val="3428636962"/>
                  </a:ext>
                </a:extLst>
              </a:tr>
            </a:tbl>
          </a:graphicData>
        </a:graphic>
      </p:graphicFrame>
    </p:spTree>
    <p:extLst>
      <p:ext uri="{BB962C8B-B14F-4D97-AF65-F5344CB8AC3E}">
        <p14:creationId xmlns:p14="http://schemas.microsoft.com/office/powerpoint/2010/main" val="219415325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Cancer Incidences: men, by education</a:t>
            </a:r>
            <a:endParaRPr lang="LID4096" kern="0" dirty="0"/>
          </a:p>
        </p:txBody>
      </p:sp>
      <p:pic>
        <p:nvPicPr>
          <p:cNvPr id="6" name="Picture 5" descr="A graph of different colored bars&#10;&#10;Description automatically generated with medium confidence">
            <a:extLst>
              <a:ext uri="{FF2B5EF4-FFF2-40B4-BE49-F238E27FC236}">
                <a16:creationId xmlns:a16="http://schemas.microsoft.com/office/drawing/2014/main" id="{BEFC048C-0457-1B05-6B41-93D774BAB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89" y="499529"/>
            <a:ext cx="8395411" cy="6296559"/>
          </a:xfrm>
          <a:prstGeom prst="rect">
            <a:avLst/>
          </a:prstGeom>
        </p:spPr>
      </p:pic>
    </p:spTree>
    <p:extLst>
      <p:ext uri="{BB962C8B-B14F-4D97-AF65-F5344CB8AC3E}">
        <p14:creationId xmlns:p14="http://schemas.microsoft.com/office/powerpoint/2010/main" val="408290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Cancer Incidences: women , by education</a:t>
            </a:r>
            <a:endParaRPr lang="LID4096" kern="0" dirty="0"/>
          </a:p>
        </p:txBody>
      </p:sp>
      <p:pic>
        <p:nvPicPr>
          <p:cNvPr id="7" name="Picture 6" descr="A graph of different colored bars&#10;&#10;Description automatically generated with medium confidence">
            <a:extLst>
              <a:ext uri="{FF2B5EF4-FFF2-40B4-BE49-F238E27FC236}">
                <a16:creationId xmlns:a16="http://schemas.microsoft.com/office/drawing/2014/main" id="{167F71C6-2306-665A-DCA2-75DAFBE9D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90525"/>
            <a:ext cx="8623300" cy="6467475"/>
          </a:xfrm>
          <a:prstGeom prst="rect">
            <a:avLst/>
          </a:prstGeom>
        </p:spPr>
      </p:pic>
    </p:spTree>
    <p:extLst>
      <p:ext uri="{BB962C8B-B14F-4D97-AF65-F5344CB8AC3E}">
        <p14:creationId xmlns:p14="http://schemas.microsoft.com/office/powerpoint/2010/main" val="75810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1AA176-500C-501A-C00F-421E008F41F7}"/>
              </a:ext>
            </a:extLst>
          </p:cNvPr>
          <p:cNvSpPr txBox="1">
            <a:spLocks/>
          </p:cNvSpPr>
          <p:nvPr/>
        </p:nvSpPr>
        <p:spPr bwMode="auto">
          <a:xfrm>
            <a:off x="419100" y="103714"/>
            <a:ext cx="7886700" cy="33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5000" lnSpcReduction="20000"/>
          </a:bodyPr>
          <a:lstStyle>
            <a:lvl1pPr algn="l" rtl="0" eaLnBrk="1" fontAlgn="base" hangingPunct="1">
              <a:spcBef>
                <a:spcPct val="0"/>
              </a:spcBef>
              <a:spcAft>
                <a:spcPct val="0"/>
              </a:spcAft>
              <a:defRPr sz="2400" b="1">
                <a:solidFill>
                  <a:srgbClr val="004466"/>
                </a:solidFill>
                <a:latin typeface="+mj-lt"/>
                <a:ea typeface="+mj-ea"/>
                <a:cs typeface="+mj-cs"/>
              </a:defRPr>
            </a:lvl1pPr>
            <a:lvl2pPr algn="l" rtl="0" eaLnBrk="1" fontAlgn="base" hangingPunct="1">
              <a:spcBef>
                <a:spcPct val="0"/>
              </a:spcBef>
              <a:spcAft>
                <a:spcPct val="0"/>
              </a:spcAft>
              <a:defRPr sz="2400" b="1">
                <a:solidFill>
                  <a:srgbClr val="004466"/>
                </a:solidFill>
                <a:latin typeface="Arial" pitchFamily="34" charset="0"/>
              </a:defRPr>
            </a:lvl2pPr>
            <a:lvl3pPr algn="l" rtl="0" eaLnBrk="1" fontAlgn="base" hangingPunct="1">
              <a:spcBef>
                <a:spcPct val="0"/>
              </a:spcBef>
              <a:spcAft>
                <a:spcPct val="0"/>
              </a:spcAft>
              <a:defRPr sz="2400" b="1">
                <a:solidFill>
                  <a:srgbClr val="004466"/>
                </a:solidFill>
                <a:latin typeface="Arial" pitchFamily="34" charset="0"/>
              </a:defRPr>
            </a:lvl3pPr>
            <a:lvl4pPr algn="l" rtl="0" eaLnBrk="1" fontAlgn="base" hangingPunct="1">
              <a:spcBef>
                <a:spcPct val="0"/>
              </a:spcBef>
              <a:spcAft>
                <a:spcPct val="0"/>
              </a:spcAft>
              <a:defRPr sz="2400" b="1">
                <a:solidFill>
                  <a:srgbClr val="004466"/>
                </a:solidFill>
                <a:latin typeface="Arial" pitchFamily="34" charset="0"/>
              </a:defRPr>
            </a:lvl4pPr>
            <a:lvl5pPr algn="l" rtl="0" eaLnBrk="1" fontAlgn="base" hangingPunct="1">
              <a:spcBef>
                <a:spcPct val="0"/>
              </a:spcBef>
              <a:spcAft>
                <a:spcPct val="0"/>
              </a:spcAft>
              <a:defRPr sz="2400" b="1">
                <a:solidFill>
                  <a:srgbClr val="004466"/>
                </a:solidFill>
                <a:latin typeface="Arial" pitchFamily="34" charset="0"/>
              </a:defRPr>
            </a:lvl5pPr>
            <a:lvl6pPr marL="457200" algn="l" rtl="0" eaLnBrk="1" fontAlgn="base" hangingPunct="1">
              <a:spcBef>
                <a:spcPct val="0"/>
              </a:spcBef>
              <a:spcAft>
                <a:spcPct val="0"/>
              </a:spcAft>
              <a:defRPr sz="2400" b="1">
                <a:solidFill>
                  <a:srgbClr val="004466"/>
                </a:solidFill>
                <a:latin typeface="Arial" pitchFamily="34" charset="0"/>
              </a:defRPr>
            </a:lvl6pPr>
            <a:lvl7pPr marL="914400" algn="l" rtl="0" eaLnBrk="1" fontAlgn="base" hangingPunct="1">
              <a:spcBef>
                <a:spcPct val="0"/>
              </a:spcBef>
              <a:spcAft>
                <a:spcPct val="0"/>
              </a:spcAft>
              <a:defRPr sz="2400" b="1">
                <a:solidFill>
                  <a:srgbClr val="004466"/>
                </a:solidFill>
                <a:latin typeface="Arial" pitchFamily="34" charset="0"/>
              </a:defRPr>
            </a:lvl7pPr>
            <a:lvl8pPr marL="1371600" algn="l" rtl="0" eaLnBrk="1" fontAlgn="base" hangingPunct="1">
              <a:spcBef>
                <a:spcPct val="0"/>
              </a:spcBef>
              <a:spcAft>
                <a:spcPct val="0"/>
              </a:spcAft>
              <a:defRPr sz="2400" b="1">
                <a:solidFill>
                  <a:srgbClr val="004466"/>
                </a:solidFill>
                <a:latin typeface="Arial" pitchFamily="34" charset="0"/>
              </a:defRPr>
            </a:lvl8pPr>
            <a:lvl9pPr marL="1828800" algn="l" rtl="0" eaLnBrk="1" fontAlgn="base" hangingPunct="1">
              <a:spcBef>
                <a:spcPct val="0"/>
              </a:spcBef>
              <a:spcAft>
                <a:spcPct val="0"/>
              </a:spcAft>
              <a:defRPr sz="2400" b="1">
                <a:solidFill>
                  <a:srgbClr val="004466"/>
                </a:solidFill>
                <a:latin typeface="Arial" pitchFamily="34" charset="0"/>
              </a:defRPr>
            </a:lvl9pPr>
          </a:lstStyle>
          <a:p>
            <a:r>
              <a:rPr lang="en-US" kern="0" dirty="0"/>
              <a:t>Cancer Incidences: Standardized Rate Ratio</a:t>
            </a:r>
            <a:endParaRPr lang="LID4096" kern="0" dirty="0"/>
          </a:p>
        </p:txBody>
      </p:sp>
      <p:pic>
        <p:nvPicPr>
          <p:cNvPr id="4" name="Graphic 3">
            <a:extLst>
              <a:ext uri="{FF2B5EF4-FFF2-40B4-BE49-F238E27FC236}">
                <a16:creationId xmlns:a16="http://schemas.microsoft.com/office/drawing/2014/main" id="{6D489486-CA2E-CEE4-BE88-1DCAC1BF9D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600" y="492032"/>
            <a:ext cx="8724900" cy="6345382"/>
          </a:xfrm>
          <a:prstGeom prst="rect">
            <a:avLst/>
          </a:prstGeom>
        </p:spPr>
      </p:pic>
    </p:spTree>
    <p:extLst>
      <p:ext uri="{BB962C8B-B14F-4D97-AF65-F5344CB8AC3E}">
        <p14:creationId xmlns:p14="http://schemas.microsoft.com/office/powerpoint/2010/main" val="938815692"/>
      </p:ext>
    </p:extLst>
  </p:cSld>
  <p:clrMapOvr>
    <a:masterClrMapping/>
  </p:clrMapOvr>
</p:sld>
</file>

<file path=ppt/theme/theme1.xml><?xml version="1.0" encoding="utf-8"?>
<a:theme xmlns:a="http://schemas.openxmlformats.org/drawingml/2006/main" name="MPIDR_template">
  <a:themeElements>
    <a:clrScheme name="MPID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PIDR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PID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PIDR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PIDR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PIDR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PIDR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PIDR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PIDR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PIDR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PIDR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PIDR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PIDR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PIDR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PIDR_template">
  <a:themeElements>
    <a:clrScheme name="MPID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PIDR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PID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PIDR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PIDR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PIDR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PIDR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PIDR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PIDR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PIDR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PIDR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PIDR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PIDR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PIDR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PID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MPIDR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2251</Words>
  <Application>Microsoft Office PowerPoint</Application>
  <PresentationFormat>On-screen Show (4:3)</PresentationFormat>
  <Paragraphs>289</Paragraphs>
  <Slides>29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Times New Roman</vt:lpstr>
      <vt:lpstr>MPIDR_template</vt:lpstr>
      <vt:lpstr>1_MPIDR_template</vt:lpstr>
      <vt:lpstr>Disparities in cancer incidence, treatment, and mortality across socioeconomic groups in Finland</vt:lpstr>
      <vt:lpstr>Background: Cancer Disparity</vt:lpstr>
      <vt:lpstr>Study Design</vt:lpstr>
      <vt:lpstr>Methods</vt:lpstr>
      <vt:lpstr>Summary table</vt:lpstr>
      <vt:lpstr>Summary table (cont.)</vt:lpstr>
      <vt:lpstr>PowerPoint Presentation</vt:lpstr>
      <vt:lpstr>PowerPoint Presentation</vt:lpstr>
      <vt:lpstr>PowerPoint Presentation</vt:lpstr>
      <vt:lpstr>PowerPoint Presentation</vt:lpstr>
      <vt:lpstr>Summary on cancer diagnoses</vt:lpstr>
      <vt:lpstr>PowerPoint Presentation</vt:lpstr>
      <vt:lpstr>PowerPoint Presentation</vt:lpstr>
      <vt:lpstr>PowerPoint Presentation</vt:lpstr>
      <vt:lpstr>PowerPoint Presentation</vt:lpstr>
      <vt:lpstr>PowerPoint Presentation</vt:lpstr>
      <vt:lpstr>Summary on cancer treatments</vt:lpstr>
      <vt:lpstr>PowerPoint Presentation</vt:lpstr>
      <vt:lpstr>PowerPoint Presentation</vt:lpstr>
      <vt:lpstr>PowerPoint Presentation</vt:lpstr>
      <vt:lpstr>PowerPoint Presentation</vt:lpstr>
      <vt:lpstr>PowerPoint Presentation</vt:lpstr>
      <vt:lpstr>Summary on survival</vt:lpstr>
      <vt:lpstr>Discussion</vt:lpstr>
      <vt:lpstr>PowerPoint Presentation</vt:lpstr>
      <vt:lpstr>PowerPoint Presentation</vt:lpstr>
      <vt:lpstr>PowerPoint Presentation</vt:lpstr>
      <vt:lpstr>PowerPoint Presentation</vt:lpstr>
      <vt:lpstr>PowerPoint Presentation</vt:lpstr>
    </vt:vector>
  </TitlesOfParts>
  <Company>MPI for Demographic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Peng</dc:creator>
  <cp:lastModifiedBy>Peng Li</cp:lastModifiedBy>
  <cp:revision>359</cp:revision>
  <dcterms:created xsi:type="dcterms:W3CDTF">2018-05-30T05:54:10Z</dcterms:created>
  <dcterms:modified xsi:type="dcterms:W3CDTF">2024-09-25T11:49:24Z</dcterms:modified>
</cp:coreProperties>
</file>