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5" r:id="rId3"/>
    <p:sldId id="271" r:id="rId4"/>
    <p:sldId id="270" r:id="rId5"/>
    <p:sldId id="266" r:id="rId6"/>
    <p:sldId id="272" r:id="rId7"/>
    <p:sldId id="273" r:id="rId8"/>
    <p:sldId id="274" r:id="rId9"/>
    <p:sldId id="275" r:id="rId10"/>
    <p:sldId id="276" r:id="rId11"/>
    <p:sldId id="267" r:id="rId12"/>
    <p:sldId id="277" r:id="rId13"/>
    <p:sldId id="264" r:id="rId1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Roboto Light" panose="02000000000000000000" pitchFamily="2" charset="0"/>
      <p:regular r:id="rId20"/>
      <p:bold r:id="rId21"/>
      <p:italic r:id="rId22"/>
      <p:boldItalic r:id="rId23"/>
    </p:embeddedFont>
    <p:embeddedFont>
      <p:font typeface="Roboto Medium" panose="02000000000000000000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22">
          <p15:clr>
            <a:srgbClr val="9AA0A6"/>
          </p15:clr>
        </p15:guide>
        <p15:guide id="2" orient="horz" pos="177">
          <p15:clr>
            <a:srgbClr val="9AA0A6"/>
          </p15:clr>
        </p15:guide>
        <p15:guide id="3" pos="5538">
          <p15:clr>
            <a:srgbClr val="9AA0A6"/>
          </p15:clr>
        </p15:guide>
        <p15:guide id="4" orient="horz" pos="3150">
          <p15:clr>
            <a:srgbClr val="9AA0A6"/>
          </p15:clr>
        </p15:guide>
        <p15:guide id="5" pos="5640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i Trias" initials="ST" lastIdx="4" clrIdx="0">
    <p:extLst>
      <p:ext uri="{19B8F6BF-5375-455C-9EA6-DF929625EA0E}">
        <p15:presenceInfo xmlns:p15="http://schemas.microsoft.com/office/powerpoint/2012/main" userId="Sergi Tri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389"/>
    <a:srgbClr val="425997"/>
    <a:srgbClr val="77518E"/>
    <a:srgbClr val="DEDEDE"/>
    <a:srgbClr val="3D7F7D"/>
    <a:srgbClr val="67B6B5"/>
    <a:srgbClr val="C4A9D5"/>
    <a:srgbClr val="764793"/>
    <a:srgbClr val="907FAF"/>
    <a:srgbClr val="463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72" y="60"/>
      </p:cViewPr>
      <p:guideLst>
        <p:guide pos="222"/>
        <p:guide orient="horz" pos="177"/>
        <p:guide pos="5538"/>
        <p:guide orient="horz" pos="3150"/>
        <p:guide pos="5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0887162791279"/>
          <c:y val="0.27649095704264487"/>
          <c:w val="0.71472414030132414"/>
          <c:h val="0.716039294305324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CVD</c:v>
                </c:pt>
              </c:strCache>
            </c:strRef>
          </c:tx>
          <c:spPr>
            <a:solidFill>
              <a:srgbClr val="62518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Both sexes</c:v>
                </c:pt>
                <c:pt idx="1">
                  <c:v>Females</c:v>
                </c:pt>
                <c:pt idx="2">
                  <c:v>Males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0.26</c:v>
                </c:pt>
                <c:pt idx="1">
                  <c:v>0.28000000000000003</c:v>
                </c:pt>
                <c:pt idx="2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B-43AB-B5D8-2C5C2FE21590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Cancer</c:v>
                </c:pt>
              </c:strCache>
            </c:strRef>
          </c:tx>
          <c:spPr>
            <a:solidFill>
              <a:schemeClr val="tx2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Both sexes</c:v>
                </c:pt>
                <c:pt idx="1">
                  <c:v>Females</c:v>
                </c:pt>
                <c:pt idx="2">
                  <c:v>Males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0.25</c:v>
                </c:pt>
                <c:pt idx="1">
                  <c:v>0.2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EB-43AB-B5D8-2C5C2FE21590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Other Causes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Both sexes</c:v>
                </c:pt>
                <c:pt idx="1">
                  <c:v>Females</c:v>
                </c:pt>
                <c:pt idx="2">
                  <c:v>Males</c:v>
                </c:pt>
              </c:strCache>
            </c:strRef>
          </c:cat>
          <c:val>
            <c:numRef>
              <c:f>Hoja1!$D$2:$D$4</c:f>
              <c:numCache>
                <c:formatCode>General</c:formatCode>
                <c:ptCount val="3"/>
                <c:pt idx="0">
                  <c:v>0.49</c:v>
                </c:pt>
                <c:pt idx="1">
                  <c:v>0.52</c:v>
                </c:pt>
                <c:pt idx="2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EB-43AB-B5D8-2C5C2FE215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100"/>
        <c:axId val="1863719279"/>
        <c:axId val="1428783423"/>
      </c:barChart>
      <c:catAx>
        <c:axId val="1863719279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pPr>
            <a:endParaRPr lang="en-US"/>
          </a:p>
        </c:txPr>
        <c:crossAx val="1428783423"/>
        <c:crosses val="autoZero"/>
        <c:auto val="1"/>
        <c:lblAlgn val="ctr"/>
        <c:lblOffset val="100"/>
        <c:noMultiLvlLbl val="0"/>
      </c:catAx>
      <c:valAx>
        <c:axId val="1428783423"/>
        <c:scaling>
          <c:orientation val="minMax"/>
          <c:max val="1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crossAx val="1863719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73099065718444E-2"/>
          <c:y val="6.1879113174777969E-2"/>
          <c:w val="0.86085380186856308"/>
          <c:h val="0.85947936743305431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428A8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57285005677402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88109324886948"/>
                      <c:h val="0.298297705758806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A7F-44CC-909A-B571E4849764}"/>
                </c:ext>
              </c:extLst>
            </c:dLbl>
            <c:dLbl>
              <c:idx val="1"/>
              <c:layout>
                <c:manualLayout>
                  <c:x val="-1.8974232554433354E-2"/>
                  <c:y val="-3.2766964052541505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558178449769912"/>
                      <c:h val="0.29829774945353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A7F-44CC-909A-B571E484976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2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0.3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7F-44CC-909A-B571E4849764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Hoja1!$A$2:$A$3</c:f>
              <c:strCache>
                <c:ptCount val="2"/>
                <c:pt idx="0">
                  <c:v>Categoría 1</c:v>
                </c:pt>
                <c:pt idx="1">
                  <c:v>Categoría 2</c:v>
                </c:pt>
              </c:strCache>
            </c:strRef>
          </c:cat>
          <c:val>
            <c:numRef>
              <c:f>Hoja1!$C$2:$C$3</c:f>
              <c:numCache>
                <c:formatCode>General</c:formatCode>
                <c:ptCount val="2"/>
                <c:pt idx="0">
                  <c:v>0.7</c:v>
                </c:pt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7F-44CC-909A-B571E48497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overlap val="100"/>
        <c:axId val="482865919"/>
        <c:axId val="58006559"/>
      </c:barChart>
      <c:catAx>
        <c:axId val="4828659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006559"/>
        <c:crosses val="autoZero"/>
        <c:auto val="1"/>
        <c:lblAlgn val="ctr"/>
        <c:lblOffset val="100"/>
        <c:noMultiLvlLbl val="0"/>
      </c:catAx>
      <c:valAx>
        <c:axId val="58006559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82865919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0.20126</cdr:x>
      <cdr:y>0.07357</cdr:y>
    </cdr:from>
    <cdr:to>
      <cdr:x>0.32961</cdr:x>
      <cdr:y>0.24344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07D8C7AC-E291-4D9D-9633-71D416AC8781}"/>
            </a:ext>
          </a:extLst>
        </cdr:cNvPr>
        <cdr:cNvSpPr txBox="1"/>
      </cdr:nvSpPr>
      <cdr:spPr>
        <a:xfrm xmlns:a="http://schemas.openxmlformats.org/drawingml/2006/main">
          <a:off x="836534" y="109523"/>
          <a:ext cx="533463" cy="2528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ES" sz="1400" b="1" dirty="0" err="1">
              <a:solidFill>
                <a:srgbClr val="625181"/>
              </a:solidFill>
              <a:latin typeface="Georgia" panose="02040502050405020303" pitchFamily="18" charset="0"/>
            </a:rPr>
            <a:t>CVDs</a:t>
          </a:r>
          <a:endParaRPr lang="en-GB" sz="1400" b="1" dirty="0">
            <a:solidFill>
              <a:srgbClr val="625181"/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0.40472</cdr:x>
      <cdr:y>0.07426</cdr:y>
    </cdr:from>
    <cdr:to>
      <cdr:x>0.55826</cdr:x>
      <cdr:y>0.24044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29E7D0A1-EAC9-452D-8856-E14E09DFA074}"/>
            </a:ext>
          </a:extLst>
        </cdr:cNvPr>
        <cdr:cNvSpPr txBox="1"/>
      </cdr:nvSpPr>
      <cdr:spPr>
        <a:xfrm xmlns:a="http://schemas.openxmlformats.org/drawingml/2006/main">
          <a:off x="1682184" y="110548"/>
          <a:ext cx="638173" cy="247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ES" sz="1400" b="1" dirty="0" err="1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rPr>
            <a:t>Cancers</a:t>
          </a:r>
          <a:endParaRPr lang="en-GB" sz="1400" b="1" dirty="0">
            <a:solidFill>
              <a:schemeClr val="tx2">
                <a:lumMod val="50000"/>
              </a:schemeClr>
            </a:solidFill>
            <a:latin typeface="Georgia" panose="02040502050405020303" pitchFamily="18" charset="0"/>
          </a:endParaRPr>
        </a:p>
      </cdr:txBody>
    </cdr:sp>
  </cdr:relSizeAnchor>
  <cdr:relSizeAnchor xmlns:cdr="http://schemas.openxmlformats.org/drawingml/2006/chartDrawing">
    <cdr:from>
      <cdr:x>0.55824</cdr:x>
      <cdr:y>0.06977</cdr:y>
    </cdr:from>
    <cdr:to>
      <cdr:x>0.94978</cdr:x>
      <cdr:y>0.26184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E33D6B34-AC74-4576-9A2D-228A5A2D2450}"/>
            </a:ext>
          </a:extLst>
        </cdr:cNvPr>
        <cdr:cNvSpPr txBox="1"/>
      </cdr:nvSpPr>
      <cdr:spPr>
        <a:xfrm xmlns:a="http://schemas.openxmlformats.org/drawingml/2006/main">
          <a:off x="2320274" y="103868"/>
          <a:ext cx="1627382" cy="2859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s-ES" sz="1400" b="1" dirty="0" err="1">
              <a:solidFill>
                <a:schemeClr val="bg2">
                  <a:lumMod val="60000"/>
                  <a:lumOff val="40000"/>
                </a:schemeClr>
              </a:solidFill>
              <a:latin typeface="Georgia" panose="02040502050405020303" pitchFamily="18" charset="0"/>
            </a:rPr>
            <a:t>Other</a:t>
          </a:r>
          <a:r>
            <a:rPr lang="es-ES" sz="1400" b="1" dirty="0">
              <a:solidFill>
                <a:schemeClr val="bg2">
                  <a:lumMod val="60000"/>
                  <a:lumOff val="40000"/>
                </a:schemeClr>
              </a:solidFill>
              <a:latin typeface="Georgia" panose="02040502050405020303" pitchFamily="18" charset="0"/>
            </a:rPr>
            <a:t> causes</a:t>
          </a:r>
          <a:endParaRPr lang="en-GB" sz="1400" b="1" dirty="0">
            <a:solidFill>
              <a:schemeClr val="bg2">
                <a:lumMod val="60000"/>
                <a:lumOff val="40000"/>
              </a:schemeClr>
            </a:solidFill>
            <a:latin typeface="Georgia" panose="02040502050405020303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c5d23761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c5d23761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3923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c5d2376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c5d2376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1511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c5d2376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c5d2376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0342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e904e5e3c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e904e5e3c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c5d2376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c5d2376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CVDs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leading</a:t>
            </a:r>
            <a:r>
              <a:rPr lang="es-ES" dirty="0"/>
              <a:t> cause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death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, in </a:t>
            </a:r>
            <a:r>
              <a:rPr lang="es-ES" dirty="0" err="1"/>
              <a:t>Europe</a:t>
            </a:r>
            <a:r>
              <a:rPr lang="es-ES" dirty="0"/>
              <a:t> and in </a:t>
            </a:r>
            <a:r>
              <a:rPr lang="es-ES" dirty="0" err="1"/>
              <a:t>Spain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038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c5d2376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c5d2376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CVDs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leading</a:t>
            </a:r>
            <a:r>
              <a:rPr lang="es-ES" dirty="0"/>
              <a:t> cause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death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, in </a:t>
            </a:r>
            <a:r>
              <a:rPr lang="es-ES" dirty="0" err="1"/>
              <a:t>Europe</a:t>
            </a:r>
            <a:r>
              <a:rPr lang="es-ES" dirty="0"/>
              <a:t> and in </a:t>
            </a:r>
            <a:r>
              <a:rPr lang="es-ES" dirty="0" err="1"/>
              <a:t>Spain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3561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c5d2376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c5d2376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CVDs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leading</a:t>
            </a:r>
            <a:r>
              <a:rPr lang="es-ES" dirty="0"/>
              <a:t> cause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death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, in </a:t>
            </a:r>
            <a:r>
              <a:rPr lang="es-ES" dirty="0" err="1"/>
              <a:t>Europe</a:t>
            </a:r>
            <a:r>
              <a:rPr lang="es-ES" dirty="0"/>
              <a:t> and in </a:t>
            </a:r>
            <a:r>
              <a:rPr lang="es-ES" dirty="0" err="1"/>
              <a:t>Spain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894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c5d23761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c5d23761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CVDs</a:t>
            </a:r>
            <a:r>
              <a:rPr lang="es-ES" dirty="0"/>
              <a:t> are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leading</a:t>
            </a:r>
            <a:r>
              <a:rPr lang="es-ES" dirty="0"/>
              <a:t> cause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death</a:t>
            </a:r>
            <a:r>
              <a:rPr lang="es-ES" dirty="0"/>
              <a:t> 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world</a:t>
            </a:r>
            <a:r>
              <a:rPr lang="es-ES" dirty="0"/>
              <a:t>, in </a:t>
            </a:r>
            <a:r>
              <a:rPr lang="es-ES" dirty="0" err="1"/>
              <a:t>Europe</a:t>
            </a:r>
            <a:r>
              <a:rPr lang="es-ES" dirty="0"/>
              <a:t> and in </a:t>
            </a:r>
            <a:r>
              <a:rPr lang="es-ES" dirty="0" err="1"/>
              <a:t>Spain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8502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c5d23761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c5d23761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682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c5d23761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c5d23761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142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c5d23761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c5d23761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530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c5d237616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c5d237616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503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" y="-12"/>
            <a:ext cx="771713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371751" cy="526132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223450" y="2549846"/>
            <a:ext cx="4990800" cy="122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>
              <a:buSzPts val="1100"/>
            </a:pPr>
            <a:r>
              <a:rPr lang="en-GB" sz="24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Regional and educational inequalities in Cardiovascular mortality in Spain and the role of well-established risk factors</a:t>
            </a:r>
            <a:endParaRPr sz="24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223450" y="4041615"/>
            <a:ext cx="4990800" cy="2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11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Enrique Pérez-Miguel, </a:t>
            </a:r>
            <a:r>
              <a:rPr lang="en-GB" sz="1100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Sergi</a:t>
            </a:r>
            <a:r>
              <a:rPr lang="en-GB" sz="11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1100" dirty="0" err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Trias-Llimós</a:t>
            </a:r>
            <a:r>
              <a:rPr lang="en-GB" sz="1100" dirty="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sz="1100" dirty="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6344376" y="4718550"/>
            <a:ext cx="2609400" cy="2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sz="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Bilbao</a:t>
            </a:r>
            <a:r>
              <a:rPr lang="es" sz="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 /  25</a:t>
            </a:r>
            <a:r>
              <a:rPr lang="en-GB" sz="900" dirty="0" err="1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th</a:t>
            </a:r>
            <a:r>
              <a:rPr lang="es" sz="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GB" sz="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September</a:t>
            </a:r>
            <a:r>
              <a:rPr lang="es" sz="900" dirty="0">
                <a:solidFill>
                  <a:schemeClr val="bg1"/>
                </a:solidFill>
                <a:latin typeface="Georgia"/>
                <a:ea typeface="Georgia"/>
                <a:cs typeface="Georgia"/>
                <a:sym typeface="Georgia"/>
              </a:rPr>
              <a:t> 2024</a:t>
            </a:r>
            <a:endParaRPr sz="900" dirty="0">
              <a:solidFill>
                <a:schemeClr val="bg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52900" y="202625"/>
            <a:ext cx="2770500" cy="12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Results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DB7AE-AE2F-9527-BB58-9349516BBB49}"/>
              </a:ext>
            </a:extLst>
          </p:cNvPr>
          <p:cNvSpPr txBox="1"/>
          <p:nvPr/>
        </p:nvSpPr>
        <p:spPr>
          <a:xfrm>
            <a:off x="675176" y="580880"/>
            <a:ext cx="8763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r>
              <a:rPr lang="en-GB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GB" sz="4400" dirty="0">
              <a:solidFill>
                <a:srgbClr val="3D7F7D"/>
              </a:solidFill>
            </a:endParaRPr>
          </a:p>
        </p:txBody>
      </p:sp>
      <p:pic>
        <p:nvPicPr>
          <p:cNvPr id="33" name="Picture 3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C037CC1-6828-C753-0BBB-E84BF75B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4" t="4727" b="3052"/>
          <a:stretch/>
        </p:blipFill>
        <p:spPr>
          <a:xfrm>
            <a:off x="1873841" y="965600"/>
            <a:ext cx="6144831" cy="3457575"/>
          </a:xfrm>
          <a:prstGeom prst="snip2SameRect">
            <a:avLst>
              <a:gd name="adj1" fmla="val 6681"/>
              <a:gd name="adj2" fmla="val 0"/>
            </a:avLst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21FCE2-9B3D-76B1-B80A-28C9A7561162}"/>
              </a:ext>
            </a:extLst>
          </p:cNvPr>
          <p:cNvSpPr/>
          <p:nvPr/>
        </p:nvSpPr>
        <p:spPr>
          <a:xfrm>
            <a:off x="3046004" y="1174750"/>
            <a:ext cx="1525996" cy="30734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CF6DFA-81E9-9F28-CF5D-9D33615F499E}"/>
              </a:ext>
            </a:extLst>
          </p:cNvPr>
          <p:cNvSpPr/>
          <p:nvPr/>
        </p:nvSpPr>
        <p:spPr>
          <a:xfrm>
            <a:off x="4644341" y="1174750"/>
            <a:ext cx="1525996" cy="30734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E530F72-99F6-D24A-53D0-55B00D565DE2}"/>
              </a:ext>
            </a:extLst>
          </p:cNvPr>
          <p:cNvSpPr/>
          <p:nvPr/>
        </p:nvSpPr>
        <p:spPr>
          <a:xfrm rot="5400000">
            <a:off x="7518966" y="4038372"/>
            <a:ext cx="85754" cy="33380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D9F5559-37DA-2AF3-0BEF-A8EBE4D14946}"/>
              </a:ext>
            </a:extLst>
          </p:cNvPr>
          <p:cNvSpPr/>
          <p:nvPr/>
        </p:nvSpPr>
        <p:spPr>
          <a:xfrm rot="5400000">
            <a:off x="7518966" y="2470322"/>
            <a:ext cx="85754" cy="33380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77;p14">
            <a:extLst>
              <a:ext uri="{FF2B5EF4-FFF2-40B4-BE49-F238E27FC236}">
                <a16:creationId xmlns:a16="http://schemas.microsoft.com/office/drawing/2014/main" id="{C7F92079-B59F-E667-429F-23DB918F9D1F}"/>
              </a:ext>
            </a:extLst>
          </p:cNvPr>
          <p:cNvSpPr txBox="1">
            <a:spLocks/>
          </p:cNvSpPr>
          <p:nvPr/>
        </p:nvSpPr>
        <p:spPr>
          <a:xfrm>
            <a:off x="3445677" y="560032"/>
            <a:ext cx="4021924" cy="62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1200" b="1" dirty="0">
                <a:latin typeface="Georgia"/>
                <a:ea typeface="Georgia"/>
                <a:cs typeface="Georgia"/>
                <a:sym typeface="Georgia"/>
              </a:rPr>
              <a:t>How much would life expectancy increase if …</a:t>
            </a:r>
            <a:endParaRPr lang="en-GB" sz="12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77;p14">
            <a:extLst>
              <a:ext uri="{FF2B5EF4-FFF2-40B4-BE49-F238E27FC236}">
                <a16:creationId xmlns:a16="http://schemas.microsoft.com/office/drawing/2014/main" id="{7152CB9C-3F83-B895-D5AF-2F99F713FD50}"/>
              </a:ext>
            </a:extLst>
          </p:cNvPr>
          <p:cNvSpPr txBox="1">
            <a:spLocks/>
          </p:cNvSpPr>
          <p:nvPr/>
        </p:nvSpPr>
        <p:spPr>
          <a:xfrm>
            <a:off x="3159027" y="2040650"/>
            <a:ext cx="2947348" cy="13121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2000" b="1" dirty="0">
                <a:latin typeface="Georgia"/>
                <a:ea typeface="Georgia"/>
                <a:cs typeface="Georgia"/>
                <a:sym typeface="Georgia"/>
              </a:rPr>
              <a:t>C3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: </a:t>
            </a:r>
          </a:p>
          <a:p>
            <a:pPr>
              <a:lnSpc>
                <a:spcPct val="115000"/>
              </a:lnSpc>
              <a:buSzPts val="1100"/>
            </a:pP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Regional and educational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inequalities in CVD with DKOLH were eliminated</a:t>
            </a:r>
          </a:p>
        </p:txBody>
      </p:sp>
      <p:sp>
        <p:nvSpPr>
          <p:cNvPr id="8" name="Google Shape;65;p14">
            <a:extLst>
              <a:ext uri="{FF2B5EF4-FFF2-40B4-BE49-F238E27FC236}">
                <a16:creationId xmlns:a16="http://schemas.microsoft.com/office/drawing/2014/main" id="{318CA3A5-097D-313A-A9DA-75436D129BC0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" name="Google Shape;127;p17">
            <a:extLst>
              <a:ext uri="{FF2B5EF4-FFF2-40B4-BE49-F238E27FC236}">
                <a16:creationId xmlns:a16="http://schemas.microsoft.com/office/drawing/2014/main" id="{D1D03986-1AF0-1D6F-C699-CECC88EB833C}"/>
              </a:ext>
            </a:extLst>
          </p:cNvPr>
          <p:cNvSpPr txBox="1">
            <a:spLocks/>
          </p:cNvSpPr>
          <p:nvPr/>
        </p:nvSpPr>
        <p:spPr>
          <a:xfrm>
            <a:off x="8801691" y="4818318"/>
            <a:ext cx="3423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s-ES" sz="60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lang="es-ES"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0CD82-8CAC-0660-D479-DC530AA749A8}"/>
              </a:ext>
            </a:extLst>
          </p:cNvPr>
          <p:cNvSpPr txBox="1"/>
          <p:nvPr/>
        </p:nvSpPr>
        <p:spPr>
          <a:xfrm>
            <a:off x="263791" y="2769876"/>
            <a:ext cx="172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0" u="none" strike="noStrike" baseline="0" dirty="0">
                <a:latin typeface="Georgia" panose="02040502050405020303" pitchFamily="18" charset="0"/>
              </a:rPr>
              <a:t>Figure </a:t>
            </a:r>
            <a:r>
              <a:rPr lang="en-GB" sz="1600" dirty="0">
                <a:latin typeface="Georgia" panose="02040502050405020303" pitchFamily="18" charset="0"/>
              </a:rPr>
              <a:t>4</a:t>
            </a:r>
            <a:r>
              <a:rPr lang="en-GB" sz="1600" i="0" u="none" strike="noStrike" baseline="0" dirty="0">
                <a:latin typeface="Georgia" panose="02040502050405020303" pitchFamily="18" charset="0"/>
              </a:rPr>
              <a:t>. </a:t>
            </a:r>
            <a:r>
              <a:rPr lang="en-GB" sz="1600" dirty="0">
                <a:latin typeface="Georgia" panose="02040502050405020303" pitchFamily="18" charset="0"/>
              </a:rPr>
              <a:t>PGLE at age 35 by CCAA, sex, educational level and scenario</a:t>
            </a:r>
            <a:r>
              <a:rPr lang="en-GB" sz="1600" i="0" u="none" strike="noStrike" baseline="0" dirty="0">
                <a:latin typeface="Georgia" panose="02040502050405020303" pitchFamily="18" charset="0"/>
              </a:rPr>
              <a:t>.</a:t>
            </a:r>
            <a:endParaRPr lang="en-GB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560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2900" y="281725"/>
            <a:ext cx="8507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820" b="1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Conclusions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294967295"/>
          </p:nvPr>
        </p:nvSpPr>
        <p:spPr>
          <a:xfrm>
            <a:off x="8801691" y="4818318"/>
            <a:ext cx="342300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600" dirty="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8</a:t>
            </a:r>
            <a:endParaRPr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77;p14">
            <a:extLst>
              <a:ext uri="{FF2B5EF4-FFF2-40B4-BE49-F238E27FC236}">
                <a16:creationId xmlns:a16="http://schemas.microsoft.com/office/drawing/2014/main" id="{792BA3CD-A370-7E07-3DBF-C07291F502F9}"/>
              </a:ext>
            </a:extLst>
          </p:cNvPr>
          <p:cNvSpPr txBox="1">
            <a:spLocks/>
          </p:cNvSpPr>
          <p:nvPr/>
        </p:nvSpPr>
        <p:spPr>
          <a:xfrm>
            <a:off x="911865" y="1090770"/>
            <a:ext cx="7305519" cy="18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Educational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inequalities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exist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in CVD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mortality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in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Spain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its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regions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.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They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are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greater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for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women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and in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the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Balearic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and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Canary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Islands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s-ES" sz="1600" dirty="0"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s-ES" sz="1600" dirty="0"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DKOLH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risk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factors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play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an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important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role 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in CVD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mortality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.</a:t>
            </a: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s-ES" sz="1600" dirty="0"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s-ES" sz="1600" dirty="0"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Eliminating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both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dimensions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of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inequalities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in CVD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with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DKOLH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risk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factors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would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have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an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important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impact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on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Spanish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overall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b="1" dirty="0" err="1">
                <a:latin typeface="Georgia"/>
                <a:ea typeface="Georgia"/>
                <a:cs typeface="Georgia"/>
                <a:sym typeface="Georgia"/>
              </a:rPr>
              <a:t>mortality</a:t>
            </a:r>
            <a:r>
              <a:rPr lang="es-ES" sz="1600" b="1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(PGLE): 0,26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years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for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females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and 0,27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years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s-ES" sz="1600" dirty="0" err="1">
                <a:latin typeface="Georgia"/>
                <a:ea typeface="Georgia"/>
                <a:cs typeface="Georgia"/>
                <a:sym typeface="Georgia"/>
              </a:rPr>
              <a:t>for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males (C3). </a:t>
            </a: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D26A57B4-FF26-34F3-8486-BD532C51613B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8151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2900" y="281725"/>
            <a:ext cx="8507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n-GB" sz="1820" b="1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References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294967295"/>
          </p:nvPr>
        </p:nvSpPr>
        <p:spPr>
          <a:xfrm>
            <a:off x="8801691" y="4818318"/>
            <a:ext cx="342300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600" dirty="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9</a:t>
            </a:r>
            <a:endParaRPr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77;p14">
            <a:extLst>
              <a:ext uri="{FF2B5EF4-FFF2-40B4-BE49-F238E27FC236}">
                <a16:creationId xmlns:a16="http://schemas.microsoft.com/office/drawing/2014/main" id="{792BA3CD-A370-7E07-3DBF-C07291F502F9}"/>
              </a:ext>
            </a:extLst>
          </p:cNvPr>
          <p:cNvSpPr txBox="1">
            <a:spLocks/>
          </p:cNvSpPr>
          <p:nvPr/>
        </p:nvSpPr>
        <p:spPr>
          <a:xfrm>
            <a:off x="953840" y="797888"/>
            <a:ext cx="7305519" cy="18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Adair, T., &amp; Lopez, A. D. (2020). The role of overweight and obesity in adverse cardiovascular disease mortality trends: an analysis of multiple cause of death data from Australia and the USA. BMC medicine, 18, 1-11.</a:t>
            </a: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n-GB" sz="1200" dirty="0"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Di Girolamo, C., </a:t>
            </a:r>
            <a:r>
              <a:rPr lang="en-GB" sz="1200" dirty="0" err="1">
                <a:latin typeface="Georgia"/>
                <a:ea typeface="Georgia"/>
                <a:cs typeface="Georgia"/>
                <a:sym typeface="Georgia"/>
              </a:rPr>
              <a:t>Nusselder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, W. J., Bopp, M., </a:t>
            </a:r>
            <a:r>
              <a:rPr lang="en-GB" sz="1200" dirty="0" err="1">
                <a:latin typeface="Georgia"/>
                <a:ea typeface="Georgia"/>
                <a:cs typeface="Georgia"/>
                <a:sym typeface="Georgia"/>
              </a:rPr>
              <a:t>Brønnum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-Hansen, H., Costa, G., </a:t>
            </a:r>
            <a:r>
              <a:rPr lang="en-GB" sz="1200" dirty="0" err="1">
                <a:latin typeface="Georgia"/>
                <a:ea typeface="Georgia"/>
                <a:cs typeface="Georgia"/>
                <a:sym typeface="Georgia"/>
              </a:rPr>
              <a:t>Kovács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, K., ... &amp; </a:t>
            </a:r>
            <a:r>
              <a:rPr lang="en-GB" sz="1200" dirty="0" err="1">
                <a:latin typeface="Georgia"/>
                <a:ea typeface="Georgia"/>
                <a:cs typeface="Georgia"/>
                <a:sym typeface="Georgia"/>
              </a:rPr>
              <a:t>Mackenbach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, J. P. (2020). Progress in reducing inequalities in cardiovascular disease mortality in Europe. Heart, 106(1), 40-49.</a:t>
            </a: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n-GB" sz="1200" dirty="0"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Müller-</a:t>
            </a:r>
            <a:r>
              <a:rPr lang="en-GB" sz="1200" dirty="0" err="1">
                <a:latin typeface="Georgia"/>
                <a:ea typeface="Georgia"/>
                <a:cs typeface="Georgia"/>
                <a:sym typeface="Georgia"/>
              </a:rPr>
              <a:t>Nordhorn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, J., </a:t>
            </a:r>
            <a:r>
              <a:rPr lang="en-GB" sz="1200" dirty="0" err="1">
                <a:latin typeface="Georgia"/>
                <a:ea typeface="Georgia"/>
                <a:cs typeface="Georgia"/>
                <a:sym typeface="Georgia"/>
              </a:rPr>
              <a:t>Binting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, S., Roll, S., &amp; </a:t>
            </a:r>
            <a:r>
              <a:rPr lang="en-GB" sz="1200" dirty="0" err="1">
                <a:latin typeface="Georgia"/>
                <a:ea typeface="Georgia"/>
                <a:cs typeface="Georgia"/>
                <a:sym typeface="Georgia"/>
              </a:rPr>
              <a:t>Willich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, S. N. (2008). An update on regional variation in cardiovascular mortality within Europe. European heart journal, 29(10), 1316–1326. </a:t>
            </a:r>
          </a:p>
        </p:txBody>
      </p:sp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021717FF-4313-A038-226A-3B1AF38CA987}"/>
              </a:ext>
            </a:extLst>
          </p:cNvPr>
          <p:cNvSpPr txBox="1">
            <a:spLocks/>
          </p:cNvSpPr>
          <p:nvPr/>
        </p:nvSpPr>
        <p:spPr>
          <a:xfrm>
            <a:off x="352900" y="3126372"/>
            <a:ext cx="850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891"/>
            </a:pPr>
            <a:r>
              <a:rPr lang="en-GB" sz="1820" b="1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Funding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A3B769-DB52-D656-0F77-F8684751C17A}"/>
              </a:ext>
            </a:extLst>
          </p:cNvPr>
          <p:cNvSpPr txBox="1"/>
          <p:nvPr/>
        </p:nvSpPr>
        <p:spPr>
          <a:xfrm>
            <a:off x="1096341" y="3741631"/>
            <a:ext cx="7035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This study was supported with funding provided by the BBVA Foundation</a:t>
            </a:r>
            <a:r>
              <a:rPr lang="en-GB" sz="1100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GB" sz="11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(Beca Leonardo </a:t>
            </a:r>
            <a:r>
              <a:rPr lang="en-GB" sz="1100" dirty="0">
                <a:latin typeface="Georgia" panose="02040502050405020303" pitchFamily="18" charset="0"/>
              </a:rPr>
              <a:t>2023, LEO23-2-9669-ECS-DEM-16</a:t>
            </a:r>
            <a:r>
              <a:rPr lang="en-GB" sz="1100" b="0" i="0" u="none" strike="noStrike" dirty="0">
                <a:solidFill>
                  <a:srgbClr val="000000"/>
                </a:solidFill>
                <a:latin typeface="Georgia" panose="02040502050405020303" pitchFamily="18" charset="0"/>
              </a:rPr>
              <a:t> )</a:t>
            </a:r>
            <a:r>
              <a:rPr lang="en-GB" sz="11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.</a:t>
            </a:r>
          </a:p>
          <a:p>
            <a:r>
              <a:rPr lang="en-GB" sz="1100" b="0" i="0" u="none" strike="noStrike" baseline="0" dirty="0">
                <a:solidFill>
                  <a:srgbClr val="000000"/>
                </a:solidFill>
                <a:latin typeface="Georgia" panose="02040502050405020303" pitchFamily="18" charset="0"/>
              </a:rPr>
              <a:t>STL acknowledges research funding from the Spanish Ministry of Science and Innovation (RYC2021-033123-I)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Google Shape;65;p14">
            <a:extLst>
              <a:ext uri="{FF2B5EF4-FFF2-40B4-BE49-F238E27FC236}">
                <a16:creationId xmlns:a16="http://schemas.microsoft.com/office/drawing/2014/main" id="{DF87089F-10A8-CA01-9E3D-731F30DE11AC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8496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456927" y="612520"/>
            <a:ext cx="2038200" cy="46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000" dirty="0">
                <a:solidFill>
                  <a:schemeClr val="bg1"/>
                </a:solidFill>
                <a:latin typeface="Roboto Light"/>
                <a:ea typeface="Roboto Light"/>
                <a:cs typeface="Roboto Light"/>
                <a:sym typeface="Roboto Light"/>
              </a:rPr>
              <a:t>Gràcies</a:t>
            </a:r>
            <a:endParaRPr sz="3000" dirty="0">
              <a:solidFill>
                <a:schemeClr val="bg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2377" y="4294334"/>
            <a:ext cx="1270500" cy="32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9425" y="4227720"/>
            <a:ext cx="916411" cy="46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1"/>
          <p:cNvSpPr txBox="1"/>
          <p:nvPr/>
        </p:nvSpPr>
        <p:spPr>
          <a:xfrm>
            <a:off x="3634300" y="1615827"/>
            <a:ext cx="1971000" cy="8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Enrique Pérez-Miguel</a:t>
            </a:r>
            <a:endParaRPr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eperez@ced.uab.es</a:t>
            </a:r>
            <a:endParaRPr sz="9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5757025" y="1615827"/>
            <a:ext cx="1971000" cy="8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Sergi </a:t>
            </a:r>
            <a:r>
              <a:rPr lang="es-ES" dirty="0" err="1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Trias-Llimós</a:t>
            </a:r>
            <a:endParaRPr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dirty="0">
                <a:solidFill>
                  <a:schemeClr val="tx1"/>
                </a:solidFill>
                <a:latin typeface="Georgia"/>
                <a:ea typeface="Georgia"/>
                <a:cs typeface="Georgia"/>
                <a:sym typeface="Georgia"/>
              </a:rPr>
              <a:t>strias@ced.uab.es</a:t>
            </a:r>
            <a:endParaRPr sz="900"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6">
            <a:alphaModFix/>
          </a:blip>
          <a:srcRect t="30425" b="29917"/>
          <a:stretch/>
        </p:blipFill>
        <p:spPr>
          <a:xfrm>
            <a:off x="0" y="3484675"/>
            <a:ext cx="3235250" cy="128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4365703" y="4304075"/>
            <a:ext cx="10695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rgbClr val="878786"/>
                </a:solidFill>
                <a:latin typeface="Georgia"/>
                <a:ea typeface="Georgia"/>
                <a:cs typeface="Georgia"/>
                <a:sym typeface="Georgia"/>
              </a:rPr>
              <a:t>Consorci Members</a:t>
            </a:r>
            <a:endParaRPr sz="800">
              <a:solidFill>
                <a:srgbClr val="878786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203" name="Google Shape;203;p21"/>
          <p:cNvGrpSpPr/>
          <p:nvPr/>
        </p:nvGrpSpPr>
        <p:grpSpPr>
          <a:xfrm>
            <a:off x="429100" y="4619078"/>
            <a:ext cx="1146288" cy="307800"/>
            <a:chOff x="1465000" y="3474775"/>
            <a:chExt cx="1146288" cy="307800"/>
          </a:xfrm>
        </p:grpSpPr>
        <p:sp>
          <p:nvSpPr>
            <p:cNvPr id="204" name="Google Shape;204;p21"/>
            <p:cNvSpPr txBox="1"/>
            <p:nvPr/>
          </p:nvSpPr>
          <p:spPr>
            <a:xfrm>
              <a:off x="1618888" y="3474775"/>
              <a:ext cx="9924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800">
                  <a:solidFill>
                    <a:srgbClr val="878786"/>
                  </a:solidFill>
                  <a:latin typeface="Georgia"/>
                  <a:ea typeface="Georgia"/>
                  <a:cs typeface="Georgia"/>
                  <a:sym typeface="Georgia"/>
                </a:rPr>
                <a:t>@CEDemografia</a:t>
              </a:r>
              <a:endParaRPr sz="800">
                <a:solidFill>
                  <a:srgbClr val="878786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pic>
          <p:nvPicPr>
            <p:cNvPr id="205" name="Google Shape;205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465000" y="3548138"/>
              <a:ext cx="196500" cy="1610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2900" y="281725"/>
            <a:ext cx="8507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s-ES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Background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7565457" y="4818318"/>
            <a:ext cx="1294984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" sz="600" dirty="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294967295"/>
          </p:nvPr>
        </p:nvSpPr>
        <p:spPr>
          <a:xfrm>
            <a:off x="8801691" y="4818318"/>
            <a:ext cx="342300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600" dirty="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2</a:t>
            </a:r>
            <a:endParaRPr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" name="Google Shape;77;p14">
            <a:extLst>
              <a:ext uri="{FF2B5EF4-FFF2-40B4-BE49-F238E27FC236}">
                <a16:creationId xmlns:a16="http://schemas.microsoft.com/office/drawing/2014/main" id="{B1F0EF83-140C-3160-07E9-3E357BFC9F1D}"/>
              </a:ext>
            </a:extLst>
          </p:cNvPr>
          <p:cNvSpPr txBox="1">
            <a:spLocks/>
          </p:cNvSpPr>
          <p:nvPr/>
        </p:nvSpPr>
        <p:spPr>
          <a:xfrm>
            <a:off x="736020" y="868967"/>
            <a:ext cx="7713981" cy="18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CVD mortality is the leading cause of death 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in the world and in Europe.</a:t>
            </a: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In Spain, they are the leading cause of death for women and the second for men.</a:t>
            </a: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285750" indent="-285750">
              <a:lnSpc>
                <a:spcPct val="115000"/>
              </a:lnSpc>
              <a:buSzPts val="1100"/>
              <a:buFont typeface="Arial" panose="020B0604020202020204" pitchFamily="34" charset="0"/>
              <a:buChar char="•"/>
            </a:pP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CVDs have important 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regional and socioeconomic inequalities 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(Girolamo et al., 2020; Müller-</a:t>
            </a:r>
            <a:r>
              <a:rPr lang="en-GB" sz="1200" dirty="0" err="1">
                <a:latin typeface="Georgia"/>
                <a:ea typeface="Georgia"/>
                <a:cs typeface="Georgia"/>
                <a:sym typeface="Georgia"/>
              </a:rPr>
              <a:t>Nordhorn</a:t>
            </a:r>
            <a:r>
              <a:rPr lang="en-GB" sz="1200" dirty="0">
                <a:latin typeface="Georgia"/>
                <a:ea typeface="Georgia"/>
                <a:cs typeface="Georgia"/>
                <a:sym typeface="Georgia"/>
              </a:rPr>
              <a:t> et al., 2008), 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which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 might stem from inequalities in risk factors</a:t>
            </a:r>
          </a:p>
        </p:txBody>
      </p:sp>
      <p:graphicFrame>
        <p:nvGraphicFramePr>
          <p:cNvPr id="9" name="Gráfico 19">
            <a:extLst>
              <a:ext uri="{FF2B5EF4-FFF2-40B4-BE49-F238E27FC236}">
                <a16:creationId xmlns:a16="http://schemas.microsoft.com/office/drawing/2014/main" id="{F917BB34-DA65-C1FC-31FC-CA3B2DCEC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4786537"/>
              </p:ext>
            </p:extLst>
          </p:nvPr>
        </p:nvGraphicFramePr>
        <p:xfrm>
          <a:off x="1778000" y="1827396"/>
          <a:ext cx="4718441" cy="1488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E2270A5A-8921-5C14-3D01-5AE04ECB2B04}"/>
              </a:ext>
            </a:extLst>
          </p:cNvPr>
          <p:cNvSpPr txBox="1"/>
          <p:nvPr/>
        </p:nvSpPr>
        <p:spPr>
          <a:xfrm>
            <a:off x="6234036" y="2238092"/>
            <a:ext cx="25676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Georgia" panose="02040502050405020303" pitchFamily="18" charset="0"/>
              </a:rPr>
              <a:t>Figure 1. Share </a:t>
            </a:r>
            <a:r>
              <a:rPr lang="es-ES" dirty="0" err="1">
                <a:latin typeface="Georgia" panose="02040502050405020303" pitchFamily="18" charset="0"/>
              </a:rPr>
              <a:t>of</a:t>
            </a:r>
            <a:r>
              <a:rPr lang="es-ES" dirty="0">
                <a:latin typeface="Georgia" panose="02040502050405020303" pitchFamily="18" charset="0"/>
              </a:rPr>
              <a:t> </a:t>
            </a:r>
            <a:r>
              <a:rPr lang="es-ES" dirty="0" err="1">
                <a:latin typeface="Georgia" panose="02040502050405020303" pitchFamily="18" charset="0"/>
              </a:rPr>
              <a:t>deaths</a:t>
            </a:r>
            <a:r>
              <a:rPr lang="es-ES" dirty="0">
                <a:latin typeface="Georgia" panose="02040502050405020303" pitchFamily="18" charset="0"/>
              </a:rPr>
              <a:t> </a:t>
            </a:r>
            <a:r>
              <a:rPr lang="es-ES" dirty="0" err="1">
                <a:latin typeface="Georgia" panose="02040502050405020303" pitchFamily="18" charset="0"/>
              </a:rPr>
              <a:t>by</a:t>
            </a:r>
            <a:r>
              <a:rPr lang="es-ES" dirty="0">
                <a:latin typeface="Georgia" panose="02040502050405020303" pitchFamily="18" charset="0"/>
              </a:rPr>
              <a:t> cause and sex. </a:t>
            </a:r>
            <a:r>
              <a:rPr lang="es-ES" dirty="0" err="1">
                <a:latin typeface="Georgia" panose="02040502050405020303" pitchFamily="18" charset="0"/>
              </a:rPr>
              <a:t>Spain</a:t>
            </a:r>
            <a:r>
              <a:rPr lang="es-ES" dirty="0">
                <a:latin typeface="Georgia" panose="02040502050405020303" pitchFamily="18" charset="0"/>
              </a:rPr>
              <a:t>, 2022. (</a:t>
            </a:r>
            <a:r>
              <a:rPr lang="es-ES" dirty="0" err="1">
                <a:latin typeface="Georgia" panose="02040502050405020303" pitchFamily="18" charset="0"/>
              </a:rPr>
              <a:t>Spanish</a:t>
            </a:r>
            <a:r>
              <a:rPr lang="es-ES" dirty="0">
                <a:latin typeface="Georgia" panose="02040502050405020303" pitchFamily="18" charset="0"/>
              </a:rPr>
              <a:t> </a:t>
            </a:r>
            <a:r>
              <a:rPr lang="es-ES" dirty="0" err="1">
                <a:latin typeface="Georgia" panose="02040502050405020303" pitchFamily="18" charset="0"/>
              </a:rPr>
              <a:t>National</a:t>
            </a:r>
            <a:r>
              <a:rPr lang="es-ES" dirty="0">
                <a:latin typeface="Georgia" panose="02040502050405020303" pitchFamily="18" charset="0"/>
              </a:rPr>
              <a:t> </a:t>
            </a:r>
            <a:r>
              <a:rPr lang="es-ES" dirty="0" err="1">
                <a:latin typeface="Georgia" panose="02040502050405020303" pitchFamily="18" charset="0"/>
              </a:rPr>
              <a:t>Statistics</a:t>
            </a:r>
            <a:r>
              <a:rPr lang="es-ES" dirty="0">
                <a:latin typeface="Georgia" panose="02040502050405020303" pitchFamily="18" charset="0"/>
              </a:rPr>
              <a:t> </a:t>
            </a:r>
            <a:r>
              <a:rPr lang="es-ES" dirty="0" err="1">
                <a:latin typeface="Georgia" panose="02040502050405020303" pitchFamily="18" charset="0"/>
              </a:rPr>
              <a:t>Institute</a:t>
            </a:r>
            <a:r>
              <a:rPr lang="es-ES" dirty="0">
                <a:latin typeface="Georgia" panose="02040502050405020303" pitchFamily="18" charset="0"/>
              </a:rPr>
              <a:t>, INE)</a:t>
            </a:r>
            <a:endParaRPr lang="en-GB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176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2900" y="281725"/>
            <a:ext cx="8507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s-ES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Objectives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294967295"/>
          </p:nvPr>
        </p:nvSpPr>
        <p:spPr>
          <a:xfrm>
            <a:off x="8801691" y="4818318"/>
            <a:ext cx="342300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600" dirty="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3</a:t>
            </a:r>
            <a:endParaRPr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77;p14">
            <a:extLst>
              <a:ext uri="{FF2B5EF4-FFF2-40B4-BE49-F238E27FC236}">
                <a16:creationId xmlns:a16="http://schemas.microsoft.com/office/drawing/2014/main" id="{84DDFA51-4BB5-204B-362B-1E533A750949}"/>
              </a:ext>
            </a:extLst>
          </p:cNvPr>
          <p:cNvSpPr txBox="1">
            <a:spLocks/>
          </p:cNvSpPr>
          <p:nvPr/>
        </p:nvSpPr>
        <p:spPr>
          <a:xfrm>
            <a:off x="1017626" y="1625949"/>
            <a:ext cx="7540220" cy="1891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lvl="1" indent="-228600">
              <a:lnSpc>
                <a:spcPct val="115000"/>
              </a:lnSpc>
              <a:buSzPct val="150000"/>
              <a:buFont typeface="+mj-lt"/>
              <a:buAutoNum type="arabicPeriod"/>
            </a:pP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To assess 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educational inequalities 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in CVD mortality by sex 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in Spanish regions.</a:t>
            </a:r>
          </a:p>
          <a:p>
            <a:pPr marL="228600" lvl="1" indent="-228600">
              <a:lnSpc>
                <a:spcPct val="115000"/>
              </a:lnSpc>
              <a:buSzPct val="150000"/>
              <a:buFont typeface="+mj-lt"/>
              <a:buAutoNum type="arabicPeriod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228600" lvl="1" indent="-228600">
              <a:lnSpc>
                <a:spcPct val="115000"/>
              </a:lnSpc>
              <a:buSzPct val="150000"/>
              <a:buFont typeface="+mj-lt"/>
              <a:buAutoNum type="arabicPeriod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228600" lvl="1" indent="-228600">
              <a:lnSpc>
                <a:spcPct val="115000"/>
              </a:lnSpc>
              <a:buSzPct val="150000"/>
              <a:buFont typeface="+mj-lt"/>
              <a:buAutoNum type="arabicPeriod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  <a:p>
            <a:pPr marL="228600" lvl="1" indent="-228600">
              <a:lnSpc>
                <a:spcPct val="115000"/>
              </a:lnSpc>
              <a:buSzPct val="150000"/>
              <a:buFont typeface="+mj-lt"/>
              <a:buAutoNum type="arabicPeriod"/>
            </a:pP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To estimate the 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contribution of 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educational and regional 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inequalities of well established risk factors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on CVD mortality and all cause mortality.</a:t>
            </a:r>
          </a:p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" name="Google Shape;65;p14">
            <a:extLst>
              <a:ext uri="{FF2B5EF4-FFF2-40B4-BE49-F238E27FC236}">
                <a16:creationId xmlns:a16="http://schemas.microsoft.com/office/drawing/2014/main" id="{955A515C-C9DE-0001-743E-87DE1A0B74DF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9327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2900" y="281725"/>
            <a:ext cx="8507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s-ES" sz="1820" b="1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Data &amp; M</a:t>
            </a:r>
            <a:r>
              <a:rPr lang="en-GB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ethods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294967295"/>
          </p:nvPr>
        </p:nvSpPr>
        <p:spPr>
          <a:xfrm>
            <a:off x="8801691" y="4818318"/>
            <a:ext cx="342300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600" dirty="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4</a:t>
            </a:r>
            <a:endParaRPr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77;p14">
            <a:extLst>
              <a:ext uri="{FF2B5EF4-FFF2-40B4-BE49-F238E27FC236}">
                <a16:creationId xmlns:a16="http://schemas.microsoft.com/office/drawing/2014/main" id="{A431CD54-FD7E-9CFC-AEF1-D2D178C39EF0}"/>
              </a:ext>
            </a:extLst>
          </p:cNvPr>
          <p:cNvSpPr txBox="1">
            <a:spLocks/>
          </p:cNvSpPr>
          <p:nvPr/>
        </p:nvSpPr>
        <p:spPr>
          <a:xfrm>
            <a:off x="551735" y="2767330"/>
            <a:ext cx="3479722" cy="39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indent="-171450">
              <a:lnSpc>
                <a:spcPct val="115000"/>
              </a:lnSpc>
              <a:buSzPts val="1100"/>
              <a:buFont typeface="Courier New" panose="02070309020205020404" pitchFamily="49" charset="0"/>
              <a:buChar char="o"/>
            </a:pPr>
            <a:r>
              <a:rPr lang="en-GB" sz="1400" dirty="0">
                <a:latin typeface="Georgia"/>
                <a:ea typeface="Georgia"/>
                <a:cs typeface="Georgia"/>
                <a:sym typeface="Georgia"/>
              </a:rPr>
              <a:t>Two main metrics:</a:t>
            </a:r>
          </a:p>
        </p:txBody>
      </p:sp>
      <p:sp>
        <p:nvSpPr>
          <p:cNvPr id="3" name="Rectángulo: esquinas redondeadas 82">
            <a:extLst>
              <a:ext uri="{FF2B5EF4-FFF2-40B4-BE49-F238E27FC236}">
                <a16:creationId xmlns:a16="http://schemas.microsoft.com/office/drawing/2014/main" id="{F27F2D84-C892-35EA-1CC3-E9BB64976A0E}"/>
              </a:ext>
            </a:extLst>
          </p:cNvPr>
          <p:cNvSpPr/>
          <p:nvPr/>
        </p:nvSpPr>
        <p:spPr>
          <a:xfrm>
            <a:off x="2452987" y="2556714"/>
            <a:ext cx="1738013" cy="936000"/>
          </a:xfrm>
          <a:prstGeom prst="roundRect">
            <a:avLst/>
          </a:prstGeom>
          <a:solidFill>
            <a:srgbClr val="9463B2">
              <a:alpha val="54902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Georgia" panose="02040502050405020303" pitchFamily="18" charset="0"/>
              </a:rPr>
              <a:t>CVD</a:t>
            </a:r>
          </a:p>
          <a:p>
            <a:pPr algn="ctr"/>
            <a:endParaRPr lang="en-GB" sz="2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Georgia" panose="02040502050405020303" pitchFamily="18" charset="0"/>
              </a:rPr>
              <a:t>As underlying cause (UC)</a:t>
            </a:r>
          </a:p>
        </p:txBody>
      </p:sp>
      <p:sp>
        <p:nvSpPr>
          <p:cNvPr id="4" name="Rectángulo: esquinas redondeadas 83">
            <a:extLst>
              <a:ext uri="{FF2B5EF4-FFF2-40B4-BE49-F238E27FC236}">
                <a16:creationId xmlns:a16="http://schemas.microsoft.com/office/drawing/2014/main" id="{95994748-7D5E-DB79-8988-681B2C390C11}"/>
              </a:ext>
            </a:extLst>
          </p:cNvPr>
          <p:cNvSpPr/>
          <p:nvPr/>
        </p:nvSpPr>
        <p:spPr>
          <a:xfrm>
            <a:off x="4695360" y="2556714"/>
            <a:ext cx="2793784" cy="936000"/>
          </a:xfrm>
          <a:prstGeom prst="roundRect">
            <a:avLst/>
          </a:prstGeom>
          <a:solidFill>
            <a:srgbClr val="67B6B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Georgia" panose="02040502050405020303" pitchFamily="18" charset="0"/>
              </a:rPr>
              <a:t>CVD with DKOLH</a:t>
            </a:r>
          </a:p>
          <a:p>
            <a:pPr algn="ctr"/>
            <a:endParaRPr lang="en-GB" sz="5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algn="ctr"/>
            <a:r>
              <a:rPr lang="en-GB" sz="1100" b="1" dirty="0">
                <a:solidFill>
                  <a:schemeClr val="tx1"/>
                </a:solidFill>
                <a:latin typeface="Georgia" panose="02040502050405020303" pitchFamily="18" charset="0"/>
              </a:rPr>
              <a:t>Diabetes, Chronic Kidney Disease, Obesity, </a:t>
            </a:r>
            <a:r>
              <a:rPr lang="en-GB" sz="1100" b="1" dirty="0" err="1">
                <a:solidFill>
                  <a:schemeClr val="tx1"/>
                </a:solidFill>
                <a:latin typeface="Georgia" panose="02040502050405020303" pitchFamily="18" charset="0"/>
              </a:rPr>
              <a:t>Lipidemias</a:t>
            </a:r>
            <a:r>
              <a:rPr lang="en-GB" sz="1100" b="1" dirty="0">
                <a:solidFill>
                  <a:schemeClr val="tx1"/>
                </a:solidFill>
                <a:latin typeface="Georgia" panose="02040502050405020303" pitchFamily="18" charset="0"/>
              </a:rPr>
              <a:t>, Hypertension as Contributory Cause</a:t>
            </a:r>
          </a:p>
        </p:txBody>
      </p:sp>
      <p:sp>
        <p:nvSpPr>
          <p:cNvPr id="8" name="Google Shape;77;p14">
            <a:extLst>
              <a:ext uri="{FF2B5EF4-FFF2-40B4-BE49-F238E27FC236}">
                <a16:creationId xmlns:a16="http://schemas.microsoft.com/office/drawing/2014/main" id="{32B034FA-5859-54C3-D179-810210E2D2FA}"/>
              </a:ext>
            </a:extLst>
          </p:cNvPr>
          <p:cNvSpPr txBox="1">
            <a:spLocks/>
          </p:cNvSpPr>
          <p:nvPr/>
        </p:nvSpPr>
        <p:spPr>
          <a:xfrm>
            <a:off x="2090419" y="1155012"/>
            <a:ext cx="6053855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1400" dirty="0">
                <a:latin typeface="Georgia"/>
                <a:ea typeface="Georgia"/>
                <a:cs typeface="Georgia"/>
                <a:sym typeface="Georgia"/>
              </a:rPr>
              <a:t>Individual-level multiple cause-of-death mortality data in Spain, ages 35+, 2016-21 (2,5M deaths) (Spanish National Statistics Institute).</a:t>
            </a:r>
          </a:p>
        </p:txBody>
      </p:sp>
      <p:sp>
        <p:nvSpPr>
          <p:cNvPr id="9" name="Google Shape;77;p14">
            <a:extLst>
              <a:ext uri="{FF2B5EF4-FFF2-40B4-BE49-F238E27FC236}">
                <a16:creationId xmlns:a16="http://schemas.microsoft.com/office/drawing/2014/main" id="{FA1FF618-57BA-3A2C-6A34-C92272A55965}"/>
              </a:ext>
            </a:extLst>
          </p:cNvPr>
          <p:cNvSpPr txBox="1">
            <a:spLocks/>
          </p:cNvSpPr>
          <p:nvPr/>
        </p:nvSpPr>
        <p:spPr>
          <a:xfrm>
            <a:off x="1118870" y="1180749"/>
            <a:ext cx="1168360" cy="39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s-ES" sz="1800" b="1" dirty="0">
                <a:latin typeface="Georgia"/>
                <a:ea typeface="Georgia"/>
                <a:cs typeface="Georgia"/>
                <a:sym typeface="Georgia"/>
              </a:rPr>
              <a:t>D</a:t>
            </a:r>
            <a:r>
              <a:rPr lang="en-GB" sz="1800" b="1" dirty="0">
                <a:latin typeface="Georgia"/>
                <a:ea typeface="Georgia"/>
                <a:cs typeface="Georgia"/>
                <a:sym typeface="Georgia"/>
              </a:rPr>
              <a:t>ATA:</a:t>
            </a:r>
          </a:p>
        </p:txBody>
      </p:sp>
      <p:pic>
        <p:nvPicPr>
          <p:cNvPr id="12" name="Picture 2" descr="masculino y hembra icono, baño, mujer, gente, firmar, contorno estilo. baño  signo. símbolos de hombre y mujer. compañero género logo. vector  ilustración diseño en blanco antecedentes. eps 10 28897477 Vector en  Vecteezy">
            <a:extLst>
              <a:ext uri="{FF2B5EF4-FFF2-40B4-BE49-F238E27FC236}">
                <a16:creationId xmlns:a16="http://schemas.microsoft.com/office/drawing/2014/main" id="{B8CB51C1-254D-6B08-C410-66953A44AE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11468" r="52222" b="11865"/>
          <a:stretch/>
        </p:blipFill>
        <p:spPr bwMode="auto">
          <a:xfrm>
            <a:off x="5117346" y="4338258"/>
            <a:ext cx="237600" cy="53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masculino y hembra icono, baño, mujer, gente, firmar, contorno estilo. baño  signo. símbolos de hombre y mujer. compañero género logo. vector  ilustración diseño en blanco antecedentes. eps 10 28897477 Vector en  Vecteezy">
            <a:extLst>
              <a:ext uri="{FF2B5EF4-FFF2-40B4-BE49-F238E27FC236}">
                <a16:creationId xmlns:a16="http://schemas.microsoft.com/office/drawing/2014/main" id="{C4C9D662-5650-B171-5320-8E9F830B17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1" t="13204" r="15348" b="12213"/>
          <a:stretch/>
        </p:blipFill>
        <p:spPr bwMode="auto">
          <a:xfrm>
            <a:off x="5117346" y="3835128"/>
            <a:ext cx="236595" cy="4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Gráfico 12">
            <a:extLst>
              <a:ext uri="{FF2B5EF4-FFF2-40B4-BE49-F238E27FC236}">
                <a16:creationId xmlns:a16="http://schemas.microsoft.com/office/drawing/2014/main" id="{84A033BD-480A-42ED-B9E1-6900EECDB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172724"/>
              </p:ext>
            </p:extLst>
          </p:nvPr>
        </p:nvGraphicFramePr>
        <p:xfrm>
          <a:off x="5321503" y="3766757"/>
          <a:ext cx="2007960" cy="1280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E9EBB50-E4AC-7443-C0B2-4A7C27653EED}"/>
              </a:ext>
            </a:extLst>
          </p:cNvPr>
          <p:cNvSpPr txBox="1"/>
          <p:nvPr/>
        </p:nvSpPr>
        <p:spPr>
          <a:xfrm>
            <a:off x="3099064" y="4107103"/>
            <a:ext cx="184153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Georgia" panose="02040502050405020303" pitchFamily="18" charset="0"/>
              </a:rPr>
              <a:t>Figure 2. Share </a:t>
            </a:r>
            <a:r>
              <a:rPr lang="es-ES" sz="1100" dirty="0" err="1">
                <a:latin typeface="Georgia" panose="02040502050405020303" pitchFamily="18" charset="0"/>
              </a:rPr>
              <a:t>of</a:t>
            </a:r>
            <a:r>
              <a:rPr lang="es-ES" sz="1100" dirty="0">
                <a:latin typeface="Georgia" panose="02040502050405020303" pitchFamily="18" charset="0"/>
              </a:rPr>
              <a:t> CVD </a:t>
            </a:r>
            <a:r>
              <a:rPr lang="es-ES" sz="1100" dirty="0" err="1">
                <a:latin typeface="Georgia" panose="02040502050405020303" pitchFamily="18" charset="0"/>
              </a:rPr>
              <a:t>with</a:t>
            </a:r>
            <a:r>
              <a:rPr lang="es-ES" sz="1100" dirty="0">
                <a:latin typeface="Georgia" panose="02040502050405020303" pitchFamily="18" charset="0"/>
              </a:rPr>
              <a:t> DKOLH  </a:t>
            </a:r>
            <a:r>
              <a:rPr lang="es-ES" sz="1100" dirty="0" err="1">
                <a:latin typeface="Georgia" panose="02040502050405020303" pitchFamily="18" charset="0"/>
              </a:rPr>
              <a:t>out</a:t>
            </a:r>
            <a:r>
              <a:rPr lang="es-ES" sz="1100" dirty="0">
                <a:latin typeface="Georgia" panose="02040502050405020303" pitchFamily="18" charset="0"/>
              </a:rPr>
              <a:t> </a:t>
            </a:r>
            <a:r>
              <a:rPr lang="es-ES" sz="1100" dirty="0" err="1">
                <a:latin typeface="Georgia" panose="02040502050405020303" pitchFamily="18" charset="0"/>
              </a:rPr>
              <a:t>of</a:t>
            </a:r>
            <a:r>
              <a:rPr lang="es-ES" sz="1100" dirty="0">
                <a:latin typeface="Georgia" panose="02040502050405020303" pitchFamily="18" charset="0"/>
              </a:rPr>
              <a:t> total CVD </a:t>
            </a:r>
            <a:r>
              <a:rPr lang="es-ES" sz="1100" dirty="0" err="1">
                <a:latin typeface="Georgia" panose="02040502050405020303" pitchFamily="18" charset="0"/>
              </a:rPr>
              <a:t>deaths</a:t>
            </a:r>
            <a:r>
              <a:rPr lang="es-ES" sz="1100" dirty="0">
                <a:latin typeface="Georgia" panose="02040502050405020303" pitchFamily="18" charset="0"/>
              </a:rPr>
              <a:t> (INE)</a:t>
            </a:r>
            <a:endParaRPr lang="en-GB" sz="1100" dirty="0">
              <a:latin typeface="Georgia" panose="020405020504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EEE66-8F71-417F-C4DE-703C60A0F10B}"/>
              </a:ext>
            </a:extLst>
          </p:cNvPr>
          <p:cNvSpPr txBox="1"/>
          <p:nvPr/>
        </p:nvSpPr>
        <p:spPr>
          <a:xfrm>
            <a:off x="7452961" y="3038734"/>
            <a:ext cx="1081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Georgia" panose="02040502050405020303" pitchFamily="18" charset="0"/>
              </a:rPr>
              <a:t>Adair &amp; </a:t>
            </a:r>
            <a:r>
              <a:rPr lang="es-ES" sz="1100" dirty="0" err="1">
                <a:latin typeface="Georgia" panose="02040502050405020303" pitchFamily="18" charset="0"/>
              </a:rPr>
              <a:t>Lopez</a:t>
            </a:r>
            <a:r>
              <a:rPr lang="es-ES" sz="1100" dirty="0">
                <a:latin typeface="Georgia" panose="02040502050405020303" pitchFamily="18" charset="0"/>
              </a:rPr>
              <a:t> (2020)</a:t>
            </a:r>
            <a:endParaRPr lang="en-GB" sz="1100" dirty="0">
              <a:latin typeface="Georgia" panose="02040502050405020303" pitchFamily="18" charset="0"/>
            </a:endParaRPr>
          </a:p>
        </p:txBody>
      </p:sp>
      <p:sp>
        <p:nvSpPr>
          <p:cNvPr id="7" name="Google Shape;65;p14">
            <a:extLst>
              <a:ext uri="{FF2B5EF4-FFF2-40B4-BE49-F238E27FC236}">
                <a16:creationId xmlns:a16="http://schemas.microsoft.com/office/drawing/2014/main" id="{2091F1DC-33F9-C998-FD89-95A8985C5C55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F818A32E-9601-78B6-2645-73AB8AE6B410}"/>
              </a:ext>
            </a:extLst>
          </p:cNvPr>
          <p:cNvSpPr/>
          <p:nvPr/>
        </p:nvSpPr>
        <p:spPr>
          <a:xfrm rot="16200000">
            <a:off x="6244765" y="3049034"/>
            <a:ext cx="162208" cy="169455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521CD5-8650-3AD3-F050-51EA80CF86A5}"/>
              </a:ext>
            </a:extLst>
          </p:cNvPr>
          <p:cNvSpPr txBox="1"/>
          <p:nvPr/>
        </p:nvSpPr>
        <p:spPr>
          <a:xfrm>
            <a:off x="5917823" y="3568945"/>
            <a:ext cx="2007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latin typeface="Georgia" panose="02040502050405020303" pitchFamily="18" charset="0"/>
              </a:rPr>
              <a:t>CVD </a:t>
            </a:r>
            <a:r>
              <a:rPr lang="es-ES" sz="1100" dirty="0" err="1">
                <a:latin typeface="Georgia" panose="02040502050405020303" pitchFamily="18" charset="0"/>
              </a:rPr>
              <a:t>deaths</a:t>
            </a:r>
            <a:endParaRPr lang="en-GB" sz="11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6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52900" y="281725"/>
            <a:ext cx="8507400" cy="73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91"/>
              <a:buFont typeface="Arial"/>
              <a:buNone/>
            </a:pPr>
            <a:r>
              <a:rPr lang="es-ES" sz="1820" b="1" dirty="0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M</a:t>
            </a:r>
            <a:r>
              <a:rPr lang="en-GB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ethods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ctrTitle" idx="4294967295"/>
          </p:nvPr>
        </p:nvSpPr>
        <p:spPr>
          <a:xfrm>
            <a:off x="8801691" y="4818318"/>
            <a:ext cx="342300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600" dirty="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5</a:t>
            </a:r>
            <a:endParaRPr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Google Shape;77;p14">
            <a:extLst>
              <a:ext uri="{FF2B5EF4-FFF2-40B4-BE49-F238E27FC236}">
                <a16:creationId xmlns:a16="http://schemas.microsoft.com/office/drawing/2014/main" id="{C8346F01-A743-33B9-6686-BFC20AFE3FB7}"/>
              </a:ext>
            </a:extLst>
          </p:cNvPr>
          <p:cNvSpPr txBox="1">
            <a:spLocks/>
          </p:cNvSpPr>
          <p:nvPr/>
        </p:nvSpPr>
        <p:spPr>
          <a:xfrm>
            <a:off x="1682108" y="1020625"/>
            <a:ext cx="6594384" cy="62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To estimate 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age standardised CVD mortality rates 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by Autonomous Community (CCAA), sex and educational level using all deaths with a code I00 I99 (ICD 10) as underlying cause.</a:t>
            </a:r>
          </a:p>
          <a:p>
            <a:pPr>
              <a:lnSpc>
                <a:spcPct val="115000"/>
              </a:lnSpc>
              <a:buSzPts val="1100"/>
            </a:pP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Measure of inequalities : Relative Index of Inequality (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RII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)</a:t>
            </a:r>
            <a:r>
              <a:rPr lang="es-ES" sz="1600" dirty="0"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GB" sz="16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Google Shape;77;p14">
            <a:extLst>
              <a:ext uri="{FF2B5EF4-FFF2-40B4-BE49-F238E27FC236}">
                <a16:creationId xmlns:a16="http://schemas.microsoft.com/office/drawing/2014/main" id="{10F6A59E-48BE-6BFE-736A-56C8BDD4ABF0}"/>
              </a:ext>
            </a:extLst>
          </p:cNvPr>
          <p:cNvSpPr txBox="1">
            <a:spLocks/>
          </p:cNvSpPr>
          <p:nvPr/>
        </p:nvSpPr>
        <p:spPr>
          <a:xfrm>
            <a:off x="1682107" y="2930412"/>
            <a:ext cx="6594385" cy="62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To estimate the potential contribution of educational and regional inequalities in CVD with DKOLH on CVD and all cause mortality using 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potential gains in life expectancy 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at age 35 (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PGLE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, upward levelling) in three different </a:t>
            </a: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counterfactual scenarios</a:t>
            </a:r>
          </a:p>
          <a:p>
            <a:pPr>
              <a:lnSpc>
                <a:spcPct val="115000"/>
              </a:lnSpc>
              <a:buSzPts val="1100"/>
            </a:pPr>
            <a:endParaRPr lang="en-GB" sz="3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1DDE42-F15C-86B8-FAAD-1DF487529FC3}"/>
              </a:ext>
            </a:extLst>
          </p:cNvPr>
          <p:cNvSpPr txBox="1"/>
          <p:nvPr/>
        </p:nvSpPr>
        <p:spPr>
          <a:xfrm>
            <a:off x="1026603" y="1265419"/>
            <a:ext cx="6555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6E4389"/>
                </a:solidFill>
                <a:latin typeface="Georgia"/>
                <a:ea typeface="Georgia"/>
                <a:cs typeface="Georgia"/>
                <a:sym typeface="Georgia"/>
              </a:rPr>
              <a:t>1.</a:t>
            </a:r>
            <a:r>
              <a:rPr lang="en-GB" sz="4400" b="1" dirty="0">
                <a:solidFill>
                  <a:srgbClr val="6E438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GB" sz="4400" dirty="0">
              <a:solidFill>
                <a:srgbClr val="6E438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13DA60-8297-BF8C-CC33-9A3BC71669BD}"/>
              </a:ext>
            </a:extLst>
          </p:cNvPr>
          <p:cNvSpPr txBox="1"/>
          <p:nvPr/>
        </p:nvSpPr>
        <p:spPr>
          <a:xfrm>
            <a:off x="972301" y="3011316"/>
            <a:ext cx="96241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endParaRPr lang="en-GB" sz="4400" dirty="0">
              <a:solidFill>
                <a:srgbClr val="3D7F7D"/>
              </a:solidFill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03ADC07A-10A7-594B-F712-B8E380BF9FFD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11276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52900" y="202625"/>
            <a:ext cx="2770500" cy="12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Results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ctrTitle" idx="4294967295"/>
          </p:nvPr>
        </p:nvSpPr>
        <p:spPr>
          <a:xfrm>
            <a:off x="8801691" y="4818318"/>
            <a:ext cx="342300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600" dirty="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6</a:t>
            </a:r>
            <a:endParaRPr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DB7AE-AE2F-9527-BB58-9349516BBB49}"/>
              </a:ext>
            </a:extLst>
          </p:cNvPr>
          <p:cNvSpPr txBox="1"/>
          <p:nvPr/>
        </p:nvSpPr>
        <p:spPr>
          <a:xfrm>
            <a:off x="675177" y="580880"/>
            <a:ext cx="6555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6E4389"/>
                </a:solidFill>
                <a:latin typeface="Georgia"/>
                <a:ea typeface="Georgia"/>
                <a:cs typeface="Georgia"/>
                <a:sym typeface="Georgia"/>
              </a:rPr>
              <a:t>1.</a:t>
            </a:r>
            <a:r>
              <a:rPr lang="en-GB" sz="4400" b="1" dirty="0">
                <a:solidFill>
                  <a:srgbClr val="6E4389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GB" sz="4400" dirty="0">
              <a:solidFill>
                <a:srgbClr val="6E438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9EEA66-C4E2-AA86-32F5-C8F3ADA8E89F}"/>
              </a:ext>
            </a:extLst>
          </p:cNvPr>
          <p:cNvSpPr txBox="1"/>
          <p:nvPr/>
        </p:nvSpPr>
        <p:spPr>
          <a:xfrm>
            <a:off x="1773974" y="488547"/>
            <a:ext cx="59540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0" u="none" strike="noStrike" baseline="0" dirty="0">
                <a:latin typeface="Georgia" panose="02040502050405020303" pitchFamily="18" charset="0"/>
              </a:rPr>
              <a:t>Table 1. Age Standardised CVD mortality rates (per 1,000 persons-years), Relative Index of Inequality (RII) and Slope Index of Inequality (SII) by sex, CCAA and educational level, ages 35+, Spain 2016-2021. Females</a:t>
            </a:r>
            <a:endParaRPr lang="en-GB" sz="1100" dirty="0">
              <a:latin typeface="Georgia" panose="02040502050405020303" pitchFamily="18" charset="0"/>
            </a:endParaRPr>
          </a:p>
        </p:txBody>
      </p:sp>
      <p:sp>
        <p:nvSpPr>
          <p:cNvPr id="4" name="Google Shape;65;p14">
            <a:extLst>
              <a:ext uri="{FF2B5EF4-FFF2-40B4-BE49-F238E27FC236}">
                <a16:creationId xmlns:a16="http://schemas.microsoft.com/office/drawing/2014/main" id="{31D6DCC2-3673-E5B9-C8D6-8462182423DE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" name="Picture 33">
            <a:extLst>
              <a:ext uri="{FF2B5EF4-FFF2-40B4-BE49-F238E27FC236}">
                <a16:creationId xmlns:a16="http://schemas.microsoft.com/office/drawing/2014/main" id="{72B98805-A534-27DD-B455-CEAFFF8D9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6508" y="1227211"/>
            <a:ext cx="5628949" cy="370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0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52900" y="202625"/>
            <a:ext cx="2770500" cy="12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Results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27" name="Google Shape;127;p17"/>
          <p:cNvSpPr txBox="1">
            <a:spLocks noGrp="1"/>
          </p:cNvSpPr>
          <p:nvPr>
            <p:ph type="ctrTitle" idx="4294967295"/>
          </p:nvPr>
        </p:nvSpPr>
        <p:spPr>
          <a:xfrm>
            <a:off x="8801691" y="4818318"/>
            <a:ext cx="342300" cy="2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ES" sz="600" dirty="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DB7AE-AE2F-9527-BB58-9349516BBB49}"/>
              </a:ext>
            </a:extLst>
          </p:cNvPr>
          <p:cNvSpPr txBox="1"/>
          <p:nvPr/>
        </p:nvSpPr>
        <p:spPr>
          <a:xfrm>
            <a:off x="675176" y="580880"/>
            <a:ext cx="8763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r>
              <a:rPr lang="en-GB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GB" sz="4400" dirty="0">
              <a:solidFill>
                <a:srgbClr val="3D7F7D"/>
              </a:solidFill>
            </a:endParaRPr>
          </a:p>
        </p:txBody>
      </p:sp>
      <p:pic>
        <p:nvPicPr>
          <p:cNvPr id="33" name="Picture 3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C037CC1-6828-C753-0BBB-E84BF75B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4" t="4727" b="3052"/>
          <a:stretch/>
        </p:blipFill>
        <p:spPr>
          <a:xfrm>
            <a:off x="1873841" y="965600"/>
            <a:ext cx="6144831" cy="3457575"/>
          </a:xfrm>
          <a:prstGeom prst="snip2SameRect">
            <a:avLst>
              <a:gd name="adj1" fmla="val 6681"/>
              <a:gd name="adj2" fmla="val 0"/>
            </a:avLst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AA284-BA20-F768-9B8E-4CF81A6BFCD4}"/>
              </a:ext>
            </a:extLst>
          </p:cNvPr>
          <p:cNvSpPr txBox="1"/>
          <p:nvPr/>
        </p:nvSpPr>
        <p:spPr>
          <a:xfrm>
            <a:off x="263791" y="2769876"/>
            <a:ext cx="172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0" u="none" strike="noStrike" baseline="0" dirty="0">
                <a:latin typeface="Georgia" panose="02040502050405020303" pitchFamily="18" charset="0"/>
              </a:rPr>
              <a:t>Figure </a:t>
            </a:r>
            <a:r>
              <a:rPr lang="en-GB" sz="1600" dirty="0">
                <a:latin typeface="Georgia" panose="02040502050405020303" pitchFamily="18" charset="0"/>
              </a:rPr>
              <a:t>4</a:t>
            </a:r>
            <a:r>
              <a:rPr lang="en-GB" sz="1600" i="0" u="none" strike="noStrike" baseline="0" dirty="0">
                <a:latin typeface="Georgia" panose="02040502050405020303" pitchFamily="18" charset="0"/>
              </a:rPr>
              <a:t>. </a:t>
            </a:r>
            <a:r>
              <a:rPr lang="en-GB" sz="1600" dirty="0">
                <a:latin typeface="Georgia" panose="02040502050405020303" pitchFamily="18" charset="0"/>
              </a:rPr>
              <a:t>PGLE at age 35 by CCAA, sex, educational level and scenario</a:t>
            </a:r>
            <a:r>
              <a:rPr lang="en-GB" sz="1600" i="0" u="none" strike="noStrike" baseline="0" dirty="0">
                <a:latin typeface="Georgia" panose="02040502050405020303" pitchFamily="18" charset="0"/>
              </a:rPr>
              <a:t>.</a:t>
            </a:r>
            <a:endParaRPr lang="en-GB" sz="1200" dirty="0">
              <a:latin typeface="Georgia" panose="02040502050405020303" pitchFamily="18" charset="0"/>
            </a:endParaRPr>
          </a:p>
        </p:txBody>
      </p:sp>
      <p:sp>
        <p:nvSpPr>
          <p:cNvPr id="4" name="Google Shape;77;p14">
            <a:extLst>
              <a:ext uri="{FF2B5EF4-FFF2-40B4-BE49-F238E27FC236}">
                <a16:creationId xmlns:a16="http://schemas.microsoft.com/office/drawing/2014/main" id="{B47D4037-EAEA-55C7-5479-5EFCF5D9C78B}"/>
              </a:ext>
            </a:extLst>
          </p:cNvPr>
          <p:cNvSpPr txBox="1">
            <a:spLocks/>
          </p:cNvSpPr>
          <p:nvPr/>
        </p:nvSpPr>
        <p:spPr>
          <a:xfrm>
            <a:off x="3445676" y="560032"/>
            <a:ext cx="6352105" cy="62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1200" b="1" dirty="0">
                <a:latin typeface="Georgia"/>
                <a:ea typeface="Georgia"/>
                <a:cs typeface="Georgia"/>
                <a:sym typeface="Georgia"/>
              </a:rPr>
              <a:t>How much would life expectancy increase if …</a:t>
            </a:r>
            <a:endParaRPr lang="en-GB" sz="12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13939957-C28C-E511-76CB-B63BC3654E9F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63795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52900" y="202625"/>
            <a:ext cx="2770500" cy="12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Results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DB7AE-AE2F-9527-BB58-9349516BBB49}"/>
              </a:ext>
            </a:extLst>
          </p:cNvPr>
          <p:cNvSpPr txBox="1"/>
          <p:nvPr/>
        </p:nvSpPr>
        <p:spPr>
          <a:xfrm>
            <a:off x="675176" y="580880"/>
            <a:ext cx="8763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r>
              <a:rPr lang="en-GB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GB" sz="4400" dirty="0">
              <a:solidFill>
                <a:srgbClr val="3D7F7D"/>
              </a:solidFill>
            </a:endParaRPr>
          </a:p>
        </p:txBody>
      </p:sp>
      <p:pic>
        <p:nvPicPr>
          <p:cNvPr id="33" name="Picture 3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C037CC1-6828-C753-0BBB-E84BF75B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4" t="4727" b="3052"/>
          <a:stretch/>
        </p:blipFill>
        <p:spPr>
          <a:xfrm>
            <a:off x="1873841" y="965600"/>
            <a:ext cx="6144831" cy="3457575"/>
          </a:xfrm>
          <a:prstGeom prst="snip2SameRect">
            <a:avLst>
              <a:gd name="adj1" fmla="val 6681"/>
              <a:gd name="adj2" fmla="val 0"/>
            </a:avLst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CF6DFA-81E9-9F28-CF5D-9D33615F499E}"/>
              </a:ext>
            </a:extLst>
          </p:cNvPr>
          <p:cNvSpPr/>
          <p:nvPr/>
        </p:nvSpPr>
        <p:spPr>
          <a:xfrm>
            <a:off x="4644341" y="1174750"/>
            <a:ext cx="1525996" cy="30734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4BF31-34B5-C8FB-D144-B01EC9B05784}"/>
              </a:ext>
            </a:extLst>
          </p:cNvPr>
          <p:cNvSpPr/>
          <p:nvPr/>
        </p:nvSpPr>
        <p:spPr>
          <a:xfrm>
            <a:off x="6247437" y="1174750"/>
            <a:ext cx="1525996" cy="30734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D90402-67F1-F863-3C7E-D4C237B48872}"/>
              </a:ext>
            </a:extLst>
          </p:cNvPr>
          <p:cNvSpPr/>
          <p:nvPr/>
        </p:nvSpPr>
        <p:spPr>
          <a:xfrm>
            <a:off x="4289075" y="1174749"/>
            <a:ext cx="139607" cy="3073401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Google Shape;77;p14">
            <a:extLst>
              <a:ext uri="{FF2B5EF4-FFF2-40B4-BE49-F238E27FC236}">
                <a16:creationId xmlns:a16="http://schemas.microsoft.com/office/drawing/2014/main" id="{A357DBF5-9046-240D-C1FC-60957B8BD955}"/>
              </a:ext>
            </a:extLst>
          </p:cNvPr>
          <p:cNvSpPr txBox="1">
            <a:spLocks/>
          </p:cNvSpPr>
          <p:nvPr/>
        </p:nvSpPr>
        <p:spPr>
          <a:xfrm>
            <a:off x="3445676" y="560032"/>
            <a:ext cx="6352105" cy="62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1200" b="1" dirty="0">
                <a:latin typeface="Georgia"/>
                <a:ea typeface="Georgia"/>
                <a:cs typeface="Georgia"/>
                <a:sym typeface="Georgia"/>
              </a:rPr>
              <a:t>How much would life expectancy increase if …</a:t>
            </a:r>
            <a:endParaRPr lang="en-GB" sz="12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5" name="Google Shape;77;p14">
            <a:extLst>
              <a:ext uri="{FF2B5EF4-FFF2-40B4-BE49-F238E27FC236}">
                <a16:creationId xmlns:a16="http://schemas.microsoft.com/office/drawing/2014/main" id="{9A389A93-069F-713A-12B6-6F0107C488B1}"/>
              </a:ext>
            </a:extLst>
          </p:cNvPr>
          <p:cNvSpPr txBox="1">
            <a:spLocks/>
          </p:cNvSpPr>
          <p:nvPr/>
        </p:nvSpPr>
        <p:spPr>
          <a:xfrm>
            <a:off x="4931297" y="2127182"/>
            <a:ext cx="2634159" cy="14014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2000" b="1" dirty="0">
                <a:latin typeface="Georgia"/>
                <a:ea typeface="Georgia"/>
                <a:cs typeface="Georgia"/>
                <a:sym typeface="Georgia"/>
              </a:rPr>
              <a:t>C1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: </a:t>
            </a:r>
          </a:p>
          <a:p>
            <a:pPr>
              <a:lnSpc>
                <a:spcPct val="115000"/>
              </a:lnSpc>
              <a:buSzPts val="1100"/>
            </a:pP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Educational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inequalities in CVD with DKOLH were eliminated</a:t>
            </a:r>
          </a:p>
        </p:txBody>
      </p:sp>
      <p:sp>
        <p:nvSpPr>
          <p:cNvPr id="6" name="Google Shape;65;p14">
            <a:extLst>
              <a:ext uri="{FF2B5EF4-FFF2-40B4-BE49-F238E27FC236}">
                <a16:creationId xmlns:a16="http://schemas.microsoft.com/office/drawing/2014/main" id="{AF2EB02E-0EB6-1C14-9B6B-6E881C300577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127;p17">
            <a:extLst>
              <a:ext uri="{FF2B5EF4-FFF2-40B4-BE49-F238E27FC236}">
                <a16:creationId xmlns:a16="http://schemas.microsoft.com/office/drawing/2014/main" id="{DD894FD1-8D06-E9EB-7617-025698D0E2CA}"/>
              </a:ext>
            </a:extLst>
          </p:cNvPr>
          <p:cNvSpPr txBox="1">
            <a:spLocks/>
          </p:cNvSpPr>
          <p:nvPr/>
        </p:nvSpPr>
        <p:spPr>
          <a:xfrm>
            <a:off x="8801691" y="4818318"/>
            <a:ext cx="3423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s-ES" sz="60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lang="es-ES"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1F4428-ECAE-EE60-A3B6-0ADDC74B2BA9}"/>
              </a:ext>
            </a:extLst>
          </p:cNvPr>
          <p:cNvSpPr txBox="1"/>
          <p:nvPr/>
        </p:nvSpPr>
        <p:spPr>
          <a:xfrm>
            <a:off x="263791" y="2769876"/>
            <a:ext cx="172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0" u="none" strike="noStrike" baseline="0" dirty="0">
                <a:latin typeface="Georgia" panose="02040502050405020303" pitchFamily="18" charset="0"/>
              </a:rPr>
              <a:t>Figure </a:t>
            </a:r>
            <a:r>
              <a:rPr lang="en-GB" sz="1600" dirty="0">
                <a:latin typeface="Georgia" panose="02040502050405020303" pitchFamily="18" charset="0"/>
              </a:rPr>
              <a:t>4</a:t>
            </a:r>
            <a:r>
              <a:rPr lang="en-GB" sz="1600" i="0" u="none" strike="noStrike" baseline="0" dirty="0">
                <a:latin typeface="Georgia" panose="02040502050405020303" pitchFamily="18" charset="0"/>
              </a:rPr>
              <a:t>. </a:t>
            </a:r>
            <a:r>
              <a:rPr lang="en-GB" sz="1600" dirty="0">
                <a:latin typeface="Georgia" panose="02040502050405020303" pitchFamily="18" charset="0"/>
              </a:rPr>
              <a:t>PGLE at age 35 by CCAA, sex, educational level and scenario</a:t>
            </a:r>
            <a:r>
              <a:rPr lang="en-GB" sz="1600" i="0" u="none" strike="noStrike" baseline="0" dirty="0">
                <a:latin typeface="Georgia" panose="02040502050405020303" pitchFamily="18" charset="0"/>
              </a:rPr>
              <a:t>.</a:t>
            </a:r>
            <a:endParaRPr lang="en-GB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69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52900" y="202625"/>
            <a:ext cx="2770500" cy="125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-ES" sz="1820" b="1" dirty="0" err="1">
                <a:solidFill>
                  <a:schemeClr val="tx1"/>
                </a:solidFill>
                <a:latin typeface="Roboto Light"/>
                <a:ea typeface="Roboto Light"/>
                <a:cs typeface="Roboto Light"/>
                <a:sym typeface="Roboto Light"/>
              </a:rPr>
              <a:t>Results</a:t>
            </a:r>
            <a:endParaRPr sz="1820" b="1" dirty="0">
              <a:solidFill>
                <a:schemeClr val="tx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7DB7AE-AE2F-9527-BB58-9349516BBB49}"/>
              </a:ext>
            </a:extLst>
          </p:cNvPr>
          <p:cNvSpPr txBox="1"/>
          <p:nvPr/>
        </p:nvSpPr>
        <p:spPr>
          <a:xfrm>
            <a:off x="675176" y="580880"/>
            <a:ext cx="87638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2.</a:t>
            </a:r>
            <a:r>
              <a:rPr lang="en-GB" sz="4400" b="1" dirty="0">
                <a:solidFill>
                  <a:srgbClr val="3D7F7D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lang="en-GB" sz="4400" dirty="0">
              <a:solidFill>
                <a:srgbClr val="3D7F7D"/>
              </a:solidFill>
            </a:endParaRPr>
          </a:p>
        </p:txBody>
      </p:sp>
      <p:pic>
        <p:nvPicPr>
          <p:cNvPr id="33" name="Picture 3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C037CC1-6828-C753-0BBB-E84BF75B06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64" t="4727" b="3052"/>
          <a:stretch/>
        </p:blipFill>
        <p:spPr>
          <a:xfrm>
            <a:off x="1873841" y="965600"/>
            <a:ext cx="6144831" cy="3457575"/>
          </a:xfrm>
          <a:prstGeom prst="snip2SameRect">
            <a:avLst>
              <a:gd name="adj1" fmla="val 6681"/>
              <a:gd name="adj2" fmla="val 0"/>
            </a:avLst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421FCE2-9B3D-76B1-B80A-28C9A7561162}"/>
              </a:ext>
            </a:extLst>
          </p:cNvPr>
          <p:cNvSpPr/>
          <p:nvPr/>
        </p:nvSpPr>
        <p:spPr>
          <a:xfrm>
            <a:off x="3046004" y="1174750"/>
            <a:ext cx="1525996" cy="30734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A4BF31-34B5-C8FB-D144-B01EC9B05784}"/>
              </a:ext>
            </a:extLst>
          </p:cNvPr>
          <p:cNvSpPr/>
          <p:nvPr/>
        </p:nvSpPr>
        <p:spPr>
          <a:xfrm>
            <a:off x="6247437" y="1174750"/>
            <a:ext cx="1525996" cy="3073400"/>
          </a:xfrm>
          <a:prstGeom prst="rect">
            <a:avLst/>
          </a:prstGeom>
          <a:solidFill>
            <a:schemeClr val="tx2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FA08EC-9816-B619-DE4F-7FBCADE9A0A6}"/>
              </a:ext>
            </a:extLst>
          </p:cNvPr>
          <p:cNvSpPr/>
          <p:nvPr/>
        </p:nvSpPr>
        <p:spPr>
          <a:xfrm rot="5400000">
            <a:off x="5362044" y="3476097"/>
            <a:ext cx="90514" cy="14535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19577E9-5D30-FDB8-0B86-3A44C4911C49}"/>
              </a:ext>
            </a:extLst>
          </p:cNvPr>
          <p:cNvSpPr/>
          <p:nvPr/>
        </p:nvSpPr>
        <p:spPr>
          <a:xfrm rot="5400000">
            <a:off x="5362044" y="1912826"/>
            <a:ext cx="90514" cy="145359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Google Shape;77;p14">
            <a:extLst>
              <a:ext uri="{FF2B5EF4-FFF2-40B4-BE49-F238E27FC236}">
                <a16:creationId xmlns:a16="http://schemas.microsoft.com/office/drawing/2014/main" id="{7FC0E615-76F3-7503-A130-7C2F24EAE9DA}"/>
              </a:ext>
            </a:extLst>
          </p:cNvPr>
          <p:cNvSpPr txBox="1">
            <a:spLocks/>
          </p:cNvSpPr>
          <p:nvPr/>
        </p:nvSpPr>
        <p:spPr>
          <a:xfrm>
            <a:off x="6278804" y="2063366"/>
            <a:ext cx="2223210" cy="13109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2000" b="1" dirty="0">
                <a:latin typeface="Georgia"/>
                <a:ea typeface="Georgia"/>
                <a:cs typeface="Georgia"/>
                <a:sym typeface="Georgia"/>
              </a:rPr>
              <a:t>C2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: </a:t>
            </a:r>
          </a:p>
          <a:p>
            <a:pPr>
              <a:lnSpc>
                <a:spcPct val="115000"/>
              </a:lnSpc>
              <a:buSzPts val="1100"/>
            </a:pPr>
            <a:r>
              <a:rPr lang="en-GB" sz="1600" b="1" dirty="0">
                <a:latin typeface="Georgia"/>
                <a:ea typeface="Georgia"/>
                <a:cs typeface="Georgia"/>
                <a:sym typeface="Georgia"/>
              </a:rPr>
              <a:t>Regional</a:t>
            </a:r>
            <a:r>
              <a:rPr lang="en-GB" sz="1600" dirty="0">
                <a:latin typeface="Georgia"/>
                <a:ea typeface="Georgia"/>
                <a:cs typeface="Georgia"/>
                <a:sym typeface="Georgia"/>
              </a:rPr>
              <a:t> inequalities in CVD with DKOLH were eliminated</a:t>
            </a:r>
          </a:p>
        </p:txBody>
      </p:sp>
      <p:sp>
        <p:nvSpPr>
          <p:cNvPr id="8" name="Google Shape;77;p14">
            <a:extLst>
              <a:ext uri="{FF2B5EF4-FFF2-40B4-BE49-F238E27FC236}">
                <a16:creationId xmlns:a16="http://schemas.microsoft.com/office/drawing/2014/main" id="{5CCAAA60-7C3C-58A0-FC6D-8AFFA7D03AF5}"/>
              </a:ext>
            </a:extLst>
          </p:cNvPr>
          <p:cNvSpPr txBox="1">
            <a:spLocks/>
          </p:cNvSpPr>
          <p:nvPr/>
        </p:nvSpPr>
        <p:spPr>
          <a:xfrm>
            <a:off x="3445676" y="560032"/>
            <a:ext cx="6352105" cy="62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n-GB" sz="1200" b="1" dirty="0">
                <a:latin typeface="Georgia"/>
                <a:ea typeface="Georgia"/>
                <a:cs typeface="Georgia"/>
                <a:sym typeface="Georgia"/>
              </a:rPr>
              <a:t>How much would life expectancy increase if …</a:t>
            </a:r>
            <a:endParaRPr lang="en-GB" sz="1200" dirty="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65;p14">
            <a:extLst>
              <a:ext uri="{FF2B5EF4-FFF2-40B4-BE49-F238E27FC236}">
                <a16:creationId xmlns:a16="http://schemas.microsoft.com/office/drawing/2014/main" id="{7FE6F95B-EB0C-BE2F-999E-DEDE1868321F}"/>
              </a:ext>
            </a:extLst>
          </p:cNvPr>
          <p:cNvSpPr txBox="1">
            <a:spLocks/>
          </p:cNvSpPr>
          <p:nvPr/>
        </p:nvSpPr>
        <p:spPr>
          <a:xfrm>
            <a:off x="7565457" y="4818318"/>
            <a:ext cx="1294984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>
              <a:lnSpc>
                <a:spcPct val="115000"/>
              </a:lnSpc>
              <a:buSzPts val="1100"/>
            </a:pPr>
            <a:r>
              <a:rPr lang="en-GB" sz="600">
                <a:solidFill>
                  <a:srgbClr val="B7B7B7"/>
                </a:solidFill>
                <a:latin typeface="Georgia"/>
                <a:ea typeface="Georgia"/>
                <a:cs typeface="Georgia"/>
                <a:sym typeface="Georgia"/>
              </a:rPr>
              <a:t>Pérez-Miguel &amp; Trias-Llimós</a:t>
            </a:r>
            <a:endParaRPr lang="en-GB" sz="600" dirty="0">
              <a:solidFill>
                <a:srgbClr val="B7B7B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" name="Google Shape;127;p17">
            <a:extLst>
              <a:ext uri="{FF2B5EF4-FFF2-40B4-BE49-F238E27FC236}">
                <a16:creationId xmlns:a16="http://schemas.microsoft.com/office/drawing/2014/main" id="{F75DC201-809F-99E4-CC0E-32BA287077F9}"/>
              </a:ext>
            </a:extLst>
          </p:cNvPr>
          <p:cNvSpPr txBox="1">
            <a:spLocks/>
          </p:cNvSpPr>
          <p:nvPr/>
        </p:nvSpPr>
        <p:spPr>
          <a:xfrm>
            <a:off x="8801691" y="4818318"/>
            <a:ext cx="3423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5000"/>
              </a:lnSpc>
              <a:buSzPts val="1100"/>
            </a:pPr>
            <a:r>
              <a:rPr lang="es-ES" sz="600">
                <a:solidFill>
                  <a:srgbClr val="625181"/>
                </a:solidFill>
                <a:latin typeface="Roboto Medium"/>
                <a:ea typeface="Roboto Medium"/>
                <a:cs typeface="Roboto Medium"/>
                <a:sym typeface="Roboto Medium"/>
              </a:rPr>
              <a:t>7</a:t>
            </a:r>
            <a:endParaRPr lang="es-ES" sz="600" dirty="0">
              <a:solidFill>
                <a:srgbClr val="625181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77FFAF-58B3-ADFB-A9D5-FB9FE72871BD}"/>
              </a:ext>
            </a:extLst>
          </p:cNvPr>
          <p:cNvSpPr txBox="1"/>
          <p:nvPr/>
        </p:nvSpPr>
        <p:spPr>
          <a:xfrm>
            <a:off x="263791" y="2769876"/>
            <a:ext cx="1723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i="0" u="none" strike="noStrike" baseline="0" dirty="0">
                <a:latin typeface="Georgia" panose="02040502050405020303" pitchFamily="18" charset="0"/>
              </a:rPr>
              <a:t>Figure </a:t>
            </a:r>
            <a:r>
              <a:rPr lang="en-GB" sz="1600" dirty="0">
                <a:latin typeface="Georgia" panose="02040502050405020303" pitchFamily="18" charset="0"/>
              </a:rPr>
              <a:t>4</a:t>
            </a:r>
            <a:r>
              <a:rPr lang="en-GB" sz="1600" i="0" u="none" strike="noStrike" baseline="0" dirty="0">
                <a:latin typeface="Georgia" panose="02040502050405020303" pitchFamily="18" charset="0"/>
              </a:rPr>
              <a:t>. </a:t>
            </a:r>
            <a:r>
              <a:rPr lang="en-GB" sz="1600" dirty="0">
                <a:latin typeface="Georgia" panose="02040502050405020303" pitchFamily="18" charset="0"/>
              </a:rPr>
              <a:t>PGLE at age 35 by CCAA, sex, educational level and scenario</a:t>
            </a:r>
            <a:r>
              <a:rPr lang="en-GB" sz="1600" i="0" u="none" strike="noStrike" baseline="0" dirty="0">
                <a:latin typeface="Georgia" panose="02040502050405020303" pitchFamily="18" charset="0"/>
              </a:rPr>
              <a:t>.</a:t>
            </a:r>
            <a:endParaRPr lang="en-GB" sz="1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1882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900</Words>
  <Application>Microsoft Office PowerPoint</Application>
  <PresentationFormat>On-screen Show (16:9)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Roboto Medium</vt:lpstr>
      <vt:lpstr>Courier New</vt:lpstr>
      <vt:lpstr>Georgia</vt:lpstr>
      <vt:lpstr>Arial</vt:lpstr>
      <vt:lpstr>Roboto Light</vt:lpstr>
      <vt:lpstr>Simple Light</vt:lpstr>
      <vt:lpstr>Regional and educational inequalities in Cardiovascular mortality in Spain and the role of well-established risk factors</vt:lpstr>
      <vt:lpstr>Background</vt:lpstr>
      <vt:lpstr>Objectives</vt:lpstr>
      <vt:lpstr>Data &amp; Methods</vt:lpstr>
      <vt:lpstr>Methods</vt:lpstr>
      <vt:lpstr>Results</vt:lpstr>
      <vt:lpstr>Results</vt:lpstr>
      <vt:lpstr>Results</vt:lpstr>
      <vt:lpstr>Results</vt:lpstr>
      <vt:lpstr>Results</vt:lpstr>
      <vt:lpstr>Conclusions</vt:lpstr>
      <vt:lpstr>References</vt:lpstr>
      <vt:lpstr>Gràcies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and educational inequalities in Cardiovascular mortality in Spain and the role of well-established risk factors</dc:title>
  <dc:creator>Enrique Pérez</dc:creator>
  <cp:lastModifiedBy>quiqueperezz@usal.es</cp:lastModifiedBy>
  <cp:revision>26</cp:revision>
  <dcterms:modified xsi:type="dcterms:W3CDTF">2024-09-24T09:48:18Z</dcterms:modified>
</cp:coreProperties>
</file>