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2" r:id="rId3"/>
    <p:sldId id="283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74" r:id="rId12"/>
  </p:sldIdLst>
  <p:sldSz cx="12192000" cy="6858000"/>
  <p:notesSz cx="9928225" cy="67976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3399FF"/>
    <a:srgbClr val="D9F1E4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Világos stílus 1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E97B147D-DE92-4F74-A43C-3749F07229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6B9A8D9-05FC-488E-B49F-5D8E93C58E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0B419-CAD1-4756-B9A5-C9E759BCA975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0877148-02BB-4F41-A92D-117EF2A632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B9D2264-77DF-4380-92E3-9DB98566FA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E36B5-7343-4F0F-9E54-5894E7A192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267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AB0C5-5944-4B86-BE88-6A30D7092129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C35CF-97E1-486D-A011-6E7F389E72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98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C35CF-97E1-486D-A011-6E7F389E725C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671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C35CF-97E1-486D-A011-6E7F389E725C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128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C35CF-97E1-486D-A011-6E7F389E725C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907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C35CF-97E1-486D-A011-6E7F389E725C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793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96CC2A-B846-448D-B705-8633B431A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F884746-FDF7-44C3-BF17-9AB419E2C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235EF7-9400-43D5-AE10-4E81876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5EA-4CD1-4DBE-9934-78F10E7D2664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515476D-362F-484E-B658-1CF0658A2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7E5E785-7734-4BD0-AA56-47D33B7D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7BC9-AC57-4341-A55E-D2926E3BCF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107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A12949-52F0-4D16-9026-C32023D7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F44EEF3-B6E1-4F1A-9A82-8CB00844E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BD54A1F-C28D-44C3-9830-AE774038D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5EA-4CD1-4DBE-9934-78F10E7D2664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4627BC6-69A2-4714-B77C-1C653067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6EEEDB9-8F01-4316-81D9-80BC57EF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7BC9-AC57-4341-A55E-D2926E3BCF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533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2022EFD-74C6-4405-A22E-D81938205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00FF780-8C21-44EA-9947-BE2CC7CBA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D88060A-6350-4972-9B6C-BADB64B7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5EA-4CD1-4DBE-9934-78F10E7D2664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60D8BF6-80D1-4C1A-A9F4-7A0BFEF9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9E28B1D-0547-46E6-8905-9383F48B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7BC9-AC57-4341-A55E-D2926E3BCF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461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812ADD-CABA-4169-B45A-61FD1A6B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5B6747-FB3C-4E54-92F6-8ADFA516D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E1CCBEB-5EF1-4F3E-8367-945FB311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5EA-4CD1-4DBE-9934-78F10E7D2664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1294EE0-F440-4937-A9D7-6A25C9A5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22B8304-1EF8-4A59-965E-BA6AEF97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7BC9-AC57-4341-A55E-D2926E3BCF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073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12C0A8-C787-4CA6-B1BD-4C340B0FE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831027D-9277-4028-94B4-72C4E0732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BB12E4-6796-43BC-8FDC-41032D44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5EA-4CD1-4DBE-9934-78F10E7D2664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AE4402-B725-4F33-A891-727D2B17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79BBB2-EFAD-4319-AB84-E04E274B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7BC9-AC57-4341-A55E-D2926E3BCF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534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EB6142-535B-4A13-A994-81A98B60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1C20675-8DA0-4174-80A6-5DDC23F3E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8730DCD-05C6-4069-9A38-F5AA0BF7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D5E4815-1C16-4DFA-AB11-0503AF7A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5EA-4CD1-4DBE-9934-78F10E7D2664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FD676CD-D9ED-4075-BBE2-BFEC048D2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34C0C97-C6A5-4E9E-B40A-632EB58A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7BC9-AC57-4341-A55E-D2926E3BCF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303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646D85-85BE-478E-81EE-2B0D56D1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03D7CB4-485C-4189-BB05-FA9BBF6DF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F29F0AE-0D3C-43B8-8F9A-32960AEF8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DDAEA3E-EBAB-484A-AA8F-CD54A2FEA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763ADB4-335C-4E9E-95E9-25CA28A2A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CA9AD39-7597-4AB4-BA14-BB40C001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5EA-4CD1-4DBE-9934-78F10E7D2664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FA27BA0-EC9F-4E3D-BFB8-5C428DAF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ED4472F-C9A5-4A01-9AA7-83A01430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7BC9-AC57-4341-A55E-D2926E3BCF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99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BD7033-68F8-4E9E-AA1F-1B2165FD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83CB89F-9D2B-4843-B312-CB30F48F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5EA-4CD1-4DBE-9934-78F10E7D2664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C3AE3CE-67C1-4DAC-A784-44A51B13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FD9F3F0-287C-4B68-A674-B1637D8C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7BC9-AC57-4341-A55E-D2926E3BCF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620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928E40E-A479-4FDF-BB5A-52F5C33F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5EA-4CD1-4DBE-9934-78F10E7D2664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6335B29-6B0C-44B1-B83B-81E1EB520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35CFAA1-3718-42EC-99B4-2A1778AF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7BC9-AC57-4341-A55E-D2926E3BCF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505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7EE1E8-DE84-49B4-A540-03E5B2D9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34E85A-FB3C-4F53-A3FE-7E4E0250B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5D6B022-6F56-4AC0-A30E-D06045324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994ABB3-3A97-4C52-8BE2-E2038845E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5EA-4CD1-4DBE-9934-78F10E7D2664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B3FC49A-3C6A-4ACB-AAD1-7A93C7EDD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C95DA78-772B-4DF0-9D52-E11B7CF6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7BC9-AC57-4341-A55E-D2926E3BCF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25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11B282-A766-4E2C-9D5F-22903919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80EB222-420D-412E-92A7-67EA7B0DD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61EC82F-271A-4CAE-910B-A28E129E2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39216C4-8DF6-4AF8-9A28-A1686C02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5EA-4CD1-4DBE-9934-78F10E7D2664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72394BF-AC18-4483-A611-770B5039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0A37561-FBB2-4C20-855A-CCC6CF47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7BC9-AC57-4341-A55E-D2926E3BCF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215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E782075-3022-4677-8BCB-38F5587A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FF416B1-4268-48F7-A251-BDDC880D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75C4740-EB3D-42F0-8845-246AF5456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315EA-4CD1-4DBE-9934-78F10E7D2664}" type="datetimeFigureOut">
              <a:rPr lang="hu-HU" smtClean="0"/>
              <a:t>2024. 09. 20.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9DA23A-EB76-45B3-9EC6-417EA2838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F45DFCA-3197-40C0-A005-010009AD0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77BC9-AC57-4341-A55E-D2926E3BCF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430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f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F9D9AA44-CAE1-455F-9830-30B7355CA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80" y="2524313"/>
            <a:ext cx="4203763" cy="4203763"/>
          </a:xfrm>
          <a:prstGeom prst="rect">
            <a:avLst/>
          </a:pr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55DD321C-C0F0-4009-B46F-BC6EF37582E1}"/>
              </a:ext>
            </a:extLst>
          </p:cNvPr>
          <p:cNvSpPr/>
          <p:nvPr/>
        </p:nvSpPr>
        <p:spPr>
          <a:xfrm>
            <a:off x="704088" y="758953"/>
            <a:ext cx="10561320" cy="1581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D47C379-9FAA-4761-AFE7-E4A1885C7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92" y="758952"/>
            <a:ext cx="11430000" cy="12916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Visualization of half a century’s Hungarian cancer mortality dynamics on Lexis </a:t>
            </a:r>
            <a:r>
              <a:rPr lang="hu-HU" sz="36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diagrams</a:t>
            </a:r>
            <a:r>
              <a:rPr lang="en-US" sz="36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, 1970-2020</a:t>
            </a:r>
            <a:endParaRPr lang="hu-HU" sz="36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0D912E0-1DC6-429F-BBCB-9830110E2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89849"/>
            <a:ext cx="12077128" cy="8231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2200" b="1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András Wéber (NIO), </a:t>
            </a:r>
            <a:r>
              <a:rPr lang="hu-HU" altLang="hu-HU" sz="2200" b="1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Mátyás </a:t>
            </a:r>
            <a:r>
              <a:rPr lang="hu-HU" altLang="hu-HU" sz="2200" b="1" dirty="0" err="1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Árvai</a:t>
            </a:r>
            <a:r>
              <a:rPr lang="hu-HU" altLang="hu-HU" sz="2200" b="1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(HUN-REN-ISS), Lászlóné </a:t>
            </a:r>
            <a:r>
              <a:rPr lang="hu-HU" altLang="hu-HU" sz="2200" b="1" dirty="0" err="1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Hilbert</a:t>
            </a:r>
            <a:r>
              <a:rPr lang="hu-HU" altLang="hu-HU" sz="2200" b="1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(HCSO), Dávid Kelemen </a:t>
            </a:r>
            <a:r>
              <a:rPr lang="hu-HU" altLang="hu-HU" sz="2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(HCSO)</a:t>
            </a:r>
            <a:r>
              <a:rPr lang="hu-HU" altLang="hu-HU" sz="2200" b="1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, Péter Nagy </a:t>
            </a:r>
            <a:r>
              <a:rPr lang="hu-HU" sz="2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(NIO)</a:t>
            </a:r>
            <a:r>
              <a:rPr lang="hu-HU" altLang="hu-HU" sz="2200" b="1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, István Kenessey </a:t>
            </a:r>
            <a:r>
              <a:rPr lang="hu-HU" sz="2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(NIO)</a:t>
            </a:r>
            <a:r>
              <a:rPr lang="hu-HU" altLang="hu-HU" sz="2200" b="1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</a:t>
            </a:r>
          </a:p>
          <a:p>
            <a:pPr>
              <a:defRPr/>
            </a:pPr>
            <a:endParaRPr lang="hu-HU" altLang="hu-HU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endParaRPr lang="hu-HU" b="1" baseline="30000" dirty="0"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655C874-DB1F-47C3-B7CB-3E4D52A57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7" y="3699651"/>
            <a:ext cx="1853089" cy="1853089"/>
          </a:xfrm>
          <a:prstGeom prst="rect">
            <a:avLst/>
          </a:prstGeom>
        </p:spPr>
      </p:pic>
      <p:sp>
        <p:nvSpPr>
          <p:cNvPr id="9" name="Alcím 2">
            <a:extLst>
              <a:ext uri="{FF2B5EF4-FFF2-40B4-BE49-F238E27FC236}">
                <a16:creationId xmlns:a16="http://schemas.microsoft.com/office/drawing/2014/main" id="{3AC36FB2-6CC8-4B67-AC0A-C7767D7D185B}"/>
              </a:ext>
            </a:extLst>
          </p:cNvPr>
          <p:cNvSpPr txBox="1">
            <a:spLocks/>
          </p:cNvSpPr>
          <p:nvPr/>
        </p:nvSpPr>
        <p:spPr>
          <a:xfrm>
            <a:off x="-108869" y="5770053"/>
            <a:ext cx="12077128" cy="823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hu-HU" sz="1800" b="1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E</a:t>
            </a:r>
            <a:r>
              <a:rPr lang="en-US" sz="1800" b="1" dirty="0" err="1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uropean</a:t>
            </a:r>
            <a:r>
              <a:rPr lang="en-US" sz="1800" b="1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Association for Population Studies</a:t>
            </a:r>
            <a:r>
              <a:rPr lang="hu-HU" sz="1800" b="1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– </a:t>
            </a:r>
            <a:r>
              <a:rPr lang="en-US" sz="1800" b="1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Health, Morbidity, and Mortality Working Group </a:t>
            </a:r>
            <a:endParaRPr lang="hu-HU" sz="1800" b="1" dirty="0"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hu-HU" sz="1800" b="1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25 – 27 </a:t>
            </a:r>
            <a:r>
              <a:rPr lang="hu-HU" sz="1800" b="1" dirty="0" err="1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September</a:t>
            </a:r>
            <a:r>
              <a:rPr lang="hu-HU" sz="1800" b="1" dirty="0"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2024,  Bilbao – Spain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A312287D-4A6C-42E3-A0F0-AF0E4B2F7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27" y="3962088"/>
            <a:ext cx="3151342" cy="12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10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F611D7F-BD51-473C-A82A-AC6EDFC9E4AE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0515600" cy="740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Discussion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2B6C22F-2617-4E97-83D1-5B7DB1F6DE8F}"/>
              </a:ext>
            </a:extLst>
          </p:cNvPr>
          <p:cNvSpPr txBox="1"/>
          <p:nvPr/>
        </p:nvSpPr>
        <p:spPr>
          <a:xfrm>
            <a:off x="11119104" y="638251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9/9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92623751-B3B7-4637-B5B8-1549172FBE82}"/>
              </a:ext>
            </a:extLst>
          </p:cNvPr>
          <p:cNvSpPr txBox="1"/>
          <p:nvPr/>
        </p:nvSpPr>
        <p:spPr>
          <a:xfrm>
            <a:off x="109728" y="610719"/>
            <a:ext cx="11494008" cy="5113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Monitoring </a:t>
            </a:r>
            <a:r>
              <a:rPr lang="hu-HU" altLang="hu-HU" sz="20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progress</a:t>
            </a:r>
            <a:r>
              <a:rPr lang="hu-HU" altLang="hu-HU" sz="20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in </a:t>
            </a:r>
            <a:r>
              <a:rPr lang="hu-HU" altLang="hu-HU" sz="20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the</a:t>
            </a:r>
            <a:r>
              <a:rPr lang="hu-HU" altLang="hu-HU" sz="20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global</a:t>
            </a:r>
            <a:r>
              <a:rPr lang="hu-HU" altLang="hu-H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smoking</a:t>
            </a:r>
            <a:r>
              <a:rPr lang="hu-HU" altLang="hu-H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epidemic</a:t>
            </a:r>
            <a:r>
              <a:rPr lang="hu-HU" altLang="hu-H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000" i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(</a:t>
            </a:r>
            <a:r>
              <a:rPr lang="hu-HU" altLang="hu-HU" sz="2000" i="1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Lopez</a:t>
            </a:r>
            <a:r>
              <a:rPr lang="hu-HU" altLang="hu-HU" sz="2000" i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2000" i="1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et</a:t>
            </a:r>
            <a:r>
              <a:rPr lang="hu-HU" altLang="hu-HU" sz="2000" i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2000" i="1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al</a:t>
            </a:r>
            <a:r>
              <a:rPr lang="hu-HU" altLang="hu-HU" sz="2000" i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., 1994), </a:t>
            </a:r>
            <a:r>
              <a:rPr lang="en-US" altLang="hu-HU" sz="20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results in </a:t>
            </a:r>
            <a:r>
              <a:rPr lang="hu-HU" altLang="hu-HU" sz="20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health</a:t>
            </a:r>
            <a:r>
              <a:rPr lang="hu-HU" altLang="hu-HU" sz="20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en-US" altLang="hu-HU" sz="20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policies</a:t>
            </a:r>
            <a:r>
              <a:rPr lang="hu-HU" altLang="hu-HU" sz="20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, </a:t>
            </a:r>
            <a:r>
              <a:rPr lang="en-US" altLang="hu-HU" sz="20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changes in therapeutic opportunities</a:t>
            </a:r>
            <a:r>
              <a:rPr lang="hu-HU" altLang="hu-HU" sz="20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.</a:t>
            </a:r>
            <a:endParaRPr lang="hu-HU" altLang="hu-H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hu-HU" altLang="hu-H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en-US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ntroduc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tion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</a:t>
            </a:r>
            <a:r>
              <a:rPr lang="en-US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hu-H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low-dose lung CT screening</a:t>
            </a:r>
            <a:r>
              <a:rPr lang="en-US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for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both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sexes in </a:t>
            </a:r>
            <a:r>
              <a:rPr lang="en-US" altLang="hu-H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ages of 60 and 80 </a:t>
            </a:r>
            <a:r>
              <a:rPr lang="en-US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 a public health program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hu-HU" altLang="hu-HU" sz="20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Vokó</a:t>
            </a:r>
            <a:r>
              <a:rPr lang="hu-HU" altLang="hu-HU" sz="20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et</a:t>
            </a:r>
            <a:r>
              <a:rPr lang="hu-HU" altLang="hu-HU" sz="20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al</a:t>
            </a:r>
            <a:r>
              <a:rPr lang="hu-HU" altLang="hu-HU" sz="20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., 2017) 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+ </a:t>
            </a:r>
            <a:r>
              <a:rPr lang="hu-HU" altLang="hu-H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</a:t>
            </a:r>
            <a:r>
              <a:rPr lang="en-US" altLang="hu-HU" sz="2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ncreas</a:t>
            </a:r>
            <a:r>
              <a:rPr lang="hu-HU" altLang="hu-H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</a:t>
            </a:r>
            <a:r>
              <a:rPr lang="en-US" altLang="hu-H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mammography</a:t>
            </a:r>
            <a:r>
              <a:rPr lang="hu-HU" altLang="hu-H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altLang="hu-H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participation rates</a:t>
            </a:r>
            <a:r>
              <a:rPr lang="hu-HU" altLang="hu-H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for</a:t>
            </a:r>
            <a:r>
              <a:rPr lang="hu-HU" altLang="hu-H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women</a:t>
            </a:r>
            <a:r>
              <a:rPr lang="hu-HU" altLang="hu-H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the same age group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hu-HU" altLang="hu-H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altLang="hu-H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 b</a:t>
            </a:r>
            <a:r>
              <a:rPr lang="en-US" altLang="hu-HU" sz="2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reakthrough</a:t>
            </a:r>
            <a:r>
              <a:rPr lang="en-US" altLang="hu-H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the case of </a:t>
            </a:r>
            <a:r>
              <a:rPr lang="en-US" altLang="hu-H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pancreatic and myeloid tumors</a:t>
            </a:r>
            <a:r>
              <a:rPr lang="hu-HU" altLang="hu-H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hu-HU" altLang="hu-H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Focus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reduction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population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prevalence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key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modifiable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risk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factors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particularly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but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not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exclusively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tobacco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smoking</a:t>
            </a:r>
            <a:r>
              <a:rPr lang="hu-HU" altLang="hu-H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and </a:t>
            </a:r>
            <a:r>
              <a:rPr lang="hu-HU" altLang="hu-HU" sz="2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obesity</a:t>
            </a:r>
            <a:r>
              <a:rPr lang="hu-HU" altLang="hu-H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0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hu-HU" altLang="hu-HU" sz="20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Cabasag</a:t>
            </a:r>
            <a:r>
              <a:rPr lang="hu-HU" altLang="hu-HU" sz="20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et</a:t>
            </a:r>
            <a:r>
              <a:rPr lang="hu-HU" altLang="hu-HU" sz="20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al</a:t>
            </a:r>
            <a:r>
              <a:rPr lang="hu-HU" altLang="hu-HU" sz="20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., 2022).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832A6DDC-533A-474C-9784-7D449137BAFA}"/>
              </a:ext>
            </a:extLst>
          </p:cNvPr>
          <p:cNvSpPr/>
          <p:nvPr/>
        </p:nvSpPr>
        <p:spPr>
          <a:xfrm>
            <a:off x="0" y="5780382"/>
            <a:ext cx="12082272" cy="1350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Lopez AD, </a:t>
            </a:r>
            <a:r>
              <a:rPr lang="en-US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Collishaw</a:t>
            </a:r>
            <a:r>
              <a:rPr lang="en-US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NE, </a:t>
            </a:r>
            <a:r>
              <a:rPr lang="en-US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Piha</a:t>
            </a:r>
            <a:r>
              <a:rPr lang="en-US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T. A descriptive model of the cigarette epidemic in developed countries. </a:t>
            </a:r>
            <a:r>
              <a:rPr lang="en-US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Tob</a:t>
            </a:r>
            <a:r>
              <a:rPr lang="en-US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Control. 1994 Sep;3(3):242–7.</a:t>
            </a:r>
            <a:endParaRPr lang="hu-HU" sz="1050" dirty="0">
              <a:solidFill>
                <a:srgbClr val="21212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Vokó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Z, Barra M, Molnár A,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Kerpel-Fronius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A,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Bajzik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G, Horváth I,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Moizs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M, Nagy B. Az alacsony dózisú CT-vel végzett tüdőrákszűrés magyarországi egészség-gazdaságtani elemzésének koncepcionális terve [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concept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of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health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economic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evaluation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of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low-dose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CT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lung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cancer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screening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 Hungary]. Orv Hetil. 2017 Jun;158(25):963-975.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Hungarian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Cabasag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CJ,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Ferlay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J,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Laversanne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M,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Vignat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J, Weber A,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Soerjomataram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I,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Bray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F.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Pancreatic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cancer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an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increasing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global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public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health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concern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hu-HU" sz="105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Gut</a:t>
            </a:r>
            <a:r>
              <a:rPr lang="hu-HU" sz="105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2022 Aug;71(8):1686-1687.</a:t>
            </a:r>
          </a:p>
          <a:p>
            <a:pPr>
              <a:lnSpc>
                <a:spcPct val="150000"/>
              </a:lnSpc>
            </a:pPr>
            <a:endParaRPr lang="hu-HU" sz="1200" dirty="0">
              <a:solidFill>
                <a:srgbClr val="21212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2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5051AC-6465-464F-9AC7-BC3290E79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450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Thank</a:t>
            </a:r>
            <a:r>
              <a:rPr lang="hu-HU" sz="40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sz="40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you</a:t>
            </a:r>
            <a:r>
              <a:rPr lang="hu-HU" sz="40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sz="40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for</a:t>
            </a:r>
            <a:r>
              <a:rPr lang="hu-HU" sz="40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sz="40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your</a:t>
            </a:r>
            <a:r>
              <a:rPr lang="hu-HU" sz="40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sz="40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time</a:t>
            </a:r>
            <a:r>
              <a:rPr lang="hu-HU" sz="40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and </a:t>
            </a:r>
            <a:r>
              <a:rPr lang="hu-HU" sz="40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attention</a:t>
            </a:r>
            <a:r>
              <a:rPr lang="hu-HU" sz="40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!</a:t>
            </a:r>
            <a:br>
              <a:rPr lang="hu-HU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hu-HU" sz="4000" dirty="0">
                <a:solidFill>
                  <a:srgbClr val="0070C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weber.andras@oncol.hu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7A1A052-FD29-4C0C-9412-4E9486573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55" y="3429000"/>
            <a:ext cx="2135887" cy="21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F611D7F-BD51-473C-A82A-AC6EDFC9E4AE}"/>
              </a:ext>
            </a:extLst>
          </p:cNvPr>
          <p:cNvSpPr txBox="1">
            <a:spLocks/>
          </p:cNvSpPr>
          <p:nvPr/>
        </p:nvSpPr>
        <p:spPr>
          <a:xfrm>
            <a:off x="0" y="239367"/>
            <a:ext cx="10515600" cy="603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Background</a:t>
            </a:r>
            <a:r>
              <a:rPr lang="hu-H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DCF69223-E086-4B81-A08A-6E07CF11D1F4}"/>
              </a:ext>
            </a:extLst>
          </p:cNvPr>
          <p:cNvSpPr txBox="1"/>
          <p:nvPr/>
        </p:nvSpPr>
        <p:spPr>
          <a:xfrm>
            <a:off x="11119104" y="638251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1/9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3CAE9B6-1C18-4418-97CD-A75E2197AE7F}"/>
              </a:ext>
            </a:extLst>
          </p:cNvPr>
          <p:cNvSpPr/>
          <p:nvPr/>
        </p:nvSpPr>
        <p:spPr>
          <a:xfrm>
            <a:off x="208788" y="948874"/>
            <a:ext cx="1177442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  <a:r>
              <a:rPr lang="en-US" altLang="hu-HU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ancer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will become the </a:t>
            </a:r>
            <a:r>
              <a:rPr lang="en-US" altLang="hu-HU" sz="2400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main cause of morbidity and mortality </a:t>
            </a:r>
            <a:r>
              <a:rPr lang="en-US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in all regions of the world</a:t>
            </a:r>
            <a:r>
              <a:rPr lang="hu-HU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en-US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and its relevance in premature mortality is also increasing</a:t>
            </a:r>
            <a:r>
              <a:rPr lang="hu-HU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2400" i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(</a:t>
            </a:r>
            <a:r>
              <a:rPr lang="hu-HU" altLang="hu-HU" sz="2400" i="1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Bray</a:t>
            </a:r>
            <a:r>
              <a:rPr lang="hu-HU" altLang="hu-HU" sz="2400" i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2400" i="1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et</a:t>
            </a:r>
            <a:r>
              <a:rPr lang="hu-HU" altLang="hu-HU" sz="2400" i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2400" i="1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al</a:t>
            </a:r>
            <a:r>
              <a:rPr lang="hu-HU" altLang="hu-HU" sz="2400" i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., 2021)</a:t>
            </a:r>
            <a:r>
              <a:rPr lang="hu-HU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.</a:t>
            </a:r>
          </a:p>
          <a:p>
            <a:pPr algn="just"/>
            <a:endParaRPr lang="hu-HU" altLang="hu-HU" sz="2400" dirty="0">
              <a:latin typeface="Segoe UI Semilight" panose="020B0402040204020203" pitchFamily="34" charset="0"/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Hungary</a:t>
            </a:r>
            <a:r>
              <a:rPr lang="hu-HU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is a</a:t>
            </a:r>
            <a:r>
              <a:rPr lang="en-US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leader in Europe in deaths caused by malignant neoplasms</a:t>
            </a:r>
            <a:r>
              <a:rPr lang="hu-HU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2400" i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(GLOBOCAN)</a:t>
            </a:r>
            <a:r>
              <a:rPr lang="hu-HU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.</a:t>
            </a:r>
          </a:p>
          <a:p>
            <a:pPr algn="just"/>
            <a:endParaRPr lang="hu-HU" sz="2400" dirty="0"/>
          </a:p>
          <a:p>
            <a:pPr algn="just">
              <a:lnSpc>
                <a:spcPct val="150000"/>
              </a:lnSpc>
            </a:pPr>
            <a:r>
              <a:rPr lang="hu-HU" sz="24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Aim</a:t>
            </a:r>
            <a:r>
              <a:rPr lang="hu-HU" sz="24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: </a:t>
            </a:r>
            <a:r>
              <a:rPr lang="en-US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present the dynamics of Hungarian cancer mortality over a half-century</a:t>
            </a:r>
            <a:r>
              <a:rPr lang="hu-HU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in </a:t>
            </a:r>
            <a:r>
              <a:rPr lang="hu-HU" altLang="hu-HU" sz="24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order</a:t>
            </a:r>
            <a:r>
              <a:rPr lang="hu-HU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24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to</a:t>
            </a:r>
            <a:r>
              <a:rPr lang="hu-HU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24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express</a:t>
            </a:r>
            <a:r>
              <a:rPr lang="hu-HU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24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age-period-cohort</a:t>
            </a:r>
            <a:r>
              <a:rPr lang="hu-HU" altLang="hu-HU" sz="24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4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effects</a:t>
            </a:r>
            <a:r>
              <a:rPr lang="hu-HU" altLang="hu-HU" sz="24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4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using</a:t>
            </a:r>
            <a:r>
              <a:rPr lang="hu-HU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24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Lexis</a:t>
            </a:r>
            <a:r>
              <a:rPr lang="hu-HU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24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diagrams</a:t>
            </a:r>
            <a:r>
              <a:rPr lang="hu-HU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en-US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by </a:t>
            </a:r>
            <a:r>
              <a:rPr lang="hu-HU" altLang="hu-HU" sz="24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selected</a:t>
            </a:r>
            <a:r>
              <a:rPr lang="en-US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tumor localizations</a:t>
            </a:r>
            <a:r>
              <a:rPr lang="hu-HU" altLang="hu-HU" sz="24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.</a:t>
            </a:r>
          </a:p>
          <a:p>
            <a:endParaRPr lang="hu-HU" altLang="hu-HU" sz="2000" dirty="0">
              <a:latin typeface="Segoe UI Semilight" panose="020B0402040204020203" pitchFamily="34" charset="0"/>
              <a:ea typeface="Times New Roman" panose="02020603050405020304" pitchFamily="18" charset="0"/>
              <a:cs typeface="Segoe UI Semilight" panose="020B0402040204020203" pitchFamily="34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8E76FDA4-359A-47E3-A997-429F608DD131}"/>
              </a:ext>
            </a:extLst>
          </p:cNvPr>
          <p:cNvSpPr/>
          <p:nvPr/>
        </p:nvSpPr>
        <p:spPr>
          <a:xfrm>
            <a:off x="109728" y="5623574"/>
            <a:ext cx="12082272" cy="888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Bray F, </a:t>
            </a:r>
            <a:r>
              <a:rPr lang="en-US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Laversanne</a:t>
            </a:r>
            <a:r>
              <a:rPr lang="en-US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M, </a:t>
            </a:r>
            <a:r>
              <a:rPr lang="en-US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Weiderpass</a:t>
            </a:r>
            <a:r>
              <a:rPr lang="en-US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E, </a:t>
            </a:r>
            <a:r>
              <a:rPr lang="en-US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Soerjomataram</a:t>
            </a:r>
            <a:r>
              <a:rPr lang="en-US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I. The ever-increasing importance of cancer as a leading cause of premature death worldwide. Cancer. 2021 Aug 15;127(16):3029-3030.</a:t>
            </a:r>
            <a:endParaRPr lang="hu-HU" sz="1200" dirty="0">
              <a:solidFill>
                <a:srgbClr val="21212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Ferlay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J,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Ervik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M,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Lam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F,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Laversanne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M,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Colombet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M,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Mery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L,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Piñeros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M,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Znaor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A,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Soerjomataram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I,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Bray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F (2024). Global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Cancer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Observatory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Cancer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Today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(version 1.1). Lyon, France: International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Agency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Research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Cancer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Available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from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https://gco.iarc.who.int/today</a:t>
            </a:r>
          </a:p>
        </p:txBody>
      </p:sp>
    </p:spTree>
    <p:extLst>
      <p:ext uri="{BB962C8B-B14F-4D97-AF65-F5344CB8AC3E}">
        <p14:creationId xmlns:p14="http://schemas.microsoft.com/office/powerpoint/2010/main" val="188124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F611D7F-BD51-473C-A82A-AC6EDFC9E4AE}"/>
              </a:ext>
            </a:extLst>
          </p:cNvPr>
          <p:cNvSpPr txBox="1">
            <a:spLocks/>
          </p:cNvSpPr>
          <p:nvPr/>
        </p:nvSpPr>
        <p:spPr>
          <a:xfrm>
            <a:off x="0" y="176108"/>
            <a:ext cx="10515600" cy="62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Interpretation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3CAE9B6-1C18-4418-97CD-A75E2197AE7F}"/>
              </a:ext>
            </a:extLst>
          </p:cNvPr>
          <p:cNvSpPr/>
          <p:nvPr/>
        </p:nvSpPr>
        <p:spPr>
          <a:xfrm>
            <a:off x="208788" y="797933"/>
            <a:ext cx="1177442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altLang="hu-HU" sz="19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Mortality</a:t>
            </a:r>
            <a:r>
              <a:rPr lang="hu-HU" altLang="hu-HU" sz="19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19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surfaces</a:t>
            </a:r>
            <a:r>
              <a:rPr lang="hu-HU" altLang="hu-HU" sz="19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1900" i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(Rau </a:t>
            </a:r>
            <a:r>
              <a:rPr lang="hu-HU" altLang="hu-HU" sz="1900" i="1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et</a:t>
            </a:r>
            <a:r>
              <a:rPr lang="hu-HU" altLang="hu-HU" sz="1900" i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i="1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al</a:t>
            </a:r>
            <a:r>
              <a:rPr lang="hu-HU" altLang="hu-HU" sz="1900" i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., 2018)</a:t>
            </a:r>
            <a:r>
              <a:rPr lang="hu-HU" altLang="hu-HU" sz="19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– </a:t>
            </a:r>
            <a:r>
              <a:rPr lang="hu-HU" altLang="hu-HU" sz="19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smoothed</a:t>
            </a:r>
            <a:r>
              <a:rPr lang="hu-HU" altLang="hu-HU" sz="19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19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rates</a:t>
            </a:r>
            <a:r>
              <a:rPr lang="hu-HU" altLang="hu-HU" sz="19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1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hu-HU" altLang="hu-HU" sz="19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assumed</a:t>
            </a:r>
            <a:r>
              <a:rPr lang="hu-HU" altLang="hu-HU" sz="1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Poisson distribution using p-splines models</a:t>
            </a:r>
            <a:r>
              <a:rPr lang="hu-HU" altLang="hu-HU" sz="1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r>
              <a:rPr lang="hu-HU" altLang="hu-HU" sz="19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of </a:t>
            </a:r>
            <a:r>
              <a:rPr lang="hu-HU" altLang="hu-HU" sz="19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mortality</a:t>
            </a:r>
            <a:r>
              <a:rPr lang="hu-HU" altLang="hu-HU" sz="19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19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change</a:t>
            </a:r>
            <a:r>
              <a:rPr lang="hu-HU" altLang="hu-HU" sz="19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per </a:t>
            </a:r>
            <a:r>
              <a:rPr lang="hu-HU" altLang="hu-HU" sz="19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previous</a:t>
            </a:r>
            <a:r>
              <a:rPr lang="hu-HU" altLang="hu-HU" sz="19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19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time</a:t>
            </a:r>
            <a:r>
              <a:rPr lang="hu-HU" altLang="hu-HU" sz="19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unit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i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(</a:t>
            </a:r>
            <a:r>
              <a:rPr lang="hu-HU" altLang="hu-HU" sz="1900" i="1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Camarda</a:t>
            </a:r>
            <a:r>
              <a:rPr lang="hu-HU" altLang="hu-HU" sz="1900" i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, 2012)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for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en-US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lung, breast, colon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,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pancreas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and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myeloid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cancers</a:t>
            </a:r>
            <a:r>
              <a:rPr lang="hu-HU" altLang="hu-HU" sz="1900" i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.</a:t>
            </a:r>
          </a:p>
          <a:p>
            <a:pPr algn="just"/>
            <a:endParaRPr lang="hu-HU" sz="1900" dirty="0"/>
          </a:p>
          <a:p>
            <a:pPr marL="7127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9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	</a:t>
            </a:r>
            <a:r>
              <a:rPr lang="hu-HU" altLang="hu-HU" sz="19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Horizontal</a:t>
            </a:r>
            <a:r>
              <a:rPr lang="hu-HU" altLang="hu-HU" sz="1900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patterns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represent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age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effects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(i.e.: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biological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mechanisms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),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altLang="hu-HU" sz="1900" dirty="0">
              <a:latin typeface="Segoe UI Semilight" panose="020B0402040204020203" pitchFamily="34" charset="0"/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pPr marL="7127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9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	</a:t>
            </a:r>
            <a:r>
              <a:rPr lang="hu-HU" altLang="hu-HU" sz="1900" b="1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vertical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patterns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represent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period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effects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(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variation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of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risk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factors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over a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period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of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time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,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equal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	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impact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on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different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ages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and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birth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cohorts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),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altLang="hu-HU" sz="1900" dirty="0">
              <a:latin typeface="Segoe UI Semilight" panose="020B0402040204020203" pitchFamily="34" charset="0"/>
              <a:ea typeface="Times New Roman" panose="02020603050405020304" pitchFamily="18" charset="0"/>
              <a:cs typeface="Segoe UI Semilight" panose="020B0402040204020203" pitchFamily="34" charset="0"/>
            </a:endParaRPr>
          </a:p>
          <a:p>
            <a:pPr marL="7127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19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	</a:t>
            </a:r>
            <a:r>
              <a:rPr lang="hu-HU" altLang="hu-HU" sz="1900" dirty="0" err="1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diagonal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patterns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represent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cohort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effects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(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impact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affecting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individuals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born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in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the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same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year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,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which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	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persist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throughout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the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lifecycle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of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the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generation</a:t>
            </a:r>
            <a:r>
              <a:rPr lang="hu-HU" altLang="hu-HU" sz="1900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) </a:t>
            </a:r>
            <a:r>
              <a:rPr lang="hu-HU" altLang="hu-HU" sz="1900" i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(</a:t>
            </a:r>
            <a:r>
              <a:rPr lang="hu-HU" altLang="hu-HU" sz="1900" i="1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Holford</a:t>
            </a:r>
            <a:r>
              <a:rPr lang="hu-HU" altLang="hu-HU" sz="1900" i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i="1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et</a:t>
            </a:r>
            <a:r>
              <a:rPr lang="hu-HU" altLang="hu-HU" sz="1900" i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</a:t>
            </a:r>
            <a:r>
              <a:rPr lang="hu-HU" altLang="hu-HU" sz="1900" i="1" dirty="0" err="1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al</a:t>
            </a:r>
            <a:r>
              <a:rPr lang="hu-HU" altLang="hu-HU" sz="1900" i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., 1991).</a:t>
            </a:r>
          </a:p>
          <a:p>
            <a:pPr algn="just"/>
            <a:endParaRPr lang="hu-H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E224B77-D012-421F-9E54-58AABB33EEB0}"/>
              </a:ext>
            </a:extLst>
          </p:cNvPr>
          <p:cNvSpPr txBox="1"/>
          <p:nvPr/>
        </p:nvSpPr>
        <p:spPr>
          <a:xfrm>
            <a:off x="11119104" y="638251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2/9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5E01D59-288D-402E-A13C-F9C733C20EEC}"/>
              </a:ext>
            </a:extLst>
          </p:cNvPr>
          <p:cNvSpPr/>
          <p:nvPr/>
        </p:nvSpPr>
        <p:spPr>
          <a:xfrm>
            <a:off x="208788" y="5692103"/>
            <a:ext cx="12082272" cy="1165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Camarda</a:t>
            </a:r>
            <a:r>
              <a:rPr lang="en-US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C. G. (2012). </a:t>
            </a:r>
            <a:r>
              <a:rPr lang="en-US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MortalitySmooth</a:t>
            </a:r>
            <a:r>
              <a:rPr lang="en-US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An R Package for Smoothing Poisson Counts with P-Splines. Journal of Statistical Software, 50(1), 1–24.</a:t>
            </a:r>
            <a:endParaRPr lang="hu-HU" sz="1200" dirty="0">
              <a:solidFill>
                <a:srgbClr val="21212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Rau R,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Bohk-Ewald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C,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Muszyńska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MM,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Vaupel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JW.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Visualizing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Mortality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Dynamics in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Lexis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Diagram [Internet]. </a:t>
            </a:r>
            <a:r>
              <a:rPr lang="hu-HU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Cham</a:t>
            </a:r>
            <a:r>
              <a:rPr lang="hu-HU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(CH): Springer; 2018. 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Holford TR. Understanding the effects of age, period, and cohort on incidence and mortality rates. </a:t>
            </a:r>
            <a:r>
              <a:rPr lang="en-US" sz="1200" dirty="0" err="1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Annu</a:t>
            </a:r>
            <a:r>
              <a:rPr lang="en-US" sz="1200" dirty="0">
                <a:solidFill>
                  <a:srgbClr val="21212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Rev Public Health. 1991;12:425-57. </a:t>
            </a:r>
            <a:endParaRPr lang="hu-HU" sz="1200" dirty="0">
              <a:solidFill>
                <a:srgbClr val="21212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hu-HU" sz="1200" dirty="0">
              <a:solidFill>
                <a:srgbClr val="21212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0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E6737709-7141-4CE3-A3EA-A77B5C581407}"/>
              </a:ext>
            </a:extLst>
          </p:cNvPr>
          <p:cNvSpPr/>
          <p:nvPr/>
        </p:nvSpPr>
        <p:spPr>
          <a:xfrm>
            <a:off x="121920" y="188898"/>
            <a:ext cx="11948160" cy="784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9B8EC6B7-26F8-4462-B645-1EF7471C48CF}"/>
              </a:ext>
            </a:extLst>
          </p:cNvPr>
          <p:cNvSpPr/>
          <p:nvPr/>
        </p:nvSpPr>
        <p:spPr>
          <a:xfrm>
            <a:off x="0" y="188899"/>
            <a:ext cx="1207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Rates of mortality improvement for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all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and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selected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cancer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in 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Hungary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aged 20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– 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100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between 19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70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and 20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20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9EFE495-B272-46CE-A8C7-6AF8E52FC273}"/>
              </a:ext>
            </a:extLst>
          </p:cNvPr>
          <p:cNvSpPr/>
          <p:nvPr/>
        </p:nvSpPr>
        <p:spPr>
          <a:xfrm>
            <a:off x="4010289" y="973730"/>
            <a:ext cx="3733015" cy="414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Total </a:t>
            </a:r>
            <a:r>
              <a:rPr lang="hu-HU" sz="2400" b="1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cancers</a:t>
            </a:r>
            <a:endParaRPr lang="hu-HU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7" name="Kép 8">
            <a:extLst>
              <a:ext uri="{FF2B5EF4-FFF2-40B4-BE49-F238E27FC236}">
                <a16:creationId xmlns:a16="http://schemas.microsoft.com/office/drawing/2014/main" id="{E393AB04-FECF-4AD3-9C24-4B80AFC89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6" y="1387938"/>
            <a:ext cx="4809330" cy="49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Kép 10">
            <a:extLst>
              <a:ext uri="{FF2B5EF4-FFF2-40B4-BE49-F238E27FC236}">
                <a16:creationId xmlns:a16="http://schemas.microsoft.com/office/drawing/2014/main" id="{BAF86203-D100-4510-959F-0AA43099A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074" y="1401879"/>
            <a:ext cx="4809330" cy="491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zövegdoboz 50">
            <a:extLst>
              <a:ext uri="{FF2B5EF4-FFF2-40B4-BE49-F238E27FC236}">
                <a16:creationId xmlns:a16="http://schemas.microsoft.com/office/drawing/2014/main" id="{03480BD9-668D-4538-AAC3-595879789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064" y="1033474"/>
            <a:ext cx="779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>
              <a:defRPr sz="2400"/>
            </a:lvl1pPr>
          </a:lstStyle>
          <a:p>
            <a:r>
              <a:rPr lang="hu-HU" altLang="hu-HU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Men</a:t>
            </a:r>
            <a:endParaRPr lang="hu-HU" altLang="hu-H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Szövegdoboz 78">
            <a:extLst>
              <a:ext uri="{FF2B5EF4-FFF2-40B4-BE49-F238E27FC236}">
                <a16:creationId xmlns:a16="http://schemas.microsoft.com/office/drawing/2014/main" id="{EAAAED00-8B73-4607-8C91-02662FF9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516" y="1033473"/>
            <a:ext cx="1224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Women</a:t>
            </a:r>
            <a:endParaRPr lang="hu-HU" altLang="hu-H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C4A2E50-DD46-47D4-BB93-F066C49BA721}"/>
              </a:ext>
            </a:extLst>
          </p:cNvPr>
          <p:cNvSpPr txBox="1"/>
          <p:nvPr/>
        </p:nvSpPr>
        <p:spPr>
          <a:xfrm>
            <a:off x="11119104" y="638251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3/9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31BC727F-C937-4CB9-B86C-BA40BE7DD856}"/>
              </a:ext>
            </a:extLst>
          </p:cNvPr>
          <p:cNvSpPr/>
          <p:nvPr/>
        </p:nvSpPr>
        <p:spPr>
          <a:xfrm>
            <a:off x="121920" y="6213235"/>
            <a:ext cx="10924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Epidemiological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renewal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can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be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experienced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from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1994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for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both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sexes (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period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effect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 and </a:t>
            </a:r>
            <a:r>
              <a:rPr lang="en-US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women are affected by a prolonged negative cohort effect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compared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to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men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new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era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13843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47">
            <a:extLst>
              <a:ext uri="{FF2B5EF4-FFF2-40B4-BE49-F238E27FC236}">
                <a16:creationId xmlns:a16="http://schemas.microsoft.com/office/drawing/2014/main" id="{9E0816A4-EE82-4F10-A8D4-6D8CB360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2" y="1307592"/>
            <a:ext cx="4706292" cy="49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E6737709-7141-4CE3-A3EA-A77B5C581407}"/>
              </a:ext>
            </a:extLst>
          </p:cNvPr>
          <p:cNvSpPr/>
          <p:nvPr/>
        </p:nvSpPr>
        <p:spPr>
          <a:xfrm>
            <a:off x="121920" y="188898"/>
            <a:ext cx="11948160" cy="784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9B8EC6B7-26F8-4462-B645-1EF7471C48CF}"/>
              </a:ext>
            </a:extLst>
          </p:cNvPr>
          <p:cNvSpPr/>
          <p:nvPr/>
        </p:nvSpPr>
        <p:spPr>
          <a:xfrm>
            <a:off x="0" y="188899"/>
            <a:ext cx="1207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Rates of mortality improvement for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all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and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selected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cancer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in 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Hungary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aged 20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– 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100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between 19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70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and 20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20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9EFE495-B272-46CE-A8C7-6AF8E52FC273}"/>
              </a:ext>
            </a:extLst>
          </p:cNvPr>
          <p:cNvSpPr/>
          <p:nvPr/>
        </p:nvSpPr>
        <p:spPr>
          <a:xfrm>
            <a:off x="4010289" y="973730"/>
            <a:ext cx="3733015" cy="414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Colorectal</a:t>
            </a:r>
            <a:r>
              <a:rPr lang="hu-HU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sz="2400" b="1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cancers</a:t>
            </a:r>
            <a:endParaRPr lang="hu-HU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Szövegdoboz 50">
            <a:extLst>
              <a:ext uri="{FF2B5EF4-FFF2-40B4-BE49-F238E27FC236}">
                <a16:creationId xmlns:a16="http://schemas.microsoft.com/office/drawing/2014/main" id="{03480BD9-668D-4538-AAC3-595879789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064" y="1033474"/>
            <a:ext cx="779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>
              <a:defRPr sz="2400"/>
            </a:lvl1pPr>
          </a:lstStyle>
          <a:p>
            <a:r>
              <a:rPr lang="hu-HU" altLang="hu-HU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Men</a:t>
            </a:r>
            <a:endParaRPr lang="hu-HU" altLang="hu-H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Szövegdoboz 78">
            <a:extLst>
              <a:ext uri="{FF2B5EF4-FFF2-40B4-BE49-F238E27FC236}">
                <a16:creationId xmlns:a16="http://schemas.microsoft.com/office/drawing/2014/main" id="{EAAAED00-8B73-4607-8C91-02662FF9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516" y="1033473"/>
            <a:ext cx="1224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Women</a:t>
            </a:r>
            <a:endParaRPr lang="hu-HU" altLang="hu-H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1" name="Kép 49">
            <a:extLst>
              <a:ext uri="{FF2B5EF4-FFF2-40B4-BE49-F238E27FC236}">
                <a16:creationId xmlns:a16="http://schemas.microsoft.com/office/drawing/2014/main" id="{33DE4AFC-FD03-46D7-AEA4-B0038C750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59" y="1387939"/>
            <a:ext cx="4811373" cy="485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71F741AF-4E33-4A6E-A4E6-224E83979C54}"/>
              </a:ext>
            </a:extLst>
          </p:cNvPr>
          <p:cNvSpPr txBox="1"/>
          <p:nvPr/>
        </p:nvSpPr>
        <p:spPr>
          <a:xfrm>
            <a:off x="11119104" y="638251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4/9</a:t>
            </a:r>
          </a:p>
        </p:txBody>
      </p:sp>
      <p:sp>
        <p:nvSpPr>
          <p:cNvPr id="13" name="Szövegdoboz 5">
            <a:extLst>
              <a:ext uri="{FF2B5EF4-FFF2-40B4-BE49-F238E27FC236}">
                <a16:creationId xmlns:a16="http://schemas.microsoft.com/office/drawing/2014/main" id="{A03C999D-89E3-41BE-8701-BE6EDDEF8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" y="6105513"/>
            <a:ext cx="108791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en-US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 socialist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times</a:t>
            </a:r>
            <a:r>
              <a:rPr lang="en-US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women were much less affected by colon cancer mortality at young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er</a:t>
            </a:r>
            <a:r>
              <a:rPr lang="en-US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age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compared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to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men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en-US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addition their improvement in the new era is also greater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812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5">
            <a:extLst>
              <a:ext uri="{FF2B5EF4-FFF2-40B4-BE49-F238E27FC236}">
                <a16:creationId xmlns:a16="http://schemas.microsoft.com/office/drawing/2014/main" id="{D9B24717-E74C-4BF7-BE17-58CEE1AE4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96" y="1387938"/>
            <a:ext cx="4919977" cy="494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13">
            <a:extLst>
              <a:ext uri="{FF2B5EF4-FFF2-40B4-BE49-F238E27FC236}">
                <a16:creationId xmlns:a16="http://schemas.microsoft.com/office/drawing/2014/main" id="{4D0694B1-7322-4B55-9FBD-8C275C71D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" y="1387938"/>
            <a:ext cx="4754880" cy="481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E6737709-7141-4CE3-A3EA-A77B5C581407}"/>
              </a:ext>
            </a:extLst>
          </p:cNvPr>
          <p:cNvSpPr/>
          <p:nvPr/>
        </p:nvSpPr>
        <p:spPr>
          <a:xfrm>
            <a:off x="121920" y="188898"/>
            <a:ext cx="11948160" cy="784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9B8EC6B7-26F8-4462-B645-1EF7471C48CF}"/>
              </a:ext>
            </a:extLst>
          </p:cNvPr>
          <p:cNvSpPr/>
          <p:nvPr/>
        </p:nvSpPr>
        <p:spPr>
          <a:xfrm>
            <a:off x="0" y="188899"/>
            <a:ext cx="1207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Rates of mortality improvement for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all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and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selected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cancer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in 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Hungary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aged 20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– 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100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between 19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70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and 20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20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9EFE495-B272-46CE-A8C7-6AF8E52FC273}"/>
              </a:ext>
            </a:extLst>
          </p:cNvPr>
          <p:cNvSpPr/>
          <p:nvPr/>
        </p:nvSpPr>
        <p:spPr>
          <a:xfrm>
            <a:off x="4010289" y="973730"/>
            <a:ext cx="3733015" cy="414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Lung</a:t>
            </a:r>
            <a:r>
              <a:rPr lang="hu-HU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sz="2400" b="1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cancers</a:t>
            </a:r>
            <a:endParaRPr lang="hu-HU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Szövegdoboz 50">
            <a:extLst>
              <a:ext uri="{FF2B5EF4-FFF2-40B4-BE49-F238E27FC236}">
                <a16:creationId xmlns:a16="http://schemas.microsoft.com/office/drawing/2014/main" id="{03480BD9-668D-4538-AAC3-595879789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064" y="1033474"/>
            <a:ext cx="779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>
              <a:defRPr sz="2400"/>
            </a:lvl1pPr>
          </a:lstStyle>
          <a:p>
            <a:r>
              <a:rPr lang="hu-HU" altLang="hu-HU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Men</a:t>
            </a:r>
            <a:endParaRPr lang="hu-HU" altLang="hu-H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Szövegdoboz 78">
            <a:extLst>
              <a:ext uri="{FF2B5EF4-FFF2-40B4-BE49-F238E27FC236}">
                <a16:creationId xmlns:a16="http://schemas.microsoft.com/office/drawing/2014/main" id="{EAAAED00-8B73-4607-8C91-02662FF9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516" y="1033473"/>
            <a:ext cx="1224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Women</a:t>
            </a:r>
            <a:endParaRPr lang="hu-HU" altLang="hu-H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3B773EBA-9E30-4E14-9F2A-F4C7F1F87C3C}"/>
              </a:ext>
            </a:extLst>
          </p:cNvPr>
          <p:cNvSpPr txBox="1"/>
          <p:nvPr/>
        </p:nvSpPr>
        <p:spPr>
          <a:xfrm>
            <a:off x="11119104" y="638251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5/9</a:t>
            </a:r>
          </a:p>
        </p:txBody>
      </p:sp>
      <p:sp>
        <p:nvSpPr>
          <p:cNvPr id="13" name="Szövegdoboz 4">
            <a:extLst>
              <a:ext uri="{FF2B5EF4-FFF2-40B4-BE49-F238E27FC236}">
                <a16:creationId xmlns:a16="http://schemas.microsoft.com/office/drawing/2014/main" id="{C81B5625-00EA-4538-9F26-FD04B93A4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" y="6105513"/>
            <a:ext cx="109971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</a:t>
            </a:r>
            <a:r>
              <a:rPr lang="en-US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omen born between 1940-50 experienced two mortality lows due to lung cancer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unlike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men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emphasizing the delayed nature of the global smoking epidemic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between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sexes.</a:t>
            </a:r>
          </a:p>
        </p:txBody>
      </p:sp>
    </p:spTree>
    <p:extLst>
      <p:ext uri="{BB962C8B-B14F-4D97-AF65-F5344CB8AC3E}">
        <p14:creationId xmlns:p14="http://schemas.microsoft.com/office/powerpoint/2010/main" val="113386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E6737709-7141-4CE3-A3EA-A77B5C581407}"/>
              </a:ext>
            </a:extLst>
          </p:cNvPr>
          <p:cNvSpPr/>
          <p:nvPr/>
        </p:nvSpPr>
        <p:spPr>
          <a:xfrm>
            <a:off x="121920" y="188898"/>
            <a:ext cx="11948160" cy="784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9B8EC6B7-26F8-4462-B645-1EF7471C48CF}"/>
              </a:ext>
            </a:extLst>
          </p:cNvPr>
          <p:cNvSpPr/>
          <p:nvPr/>
        </p:nvSpPr>
        <p:spPr>
          <a:xfrm>
            <a:off x="0" y="188899"/>
            <a:ext cx="1207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Rates of mortality improvement for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all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and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selected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cancer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in 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Hungary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aged 20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– 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100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between 19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70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and 20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20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9EFE495-B272-46CE-A8C7-6AF8E52FC273}"/>
              </a:ext>
            </a:extLst>
          </p:cNvPr>
          <p:cNvSpPr/>
          <p:nvPr/>
        </p:nvSpPr>
        <p:spPr>
          <a:xfrm>
            <a:off x="4010289" y="973730"/>
            <a:ext cx="3733015" cy="414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Female</a:t>
            </a:r>
            <a:r>
              <a:rPr lang="hu-HU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sz="2400" b="1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breast</a:t>
            </a:r>
            <a:r>
              <a:rPr lang="hu-HU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sz="2400" b="1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cancers</a:t>
            </a:r>
            <a:endParaRPr lang="hu-HU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Kép 19">
            <a:extLst>
              <a:ext uri="{FF2B5EF4-FFF2-40B4-BE49-F238E27FC236}">
                <a16:creationId xmlns:a16="http://schemas.microsoft.com/office/drawing/2014/main" id="{66DED4A9-ACB9-45D0-9611-83DF8AD7C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345" y="1483373"/>
            <a:ext cx="4995010" cy="51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F07704F-B863-4F23-927D-CAFCA6AAF78F}"/>
              </a:ext>
            </a:extLst>
          </p:cNvPr>
          <p:cNvSpPr txBox="1"/>
          <p:nvPr/>
        </p:nvSpPr>
        <p:spPr>
          <a:xfrm>
            <a:off x="11119104" y="638251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6/9</a:t>
            </a:r>
          </a:p>
        </p:txBody>
      </p:sp>
      <p:sp>
        <p:nvSpPr>
          <p:cNvPr id="7" name="Szövegdoboz 8">
            <a:extLst>
              <a:ext uri="{FF2B5EF4-FFF2-40B4-BE49-F238E27FC236}">
                <a16:creationId xmlns:a16="http://schemas.microsoft.com/office/drawing/2014/main" id="{EC95EFD5-069C-4095-A516-A19CEBFDF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75908"/>
            <a:ext cx="38770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Since 2010, breast cancer mortality among women aged 70-90 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n-US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born between 1930 and 1950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r>
              <a:rPr lang="en-US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has been deteriorating</a:t>
            </a:r>
            <a:r>
              <a:rPr lang="en-US" altLang="hu-H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hu-HU" altLang="hu-H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2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E6737709-7141-4CE3-A3EA-A77B5C581407}"/>
              </a:ext>
            </a:extLst>
          </p:cNvPr>
          <p:cNvSpPr/>
          <p:nvPr/>
        </p:nvSpPr>
        <p:spPr>
          <a:xfrm>
            <a:off x="121920" y="188898"/>
            <a:ext cx="11948160" cy="784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9B8EC6B7-26F8-4462-B645-1EF7471C48CF}"/>
              </a:ext>
            </a:extLst>
          </p:cNvPr>
          <p:cNvSpPr/>
          <p:nvPr/>
        </p:nvSpPr>
        <p:spPr>
          <a:xfrm>
            <a:off x="0" y="188899"/>
            <a:ext cx="1207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Rates of mortality improvement for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all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and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selected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cancer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in 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Hungary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aged 20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– 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100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between 19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70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and 20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20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9EFE495-B272-46CE-A8C7-6AF8E52FC273}"/>
              </a:ext>
            </a:extLst>
          </p:cNvPr>
          <p:cNvSpPr/>
          <p:nvPr/>
        </p:nvSpPr>
        <p:spPr>
          <a:xfrm>
            <a:off x="4010289" y="973730"/>
            <a:ext cx="3733015" cy="414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Pancreas</a:t>
            </a:r>
            <a:r>
              <a:rPr lang="hu-HU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sz="2400" b="1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cancers</a:t>
            </a:r>
            <a:endParaRPr lang="hu-HU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Szövegdoboz 50">
            <a:extLst>
              <a:ext uri="{FF2B5EF4-FFF2-40B4-BE49-F238E27FC236}">
                <a16:creationId xmlns:a16="http://schemas.microsoft.com/office/drawing/2014/main" id="{03480BD9-668D-4538-AAC3-595879789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064" y="1033474"/>
            <a:ext cx="779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>
              <a:defRPr sz="2400"/>
            </a:lvl1pPr>
          </a:lstStyle>
          <a:p>
            <a:r>
              <a:rPr lang="hu-HU" altLang="hu-HU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Men</a:t>
            </a:r>
            <a:endParaRPr lang="hu-HU" altLang="hu-H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Szövegdoboz 78">
            <a:extLst>
              <a:ext uri="{FF2B5EF4-FFF2-40B4-BE49-F238E27FC236}">
                <a16:creationId xmlns:a16="http://schemas.microsoft.com/office/drawing/2014/main" id="{EAAAED00-8B73-4607-8C91-02662FF9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516" y="1033473"/>
            <a:ext cx="1224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Women</a:t>
            </a:r>
            <a:endParaRPr lang="hu-HU" altLang="hu-H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Kép 24">
            <a:extLst>
              <a:ext uri="{FF2B5EF4-FFF2-40B4-BE49-F238E27FC236}">
                <a16:creationId xmlns:a16="http://schemas.microsoft.com/office/drawing/2014/main" id="{FA1B04BF-A137-4455-8EE2-A9B660CF9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1" y="1436220"/>
            <a:ext cx="4629309" cy="482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26">
            <a:extLst>
              <a:ext uri="{FF2B5EF4-FFF2-40B4-BE49-F238E27FC236}">
                <a16:creationId xmlns:a16="http://schemas.microsoft.com/office/drawing/2014/main" id="{AF158E6E-6729-40E8-BDB8-D41438F33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97" y="1436220"/>
            <a:ext cx="4709320" cy="482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B62BB999-A845-426C-9C89-45ED222821C4}"/>
              </a:ext>
            </a:extLst>
          </p:cNvPr>
          <p:cNvSpPr txBox="1"/>
          <p:nvPr/>
        </p:nvSpPr>
        <p:spPr>
          <a:xfrm>
            <a:off x="11119104" y="638251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7/9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0BD935DD-388D-4388-8018-5E281D246178}"/>
              </a:ext>
            </a:extLst>
          </p:cNvPr>
          <p:cNvSpPr/>
          <p:nvPr/>
        </p:nvSpPr>
        <p:spPr>
          <a:xfrm>
            <a:off x="121920" y="6167069"/>
            <a:ext cx="11088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  <a:r>
              <a:rPr lang="en-US" altLang="hu-HU" sz="1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ince</a:t>
            </a:r>
            <a:r>
              <a:rPr lang="en-US" altLang="hu-H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2005 </a:t>
            </a:r>
            <a:r>
              <a:rPr lang="hu-HU" altLang="hu-H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  <a:r>
              <a:rPr lang="en-US" altLang="hu-HU" sz="1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ancreatic</a:t>
            </a:r>
            <a:r>
              <a:rPr lang="en-US" altLang="hu-H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cancer mortality</a:t>
            </a:r>
            <a:r>
              <a:rPr lang="hu-HU" altLang="hu-H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hu-H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has been </a:t>
            </a:r>
            <a:r>
              <a:rPr lang="hu-HU" altLang="hu-HU" sz="1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deteriorating</a:t>
            </a:r>
            <a:r>
              <a:rPr lang="en-US" altLang="hu-H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men aged 60-80, </a:t>
            </a:r>
            <a:r>
              <a:rPr lang="hu-HU" altLang="hu-HU" sz="1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however</a:t>
            </a:r>
            <a:r>
              <a:rPr lang="en-US" altLang="hu-H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it is greatly improving at younger ages</a:t>
            </a:r>
            <a:r>
              <a:rPr lang="hu-HU" altLang="hu-H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hu-HU" altLang="hu-HU" sz="1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Among</a:t>
            </a:r>
            <a:r>
              <a:rPr lang="hu-HU" altLang="hu-H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1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women</a:t>
            </a:r>
            <a:r>
              <a:rPr lang="hu-HU" altLang="hu-H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hu-HU" altLang="hu-HU" sz="1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worsening</a:t>
            </a:r>
            <a:r>
              <a:rPr lang="hu-HU" altLang="hu-H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hu-H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is strong between the ages of 55-80 </a:t>
            </a:r>
            <a:r>
              <a:rPr lang="hu-HU" altLang="hu-HU" sz="1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recently</a:t>
            </a:r>
            <a:r>
              <a:rPr lang="en-US" altLang="hu-H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there is no improvement at younger ages</a:t>
            </a:r>
            <a:r>
              <a:rPr lang="hu-HU" altLang="hu-H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987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45">
            <a:extLst>
              <a:ext uri="{FF2B5EF4-FFF2-40B4-BE49-F238E27FC236}">
                <a16:creationId xmlns:a16="http://schemas.microsoft.com/office/drawing/2014/main" id="{9AD88884-CA70-4390-8123-B0672413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58" y="1375367"/>
            <a:ext cx="4714112" cy="490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43">
            <a:extLst>
              <a:ext uri="{FF2B5EF4-FFF2-40B4-BE49-F238E27FC236}">
                <a16:creationId xmlns:a16="http://schemas.microsoft.com/office/drawing/2014/main" id="{74783196-A5CC-4F58-80D7-0E7E03D4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9" y="1340353"/>
            <a:ext cx="4714113" cy="493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E6737709-7141-4CE3-A3EA-A77B5C581407}"/>
              </a:ext>
            </a:extLst>
          </p:cNvPr>
          <p:cNvSpPr/>
          <p:nvPr/>
        </p:nvSpPr>
        <p:spPr>
          <a:xfrm>
            <a:off x="121920" y="188898"/>
            <a:ext cx="11948160" cy="784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9B8EC6B7-26F8-4462-B645-1EF7471C48CF}"/>
              </a:ext>
            </a:extLst>
          </p:cNvPr>
          <p:cNvSpPr/>
          <p:nvPr/>
        </p:nvSpPr>
        <p:spPr>
          <a:xfrm>
            <a:off x="0" y="188899"/>
            <a:ext cx="1207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Rates of mortality improvement for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all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and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altLang="hu-HU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selected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cancer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in 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Hungary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aged 20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– 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100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between 19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70</a:t>
            </a:r>
            <a:r>
              <a:rPr lang="en-US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and 20</a:t>
            </a:r>
            <a:r>
              <a:rPr lang="hu-HU" altLang="hu-HU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20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9EFE495-B272-46CE-A8C7-6AF8E52FC273}"/>
              </a:ext>
            </a:extLst>
          </p:cNvPr>
          <p:cNvSpPr/>
          <p:nvPr/>
        </p:nvSpPr>
        <p:spPr>
          <a:xfrm>
            <a:off x="4010289" y="973730"/>
            <a:ext cx="3733015" cy="414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Myeloid</a:t>
            </a:r>
            <a:r>
              <a:rPr lang="hu-HU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sz="2400" b="1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cancers</a:t>
            </a:r>
            <a:endParaRPr lang="hu-HU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Szövegdoboz 50">
            <a:extLst>
              <a:ext uri="{FF2B5EF4-FFF2-40B4-BE49-F238E27FC236}">
                <a16:creationId xmlns:a16="http://schemas.microsoft.com/office/drawing/2014/main" id="{03480BD9-668D-4538-AAC3-595879789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064" y="1033474"/>
            <a:ext cx="779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>
              <a:defRPr sz="2400"/>
            </a:lvl1pPr>
          </a:lstStyle>
          <a:p>
            <a:r>
              <a:rPr lang="hu-HU" altLang="hu-HU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Men</a:t>
            </a:r>
            <a:endParaRPr lang="hu-HU" altLang="hu-H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Szövegdoboz 78">
            <a:extLst>
              <a:ext uri="{FF2B5EF4-FFF2-40B4-BE49-F238E27FC236}">
                <a16:creationId xmlns:a16="http://schemas.microsoft.com/office/drawing/2014/main" id="{EAAAED00-8B73-4607-8C91-02662FF9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516" y="1033473"/>
            <a:ext cx="1224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Women</a:t>
            </a:r>
            <a:endParaRPr lang="hu-HU" altLang="hu-H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650E561-53C9-4B2B-A746-706379A5E26C}"/>
              </a:ext>
            </a:extLst>
          </p:cNvPr>
          <p:cNvSpPr txBox="1"/>
          <p:nvPr/>
        </p:nvSpPr>
        <p:spPr>
          <a:xfrm>
            <a:off x="11119104" y="638251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8/9</a:t>
            </a:r>
          </a:p>
        </p:txBody>
      </p:sp>
      <p:sp>
        <p:nvSpPr>
          <p:cNvPr id="13" name="Szövegdoboz 48">
            <a:extLst>
              <a:ext uri="{FF2B5EF4-FFF2-40B4-BE49-F238E27FC236}">
                <a16:creationId xmlns:a16="http://schemas.microsoft.com/office/drawing/2014/main" id="{01F160EE-1556-475D-810B-A95637D01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" y="6150114"/>
            <a:ext cx="10926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Strong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age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effect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can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be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experienced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for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both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sexes, </a:t>
            </a:r>
            <a:r>
              <a:rPr lang="hu-HU" altLang="hu-HU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however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with a more noticeable improvement over time among women</a:t>
            </a:r>
            <a:r>
              <a:rPr lang="hu-HU" altLang="hu-H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6693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5292</TotalTime>
  <Words>1065</Words>
  <Application>Microsoft Office PowerPoint</Application>
  <PresentationFormat>Szélesvásznú</PresentationFormat>
  <Paragraphs>76</Paragraphs>
  <Slides>11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Segoe UI Black</vt:lpstr>
      <vt:lpstr>Segoe UI Light</vt:lpstr>
      <vt:lpstr>Segoe UI Semibold</vt:lpstr>
      <vt:lpstr>Segoe UI Semilight</vt:lpstr>
      <vt:lpstr>Times New Roman</vt:lpstr>
      <vt:lpstr>Office-téma</vt:lpstr>
      <vt:lpstr>Visualization of half a century’s Hungarian cancer mortality dynamics on Lexis diagrams, 1970-2020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Thank you for your time and attention! weber.andras@oncol.hu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Gains in life expectancy from decreasing cardiovascular disease and cancer mortality – an analysis of 28 European countries 1995–2019</dc:title>
  <dc:creator>Wéber András</dc:creator>
  <cp:lastModifiedBy>Wéber András</cp:lastModifiedBy>
  <cp:revision>327</cp:revision>
  <cp:lastPrinted>2024-09-19T12:13:59Z</cp:lastPrinted>
  <dcterms:created xsi:type="dcterms:W3CDTF">2024-05-21T06:44:47Z</dcterms:created>
  <dcterms:modified xsi:type="dcterms:W3CDTF">2024-09-20T13:04:30Z</dcterms:modified>
</cp:coreProperties>
</file>