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 Kunz" userId="270d7331-2618-4ac4-93df-653eece44361" providerId="ADAL" clId="{BD0ED59C-F1E3-4051-AB05-6A3CF553B2A9}"/>
    <pc:docChg chg="undo custSel modSld">
      <pc:chgData name="Adrian Kunz" userId="270d7331-2618-4ac4-93df-653eece44361" providerId="ADAL" clId="{BD0ED59C-F1E3-4051-AB05-6A3CF553B2A9}" dt="2024-09-23T14:22:02.628" v="16" actId="20577"/>
      <pc:docMkLst>
        <pc:docMk/>
      </pc:docMkLst>
      <pc:sldChg chg="modSp mod">
        <pc:chgData name="Adrian Kunz" userId="270d7331-2618-4ac4-93df-653eece44361" providerId="ADAL" clId="{BD0ED59C-F1E3-4051-AB05-6A3CF553B2A9}" dt="2024-09-23T14:22:02.628" v="16" actId="20577"/>
        <pc:sldMkLst>
          <pc:docMk/>
          <pc:sldMk cId="633155312" sldId="260"/>
        </pc:sldMkLst>
        <pc:spChg chg="mod">
          <ac:chgData name="Adrian Kunz" userId="270d7331-2618-4ac4-93df-653eece44361" providerId="ADAL" clId="{BD0ED59C-F1E3-4051-AB05-6A3CF553B2A9}" dt="2024-09-23T14:22:02.628" v="16" actId="20577"/>
          <ac:spMkLst>
            <pc:docMk/>
            <pc:sldMk cId="633155312" sldId="260"/>
            <ac:spMk id="3" creationId="{188DDF43-C378-FF51-C9B2-2C464983F8A8}"/>
          </ac:spMkLst>
        </pc:spChg>
      </pc:sldChg>
      <pc:sldChg chg="modSp mod">
        <pc:chgData name="Adrian Kunz" userId="270d7331-2618-4ac4-93df-653eece44361" providerId="ADAL" clId="{BD0ED59C-F1E3-4051-AB05-6A3CF553B2A9}" dt="2024-09-18T16:39:20.153" v="12" actId="255"/>
        <pc:sldMkLst>
          <pc:docMk/>
          <pc:sldMk cId="3506320939" sldId="261"/>
        </pc:sldMkLst>
        <pc:spChg chg="mod">
          <ac:chgData name="Adrian Kunz" userId="270d7331-2618-4ac4-93df-653eece44361" providerId="ADAL" clId="{BD0ED59C-F1E3-4051-AB05-6A3CF553B2A9}" dt="2024-09-18T16:37:34.813" v="0" actId="255"/>
          <ac:spMkLst>
            <pc:docMk/>
            <pc:sldMk cId="3506320939" sldId="261"/>
            <ac:spMk id="2" creationId="{008A681E-A41E-F204-5A57-89ECA52BA62C}"/>
          </ac:spMkLst>
        </pc:spChg>
        <pc:spChg chg="mod">
          <ac:chgData name="Adrian Kunz" userId="270d7331-2618-4ac4-93df-653eece44361" providerId="ADAL" clId="{BD0ED59C-F1E3-4051-AB05-6A3CF553B2A9}" dt="2024-09-18T16:38:59.270" v="11" actId="255"/>
          <ac:spMkLst>
            <pc:docMk/>
            <pc:sldMk cId="3506320939" sldId="261"/>
            <ac:spMk id="7" creationId="{7ED48E82-9C24-325B-FE16-093F8161953C}"/>
          </ac:spMkLst>
        </pc:spChg>
        <pc:spChg chg="mod">
          <ac:chgData name="Adrian Kunz" userId="270d7331-2618-4ac4-93df-653eece44361" providerId="ADAL" clId="{BD0ED59C-F1E3-4051-AB05-6A3CF553B2A9}" dt="2024-09-18T16:39:20.153" v="12" actId="255"/>
          <ac:spMkLst>
            <pc:docMk/>
            <pc:sldMk cId="3506320939" sldId="261"/>
            <ac:spMk id="10" creationId="{2B8A756B-DA72-60E3-E55C-32836B799FB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8F4C4-8189-4EE6-B00A-6AC3E82BBBDA}" type="datetimeFigureOut">
              <a:rPr lang="nl-NL" smtClean="0"/>
              <a:t>23-9-2024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4A62F-C849-48C6-A955-7C24B976053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2653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4A62F-C849-48C6-A955-7C24B976053A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0651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9F83-EA33-4E77-A67D-E757D868CDBB}" type="datetimeFigureOut">
              <a:rPr lang="nl-NL" smtClean="0"/>
              <a:t>23-9-2024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B2EAE-94DA-406B-9E75-E529F96AD85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5148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9F83-EA33-4E77-A67D-E757D868CDBB}" type="datetimeFigureOut">
              <a:rPr lang="nl-NL" smtClean="0"/>
              <a:t>23-9-2024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B2EAE-94DA-406B-9E75-E529F96AD85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7602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9F83-EA33-4E77-A67D-E757D868CDBB}" type="datetimeFigureOut">
              <a:rPr lang="nl-NL" smtClean="0"/>
              <a:t>23-9-2024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B2EAE-94DA-406B-9E75-E529F96AD85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4084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9F83-EA33-4E77-A67D-E757D868CDBB}" type="datetimeFigureOut">
              <a:rPr lang="nl-NL" smtClean="0"/>
              <a:t>23-9-2024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B2EAE-94DA-406B-9E75-E529F96AD85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2328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9F83-EA33-4E77-A67D-E757D868CDBB}" type="datetimeFigureOut">
              <a:rPr lang="nl-NL" smtClean="0"/>
              <a:t>23-9-2024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B2EAE-94DA-406B-9E75-E529F96AD85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91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9F83-EA33-4E77-A67D-E757D868CDBB}" type="datetimeFigureOut">
              <a:rPr lang="nl-NL" smtClean="0"/>
              <a:t>23-9-2024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B2EAE-94DA-406B-9E75-E529F96AD85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743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9F83-EA33-4E77-A67D-E757D868CDBB}" type="datetimeFigureOut">
              <a:rPr lang="nl-NL" smtClean="0"/>
              <a:t>23-9-2024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B2EAE-94DA-406B-9E75-E529F96AD85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9642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9F83-EA33-4E77-A67D-E757D868CDBB}" type="datetimeFigureOut">
              <a:rPr lang="nl-NL" smtClean="0"/>
              <a:t>23-9-2024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B2EAE-94DA-406B-9E75-E529F96AD85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18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9F83-EA33-4E77-A67D-E757D868CDBB}" type="datetimeFigureOut">
              <a:rPr lang="nl-NL" smtClean="0"/>
              <a:t>23-9-2024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B2EAE-94DA-406B-9E75-E529F96AD85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750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9F83-EA33-4E77-A67D-E757D868CDBB}" type="datetimeFigureOut">
              <a:rPr lang="nl-NL" smtClean="0"/>
              <a:t>23-9-2024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B2EAE-94DA-406B-9E75-E529F96AD85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9146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9F83-EA33-4E77-A67D-E757D868CDBB}" type="datetimeFigureOut">
              <a:rPr lang="nl-NL" smtClean="0"/>
              <a:t>23-9-2024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B2EAE-94DA-406B-9E75-E529F96AD85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155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FC9F83-EA33-4E77-A67D-E757D868CDBB}" type="datetimeFigureOut">
              <a:rPr lang="nl-NL" smtClean="0"/>
              <a:t>23-9-2024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EB2EAE-94DA-406B-9E75-E529F96AD85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604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CC357-71EB-418E-DA13-344DD2825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68226"/>
            <a:ext cx="9144000" cy="2387600"/>
          </a:xfrm>
        </p:spPr>
        <p:txBody>
          <a:bodyPr>
            <a:no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Investigating differences in Healthy Life Expectancy between migrants and natives in Germany using Multistate Lifetables</a:t>
            </a:r>
            <a:endParaRPr lang="nl-N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1DE519-DA32-2148-4474-9B303FD1BF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79337"/>
            <a:ext cx="9144000" cy="845675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EAPS HMMWG Meeting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26/09/2024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8921532-7631-EAAD-FC10-13311E70F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39912" y="5676534"/>
            <a:ext cx="2957513" cy="65544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BECBDE0-B6AF-EE30-92C8-56C7F62F2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9208" y="5542174"/>
            <a:ext cx="2714624" cy="9662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C061075-96AB-9AF0-74E8-ADE06A55B3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3505" y="5606663"/>
            <a:ext cx="2505353" cy="81809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401381C-8C59-472C-CC3B-0D7D0C059FD4}"/>
              </a:ext>
            </a:extLst>
          </p:cNvPr>
          <p:cNvSpPr txBox="1"/>
          <p:nvPr/>
        </p:nvSpPr>
        <p:spPr>
          <a:xfrm>
            <a:off x="879208" y="4403914"/>
            <a:ext cx="3478916" cy="1138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Adrian Kunz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Tilburg University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a.kunz@tilburguniversity.edu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7C1189-FC63-FD96-CF41-C28D1604A6BC}"/>
              </a:ext>
            </a:extLst>
          </p:cNvPr>
          <p:cNvSpPr txBox="1"/>
          <p:nvPr/>
        </p:nvSpPr>
        <p:spPr>
          <a:xfrm>
            <a:off x="4935639" y="4331643"/>
            <a:ext cx="3478916" cy="1138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Adrien Remund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 of Groningen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a.p.p.remund@rug.nl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3A707C-6942-78B3-F345-CB9FEDB866BC}"/>
              </a:ext>
            </a:extLst>
          </p:cNvPr>
          <p:cNvSpPr txBox="1"/>
          <p:nvPr/>
        </p:nvSpPr>
        <p:spPr>
          <a:xfrm>
            <a:off x="8843505" y="4348007"/>
            <a:ext cx="2902276" cy="1138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Karsten Hank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 of 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Cologne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hank@wiso.uni-koeln.de</a:t>
            </a:r>
          </a:p>
        </p:txBody>
      </p:sp>
    </p:spTree>
    <p:extLst>
      <p:ext uri="{BB962C8B-B14F-4D97-AF65-F5344CB8AC3E}">
        <p14:creationId xmlns:p14="http://schemas.microsoft.com/office/powerpoint/2010/main" val="122776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CFBDC-0584-1EF1-8133-460347885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Does the Healthy Life Expectancy at age 50/51 based on multistate models differ between migrants and natives?</a:t>
            </a:r>
          </a:p>
          <a:p>
            <a:pPr marL="0" indent="0">
              <a:buNone/>
            </a:pPr>
            <a:endParaRPr lang="en-US" sz="3600" b="1" dirty="0"/>
          </a:p>
          <a:p>
            <a:pPr lvl="1"/>
            <a:r>
              <a:rPr lang="en-US" dirty="0"/>
              <a:t>Computation of the (healthy) life expectancies separately for migrants and natives</a:t>
            </a:r>
          </a:p>
          <a:p>
            <a:pPr lvl="1"/>
            <a:r>
              <a:rPr lang="en-US" dirty="0"/>
              <a:t>Decomposition of the differences in (healthy) life expectancies into the transition probabilities between the different health and death states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0154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A681E-A41E-F204-5A57-89ECA52BA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05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Data and Method</a:t>
            </a:r>
            <a:endParaRPr lang="nl-NL" sz="32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D48E82-9C24-325B-FE16-093F81619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862510"/>
            <a:ext cx="4743450" cy="499549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en-US" sz="2600" dirty="0"/>
              <a:t>German Data of the waves 4-7 from</a:t>
            </a:r>
          </a:p>
          <a:p>
            <a:pPr marL="0" indent="0">
              <a:buNone/>
            </a:pPr>
            <a:r>
              <a:rPr lang="en-US" sz="2600" dirty="0"/>
              <a:t>the Survey of Health, Ageing and</a:t>
            </a:r>
          </a:p>
          <a:p>
            <a:pPr marL="0" indent="0">
              <a:buNone/>
            </a:pPr>
            <a:r>
              <a:rPr lang="en-US" sz="2600" dirty="0"/>
              <a:t>Retirement in Europe (SHARE)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Self-rated Health (5-point Likert Scale)</a:t>
            </a:r>
          </a:p>
          <a:p>
            <a:pPr lvl="1"/>
            <a:r>
              <a:rPr lang="en-US" sz="2300" dirty="0"/>
              <a:t>Healthy: 1-3; Unhealthy: 4-5</a:t>
            </a:r>
          </a:p>
          <a:p>
            <a:pPr marL="0" indent="0">
              <a:buNone/>
            </a:pPr>
            <a:endParaRPr lang="en-US" dirty="0"/>
          </a:p>
          <a:p>
            <a:r>
              <a:rPr lang="nl-NL" sz="2600" dirty="0" err="1"/>
              <a:t>Death</a:t>
            </a:r>
            <a:r>
              <a:rPr lang="nl-NL" sz="2600" dirty="0"/>
              <a:t> information</a:t>
            </a:r>
          </a:p>
          <a:p>
            <a:pPr marL="0" indent="0">
              <a:buNone/>
            </a:pPr>
            <a:endParaRPr lang="nl-NL" sz="2600" dirty="0"/>
          </a:p>
          <a:p>
            <a:r>
              <a:rPr lang="nl-NL" sz="2600" dirty="0" err="1"/>
              <a:t>Migrants</a:t>
            </a:r>
            <a:r>
              <a:rPr lang="nl-NL" sz="2600" dirty="0"/>
              <a:t> </a:t>
            </a:r>
            <a:r>
              <a:rPr lang="nl-NL" sz="2600" dirty="0" err="1"/>
              <a:t>if</a:t>
            </a:r>
            <a:r>
              <a:rPr lang="nl-NL" sz="2600" dirty="0"/>
              <a:t> born </a:t>
            </a:r>
            <a:r>
              <a:rPr lang="nl-NL" sz="2600" dirty="0" err="1"/>
              <a:t>outside</a:t>
            </a:r>
            <a:r>
              <a:rPr lang="nl-NL" sz="2600" dirty="0"/>
              <a:t> Germany</a:t>
            </a:r>
          </a:p>
          <a:p>
            <a:pPr marL="0" indent="0">
              <a:buNone/>
            </a:pPr>
            <a:endParaRPr lang="nl-NL" sz="2600" dirty="0"/>
          </a:p>
          <a:p>
            <a:r>
              <a:rPr lang="nl-NL" sz="2600" dirty="0" err="1"/>
              <a:t>Sex</a:t>
            </a:r>
            <a:r>
              <a:rPr lang="nl-NL" sz="2600" dirty="0"/>
              <a:t>: </a:t>
            </a:r>
            <a:r>
              <a:rPr lang="nl-NL" sz="2600" dirty="0" err="1"/>
              <a:t>binary</a:t>
            </a:r>
            <a:endParaRPr lang="nl-NL" sz="2600" dirty="0"/>
          </a:p>
          <a:p>
            <a:pPr marL="0" indent="0">
              <a:buNone/>
            </a:pPr>
            <a:endParaRPr lang="nl-NL" sz="2600" dirty="0"/>
          </a:p>
          <a:p>
            <a:r>
              <a:rPr lang="nl-NL" sz="2600" dirty="0"/>
              <a:t>Age (</a:t>
            </a:r>
            <a:r>
              <a:rPr lang="nl-NL" sz="2600" dirty="0" err="1"/>
              <a:t>two-year</a:t>
            </a:r>
            <a:r>
              <a:rPr lang="nl-NL" sz="2600" dirty="0"/>
              <a:t> </a:t>
            </a:r>
            <a:r>
              <a:rPr lang="nl-NL" sz="2600" dirty="0" err="1"/>
              <a:t>age</a:t>
            </a:r>
            <a:r>
              <a:rPr lang="nl-NL" sz="2600" dirty="0"/>
              <a:t> </a:t>
            </a:r>
            <a:r>
              <a:rPr lang="nl-NL" sz="2600" dirty="0" err="1"/>
              <a:t>groups</a:t>
            </a:r>
            <a:r>
              <a:rPr lang="nl-NL" sz="2600" dirty="0"/>
              <a:t>)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8A756B-DA72-60E3-E55C-32836B799FB2}"/>
              </a:ext>
            </a:extLst>
          </p:cNvPr>
          <p:cNvSpPr txBox="1"/>
          <p:nvPr/>
        </p:nvSpPr>
        <p:spPr>
          <a:xfrm>
            <a:off x="5467350" y="2776629"/>
            <a:ext cx="63531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Multistate models to compute the (healthy) life expectancies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Horiuchi decomposition to decompose differences in the (healthy) life expectancies between migrants and natives</a:t>
            </a:r>
            <a:endParaRPr lang="nl-N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062203-AE55-2022-F3AF-072E427C1FFD}"/>
              </a:ext>
            </a:extLst>
          </p:cNvPr>
          <p:cNvSpPr txBox="1"/>
          <p:nvPr/>
        </p:nvSpPr>
        <p:spPr>
          <a:xfrm>
            <a:off x="6012403" y="1339291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Method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C21185-A379-7974-CB69-74C746E862DE}"/>
              </a:ext>
            </a:extLst>
          </p:cNvPr>
          <p:cNvSpPr txBox="1"/>
          <p:nvPr/>
        </p:nvSpPr>
        <p:spPr>
          <a:xfrm>
            <a:off x="723900" y="1339291"/>
            <a:ext cx="628095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506320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B60B4-8D9B-53CC-B0AB-C1C0E13B7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488" y="62926"/>
            <a:ext cx="3455821" cy="1616203"/>
          </a:xfrm>
        </p:spPr>
        <p:txBody>
          <a:bodyPr anchor="b">
            <a:normAutofit/>
          </a:bodyPr>
          <a:lstStyle/>
          <a:p>
            <a:r>
              <a:rPr lang="en-US" sz="3200" dirty="0"/>
              <a:t>(Healthy) Life  Expectancies at age 50/51</a:t>
            </a:r>
            <a:endParaRPr lang="nl-NL" sz="3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3E5BF3-2E90-B9E4-6E9A-52DAEDBBCCB8}"/>
              </a:ext>
            </a:extLst>
          </p:cNvPr>
          <p:cNvSpPr txBox="1"/>
          <p:nvPr/>
        </p:nvSpPr>
        <p:spPr>
          <a:xfrm>
            <a:off x="983225" y="2127676"/>
            <a:ext cx="1766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Migrants tend to live longer…</a:t>
            </a:r>
            <a:endParaRPr lang="nl-NL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2F6202-3E4F-3A73-0DC2-94564EF296D8}"/>
              </a:ext>
            </a:extLst>
          </p:cNvPr>
          <p:cNvSpPr txBox="1"/>
          <p:nvPr/>
        </p:nvSpPr>
        <p:spPr>
          <a:xfrm>
            <a:off x="876692" y="3382515"/>
            <a:ext cx="1979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but they also tend to live shorter in good health…</a:t>
            </a:r>
            <a:endParaRPr lang="nl-NL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36259B3-5D30-7FC2-C1D3-05B3AF64B708}"/>
              </a:ext>
            </a:extLst>
          </p:cNvPr>
          <p:cNvSpPr txBox="1"/>
          <p:nvPr/>
        </p:nvSpPr>
        <p:spPr>
          <a:xfrm>
            <a:off x="876693" y="5098971"/>
            <a:ext cx="1628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and longer in bad health.</a:t>
            </a:r>
            <a:endParaRPr lang="nl-N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7FABA4-FD65-B235-CCE2-B8EBF778091D}"/>
              </a:ext>
            </a:extLst>
          </p:cNvPr>
          <p:cNvSpPr txBox="1"/>
          <p:nvPr/>
        </p:nvSpPr>
        <p:spPr>
          <a:xfrm>
            <a:off x="5058739" y="1834324"/>
            <a:ext cx="31135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Total Life Expectancy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Migrants: ≈ 33.08 years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Natives: ≈ 32.28 years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Diff.: ≈ + 0.79 years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71424A-B876-480F-CB1C-7D043F5FD177}"/>
              </a:ext>
            </a:extLst>
          </p:cNvPr>
          <p:cNvSpPr txBox="1"/>
          <p:nvPr/>
        </p:nvSpPr>
        <p:spPr>
          <a:xfrm>
            <a:off x="8392234" y="1834325"/>
            <a:ext cx="31135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Total Life Expectancy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Migrants: ≈ 27.99 years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Natives: ≈ 27.25 years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Diff.: ≈ + 0.74 years</a:t>
            </a:r>
          </a:p>
        </p:txBody>
      </p:sp>
      <p:sp>
        <p:nvSpPr>
          <p:cNvPr id="8" name="Textfeld 4">
            <a:extLst>
              <a:ext uri="{FF2B5EF4-FFF2-40B4-BE49-F238E27FC236}">
                <a16:creationId xmlns:a16="http://schemas.microsoft.com/office/drawing/2014/main" id="{9AFE542A-4212-2A6B-82DE-2B5DED1140F4}"/>
              </a:ext>
            </a:extLst>
          </p:cNvPr>
          <p:cNvSpPr txBox="1"/>
          <p:nvPr/>
        </p:nvSpPr>
        <p:spPr>
          <a:xfrm>
            <a:off x="5615986" y="1225508"/>
            <a:ext cx="1475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u="sng" dirty="0">
                <a:solidFill>
                  <a:prstClr val="black"/>
                </a:solidFill>
                <a:cs typeface="Arial" panose="020B0604020202020204" pitchFamily="34" charset="0"/>
              </a:rPr>
              <a:t>Women</a:t>
            </a:r>
          </a:p>
        </p:txBody>
      </p:sp>
      <p:sp>
        <p:nvSpPr>
          <p:cNvPr id="10" name="Textfeld 6">
            <a:extLst>
              <a:ext uri="{FF2B5EF4-FFF2-40B4-BE49-F238E27FC236}">
                <a16:creationId xmlns:a16="http://schemas.microsoft.com/office/drawing/2014/main" id="{A5EB366B-FFE5-8BD5-92AE-647CB751E502}"/>
              </a:ext>
            </a:extLst>
          </p:cNvPr>
          <p:cNvSpPr txBox="1"/>
          <p:nvPr/>
        </p:nvSpPr>
        <p:spPr>
          <a:xfrm>
            <a:off x="8952157" y="1225508"/>
            <a:ext cx="12904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u="sng" dirty="0">
                <a:solidFill>
                  <a:prstClr val="black"/>
                </a:solidFill>
                <a:cs typeface="Arial" panose="020B0604020202020204" pitchFamily="34" charset="0"/>
              </a:rPr>
              <a:t>Men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5B09B4-C748-111E-5047-3CA44F1E91EE}"/>
              </a:ext>
            </a:extLst>
          </p:cNvPr>
          <p:cNvSpPr txBox="1"/>
          <p:nvPr/>
        </p:nvSpPr>
        <p:spPr>
          <a:xfrm>
            <a:off x="5058739" y="3263619"/>
            <a:ext cx="32575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Healthy Life Expectancy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Migrants: ≈ 13.16 years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Natives: ≈ 15.94 years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Diff.: ≈ -2.78 years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4F8E5F-27FB-3CA4-EAD2-C63D2C0A6EFD}"/>
              </a:ext>
            </a:extLst>
          </p:cNvPr>
          <p:cNvSpPr txBox="1"/>
          <p:nvPr/>
        </p:nvSpPr>
        <p:spPr>
          <a:xfrm>
            <a:off x="5058739" y="4676562"/>
            <a:ext cx="33707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Unhealthy Life Expectancy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Migrants: ≈ 19.91 years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Natives: ≈ 16.34 years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Diff.: + 3.57 years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BDBD0A-45C2-5826-8006-E4827DD93997}"/>
              </a:ext>
            </a:extLst>
          </p:cNvPr>
          <p:cNvSpPr txBox="1"/>
          <p:nvPr/>
        </p:nvSpPr>
        <p:spPr>
          <a:xfrm>
            <a:off x="8392234" y="3259238"/>
            <a:ext cx="33621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Healthy Life Expectancy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Migrants: ≈ 12.01 years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Natives: ≈ 14.29 years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Diff.: ≈ -2.28 years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3E23AE-0425-2926-C4FB-39ED4E316946}"/>
              </a:ext>
            </a:extLst>
          </p:cNvPr>
          <p:cNvSpPr txBox="1"/>
          <p:nvPr/>
        </p:nvSpPr>
        <p:spPr>
          <a:xfrm>
            <a:off x="8392234" y="4676561"/>
            <a:ext cx="32122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Unhealthy Life Expectancy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Migrants: ≈ 15.98 years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Natives: ≈ 12.96 years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Diff.: + 3.02 years</a:t>
            </a:r>
          </a:p>
        </p:txBody>
      </p:sp>
    </p:spTree>
    <p:extLst>
      <p:ext uri="{BB962C8B-B14F-4D97-AF65-F5344CB8AC3E}">
        <p14:creationId xmlns:p14="http://schemas.microsoft.com/office/powerpoint/2010/main" val="361865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  <p:bldP spid="41" grpId="0"/>
      <p:bldP spid="4" grpId="0"/>
      <p:bldP spid="6" grpId="0"/>
      <p:bldP spid="12" grpId="0"/>
      <p:bldP spid="15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89F5D-0406-8936-2C40-80B736A10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05" y="-65959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Contributions by transitions and age</a:t>
            </a:r>
            <a:endParaRPr lang="nl-NL" sz="3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FAB7B1-8384-E2D3-8A77-BCCD219A1E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9067" y="2357567"/>
            <a:ext cx="4413570" cy="4272337"/>
          </a:xfr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30ABA81-9D1D-30C3-AE5E-059525DA0B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31199" y="2253332"/>
            <a:ext cx="4622307" cy="417418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AAF13FE-54CF-4E6B-0658-CCD3F266FC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79638" y="2883843"/>
            <a:ext cx="1374099" cy="321978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77A596C-5BE8-234A-B5CC-4AAD3454EA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2157" y="2224930"/>
            <a:ext cx="4854575" cy="18878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F32A3A80-99AC-B017-8150-25FB558D9E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968455" y="2215900"/>
            <a:ext cx="4920218" cy="1939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74D42F7-988C-765F-5D8E-A89AB437079E}"/>
              </a:ext>
            </a:extLst>
          </p:cNvPr>
          <p:cNvSpPr txBox="1"/>
          <p:nvPr/>
        </p:nvSpPr>
        <p:spPr>
          <a:xfrm>
            <a:off x="2281561" y="1697547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Healthy Life Expectancy</a:t>
            </a:r>
            <a:endParaRPr lang="nl-NL" sz="2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809807-5909-CDE9-A6F2-2B55C852B2E8}"/>
              </a:ext>
            </a:extLst>
          </p:cNvPr>
          <p:cNvSpPr txBox="1"/>
          <p:nvPr/>
        </p:nvSpPr>
        <p:spPr>
          <a:xfrm>
            <a:off x="7269547" y="1691139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Total Life Expectancy</a:t>
            </a:r>
            <a:endParaRPr lang="nl-NL" sz="2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CE2342-42DA-D65C-AC6B-421FAB632485}"/>
              </a:ext>
            </a:extLst>
          </p:cNvPr>
          <p:cNvSpPr txBox="1"/>
          <p:nvPr/>
        </p:nvSpPr>
        <p:spPr>
          <a:xfrm>
            <a:off x="39330" y="939287"/>
            <a:ext cx="4923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Both, migrants’ higher incidence and lower recovery probabilities contribute to migrants’ lower healthy life expectancy</a:t>
            </a:r>
            <a:endParaRPr lang="nl-NL" sz="16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E3444E7-CD6F-394B-E09C-CE2671066941}"/>
              </a:ext>
            </a:extLst>
          </p:cNvPr>
          <p:cNvCxnSpPr>
            <a:cxnSpLocks/>
          </p:cNvCxnSpPr>
          <p:nvPr/>
        </p:nvCxnSpPr>
        <p:spPr>
          <a:xfrm flipH="1">
            <a:off x="1420427" y="1259604"/>
            <a:ext cx="1037638" cy="19186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74F2EF8-4723-F16B-2ECC-0B909D4CF174}"/>
              </a:ext>
            </a:extLst>
          </p:cNvPr>
          <p:cNvCxnSpPr>
            <a:cxnSpLocks/>
            <a:stCxn id="48" idx="2"/>
          </p:cNvCxnSpPr>
          <p:nvPr/>
        </p:nvCxnSpPr>
        <p:spPr>
          <a:xfrm flipH="1">
            <a:off x="2458065" y="1110835"/>
            <a:ext cx="1530445" cy="20673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252EC98E-67AF-2008-06F2-8AD5F848AE1E}"/>
              </a:ext>
            </a:extLst>
          </p:cNvPr>
          <p:cNvSpPr/>
          <p:nvPr/>
        </p:nvSpPr>
        <p:spPr>
          <a:xfrm>
            <a:off x="2109710" y="892407"/>
            <a:ext cx="968757" cy="37328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55EA8B7-9877-8119-9DA3-87FAAD338B31}"/>
              </a:ext>
            </a:extLst>
          </p:cNvPr>
          <p:cNvSpPr/>
          <p:nvPr/>
        </p:nvSpPr>
        <p:spPr>
          <a:xfrm>
            <a:off x="3988510" y="958774"/>
            <a:ext cx="879918" cy="30412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1927611-163D-C9DD-0860-292F8145B46C}"/>
              </a:ext>
            </a:extLst>
          </p:cNvPr>
          <p:cNvSpPr txBox="1"/>
          <p:nvPr/>
        </p:nvSpPr>
        <p:spPr>
          <a:xfrm>
            <a:off x="7602990" y="177410"/>
            <a:ext cx="4549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Unhealthy migrants’ lower death probability is the main contributor to migrants’ longer life expectancy. Migrants’ higher incidence and lower recovery probabilities shorten their life expectancy</a:t>
            </a:r>
            <a:endParaRPr lang="nl-NL" sz="160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2535C82-CB9E-7833-8E8B-FCD4F2E4FF94}"/>
              </a:ext>
            </a:extLst>
          </p:cNvPr>
          <p:cNvSpPr/>
          <p:nvPr/>
        </p:nvSpPr>
        <p:spPr>
          <a:xfrm>
            <a:off x="7695770" y="221884"/>
            <a:ext cx="3895817" cy="24171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1C92BB9-599B-158C-B9F2-2184586647A9}"/>
              </a:ext>
            </a:extLst>
          </p:cNvPr>
          <p:cNvCxnSpPr>
            <a:cxnSpLocks/>
          </p:cNvCxnSpPr>
          <p:nvPr/>
        </p:nvCxnSpPr>
        <p:spPr>
          <a:xfrm>
            <a:off x="9744531" y="477333"/>
            <a:ext cx="282672" cy="22037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54E54A7F-B3F7-0D6A-10A1-413C8432FBBA}"/>
              </a:ext>
            </a:extLst>
          </p:cNvPr>
          <p:cNvSpPr/>
          <p:nvPr/>
        </p:nvSpPr>
        <p:spPr>
          <a:xfrm>
            <a:off x="10269912" y="653889"/>
            <a:ext cx="968757" cy="37328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83251E5-C2D6-70F3-BCE8-183CCDC527AB}"/>
              </a:ext>
            </a:extLst>
          </p:cNvPr>
          <p:cNvSpPr/>
          <p:nvPr/>
        </p:nvSpPr>
        <p:spPr>
          <a:xfrm>
            <a:off x="8217918" y="958774"/>
            <a:ext cx="879918" cy="30412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E48BB52-CAFF-AC7D-B2A3-0D776F930CA3}"/>
              </a:ext>
            </a:extLst>
          </p:cNvPr>
          <p:cNvCxnSpPr>
            <a:cxnSpLocks/>
          </p:cNvCxnSpPr>
          <p:nvPr/>
        </p:nvCxnSpPr>
        <p:spPr>
          <a:xfrm flipH="1">
            <a:off x="8567105" y="1252212"/>
            <a:ext cx="228040" cy="24065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9111194-7529-69D9-C9C4-CF5142F47FDE}"/>
              </a:ext>
            </a:extLst>
          </p:cNvPr>
          <p:cNvCxnSpPr>
            <a:cxnSpLocks/>
          </p:cNvCxnSpPr>
          <p:nvPr/>
        </p:nvCxnSpPr>
        <p:spPr>
          <a:xfrm flipH="1">
            <a:off x="7785717" y="958774"/>
            <a:ext cx="2533599" cy="26999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89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43" grpId="0" animBg="1"/>
      <p:bldP spid="48" grpId="0" animBg="1"/>
      <p:bldP spid="52" grpId="0"/>
      <p:bldP spid="62" grpId="0" animBg="1"/>
      <p:bldP spid="65" grpId="0" animBg="1"/>
      <p:bldP spid="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2AB37-91C8-A317-9A85-6A4AA487D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340"/>
            <a:ext cx="3937986" cy="794550"/>
          </a:xfrm>
        </p:spPr>
        <p:txBody>
          <a:bodyPr>
            <a:normAutofit/>
          </a:bodyPr>
          <a:lstStyle/>
          <a:p>
            <a:r>
              <a:rPr lang="en-US" sz="3200" dirty="0"/>
              <a:t>Conclusions</a:t>
            </a:r>
            <a:endParaRPr lang="nl-NL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DDF43-C378-FF51-C9B2-2C464983F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3076"/>
            <a:ext cx="10515600" cy="577492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Migrants live longer but this additional time is lived in bad health</a:t>
            </a:r>
          </a:p>
          <a:p>
            <a:endParaRPr lang="en-US" dirty="0"/>
          </a:p>
          <a:p>
            <a:r>
              <a:rPr lang="en-US" dirty="0"/>
              <a:t>Migrants suffer from shorter healthy life expectancy and live much longer in bad health</a:t>
            </a:r>
          </a:p>
          <a:p>
            <a:endParaRPr lang="en-US" dirty="0"/>
          </a:p>
          <a:p>
            <a:r>
              <a:rPr lang="en-US" dirty="0"/>
              <a:t>Death probability for unhealthy (but not for healthy) people is the main contributor to the Migrant mortality advantage</a:t>
            </a:r>
          </a:p>
          <a:p>
            <a:pPr lvl="1"/>
            <a:r>
              <a:rPr lang="en-US" dirty="0"/>
              <a:t>The reason for this remains unclear (Salmon bias, death reporting…)</a:t>
            </a:r>
          </a:p>
          <a:p>
            <a:endParaRPr lang="en-US" dirty="0"/>
          </a:p>
          <a:p>
            <a:r>
              <a:rPr lang="en-US" dirty="0"/>
              <a:t>These different contributions of the death probabilities contradict the use of the Sullivan method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Shorter healthy life expectancy mainly explained by migrants’ higher incidence and lower recovery probabilities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3155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</TotalTime>
  <Words>486</Words>
  <Application>Microsoft Office PowerPoint</Application>
  <PresentationFormat>Widescreen</PresentationFormat>
  <Paragraphs>85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Aptos</vt:lpstr>
      <vt:lpstr>Arial</vt:lpstr>
      <vt:lpstr>Office Theme</vt:lpstr>
      <vt:lpstr>Investigating differences in Healthy Life Expectancy between migrants and natives in Germany using Multistate Lifetables</vt:lpstr>
      <vt:lpstr>PowerPoint Presentation</vt:lpstr>
      <vt:lpstr>Data and Method</vt:lpstr>
      <vt:lpstr>(Healthy) Life  Expectancies at age 50/51</vt:lpstr>
      <vt:lpstr>Contributions by transitions and age</vt:lpstr>
      <vt:lpstr>Conclusions</vt:lpstr>
    </vt:vector>
  </TitlesOfParts>
  <Company>Tilburg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Adrian Kunz</dc:creator>
  <cp:lastModifiedBy>Adrian Kunz</cp:lastModifiedBy>
  <cp:revision>2</cp:revision>
  <dcterms:created xsi:type="dcterms:W3CDTF">2024-09-16T12:24:42Z</dcterms:created>
  <dcterms:modified xsi:type="dcterms:W3CDTF">2024-09-23T14:22:09Z</dcterms:modified>
</cp:coreProperties>
</file>