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0" r:id="rId1"/>
  </p:sldMasterIdLst>
  <p:notesMasterIdLst>
    <p:notesMasterId r:id="rId24"/>
  </p:notesMasterIdLst>
  <p:sldIdLst>
    <p:sldId id="257" r:id="rId2"/>
    <p:sldId id="262" r:id="rId3"/>
    <p:sldId id="287" r:id="rId4"/>
    <p:sldId id="290" r:id="rId5"/>
    <p:sldId id="329" r:id="rId6"/>
    <p:sldId id="324" r:id="rId7"/>
    <p:sldId id="328" r:id="rId8"/>
    <p:sldId id="263" r:id="rId9"/>
    <p:sldId id="266" r:id="rId10"/>
    <p:sldId id="277" r:id="rId11"/>
    <p:sldId id="274" r:id="rId12"/>
    <p:sldId id="288" r:id="rId13"/>
    <p:sldId id="278" r:id="rId14"/>
    <p:sldId id="268" r:id="rId15"/>
    <p:sldId id="330" r:id="rId16"/>
    <p:sldId id="289" r:id="rId17"/>
    <p:sldId id="269" r:id="rId18"/>
    <p:sldId id="260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9">
          <p15:clr>
            <a:srgbClr val="A4A3A4"/>
          </p15:clr>
        </p15:guide>
        <p15:guide id="4" orient="horz" pos="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EA9"/>
    <a:srgbClr val="D0D8D7"/>
    <a:srgbClr val="0099B8"/>
    <a:srgbClr val="F2F2F2"/>
    <a:srgbClr val="F3F3F3"/>
    <a:srgbClr val="009DA0"/>
    <a:srgbClr val="22B473"/>
    <a:srgbClr val="ABDDA4"/>
    <a:srgbClr val="D53E4F"/>
    <a:srgbClr val="FDA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6" y="108"/>
      </p:cViewPr>
      <p:guideLst>
        <p:guide orient="horz" pos="2160"/>
        <p:guide pos="3840"/>
        <p:guide orient="horz" pos="109"/>
        <p:guide orient="horz" pos="5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EE4B-FC34-45B8-B63D-92C7FADB5878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59929-738B-47E3-BBE1-8D7C89C59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0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1207911" y="2020711"/>
            <a:ext cx="9787467" cy="4086578"/>
          </a:xfrm>
          <a:prstGeom prst="rect">
            <a:avLst/>
          </a:prstGeom>
          <a:solidFill>
            <a:srgbClr val="F1F1F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32280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503192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b="0" spc="1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sub-title </a:t>
            </a:r>
            <a:r>
              <a:rPr lang="de-DE" dirty="0" err="1"/>
              <a:t>master</a:t>
            </a:r>
            <a:r>
              <a:rPr lang="de-DE" dirty="0"/>
              <a:t>: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elds (text/picture/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1pPr>
              <a:lnSpc>
                <a:spcPts val="2500"/>
              </a:lnSpc>
              <a:defRPr sz="180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097088"/>
            <a:ext cx="5148263" cy="4310912"/>
          </a:xfrm>
        </p:spPr>
        <p:txBody>
          <a:bodyPr/>
          <a:lstStyle>
            <a:lvl1pPr>
              <a:lnSpc>
                <a:spcPts val="2500"/>
              </a:lnSpc>
              <a:defRPr sz="180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9FF6589-208D-EB40-B483-E5F8DF134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83824"/>
          </a:xfrm>
        </p:spPr>
        <p:txBody>
          <a:bodyPr/>
          <a:lstStyle>
            <a:lvl1pPr>
              <a:defRPr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1pPr>
              <a:lnSpc>
                <a:spcPts val="2500"/>
              </a:lnSpc>
              <a:defRPr sz="180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5BA017-A349-4547-A095-6A28324BB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83824"/>
          </a:xfrm>
        </p:spPr>
        <p:txBody>
          <a:bodyPr/>
          <a:lstStyle>
            <a:lvl1pPr>
              <a:defRPr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elds (text/picture/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8" y="2097088"/>
            <a:ext cx="321786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070" y="2097088"/>
            <a:ext cx="321786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6402" y="2097088"/>
            <a:ext cx="321786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930500AC-72D1-E94E-B004-A9ED30D1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38638"/>
          </a:xfrm>
        </p:spPr>
        <p:txBody>
          <a:bodyPr/>
          <a:lstStyle>
            <a:lvl1pPr>
              <a:defRPr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23200" y="2097088"/>
            <a:ext cx="3421063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738" y="2097088"/>
            <a:ext cx="680434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4B59DE1-0A1D-E442-B44C-0645F9F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83824"/>
          </a:xfrm>
        </p:spPr>
        <p:txBody>
          <a:bodyPr/>
          <a:lstStyle>
            <a:lvl1pPr>
              <a:defRPr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separator / End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998" y="3429000"/>
            <a:ext cx="5449246" cy="162194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50D214-B6EE-034A-8488-56AD76218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8" y="5050940"/>
            <a:ext cx="1218350" cy="5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1207911" y="2020711"/>
            <a:ext cx="9787467" cy="4086578"/>
          </a:xfrm>
          <a:prstGeom prst="rect">
            <a:avLst/>
          </a:prstGeom>
          <a:solidFill>
            <a:srgbClr val="006C66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rgbClr val="006C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32280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500144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b="0" spc="10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sub-title </a:t>
            </a:r>
            <a:r>
              <a:rPr lang="de-DE" dirty="0" err="1"/>
              <a:t>master</a:t>
            </a:r>
            <a:r>
              <a:rPr lang="de-DE" dirty="0"/>
              <a:t>: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2020711"/>
            <a:ext cx="9747249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016000"/>
            <a:ext cx="3451225" cy="184008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0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Master:  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2020711"/>
            <a:ext cx="9747249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016001"/>
            <a:ext cx="3451225" cy="8229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0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7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7739" y="2097087"/>
            <a:ext cx="10296524" cy="4319587"/>
          </a:xfrm>
        </p:spPr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 b="0"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spcBef>
                <a:spcPts val="700"/>
              </a:spcBef>
              <a:defRPr sz="1400" b="0">
                <a:solidFill>
                  <a:schemeClr val="tx1"/>
                </a:solidFill>
              </a:defRPr>
            </a:lvl3pPr>
            <a:lvl4pPr marL="360000">
              <a:spcBef>
                <a:spcPts val="700"/>
              </a:spcBef>
              <a:defRPr sz="1400" b="1" kern="600" spc="40" baseline="0">
                <a:solidFill>
                  <a:schemeClr val="tx2"/>
                </a:solidFill>
              </a:defRPr>
            </a:lvl4pPr>
            <a:lvl5pPr marL="540000">
              <a:lnSpc>
                <a:spcPts val="2300"/>
              </a:lnSpc>
              <a:spcBef>
                <a:spcPts val="700"/>
              </a:spcBef>
              <a:defRPr sz="1400"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8989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947737" y="2097086"/>
            <a:ext cx="10296524" cy="3947652"/>
          </a:xfrm>
          <a:prstGeom prst="rect">
            <a:avLst/>
          </a:prstGeom>
          <a:solidFill>
            <a:srgbClr val="F1F1F1">
              <a:alpha val="60000"/>
            </a:srgb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4" y="6044737"/>
            <a:ext cx="1029652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>
              <a:alpha val="60000"/>
            </a:srgb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3567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4" y="6044737"/>
            <a:ext cx="1029652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A89605-A664-8749-B4DF-ABFF196F644A}"/>
              </a:ext>
            </a:extLst>
          </p:cNvPr>
          <p:cNvSpPr/>
          <p:nvPr userDrawn="1"/>
        </p:nvSpPr>
        <p:spPr>
          <a:xfrm>
            <a:off x="947737" y="2097086"/>
            <a:ext cx="10296524" cy="3947652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628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947737" y="2097086"/>
            <a:ext cx="10296524" cy="3947652"/>
          </a:xfrm>
          <a:prstGeom prst="rect">
            <a:avLst/>
          </a:prstGeom>
          <a:solidFill>
            <a:schemeClr val="bg1">
              <a:alpha val="0"/>
            </a:schemeClr>
          </a:solidFill>
          <a:ln w="31750" cmpd="sng">
            <a:solidFill>
              <a:srgbClr val="F1F1F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4" y="6044737"/>
            <a:ext cx="1029652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3471861" cy="4683298"/>
          </a:xfrm>
        </p:spPr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5674" y="6044737"/>
            <a:ext cx="643858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D92C0F-1C48-8E42-B536-AB31F51A8C6B}"/>
              </a:ext>
            </a:extLst>
          </p:cNvPr>
          <p:cNvSpPr/>
          <p:nvPr userDrawn="1"/>
        </p:nvSpPr>
        <p:spPr>
          <a:xfrm>
            <a:off x="4805673" y="813262"/>
            <a:ext cx="6438587" cy="5231476"/>
          </a:xfrm>
          <a:prstGeom prst="rect">
            <a:avLst/>
          </a:prstGeom>
          <a:solidFill>
            <a:schemeClr val="bg1">
              <a:alpha val="0"/>
            </a:schemeClr>
          </a:solidFill>
          <a:ln w="31750" cmpd="sng">
            <a:solidFill>
              <a:srgbClr val="F1F1F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think-cell Folie" r:id="rId19" imgW="384" imgH="385" progId="TCLayout.ActiveDocument.1">
                  <p:embed/>
                </p:oleObj>
              </mc:Choice>
              <mc:Fallback>
                <p:oleObj name="think-cell Folie" r:id="rId19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1283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 </a:t>
            </a:r>
            <a:r>
              <a:rPr lang="de-DE" dirty="0" err="1"/>
              <a:t>spacing</a:t>
            </a:r>
            <a:r>
              <a:rPr lang="de-DE" dirty="0"/>
              <a:t>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Running </a:t>
            </a:r>
            <a:r>
              <a:rPr lang="de-DE" dirty="0" err="1"/>
              <a:t>text</a:t>
            </a:r>
            <a:endParaRPr lang="de-DE" dirty="0"/>
          </a:p>
          <a:p>
            <a:pPr lvl="3"/>
            <a:r>
              <a:rPr lang="de-DE" dirty="0"/>
              <a:t>Level 3: Bullet </a:t>
            </a:r>
            <a:r>
              <a:rPr lang="de-DE" dirty="0" err="1"/>
              <a:t>points</a:t>
            </a:r>
            <a:endParaRPr lang="de-DE" dirty="0"/>
          </a:p>
          <a:p>
            <a:pPr lvl="2"/>
            <a:r>
              <a:rPr lang="de-DE" dirty="0"/>
              <a:t>Level 4: </a:t>
            </a:r>
            <a:r>
              <a:rPr lang="de-DE" dirty="0" err="1"/>
              <a:t>Highlighted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</a:p>
          <a:p>
            <a:pPr lvl="4"/>
            <a:r>
              <a:rPr lang="de-DE" dirty="0"/>
              <a:t>Level 5: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indent</a:t>
            </a:r>
            <a:endParaRPr lang="de-DE" dirty="0"/>
          </a:p>
          <a:p>
            <a:pPr lvl="5"/>
            <a:r>
              <a:rPr lang="de-DE" dirty="0"/>
              <a:t>Level 6: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indent</a:t>
            </a:r>
            <a:endParaRPr lang="de-DE" dirty="0"/>
          </a:p>
          <a:p>
            <a:pPr lvl="6"/>
            <a:r>
              <a:rPr lang="de-DE" dirty="0"/>
              <a:t>Level 7: Additional </a:t>
            </a:r>
            <a:r>
              <a:rPr lang="de-DE" dirty="0" err="1"/>
              <a:t>information</a:t>
            </a:r>
            <a:endParaRPr lang="de-DE" dirty="0"/>
          </a:p>
          <a:p>
            <a:pPr lvl="7"/>
            <a:r>
              <a:rPr lang="de-DE" dirty="0"/>
              <a:t>Level 8: 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73" y="159154"/>
            <a:ext cx="1218350" cy="5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697" r:id="rId3"/>
    <p:sldLayoutId id="2147483702" r:id="rId4"/>
    <p:sldLayoutId id="2147483662" r:id="rId5"/>
    <p:sldLayoutId id="2147483703" r:id="rId6"/>
    <p:sldLayoutId id="2147483705" r:id="rId7"/>
    <p:sldLayoutId id="2147483704" r:id="rId8"/>
    <p:sldLayoutId id="2147483708" r:id="rId9"/>
    <p:sldLayoutId id="2147483664" r:id="rId10"/>
    <p:sldLayoutId id="2147483668" r:id="rId11"/>
    <p:sldLayoutId id="2147483698" r:id="rId12"/>
    <p:sldLayoutId id="2147483673" r:id="rId13"/>
    <p:sldLayoutId id="2147483663" r:id="rId14"/>
  </p:sldLayoutIdLst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200" baseline="0">
          <a:solidFill>
            <a:srgbClr val="006C66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hyperlink" Target="mailto:marinetti@demogr.mpg.d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63833-0145-8247-9AF6-1ECE2D266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511" y="2517168"/>
            <a:ext cx="8839704" cy="1226831"/>
          </a:xfrm>
        </p:spPr>
        <p:txBody>
          <a:bodyPr/>
          <a:lstStyle/>
          <a:p>
            <a:r>
              <a:rPr lang="en-US" dirty="0"/>
              <a:t>Seasonality in mortality and its impact on life expectancy levels and trends across Europe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5A2311-CEFE-5E45-86DE-BC684D885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786" y="3618165"/>
            <a:ext cx="8495503" cy="1886238"/>
          </a:xfrm>
        </p:spPr>
        <p:txBody>
          <a:bodyPr/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Isabella Marinetti</a:t>
            </a:r>
            <a:r>
              <a:rPr lang="it-IT" sz="1400" b="1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1,2</a:t>
            </a:r>
            <a:r>
              <a:rPr lang="it-IT" sz="1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Dmitri Jdanov</a:t>
            </a:r>
            <a:r>
              <a:rPr lang="it-IT" sz="1400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it-IT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Domantas Jasilionis</a:t>
            </a:r>
            <a:r>
              <a:rPr lang="it-IT" sz="1400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it-IT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it-IT" sz="1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Marília</a:t>
            </a:r>
            <a:r>
              <a:rPr lang="it-IT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Nepomuceno</a:t>
            </a:r>
            <a:r>
              <a:rPr lang="it-IT" sz="1400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it-IT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Fanny Janssen</a:t>
            </a:r>
            <a:r>
              <a:rPr lang="it-IT" sz="1400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2,3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endParaRPr lang="en-GB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en-US" sz="800" i="1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sz="8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Max Planck Institute for Demographic Research, Rostock, Germany</a:t>
            </a:r>
            <a:endParaRPr lang="en-GB" sz="800" i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en-US" sz="800" i="1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en-US" sz="8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Population Research Centre, Faculty of Spatial Sciences, University of Groningen, The Netherlands</a:t>
            </a:r>
            <a:endParaRPr lang="en-GB" sz="800" i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en-US" sz="800" i="1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en-US" sz="8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Netherlands Interdisciplinary Demographic Institute - KNAW/University of Groningen, The Hague, The Netherlands</a:t>
            </a:r>
            <a:endParaRPr lang="en-GB" sz="800" i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1469E-20E3-4A3E-BAEC-A84B061A3D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57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BB4E5-8F97-4A1D-B21C-EB4629D41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D93ED4-870D-415E-B030-5843672B4224}"/>
              </a:ext>
            </a:extLst>
          </p:cNvPr>
          <p:cNvSpPr txBox="1"/>
          <p:nvPr/>
        </p:nvSpPr>
        <p:spPr>
          <a:xfrm>
            <a:off x="4285921" y="4412497"/>
            <a:ext cx="2220655" cy="1291978"/>
          </a:xfrm>
          <a:prstGeom prst="foldedCorner">
            <a:avLst>
              <a:gd name="adj" fmla="val 20535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108000" rIns="0" bIns="0" rtlCol="0" anchor="t" anchorCtr="0">
            <a:spAutoFit/>
          </a:bodyPr>
          <a:lstStyle/>
          <a:p>
            <a:pPr marL="72000"/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*in the absence of seasonal excess mortality. Based on mortality schedule of 13 weeks with lowest death counts</a:t>
            </a:r>
            <a:endParaRPr lang="en-GB" sz="1200" dirty="0" err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5352382-54BF-405A-9461-F53EF7872DF2}"/>
              </a:ext>
            </a:extLst>
          </p:cNvPr>
          <p:cNvSpPr/>
          <p:nvPr/>
        </p:nvSpPr>
        <p:spPr>
          <a:xfrm>
            <a:off x="4290658" y="2145189"/>
            <a:ext cx="1770958" cy="701726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3F3F3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Annual and seasonal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endParaRPr lang="en-GB" sz="2000" kern="1200" dirty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777CE0-B945-4F56-B053-E6E67EAA7D43}"/>
              </a:ext>
            </a:extLst>
          </p:cNvPr>
          <p:cNvSpPr/>
          <p:nvPr/>
        </p:nvSpPr>
        <p:spPr>
          <a:xfrm>
            <a:off x="947739" y="2669162"/>
            <a:ext cx="2502471" cy="756885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68" tIns="47568" rIns="47568" bIns="475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Weekly mortality data from the HMD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D660D6-DB4C-4788-9F0B-DD94909173C3}"/>
              </a:ext>
            </a:extLst>
          </p:cNvPr>
          <p:cNvSpPr/>
          <p:nvPr/>
        </p:nvSpPr>
        <p:spPr>
          <a:xfrm>
            <a:off x="4285921" y="3312823"/>
            <a:ext cx="1770958" cy="563967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71AEA9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Upper* </a:t>
            </a:r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en-US" sz="2000" baseline="-25000" dirty="0">
                <a:solidFill>
                  <a:schemeClr val="tx1"/>
                </a:solidFill>
              </a:rPr>
              <a:t>0</a:t>
            </a:r>
            <a:r>
              <a:rPr lang="en-US" sz="2000" kern="12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endParaRPr lang="en-GB" sz="2000" kern="12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FE55716-531D-4FB8-AF52-D6052A4041E0}"/>
              </a:ext>
            </a:extLst>
          </p:cNvPr>
          <p:cNvSpPr/>
          <p:nvPr/>
        </p:nvSpPr>
        <p:spPr>
          <a:xfrm rot="10800000">
            <a:off x="3751568" y="2437601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5263EE1-CB97-4DD8-8706-3850E2A7E42D}"/>
              </a:ext>
            </a:extLst>
          </p:cNvPr>
          <p:cNvSpPr/>
          <p:nvPr/>
        </p:nvSpPr>
        <p:spPr>
          <a:xfrm rot="10800000">
            <a:off x="6623080" y="2467502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noFill/>
          <a:ln w="19050" cmpd="sng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E8A60B-4FEF-4FBC-BB4F-39FF911E02FF}"/>
              </a:ext>
            </a:extLst>
          </p:cNvPr>
          <p:cNvSpPr/>
          <p:nvPr/>
        </p:nvSpPr>
        <p:spPr>
          <a:xfrm>
            <a:off x="7412802" y="2035278"/>
            <a:ext cx="3205207" cy="94678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Decomposition of life expectancy losses by season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927DCD-734A-4FC5-9A54-3CF2896D78A6}"/>
              </a:ext>
            </a:extLst>
          </p:cNvPr>
          <p:cNvSpPr/>
          <p:nvPr/>
        </p:nvSpPr>
        <p:spPr>
          <a:xfrm>
            <a:off x="7412802" y="3233630"/>
            <a:ext cx="3205207" cy="67884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Analysis of 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observed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2000" u="dashLongHeavy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upper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trends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537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521A2-E0F7-4440-A01D-C445EBE08B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95B38-06B7-40F2-89AB-C645FF78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0"/>
          <a:stretch/>
        </p:blipFill>
        <p:spPr>
          <a:xfrm>
            <a:off x="761989" y="716631"/>
            <a:ext cx="10668022" cy="582655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568577-CDC0-490D-B328-884E7E4ED13F}"/>
              </a:ext>
            </a:extLst>
          </p:cNvPr>
          <p:cNvCxnSpPr>
            <a:cxnSpLocks/>
          </p:cNvCxnSpPr>
          <p:nvPr/>
        </p:nvCxnSpPr>
        <p:spPr>
          <a:xfrm>
            <a:off x="5561815" y="1489439"/>
            <a:ext cx="0" cy="433633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76D77A-C693-4654-B66D-5867E0E6C63E}"/>
              </a:ext>
            </a:extLst>
          </p:cNvPr>
          <p:cNvCxnSpPr>
            <a:cxnSpLocks/>
          </p:cNvCxnSpPr>
          <p:nvPr/>
        </p:nvCxnSpPr>
        <p:spPr>
          <a:xfrm>
            <a:off x="5561815" y="4128940"/>
            <a:ext cx="0" cy="548326"/>
          </a:xfrm>
          <a:prstGeom prst="straightConnector1">
            <a:avLst/>
          </a:prstGeom>
          <a:ln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EFE0FC9-A231-4737-A16D-01043A7540C0}"/>
              </a:ext>
            </a:extLst>
          </p:cNvPr>
          <p:cNvSpPr/>
          <p:nvPr/>
        </p:nvSpPr>
        <p:spPr>
          <a:xfrm>
            <a:off x="1241199" y="239831"/>
            <a:ext cx="8641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Observed and upper life expectancy at birth by sex, European median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3633-0D45-4B92-B4B4-AD57C3F3ED95}"/>
              </a:ext>
            </a:extLst>
          </p:cNvPr>
          <p:cNvSpPr txBox="1"/>
          <p:nvPr/>
        </p:nvSpPr>
        <p:spPr>
          <a:xfrm>
            <a:off x="5711013" y="2614792"/>
            <a:ext cx="2039332" cy="5628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Life expectancy losses due to seasonality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493555-26FC-4417-B7E7-5BA4C6E06431}"/>
              </a:ext>
            </a:extLst>
          </p:cNvPr>
          <p:cNvCxnSpPr/>
          <p:nvPr/>
        </p:nvCxnSpPr>
        <p:spPr>
          <a:xfrm flipH="1" flipV="1">
            <a:off x="5711013" y="1692538"/>
            <a:ext cx="769974" cy="84165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828D30-495F-4655-B5AA-DB7021213FDC}"/>
              </a:ext>
            </a:extLst>
          </p:cNvPr>
          <p:cNvCxnSpPr>
            <a:cxnSpLocks/>
          </p:cNvCxnSpPr>
          <p:nvPr/>
        </p:nvCxnSpPr>
        <p:spPr>
          <a:xfrm flipH="1">
            <a:off x="5711013" y="3258239"/>
            <a:ext cx="919173" cy="106557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CE51B-17CB-4864-879F-CF7F7032AFF5}"/>
              </a:ext>
            </a:extLst>
          </p:cNvPr>
          <p:cNvCxnSpPr>
            <a:cxnSpLocks/>
          </p:cNvCxnSpPr>
          <p:nvPr/>
        </p:nvCxnSpPr>
        <p:spPr>
          <a:xfrm>
            <a:off x="10561695" y="2904973"/>
            <a:ext cx="194411" cy="0"/>
          </a:xfrm>
          <a:prstGeom prst="line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4B8D54-B53F-452C-BE50-B76B4C99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72885"/>
            <a:ext cx="10296524" cy="1283824"/>
          </a:xfrm>
        </p:spPr>
        <p:txBody>
          <a:bodyPr/>
          <a:lstStyle/>
          <a:p>
            <a:r>
              <a:rPr lang="en-US" dirty="0"/>
              <a:t>Seasonal excess mortality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B0E17-F558-44E0-B177-4A9C853AF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620DC1C-FD4C-49F8-9F51-A09669AA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7" y="5993465"/>
            <a:ext cx="987802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r>
              <a:rPr kumimoji="0" lang="en-US" altLang="en-US" sz="1100" b="0" u="none" strike="noStrike" cap="none" normalizeH="0" baseline="0" dirty="0" bmk="_Hlk175935374">
                <a:ln>
                  <a:noFill/>
                </a:ln>
                <a:solidFill>
                  <a:schemeClr val="tx1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Difference between the upper and observed life expectancy at birth by sex (in grey the 95% CI), median across the selected 20 European countries, 2000-2019</a:t>
            </a:r>
            <a:endParaRPr kumimoji="0" lang="en-GB" altLang="en-US" sz="7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673" name="Picture 3">
            <a:extLst>
              <a:ext uri="{FF2B5EF4-FFF2-40B4-BE49-F238E27FC236}">
                <a16:creationId xmlns:a16="http://schemas.microsoft.com/office/drawing/2014/main" id="{DE3775ED-4002-4C7E-A1ED-91A458D2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934" r="694" b="1570"/>
          <a:stretch>
            <a:fillRect/>
          </a:stretch>
        </p:blipFill>
        <p:spPr bwMode="auto">
          <a:xfrm>
            <a:off x="688829" y="1275922"/>
            <a:ext cx="8198141" cy="46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10430F9-2075-4F5D-8A90-FE5F96FE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859" y="58689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Flowchart: Card 6">
            <a:extLst>
              <a:ext uri="{FF2B5EF4-FFF2-40B4-BE49-F238E27FC236}">
                <a16:creationId xmlns:a16="http://schemas.microsoft.com/office/drawing/2014/main" id="{305913C9-E019-46A3-B78F-2C65AE589B0D}"/>
              </a:ext>
            </a:extLst>
          </p:cNvPr>
          <p:cNvSpPr/>
          <p:nvPr/>
        </p:nvSpPr>
        <p:spPr>
          <a:xfrm rot="10800000">
            <a:off x="9197813" y="1373283"/>
            <a:ext cx="2644288" cy="399641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46"/>
              <a:gd name="connsiteY0" fmla="*/ 1419 h 10000"/>
              <a:gd name="connsiteX1" fmla="*/ 2046 w 10046"/>
              <a:gd name="connsiteY1" fmla="*/ 0 h 10000"/>
              <a:gd name="connsiteX2" fmla="*/ 10046 w 10046"/>
              <a:gd name="connsiteY2" fmla="*/ 0 h 10000"/>
              <a:gd name="connsiteX3" fmla="*/ 10046 w 10046"/>
              <a:gd name="connsiteY3" fmla="*/ 10000 h 10000"/>
              <a:gd name="connsiteX4" fmla="*/ 46 w 10046"/>
              <a:gd name="connsiteY4" fmla="*/ 10000 h 10000"/>
              <a:gd name="connsiteX5" fmla="*/ 0 w 10046"/>
              <a:gd name="connsiteY5" fmla="*/ 1419 h 10000"/>
              <a:gd name="connsiteX0" fmla="*/ 47 w 10002"/>
              <a:gd name="connsiteY0" fmla="*/ 1751 h 10000"/>
              <a:gd name="connsiteX1" fmla="*/ 2002 w 10002"/>
              <a:gd name="connsiteY1" fmla="*/ 0 h 10000"/>
              <a:gd name="connsiteX2" fmla="*/ 10002 w 10002"/>
              <a:gd name="connsiteY2" fmla="*/ 0 h 10000"/>
              <a:gd name="connsiteX3" fmla="*/ 10002 w 10002"/>
              <a:gd name="connsiteY3" fmla="*/ 10000 h 10000"/>
              <a:gd name="connsiteX4" fmla="*/ 2 w 10002"/>
              <a:gd name="connsiteY4" fmla="*/ 10000 h 10000"/>
              <a:gd name="connsiteX5" fmla="*/ 47 w 10002"/>
              <a:gd name="connsiteY5" fmla="*/ 175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" h="10000">
                <a:moveTo>
                  <a:pt x="47" y="1751"/>
                </a:moveTo>
                <a:lnTo>
                  <a:pt x="2002" y="0"/>
                </a:ln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13" y="7140"/>
                  <a:pt x="62" y="4611"/>
                  <a:pt x="47" y="175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521E4-5EAA-48C3-96DC-D5706C767DE0}"/>
              </a:ext>
            </a:extLst>
          </p:cNvPr>
          <p:cNvSpPr txBox="1"/>
          <p:nvPr/>
        </p:nvSpPr>
        <p:spPr>
          <a:xfrm>
            <a:off x="9337396" y="1488303"/>
            <a:ext cx="2361267" cy="35548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Annual reduction in life expectancy due to seasonal excess mortality of </a:t>
            </a:r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1.1 (males) </a:t>
            </a: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and </a:t>
            </a:r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0.8 years (females) </a:t>
            </a: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on average</a:t>
            </a:r>
            <a:endParaRPr 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80000" indent="-180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Around 70% and 90% of these reductions were attributable to </a:t>
            </a:r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older ages</a:t>
            </a:r>
            <a:endParaRPr lang="en-GB" sz="16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9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BB4E5-8F97-4A1D-B21C-EB4629D41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003C35-FD44-4C11-92FE-601C3C8F06E9}"/>
              </a:ext>
            </a:extLst>
          </p:cNvPr>
          <p:cNvSpPr/>
          <p:nvPr/>
        </p:nvSpPr>
        <p:spPr>
          <a:xfrm>
            <a:off x="4290658" y="2149217"/>
            <a:ext cx="1770958" cy="678843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Annual and seasonal </a:t>
            </a:r>
            <a:r>
              <a:rPr lang="en-US" sz="2000" dirty="0"/>
              <a:t>e</a:t>
            </a:r>
            <a:r>
              <a:rPr lang="en-US" sz="2000" baseline="-25000" dirty="0"/>
              <a:t>0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85CB14-A0F3-4F79-AA4F-4B07C2310986}"/>
              </a:ext>
            </a:extLst>
          </p:cNvPr>
          <p:cNvSpPr/>
          <p:nvPr/>
        </p:nvSpPr>
        <p:spPr>
          <a:xfrm>
            <a:off x="947739" y="2650308"/>
            <a:ext cx="2502471" cy="756885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68" tIns="47568" rIns="47568" bIns="475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Weekly mortality data from the HMD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1833E2-780E-4A88-BA81-B900D6AE3596}"/>
              </a:ext>
            </a:extLst>
          </p:cNvPr>
          <p:cNvSpPr/>
          <p:nvPr/>
        </p:nvSpPr>
        <p:spPr>
          <a:xfrm>
            <a:off x="4285921" y="3293969"/>
            <a:ext cx="1770958" cy="563967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Upper* </a:t>
            </a:r>
            <a:r>
              <a:rPr lang="en-US" sz="2000" dirty="0"/>
              <a:t>e</a:t>
            </a:r>
            <a:r>
              <a:rPr lang="en-US" sz="2000" baseline="-25000" dirty="0"/>
              <a:t>0</a:t>
            </a: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6A1F37D-DE51-43FF-9677-2A69FD6A53CA}"/>
              </a:ext>
            </a:extLst>
          </p:cNvPr>
          <p:cNvSpPr/>
          <p:nvPr/>
        </p:nvSpPr>
        <p:spPr>
          <a:xfrm>
            <a:off x="7291862" y="1976284"/>
            <a:ext cx="3205207" cy="96712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71AEA9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Decomposition of life expectancy losses by season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820209C-87D5-4972-9E33-84E478642AF8}"/>
              </a:ext>
            </a:extLst>
          </p:cNvPr>
          <p:cNvSpPr/>
          <p:nvPr/>
        </p:nvSpPr>
        <p:spPr>
          <a:xfrm rot="10800000">
            <a:off x="3751568" y="2418747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6FCE8DB-8C57-4788-8BCE-8E7D76E0E52A}"/>
              </a:ext>
            </a:extLst>
          </p:cNvPr>
          <p:cNvSpPr/>
          <p:nvPr/>
        </p:nvSpPr>
        <p:spPr>
          <a:xfrm rot="10800000">
            <a:off x="6623080" y="2448648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7637A-86EB-431E-A004-12BAE812A915}"/>
              </a:ext>
            </a:extLst>
          </p:cNvPr>
          <p:cNvSpPr/>
          <p:nvPr/>
        </p:nvSpPr>
        <p:spPr>
          <a:xfrm>
            <a:off x="7291862" y="3179092"/>
            <a:ext cx="3205207" cy="67884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Analysis of </a:t>
            </a:r>
            <a:r>
              <a:rPr lang="en-US" sz="2000" u="sng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observed</a:t>
            </a:r>
            <a:r>
              <a:rPr lang="en-US" sz="2000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2000" u="dashLong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upper</a:t>
            </a:r>
            <a:r>
              <a:rPr lang="en-US" sz="2000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</a:t>
            </a:r>
            <a:r>
              <a:rPr lang="en-US" sz="2000" baseline="-25000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 </a:t>
            </a:r>
            <a:r>
              <a:rPr lang="en-US" sz="2000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trends</a:t>
            </a:r>
            <a:endParaRPr lang="en-GB" sz="2000" dirty="0">
              <a:solidFill>
                <a:srgbClr val="D0D8D7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88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ard 8">
            <a:extLst>
              <a:ext uri="{FF2B5EF4-FFF2-40B4-BE49-F238E27FC236}">
                <a16:creationId xmlns:a16="http://schemas.microsoft.com/office/drawing/2014/main" id="{1DC6A09E-2B86-4E6D-8C2C-22FBDF38B693}"/>
              </a:ext>
            </a:extLst>
          </p:cNvPr>
          <p:cNvSpPr/>
          <p:nvPr/>
        </p:nvSpPr>
        <p:spPr>
          <a:xfrm rot="10800000">
            <a:off x="9210395" y="4435474"/>
            <a:ext cx="2644288" cy="178726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91 w 10000"/>
              <a:gd name="connsiteY0" fmla="*/ 3209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91 w 10000"/>
              <a:gd name="connsiteY5" fmla="*/ 320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91" y="3209"/>
                </a:moveTo>
                <a:lnTo>
                  <a:pt x="2000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0" y="7736"/>
                  <a:pt x="61" y="5473"/>
                  <a:pt x="91" y="320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EE45-C134-4609-8615-545CD200C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7739" y="64785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C812D-55F7-4931-A191-CDEB7A86197D}"/>
              </a:ext>
            </a:extLst>
          </p:cNvPr>
          <p:cNvSpPr txBox="1"/>
          <p:nvPr/>
        </p:nvSpPr>
        <p:spPr>
          <a:xfrm>
            <a:off x="464314" y="393698"/>
            <a:ext cx="992964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Losses due to season-specific excess mortality to annual life expectancy at birth, European countries, 2000-2019</a:t>
            </a:r>
            <a:endParaRPr lang="en-GB" sz="2000" b="1" dirty="0" err="1">
              <a:solidFill>
                <a:schemeClr val="tx2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Flowchart: Card 6">
            <a:extLst>
              <a:ext uri="{FF2B5EF4-FFF2-40B4-BE49-F238E27FC236}">
                <a16:creationId xmlns:a16="http://schemas.microsoft.com/office/drawing/2014/main" id="{62D61C94-F550-44D5-B313-44B2B0A090C0}"/>
              </a:ext>
            </a:extLst>
          </p:cNvPr>
          <p:cNvSpPr/>
          <p:nvPr/>
        </p:nvSpPr>
        <p:spPr>
          <a:xfrm rot="10800000">
            <a:off x="9210395" y="1084907"/>
            <a:ext cx="2644288" cy="318239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46"/>
              <a:gd name="connsiteY0" fmla="*/ 1419 h 10000"/>
              <a:gd name="connsiteX1" fmla="*/ 2046 w 10046"/>
              <a:gd name="connsiteY1" fmla="*/ 0 h 10000"/>
              <a:gd name="connsiteX2" fmla="*/ 10046 w 10046"/>
              <a:gd name="connsiteY2" fmla="*/ 0 h 10000"/>
              <a:gd name="connsiteX3" fmla="*/ 10046 w 10046"/>
              <a:gd name="connsiteY3" fmla="*/ 10000 h 10000"/>
              <a:gd name="connsiteX4" fmla="*/ 46 w 10046"/>
              <a:gd name="connsiteY4" fmla="*/ 10000 h 10000"/>
              <a:gd name="connsiteX5" fmla="*/ 0 w 10046"/>
              <a:gd name="connsiteY5" fmla="*/ 1419 h 10000"/>
              <a:gd name="connsiteX0" fmla="*/ 47 w 10002"/>
              <a:gd name="connsiteY0" fmla="*/ 1751 h 10000"/>
              <a:gd name="connsiteX1" fmla="*/ 2002 w 10002"/>
              <a:gd name="connsiteY1" fmla="*/ 0 h 10000"/>
              <a:gd name="connsiteX2" fmla="*/ 10002 w 10002"/>
              <a:gd name="connsiteY2" fmla="*/ 0 h 10000"/>
              <a:gd name="connsiteX3" fmla="*/ 10002 w 10002"/>
              <a:gd name="connsiteY3" fmla="*/ 10000 h 10000"/>
              <a:gd name="connsiteX4" fmla="*/ 2 w 10002"/>
              <a:gd name="connsiteY4" fmla="*/ 10000 h 10000"/>
              <a:gd name="connsiteX5" fmla="*/ 47 w 10002"/>
              <a:gd name="connsiteY5" fmla="*/ 175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2" h="10000">
                <a:moveTo>
                  <a:pt x="47" y="1751"/>
                </a:moveTo>
                <a:lnTo>
                  <a:pt x="2002" y="0"/>
                </a:ln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13" y="7140"/>
                  <a:pt x="62" y="4611"/>
                  <a:pt x="47" y="175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DE1B7-FFE1-4A57-8EF5-C31DF0847BD7}"/>
              </a:ext>
            </a:extLst>
          </p:cNvPr>
          <p:cNvSpPr txBox="1"/>
          <p:nvPr/>
        </p:nvSpPr>
        <p:spPr>
          <a:xfrm>
            <a:off x="9337397" y="1141629"/>
            <a:ext cx="2390289" cy="3046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Wintertime</a:t>
            </a: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most significant losses (0.6 years average) and highest variations across countries (var = 0.15 years)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Summers</a:t>
            </a: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had a minor relevance for annual life expectancy and less heterogeneity</a:t>
            </a:r>
            <a:endParaRPr lang="en-GB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5BEB4-6EF2-45DD-9ACE-4A15CFDC35D2}"/>
              </a:ext>
            </a:extLst>
          </p:cNvPr>
          <p:cNvSpPr txBox="1"/>
          <p:nvPr/>
        </p:nvSpPr>
        <p:spPr>
          <a:xfrm>
            <a:off x="9280187" y="4523150"/>
            <a:ext cx="2447500" cy="1661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Highest winter mortality shocks Portugal (1.2 years), Latvia and Bulgaria (1.1 years)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 trend</a:t>
            </a:r>
            <a:endParaRPr lang="en-GB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42F3A-EE83-452E-93C2-431F990CE8AB}"/>
              </a:ext>
            </a:extLst>
          </p:cNvPr>
          <p:cNvSpPr txBox="1"/>
          <p:nvPr/>
        </p:nvSpPr>
        <p:spPr>
          <a:xfrm>
            <a:off x="636265" y="1354356"/>
            <a:ext cx="1150070" cy="2678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3288BD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WINTER</a:t>
            </a:r>
            <a:endParaRPr lang="en-GB" sz="1600" b="1" dirty="0" err="1">
              <a:solidFill>
                <a:srgbClr val="3288BD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DAD9D-3EBF-4047-AF8A-CB1E0949F49E}"/>
              </a:ext>
            </a:extLst>
          </p:cNvPr>
          <p:cNvSpPr txBox="1"/>
          <p:nvPr/>
        </p:nvSpPr>
        <p:spPr>
          <a:xfrm>
            <a:off x="4668337" y="1368795"/>
            <a:ext cx="1150070" cy="2678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22B473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SPRING</a:t>
            </a:r>
            <a:endParaRPr lang="en-GB" sz="1600" b="1" dirty="0" err="1">
              <a:solidFill>
                <a:srgbClr val="22B473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D7C3B4-7AF4-476F-8798-CDC30B79E509}"/>
              </a:ext>
            </a:extLst>
          </p:cNvPr>
          <p:cNvGrpSpPr/>
          <p:nvPr/>
        </p:nvGrpSpPr>
        <p:grpSpPr>
          <a:xfrm>
            <a:off x="464314" y="1673594"/>
            <a:ext cx="8566597" cy="4819433"/>
            <a:chOff x="209758" y="659853"/>
            <a:chExt cx="11924884" cy="61558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6026AF0-E54E-4D93-9F6D-B1DA7511D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0" t="9117" r="50033"/>
            <a:stretch/>
          </p:blipFill>
          <p:spPr>
            <a:xfrm>
              <a:off x="209758" y="659853"/>
              <a:ext cx="5882197" cy="61558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BF665C-BCA6-405F-BF5B-BFF53428E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692" t="9117"/>
            <a:stretch/>
          </p:blipFill>
          <p:spPr>
            <a:xfrm>
              <a:off x="6244914" y="659854"/>
              <a:ext cx="5889728" cy="615581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6E112A-33AD-4792-A3EC-D361CD5CB44A}"/>
              </a:ext>
            </a:extLst>
          </p:cNvPr>
          <p:cNvSpPr txBox="1"/>
          <p:nvPr/>
        </p:nvSpPr>
        <p:spPr>
          <a:xfrm>
            <a:off x="636873" y="3915052"/>
            <a:ext cx="1150070" cy="2678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rgbClr val="D53E4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SUMMER</a:t>
            </a:r>
            <a:endParaRPr lang="en-GB" sz="1600" b="1" dirty="0" err="1">
              <a:solidFill>
                <a:srgbClr val="D53E4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1D06F-C362-44E3-B3D4-F0DF0DDCDD77}"/>
              </a:ext>
            </a:extLst>
          </p:cNvPr>
          <p:cNvSpPr txBox="1"/>
          <p:nvPr/>
        </p:nvSpPr>
        <p:spPr>
          <a:xfrm>
            <a:off x="4759505" y="3889007"/>
            <a:ext cx="1150070" cy="2678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AUTUMN</a:t>
            </a:r>
            <a:endParaRPr lang="en-GB" sz="1600" b="1" dirty="0" err="1">
              <a:solidFill>
                <a:schemeClr val="accent6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03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3B00C-2F0F-49BC-B548-DEC18D272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15280F-4E1D-4669-BDC3-AC9AF2AE0042}"/>
              </a:ext>
            </a:extLst>
          </p:cNvPr>
          <p:cNvSpPr/>
          <p:nvPr/>
        </p:nvSpPr>
        <p:spPr>
          <a:xfrm>
            <a:off x="4290658" y="2149217"/>
            <a:ext cx="1770958" cy="67884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Annual and seasonal </a:t>
            </a:r>
            <a:r>
              <a:rPr lang="en-US" sz="2000" dirty="0"/>
              <a:t>e</a:t>
            </a:r>
            <a:r>
              <a:rPr lang="en-US" sz="2000" baseline="-25000" dirty="0"/>
              <a:t>0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F7EA699-9477-46F4-A39E-2E9AB633DBDA}"/>
              </a:ext>
            </a:extLst>
          </p:cNvPr>
          <p:cNvSpPr/>
          <p:nvPr/>
        </p:nvSpPr>
        <p:spPr>
          <a:xfrm>
            <a:off x="947739" y="2650308"/>
            <a:ext cx="2502471" cy="756885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68" tIns="47568" rIns="47568" bIns="475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Weekly mortality data from the HMD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F27A411-96F2-4CD5-9BE4-5A8071B9BC33}"/>
              </a:ext>
            </a:extLst>
          </p:cNvPr>
          <p:cNvSpPr/>
          <p:nvPr/>
        </p:nvSpPr>
        <p:spPr>
          <a:xfrm>
            <a:off x="4285921" y="3293969"/>
            <a:ext cx="1770958" cy="563967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Upper* </a:t>
            </a:r>
            <a:r>
              <a:rPr lang="en-US" sz="2000" dirty="0"/>
              <a:t>e</a:t>
            </a:r>
            <a:r>
              <a:rPr lang="en-US" sz="2000" baseline="-25000" dirty="0"/>
              <a:t>0</a:t>
            </a: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C38347-210D-4F4C-BC8A-3F82FA9BD709}"/>
              </a:ext>
            </a:extLst>
          </p:cNvPr>
          <p:cNvSpPr/>
          <p:nvPr/>
        </p:nvSpPr>
        <p:spPr>
          <a:xfrm>
            <a:off x="7291862" y="2054942"/>
            <a:ext cx="3205207" cy="888466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2F2F2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rgbClr val="D0D8D7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Decomposition of life expectancy losses by season</a:t>
            </a:r>
            <a:endParaRPr lang="en-GB" sz="2000" kern="1200" dirty="0">
              <a:solidFill>
                <a:srgbClr val="D0D8D7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C5746E1-B674-4647-BE0E-552AD88F522D}"/>
              </a:ext>
            </a:extLst>
          </p:cNvPr>
          <p:cNvSpPr/>
          <p:nvPr/>
        </p:nvSpPr>
        <p:spPr>
          <a:xfrm rot="10800000">
            <a:off x="3751568" y="2418747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2622DEB-40DF-4669-9BA7-83E2FFAEF9C9}"/>
              </a:ext>
            </a:extLst>
          </p:cNvPr>
          <p:cNvSpPr/>
          <p:nvPr/>
        </p:nvSpPr>
        <p:spPr>
          <a:xfrm rot="10800000">
            <a:off x="6623080" y="2448648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0D27C39-1814-4C08-9D6D-85E729DB14B8}"/>
              </a:ext>
            </a:extLst>
          </p:cNvPr>
          <p:cNvSpPr/>
          <p:nvPr/>
        </p:nvSpPr>
        <p:spPr>
          <a:xfrm>
            <a:off x="7291862" y="3179092"/>
            <a:ext cx="3205207" cy="67884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71AEA9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Analysis of </a:t>
            </a:r>
            <a:r>
              <a:rPr lang="en-US" sz="2000" u="sng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observed</a:t>
            </a: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2000" u="dashLongHeavy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upper</a:t>
            </a: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</a:t>
            </a:r>
            <a:r>
              <a:rPr lang="en-US" sz="2000" baseline="-25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 </a:t>
            </a:r>
            <a:r>
              <a:rPr lang="en-US" sz="2000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trends</a:t>
            </a:r>
            <a:endParaRPr lang="en-GB" sz="20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28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4C3C0C-AA14-4B20-8E68-90E5805A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Impact on trends</a:t>
            </a:r>
            <a:endParaRPr lang="en-GB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D7E33-6E6B-4BD8-B3E0-C22AD63C0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6D6426-C7E4-4594-BE82-B7F5F5EBC954}"/>
              </a:ext>
            </a:extLst>
          </p:cNvPr>
          <p:cNvSpPr/>
          <p:nvPr/>
        </p:nvSpPr>
        <p:spPr>
          <a:xfrm>
            <a:off x="947737" y="1684571"/>
            <a:ext cx="9847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Times New Roman" panose="02020603050405020304" pitchFamily="18" charset="0"/>
              <a:buChar char="›"/>
            </a:pPr>
            <a:r>
              <a:rPr lang="en-US" sz="2000" u="sng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Observed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2000" u="dashLongHeavy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upper</a:t>
            </a:r>
            <a:r>
              <a:rPr lang="en-US" sz="20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estimated e</a:t>
            </a:r>
            <a:r>
              <a:rPr lang="en-US" sz="2000" baseline="-25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0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were compared under two hypothetical scenarios of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a)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no overall excess seasonal mortality and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b)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 season-specific (spring, summer, autumn, and winter) excess mortality </a:t>
            </a:r>
          </a:p>
          <a:p>
            <a:pPr lvl="1">
              <a:spcBef>
                <a:spcPts val="600"/>
              </a:spcBef>
            </a:pPr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>
              <a:spcBef>
                <a:spcPts val="600"/>
              </a:spcBef>
            </a:pPr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›"/>
            </a:pP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 significant effect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on the change in life expectancy at birth eliminating excess seasonal mortality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›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Exceptions: Hungary, Poland and Slovakia would have gained 0.4 years more between 2000 and 2019 without excess seasonal mortality (particularly winter mortality)</a:t>
            </a:r>
            <a:endParaRPr lang="en-GB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2CE6B1-4580-46A5-8557-22C9258C62B3}"/>
              </a:ext>
            </a:extLst>
          </p:cNvPr>
          <p:cNvCxnSpPr/>
          <p:nvPr/>
        </p:nvCxnSpPr>
        <p:spPr>
          <a:xfrm>
            <a:off x="5784916" y="3429000"/>
            <a:ext cx="0" cy="358219"/>
          </a:xfrm>
          <a:prstGeom prst="straightConnector1">
            <a:avLst/>
          </a:prstGeom>
          <a:ln w="3810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3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7175-4A1A-47E2-ACC6-61110B19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086178"/>
            <a:ext cx="10296524" cy="546755"/>
          </a:xfrm>
        </p:spPr>
        <p:txBody>
          <a:bodyPr anchor="ctr"/>
          <a:lstStyle/>
          <a:p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conclusions</a:t>
            </a:r>
            <a:endParaRPr lang="en-GB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0D825-4257-4E88-9FE0-27634E1E16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9C593-05E9-4F9A-BEDB-D1CE7703A396}"/>
              </a:ext>
            </a:extLst>
          </p:cNvPr>
          <p:cNvSpPr txBox="1"/>
          <p:nvPr/>
        </p:nvSpPr>
        <p:spPr>
          <a:xfrm>
            <a:off x="1130627" y="2230423"/>
            <a:ext cx="9930745" cy="36933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24000" indent="-324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Significant cross-country variations losses due to seasonal mortality</a:t>
            </a:r>
          </a:p>
          <a:p>
            <a:pPr marL="324000" indent="-324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The impact was substantial for some countries, particularly among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older adults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and predominantly driven by excess mortality during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winter</a:t>
            </a:r>
          </a:p>
          <a:p>
            <a:pPr marL="324000" indent="-324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 trends observed for the impact of overall seasonality › counterbalancing factors (healthcare and living conditions improvements vs. increasing climate change threats and epidemics) </a:t>
            </a:r>
          </a:p>
          <a:p>
            <a:pPr marL="324000" indent="-324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Effects of seasonal variations may become stronger, with an increasing frequency and severity of temperature shocks › compensated by a reduction in the impact of the winter mortality</a:t>
            </a:r>
          </a:p>
        </p:txBody>
      </p:sp>
    </p:spTree>
    <p:extLst>
      <p:ext uri="{BB962C8B-B14F-4D97-AF65-F5344CB8AC3E}">
        <p14:creationId xmlns:p14="http://schemas.microsoft.com/office/powerpoint/2010/main" val="60818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03CFA32-856F-1246-B766-33665787BB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544" b="23928"/>
          <a:stretch/>
        </p:blipFill>
        <p:spPr>
          <a:xfrm>
            <a:off x="1216025" y="2020711"/>
            <a:ext cx="9747249" cy="4086578"/>
          </a:xfrm>
          <a:solidFill>
            <a:srgbClr val="F1F1F1">
              <a:alpha val="60000"/>
            </a:s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72243-D1D8-47FB-959E-A0A707FBF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0" t="5019" r="26714" b="1598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AAA226-6A2C-4DFC-B8E1-8E28224C6DA2}"/>
              </a:ext>
            </a:extLst>
          </p:cNvPr>
          <p:cNvSpPr/>
          <p:nvPr/>
        </p:nvSpPr>
        <p:spPr>
          <a:xfrm>
            <a:off x="865761" y="2096117"/>
            <a:ext cx="4879975" cy="2260955"/>
          </a:xfrm>
          <a:prstGeom prst="rect">
            <a:avLst/>
          </a:prstGeom>
          <a:solidFill>
            <a:schemeClr val="bg1">
              <a:alpha val="56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9A902CE-A951-9349-884E-9C730D9F8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55" y="1147459"/>
            <a:ext cx="3689563" cy="1302795"/>
          </a:xfrm>
          <a:solidFill>
            <a:srgbClr val="006C66"/>
          </a:solidFill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 you for your attention!</a:t>
            </a:r>
          </a:p>
        </p:txBody>
      </p:sp>
      <p:sp>
        <p:nvSpPr>
          <p:cNvPr id="14" name="Untertitel 6">
            <a:extLst>
              <a:ext uri="{FF2B5EF4-FFF2-40B4-BE49-F238E27FC236}">
                <a16:creationId xmlns:a16="http://schemas.microsoft.com/office/drawing/2014/main" id="{D084D3FC-928A-1747-A9E7-597DCA09984F}"/>
              </a:ext>
            </a:extLst>
          </p:cNvPr>
          <p:cNvSpPr txBox="1">
            <a:spLocks/>
          </p:cNvSpPr>
          <p:nvPr/>
        </p:nvSpPr>
        <p:spPr>
          <a:xfrm>
            <a:off x="4603133" y="3562941"/>
            <a:ext cx="2622769" cy="1472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  <a:tab pos="360000" algn="l"/>
                <a:tab pos="576000" algn="l"/>
              </a:tabLst>
              <a:defRPr sz="1600" b="1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80000" algn="l"/>
                <a:tab pos="360000" algn="l"/>
                <a:tab pos="576000" algn="l"/>
              </a:tabLst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6C66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4A5A453-0714-9B49-B700-ACB6D9B38A79}"/>
              </a:ext>
            </a:extLst>
          </p:cNvPr>
          <p:cNvSpPr txBox="1"/>
          <p:nvPr/>
        </p:nvSpPr>
        <p:spPr>
          <a:xfrm>
            <a:off x="1229759" y="2800778"/>
            <a:ext cx="4334494" cy="10772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/>
            <a:r>
              <a:rPr lang="de-DE" sz="2000" b="1" dirty="0">
                <a:solidFill>
                  <a:srgbClr val="006C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Isabella Marinetti</a:t>
            </a:r>
          </a:p>
          <a:p>
            <a:pPr lvl="0"/>
            <a:br>
              <a:rPr lang="de-DE" b="1" dirty="0">
                <a:solidFill>
                  <a:srgbClr val="006C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de-D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PhD Student Laboratory </a:t>
            </a:r>
            <a:r>
              <a:rPr lang="de-D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of</a:t>
            </a:r>
            <a:r>
              <a:rPr lang="de-D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de-D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Demographic</a:t>
            </a:r>
            <a:r>
              <a:rPr lang="de-D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Data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0"/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C24DFC-3A1C-43A0-AA7C-7F3DCE19CE1D}"/>
              </a:ext>
            </a:extLst>
          </p:cNvPr>
          <p:cNvSpPr/>
          <p:nvPr/>
        </p:nvSpPr>
        <p:spPr>
          <a:xfrm>
            <a:off x="1432423" y="3647736"/>
            <a:ext cx="2686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marinetti@demogr.mpg.de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0"/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@isa_marinetti</a:t>
            </a:r>
          </a:p>
        </p:txBody>
      </p:sp>
      <p:pic>
        <p:nvPicPr>
          <p:cNvPr id="11" name="Picture 6" descr="X new logo Twitter. Sign symbol letter X in minimalist design. 3d render  Stock Photo - Alamy">
            <a:extLst>
              <a:ext uri="{FF2B5EF4-FFF2-40B4-BE49-F238E27FC236}">
                <a16:creationId xmlns:a16="http://schemas.microsoft.com/office/drawing/2014/main" id="{84A7BA5C-2FBE-4666-95C3-9D877121B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6" b="74670" l="28142" r="71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10766" r="22677" b="18230"/>
          <a:stretch/>
        </p:blipFill>
        <p:spPr bwMode="auto">
          <a:xfrm flipV="1">
            <a:off x="1229759" y="3940123"/>
            <a:ext cx="202664" cy="1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Envelope">
            <a:extLst>
              <a:ext uri="{FF2B5EF4-FFF2-40B4-BE49-F238E27FC236}">
                <a16:creationId xmlns:a16="http://schemas.microsoft.com/office/drawing/2014/main" id="{8E601880-A208-4093-871A-DC1F80FFA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9759" y="3743964"/>
            <a:ext cx="202664" cy="20266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A35AB-1D05-456B-B958-E393CE62C1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6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F5BC4-8F1F-4869-A210-A29FC5A69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689BF-1197-4836-9FDD-36EEAB6FE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1"/>
          <a:stretch/>
        </p:blipFill>
        <p:spPr>
          <a:xfrm>
            <a:off x="1871786" y="476499"/>
            <a:ext cx="8787793" cy="6066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792D22-BAB9-401D-9B37-32A6C2FD0DD4}"/>
              </a:ext>
            </a:extLst>
          </p:cNvPr>
          <p:cNvSpPr txBox="1"/>
          <p:nvPr/>
        </p:nvSpPr>
        <p:spPr>
          <a:xfrm>
            <a:off x="405352" y="91858"/>
            <a:ext cx="11151909" cy="2659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SDR by week and annual life expectancy at birth by European country and sex, 2000-2019</a:t>
            </a:r>
            <a:endParaRPr lang="en-GB" sz="1600" b="1" dirty="0" err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96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EE45-C134-4609-8615-545CD200C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0587373-8A2C-40CD-8A74-04E1EFB0154C}"/>
              </a:ext>
            </a:extLst>
          </p:cNvPr>
          <p:cNvSpPr/>
          <p:nvPr/>
        </p:nvSpPr>
        <p:spPr>
          <a:xfrm>
            <a:off x="947739" y="1099619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586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Seasonality in mortality</a:t>
            </a:r>
            <a:endParaRPr lang="en-GB" sz="2400" b="1" kern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2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7EF76-F7BB-4CAC-ABED-3D1B6179E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31666D-7E05-4B03-B28E-CF08E3A46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" t="1241" b="561"/>
          <a:stretch/>
        </p:blipFill>
        <p:spPr>
          <a:xfrm>
            <a:off x="2150685" y="462899"/>
            <a:ext cx="7890629" cy="6080289"/>
          </a:xfr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B6E3F-D5B1-400F-873C-E6A3C557D265}"/>
              </a:ext>
            </a:extLst>
          </p:cNvPr>
          <p:cNvSpPr txBox="1"/>
          <p:nvPr/>
        </p:nvSpPr>
        <p:spPr>
          <a:xfrm>
            <a:off x="520044" y="106992"/>
            <a:ext cx="11151909" cy="2659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Weeks selected for the upper life expectancy at birth, total population, 2000-2019</a:t>
            </a:r>
            <a:endParaRPr lang="en-GB" sz="1600" b="1" dirty="0" err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83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E34DDA-4331-4B98-9215-F64FA66C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" t="7433" r="509" b="1271"/>
          <a:stretch/>
        </p:blipFill>
        <p:spPr>
          <a:xfrm>
            <a:off x="820132" y="575035"/>
            <a:ext cx="11010508" cy="57974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40C69-69F1-460F-A372-87A40A3CE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37C32-3889-423B-B702-BDB2A65E0E02}"/>
              </a:ext>
            </a:extLst>
          </p:cNvPr>
          <p:cNvSpPr txBox="1"/>
          <p:nvPr/>
        </p:nvSpPr>
        <p:spPr>
          <a:xfrm>
            <a:off x="1760899" y="82592"/>
            <a:ext cx="8014698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1150"/>
              </a:spcBef>
            </a:pPr>
            <a:r>
              <a:rPr lang="en-US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Potential increase in life expectancy if excess mortality due to seasonality would not occur (expressed in % of the observed life expectancy levels), 2000-2019</a:t>
            </a:r>
            <a:endParaRPr lang="en-GB" sz="1600" b="1" dirty="0" err="1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467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5D7BB-3150-4AA4-97E3-EFB79E370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5F9183-98E6-4014-8C4A-2F3AD9DF4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82596"/>
              </p:ext>
            </p:extLst>
          </p:nvPr>
        </p:nvGraphicFramePr>
        <p:xfrm>
          <a:off x="478034" y="1269208"/>
          <a:ext cx="5659135" cy="39821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14083">
                  <a:extLst>
                    <a:ext uri="{9D8B030D-6E8A-4147-A177-3AD203B41FA5}">
                      <a16:colId xmlns:a16="http://schemas.microsoft.com/office/drawing/2014/main" val="1600310939"/>
                    </a:ext>
                  </a:extLst>
                </a:gridCol>
                <a:gridCol w="744961">
                  <a:extLst>
                    <a:ext uri="{9D8B030D-6E8A-4147-A177-3AD203B41FA5}">
                      <a16:colId xmlns:a16="http://schemas.microsoft.com/office/drawing/2014/main" val="1015049140"/>
                    </a:ext>
                  </a:extLst>
                </a:gridCol>
                <a:gridCol w="781242">
                  <a:extLst>
                    <a:ext uri="{9D8B030D-6E8A-4147-A177-3AD203B41FA5}">
                      <a16:colId xmlns:a16="http://schemas.microsoft.com/office/drawing/2014/main" val="243732167"/>
                    </a:ext>
                  </a:extLst>
                </a:gridCol>
                <a:gridCol w="763102">
                  <a:extLst>
                    <a:ext uri="{9D8B030D-6E8A-4147-A177-3AD203B41FA5}">
                      <a16:colId xmlns:a16="http://schemas.microsoft.com/office/drawing/2014/main" val="337709963"/>
                    </a:ext>
                  </a:extLst>
                </a:gridCol>
                <a:gridCol w="763102">
                  <a:extLst>
                    <a:ext uri="{9D8B030D-6E8A-4147-A177-3AD203B41FA5}">
                      <a16:colId xmlns:a16="http://schemas.microsoft.com/office/drawing/2014/main" val="121513022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93083292"/>
                    </a:ext>
                  </a:extLst>
                </a:gridCol>
                <a:gridCol w="828645">
                  <a:extLst>
                    <a:ext uri="{9D8B030D-6E8A-4147-A177-3AD203B41FA5}">
                      <a16:colId xmlns:a16="http://schemas.microsoft.com/office/drawing/2014/main" val="4095582144"/>
                    </a:ext>
                  </a:extLst>
                </a:gridCol>
              </a:tblGrid>
              <a:tr h="244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Males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Difference with the observed change in e</a:t>
                      </a:r>
                      <a:r>
                        <a:rPr lang="en-US" sz="800" baseline="-25000">
                          <a:effectLst/>
                        </a:rPr>
                        <a:t>0</a:t>
                      </a:r>
                      <a:r>
                        <a:rPr lang="en-US" sz="800">
                          <a:effectLst/>
                        </a:rPr>
                        <a:t> 2000–2019 (in years)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80374"/>
                  </a:ext>
                </a:extLst>
              </a:tr>
              <a:tr h="495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Country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Observed change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Without seasonality</a:t>
                      </a:r>
                      <a:r>
                        <a:rPr lang="en-US" sz="600">
                          <a:effectLst/>
                        </a:rPr>
                        <a:t> 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Without winter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Without spring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Without summer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Without autumn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8318962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Austria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2042478924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Belgium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4.84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468534327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Bulgaria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3.54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-0.32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538308249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Croatia</a:t>
                      </a:r>
                      <a:r>
                        <a:rPr lang="en-US" sz="800" baseline="30000">
                          <a:effectLst/>
                        </a:rPr>
                        <a:t>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538378667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Estonia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-0.35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639056442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Finland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2285151892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France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2470690623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Germany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3.84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2564326141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Hungary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5.86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672873437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Latvia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-0.24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44978588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Lithuania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5.69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-0.07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03363326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Netherlands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0.03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047086798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Norway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5.28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979961847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Poland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4.65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938483651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Portugal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5.63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326643108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Russia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10.71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2460511392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Slovakia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5.35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587211420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Spain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0.02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797550971"/>
                  </a:ext>
                </a:extLst>
              </a:tr>
              <a:tr h="150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Sweden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3.91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37536984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Switzerland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4.73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-0.04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-0.03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2697073810"/>
                  </a:ext>
                </a:extLst>
              </a:tr>
              <a:tr h="244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Median country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-0.02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-0.06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36" marR="48336" marT="0" marB="0" anchor="ctr"/>
                </a:tc>
                <a:extLst>
                  <a:ext uri="{0D108BD9-81ED-4DB2-BD59-A6C34878D82A}">
                    <a16:rowId xmlns:a16="http://schemas.microsoft.com/office/drawing/2014/main" val="12841335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A4096-1159-400B-A4C8-C9ACB3AA5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40761"/>
              </p:ext>
            </p:extLst>
          </p:nvPr>
        </p:nvGraphicFramePr>
        <p:xfrm>
          <a:off x="6301782" y="1259949"/>
          <a:ext cx="5703066" cy="39661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22329">
                  <a:extLst>
                    <a:ext uri="{9D8B030D-6E8A-4147-A177-3AD203B41FA5}">
                      <a16:colId xmlns:a16="http://schemas.microsoft.com/office/drawing/2014/main" val="2436678176"/>
                    </a:ext>
                  </a:extLst>
                </a:gridCol>
                <a:gridCol w="754291">
                  <a:extLst>
                    <a:ext uri="{9D8B030D-6E8A-4147-A177-3AD203B41FA5}">
                      <a16:colId xmlns:a16="http://schemas.microsoft.com/office/drawing/2014/main" val="4070478010"/>
                    </a:ext>
                  </a:extLst>
                </a:gridCol>
                <a:gridCol w="793501">
                  <a:extLst>
                    <a:ext uri="{9D8B030D-6E8A-4147-A177-3AD203B41FA5}">
                      <a16:colId xmlns:a16="http://schemas.microsoft.com/office/drawing/2014/main" val="3433814126"/>
                    </a:ext>
                  </a:extLst>
                </a:gridCol>
                <a:gridCol w="768605">
                  <a:extLst>
                    <a:ext uri="{9D8B030D-6E8A-4147-A177-3AD203B41FA5}">
                      <a16:colId xmlns:a16="http://schemas.microsoft.com/office/drawing/2014/main" val="2929974263"/>
                    </a:ext>
                  </a:extLst>
                </a:gridCol>
                <a:gridCol w="772340">
                  <a:extLst>
                    <a:ext uri="{9D8B030D-6E8A-4147-A177-3AD203B41FA5}">
                      <a16:colId xmlns:a16="http://schemas.microsoft.com/office/drawing/2014/main" val="273651764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428772455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85633838"/>
                    </a:ext>
                  </a:extLst>
                </a:gridCol>
              </a:tblGrid>
              <a:tr h="24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</a:rPr>
                        <a:t>Females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Difference with the observed change in e</a:t>
                      </a:r>
                      <a:r>
                        <a:rPr lang="en-US" sz="800" baseline="-25000" dirty="0">
                          <a:effectLst/>
                        </a:rPr>
                        <a:t>0</a:t>
                      </a:r>
                      <a:r>
                        <a:rPr lang="en-US" sz="800" dirty="0">
                          <a:effectLst/>
                        </a:rPr>
                        <a:t> 2000–2019 (in years)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18061"/>
                  </a:ext>
                </a:extLst>
              </a:tr>
              <a:tr h="488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Country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Observed change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Without seasonality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Without winter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Without spring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Without summer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Without autumn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849152916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Austria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895140789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Belgium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756766023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Bulgaria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3.65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-0.53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3688951038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Croatia</a:t>
                      </a:r>
                      <a:r>
                        <a:rPr lang="en-US" sz="800" baseline="30000">
                          <a:effectLst/>
                        </a:rPr>
                        <a:t>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3.43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3053271564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Estonia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6.66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-0.59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4030960798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Finland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3.27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1239193929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France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157295428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Germany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2.41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3563575217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Hungary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3.60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4252738490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Latvia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-0.50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-0.22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14144648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Lithuania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3.80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7992626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Netherlands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1678895857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Norway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3.31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098818740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Poland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3.76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724539684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Portugal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606171941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Russia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6.86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-0.11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1325339658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Slovakia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3.77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0.29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3416638110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Spain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3.30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607679055"/>
                  </a:ext>
                </a:extLst>
              </a:tr>
              <a:tr h="148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Sweden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2.61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0.36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0.15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27822918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Switzerland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2.87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1693479256"/>
                  </a:ext>
                </a:extLst>
              </a:tr>
              <a:tr h="241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Median country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3.31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0.02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-0.03</a:t>
                      </a:r>
                      <a:endParaRPr lang="en-GB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0.01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01" marR="47301" marT="0" marB="0" anchor="ctr"/>
                </a:tc>
                <a:extLst>
                  <a:ext uri="{0D108BD9-81ED-4DB2-BD59-A6C34878D82A}">
                    <a16:rowId xmlns:a16="http://schemas.microsoft.com/office/drawing/2014/main" val="414997600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0462557-EC9E-4BEB-8594-0BBDAB15F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691" y="789266"/>
            <a:ext cx="10619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Impact of seasonality on the change in life expectancy at birth in selected European countries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B2EFA7-56E7-402D-804B-0DC6ED142A3C}"/>
              </a:ext>
            </a:extLst>
          </p:cNvPr>
          <p:cNvSpPr/>
          <p:nvPr/>
        </p:nvSpPr>
        <p:spPr>
          <a:xfrm>
            <a:off x="478034" y="5251371"/>
            <a:ext cx="10871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00" b="1" baseline="30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en-US" altLang="en-US" sz="900" b="1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data from 2001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138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C81DD4-25B1-4CB3-AEA8-753D6165E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1741" y="1551043"/>
            <a:ext cx="5293675" cy="4004889"/>
          </a:xfrm>
        </p:spPr>
        <p:txBody>
          <a:bodyPr/>
          <a:lstStyle/>
          <a:p>
            <a:pPr indent="-28575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Pivotal role in shaping current mortality trends</a:t>
            </a:r>
          </a:p>
          <a:p>
            <a:pPr marL="0" lvl="2" indent="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Extreme temperatures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Calibri" panose="020F0502020204030204" pitchFamily="34" charset="0"/>
              </a:rPr>
              <a:t>→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higher mortality rates 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en-US" sz="1400" i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Zanobetti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et al. 2012)</a:t>
            </a:r>
          </a:p>
          <a:p>
            <a:pPr marL="0" lvl="2" indent="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Temperate climates have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higher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mortality rates in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winter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than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summer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(Rau 2006)</a:t>
            </a:r>
          </a:p>
          <a:p>
            <a:pPr indent="-285750">
              <a:lnSpc>
                <a:spcPts val="2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</a:t>
            </a:r>
            <a:r>
              <a:rPr lang="en-US" sz="2000" b="1" baseline="30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century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seasonal mortality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lessened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due to economic, scientific and medical development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Calibri" panose="020F0502020204030204" pitchFamily="34" charset="0"/>
              </a:rPr>
              <a:t>→ increased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heterogeneity between countries                                 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(Sakamoto-</a:t>
            </a:r>
            <a:r>
              <a:rPr lang="en-US" sz="1400" i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Momiyama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1978)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en-US" sz="1600" i="1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en-US" sz="1600" i="1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2F2A8-8119-44C9-9F9F-CA0AF9B66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D34C5-D9A1-4754-95C6-712145D10AF7}"/>
              </a:ext>
            </a:extLst>
          </p:cNvPr>
          <p:cNvSpPr txBox="1"/>
          <p:nvPr/>
        </p:nvSpPr>
        <p:spPr>
          <a:xfrm>
            <a:off x="6865681" y="5841898"/>
            <a:ext cx="4642529" cy="2324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Quijal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-Zamorano M. et al. (2021) 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Seasonality reversal of temperature attributable mortality projections due to previously unobserved extreme heat in Europe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F485AE-252B-46BF-A90D-1EE716BCB01B}"/>
              </a:ext>
            </a:extLst>
          </p:cNvPr>
          <p:cNvGrpSpPr/>
          <p:nvPr/>
        </p:nvGrpSpPr>
        <p:grpSpPr>
          <a:xfrm>
            <a:off x="6546227" y="1756306"/>
            <a:ext cx="5499549" cy="3799626"/>
            <a:chOff x="6957507" y="2375072"/>
            <a:chExt cx="5163962" cy="34516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4227A3-E01B-4ACE-BF39-F74F01BE8F44}"/>
                </a:ext>
              </a:extLst>
            </p:cNvPr>
            <p:cNvGrpSpPr/>
            <p:nvPr/>
          </p:nvGrpSpPr>
          <p:grpSpPr>
            <a:xfrm>
              <a:off x="6957507" y="2748852"/>
              <a:ext cx="4367990" cy="3077894"/>
              <a:chOff x="6732661" y="2514600"/>
              <a:chExt cx="2639089" cy="178000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BB2C4E8-2825-4512-A5D9-537BB2045D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22" r="46481" b="53048"/>
              <a:stretch/>
            </p:blipFill>
            <p:spPr>
              <a:xfrm>
                <a:off x="6732661" y="2514600"/>
                <a:ext cx="2639089" cy="120226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7866F66-52A7-4073-A826-110A7F5A15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863" r="46481"/>
              <a:stretch/>
            </p:blipFill>
            <p:spPr>
              <a:xfrm>
                <a:off x="6732661" y="3696554"/>
                <a:ext cx="2639089" cy="598046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60C74A-8005-4252-B2CB-2AD113F0A0F6}"/>
                </a:ext>
              </a:extLst>
            </p:cNvPr>
            <p:cNvGrpSpPr/>
            <p:nvPr/>
          </p:nvGrpSpPr>
          <p:grpSpPr>
            <a:xfrm>
              <a:off x="9945463" y="2803533"/>
              <a:ext cx="1138444" cy="554372"/>
              <a:chOff x="8624663" y="2015830"/>
              <a:chExt cx="1138444" cy="55437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55C3C86-B0C1-4564-B416-A908AF08CE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194" t="5165" r="30608" b="83459"/>
              <a:stretch/>
            </p:blipFill>
            <p:spPr>
              <a:xfrm>
                <a:off x="8624663" y="2120770"/>
                <a:ext cx="798738" cy="4494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4C1EB80-FE19-4A4C-9A5C-F4E2F8E207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4" t="9344" r="69214" b="87334"/>
              <a:stretch/>
            </p:blipFill>
            <p:spPr>
              <a:xfrm>
                <a:off x="8632807" y="2015830"/>
                <a:ext cx="1130300" cy="131233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0021BF-ECAA-438E-84F7-3100074CB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" t="772" r="46481" b="94384"/>
            <a:stretch/>
          </p:blipFill>
          <p:spPr>
            <a:xfrm>
              <a:off x="8468154" y="2375072"/>
              <a:ext cx="3653315" cy="31056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AF5CC6-F38F-4D52-AC4F-9997A66632F3}"/>
                </a:ext>
              </a:extLst>
            </p:cNvPr>
            <p:cNvSpPr/>
            <p:nvPr/>
          </p:nvSpPr>
          <p:spPr>
            <a:xfrm>
              <a:off x="10661650" y="3206750"/>
              <a:ext cx="191351" cy="115964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5D074C-602A-4124-9331-1AC37C0E53A4}"/>
                </a:ext>
              </a:extLst>
            </p:cNvPr>
            <p:cNvSpPr/>
            <p:nvPr/>
          </p:nvSpPr>
          <p:spPr>
            <a:xfrm>
              <a:off x="10722702" y="3080728"/>
              <a:ext cx="191351" cy="115964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/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en-US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4">
            <a:extLst>
              <a:ext uri="{FF2B5EF4-FFF2-40B4-BE49-F238E27FC236}">
                <a16:creationId xmlns:a16="http://schemas.microsoft.com/office/drawing/2014/main" id="{AE38C812-A615-4027-AAE5-4A2783DA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779020"/>
            <a:ext cx="10296524" cy="594372"/>
          </a:xfrm>
        </p:spPr>
        <p:txBody>
          <a:bodyPr/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seasonality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9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EE45-C134-4609-8615-545CD200C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Max Planck Institute for demographic research                                                                                                                                                                    SEASONAL MORTALITY IN EUROPE | 26/09/2024</a:t>
            </a:r>
            <a:endParaRPr lang="de-DE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4F41A46-910D-4AE4-8677-57F318AC2042}"/>
              </a:ext>
            </a:extLst>
          </p:cNvPr>
          <p:cNvSpPr/>
          <p:nvPr/>
        </p:nvSpPr>
        <p:spPr>
          <a:xfrm>
            <a:off x="947739" y="2895428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9D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Ageing populations</a:t>
            </a:r>
            <a:endParaRPr lang="en-GB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59C913-FD9F-4832-A2AB-EC107E088402}"/>
              </a:ext>
            </a:extLst>
          </p:cNvPr>
          <p:cNvSpPr/>
          <p:nvPr/>
        </p:nvSpPr>
        <p:spPr>
          <a:xfrm>
            <a:off x="947739" y="4657381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9D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Climate change</a:t>
            </a:r>
            <a:endParaRPr lang="en-GB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9CA4C78-901E-4A74-91E5-CE4F46F6868F}"/>
              </a:ext>
            </a:extLst>
          </p:cNvPr>
          <p:cNvSpPr/>
          <p:nvPr/>
        </p:nvSpPr>
        <p:spPr>
          <a:xfrm>
            <a:off x="947739" y="1099619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5869">
              <a:alpha val="42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>
                    <a:lumMod val="9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Seasonality in mortality</a:t>
            </a:r>
            <a:endParaRPr lang="en-GB" sz="2400" b="1" kern="1200" dirty="0">
              <a:solidFill>
                <a:schemeClr val="bg1">
                  <a:lumMod val="9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547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2529D1-6B02-4759-B7A9-30499270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-981446"/>
            <a:ext cx="10296524" cy="3773980"/>
          </a:xfrm>
        </p:spPr>
        <p:txBody>
          <a:bodyPr/>
          <a:lstStyle/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Ageing populations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: growing elderly population increases people at higher risk during extreme temperature events (flu epidemics, heatwaves)                                   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</a:t>
            </a:r>
            <a:r>
              <a:rPr lang="en-US" sz="14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Ballester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et al. 2011, </a:t>
            </a:r>
            <a:r>
              <a:rPr lang="en-US" sz="1400" i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Ledberg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2020)</a:t>
            </a:r>
          </a:p>
          <a:p>
            <a:endParaRPr lang="en-US" i="1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AE593-5680-4093-97C7-9F4CD75303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 dirty="0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8931-178F-4BF2-859B-64EFBCE55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790" y="619853"/>
            <a:ext cx="10296525" cy="571383"/>
          </a:xfrm>
          <a:prstGeom prst="rect">
            <a:avLst/>
          </a:prstGeom>
          <a:noFill/>
          <a:ln>
            <a:noFill/>
          </a:ln>
        </p:spPr>
        <p:txBody>
          <a:bodyPr vert="horz" wrap="square" lIns="198000" tIns="158400" rIns="108000" bIns="108000" rtlCol="0" anchor="t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  <a:buNone/>
              <a:defRPr sz="2000" b="1" kern="600" cap="all" spc="200" baseline="0">
                <a:solidFill>
                  <a:srgbClr val="006C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Seasonality, ageing and climate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8C5B7-6247-4D6C-B5C9-B1FC1220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11" y="3007151"/>
            <a:ext cx="7169084" cy="2484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72C1B5-8C8D-484E-BA4E-A697F4B49805}"/>
              </a:ext>
            </a:extLst>
          </p:cNvPr>
          <p:cNvSpPr txBox="1"/>
          <p:nvPr/>
        </p:nvSpPr>
        <p:spPr>
          <a:xfrm>
            <a:off x="5382559" y="5706000"/>
            <a:ext cx="564858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.SF NS Symbols Regular"/>
              </a:rPr>
              <a:t>Martínez-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.SF NS Symbols Regular"/>
              </a:rPr>
              <a:t>Solanas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.SF NS Symbols Regular"/>
              </a:rPr>
              <a:t> et al. (2021) 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  <a:latin typeface=".SF NS Symbols Regular"/>
              </a:rPr>
              <a:t>Projections of temperature-attributable mortality in Europe: a time series analysis of 147 contiguous regions in 16 countries</a:t>
            </a:r>
            <a:endParaRPr lang="en-US" sz="800" i="1" dirty="0">
              <a:solidFill>
                <a:schemeClr val="bg1">
                  <a:lumMod val="6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AA7F9-AD91-47C5-8A32-EB7941312661}"/>
              </a:ext>
            </a:extLst>
          </p:cNvPr>
          <p:cNvSpPr txBox="1"/>
          <p:nvPr/>
        </p:nvSpPr>
        <p:spPr>
          <a:xfrm>
            <a:off x="947738" y="3244614"/>
            <a:ext cx="2860691" cy="25545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lvl="2" indent="-342900">
              <a:spcBef>
                <a:spcPts val="1200"/>
              </a:spcBef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Not only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meteorological factors: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inequalities in socio-economic status, educational attainment, urbanization </a:t>
            </a:r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      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(Burkart 2011)</a:t>
            </a:r>
            <a:endParaRPr lang="en-US" sz="1600" i="1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0" lvl="2" indent="-342900">
              <a:spcBef>
                <a:spcPts val="1200"/>
              </a:spcBef>
            </a:pPr>
            <a:endParaRPr lang="en-GB" sz="1600" dirty="0" err="1"/>
          </a:p>
        </p:txBody>
      </p:sp>
    </p:spTree>
    <p:extLst>
      <p:ext uri="{BB962C8B-B14F-4D97-AF65-F5344CB8AC3E}">
        <p14:creationId xmlns:p14="http://schemas.microsoft.com/office/powerpoint/2010/main" val="12589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76251-F727-4E3B-8526-C771A1C56A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Isabella Marinetti, Seasonal mortality impact on Italian regions life expectancy - 11.09.2023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7AF24-AC84-4907-AE0C-421EC1481167}"/>
              </a:ext>
            </a:extLst>
          </p:cNvPr>
          <p:cNvSpPr txBox="1"/>
          <p:nvPr/>
        </p:nvSpPr>
        <p:spPr>
          <a:xfrm>
            <a:off x="678576" y="2658782"/>
            <a:ext cx="10218723" cy="26930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434250">
              <a:lnSpc>
                <a:spcPts val="2300"/>
              </a:lnSpc>
            </a:pPr>
            <a:endParaRPr lang="en-US" sz="2000" dirty="0">
              <a:latin typeface=".SF NS Symbols Regular"/>
            </a:endParaRPr>
          </a:p>
          <a:p>
            <a:pPr marL="72000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Majority of studies on life expectancy trends focus on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annual 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estimates</a:t>
            </a:r>
            <a:endParaRPr lang="en-GB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720000" indent="-285750">
              <a:lnSpc>
                <a:spcPts val="23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Most of the literature emphasizes </a:t>
            </a:r>
            <a:r>
              <a:rPr lang="en-US" sz="2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temperature-attributable mortality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as a seasonal factor</a:t>
            </a: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720000" indent="-285750">
              <a:lnSpc>
                <a:spcPts val="23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Studies on specific flu epidemics season</a:t>
            </a:r>
          </a:p>
          <a:p>
            <a:pPr marL="720000" indent="-285750">
              <a:lnSpc>
                <a:spcPts val="23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66047E1-20F3-411B-83DA-FDDCE1B59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1016001"/>
            <a:ext cx="3088081" cy="1059705"/>
          </a:xfrm>
        </p:spPr>
        <p:txBody>
          <a:bodyPr anchor="ctr"/>
          <a:lstStyle/>
          <a:p>
            <a:r>
              <a:rPr 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Gap in the literature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7D0F77-F75D-417F-B621-FCF961AAC6A8}"/>
              </a:ext>
            </a:extLst>
          </p:cNvPr>
          <p:cNvSpPr/>
          <p:nvPr/>
        </p:nvSpPr>
        <p:spPr>
          <a:xfrm>
            <a:off x="8925886" y="369116"/>
            <a:ext cx="2737853" cy="1322147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F4803-19B6-45D3-B759-38EDC6DD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13" y="319320"/>
            <a:ext cx="1224300" cy="6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EE45-C134-4609-8615-545CD200C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12B04-7B0F-440E-812D-CA36CF138BCC}"/>
              </a:ext>
            </a:extLst>
          </p:cNvPr>
          <p:cNvSpPr txBox="1"/>
          <p:nvPr/>
        </p:nvSpPr>
        <p:spPr>
          <a:xfrm>
            <a:off x="5592614" y="2789285"/>
            <a:ext cx="4611599" cy="1305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marL="108000" algn="ctr">
              <a:lnSpc>
                <a:spcPts val="2300"/>
              </a:lnSpc>
              <a:spcBef>
                <a:spcPts val="1150"/>
              </a:spcBef>
              <a:spcAft>
                <a:spcPts val="1200"/>
              </a:spcAft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What are the implications of recent trends? How can we quantify the impact of seasonal excess mortality on life expectancy?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BDD3E84-81A8-46A9-B1D6-7353011FA3C0}"/>
              </a:ext>
            </a:extLst>
          </p:cNvPr>
          <p:cNvSpPr/>
          <p:nvPr/>
        </p:nvSpPr>
        <p:spPr>
          <a:xfrm>
            <a:off x="4228917" y="3181911"/>
            <a:ext cx="692061" cy="49417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4164E9-BA1E-444A-9972-9D16E3ABB332}"/>
              </a:ext>
            </a:extLst>
          </p:cNvPr>
          <p:cNvSpPr/>
          <p:nvPr/>
        </p:nvSpPr>
        <p:spPr>
          <a:xfrm>
            <a:off x="947739" y="1099621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586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Seasonality in mortality</a:t>
            </a:r>
            <a:endParaRPr lang="en-GB" sz="2400" b="1" kern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67832E-C25F-4F69-A643-D6375149B42C}"/>
              </a:ext>
            </a:extLst>
          </p:cNvPr>
          <p:cNvSpPr/>
          <p:nvPr/>
        </p:nvSpPr>
        <p:spPr>
          <a:xfrm>
            <a:off x="947739" y="2895428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9D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Ageing populations</a:t>
            </a:r>
            <a:endParaRPr lang="en-GB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336B10-8CCA-4AE5-BF94-C6AFCFEED4CE}"/>
              </a:ext>
            </a:extLst>
          </p:cNvPr>
          <p:cNvSpPr/>
          <p:nvPr/>
        </p:nvSpPr>
        <p:spPr>
          <a:xfrm>
            <a:off x="947739" y="4657381"/>
            <a:ext cx="2370496" cy="1360775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  <a:solidFill>
            <a:srgbClr val="009D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310" tIns="220310" rIns="220310" bIns="220310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Climate change</a:t>
            </a:r>
            <a:endParaRPr lang="en-GB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97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E81E-DEF6-40B3-80D8-57EE0426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71" y="807580"/>
            <a:ext cx="10296524" cy="1283824"/>
          </a:xfrm>
        </p:spPr>
        <p:txBody>
          <a:bodyPr/>
          <a:lstStyle/>
          <a:p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AIM of the study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BB4E5-8F97-4A1D-B21C-EB4629D41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5AB9A-626C-4CC9-A2D5-E19FBCF8AF11}"/>
              </a:ext>
            </a:extLst>
          </p:cNvPr>
          <p:cNvSpPr/>
          <p:nvPr/>
        </p:nvSpPr>
        <p:spPr>
          <a:xfrm>
            <a:off x="774582" y="1365321"/>
            <a:ext cx="10760280" cy="105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Assess the impact of seasonal fluctuations on all-cause mortality in 20 European countries between 2000 and 2019, understanding the </a:t>
            </a:r>
            <a:r>
              <a:rPr lang="en-US" sz="2000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impact of seasonality on</a:t>
            </a:r>
            <a:r>
              <a:rPr lang="en-US" sz="2000" dirty="0"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annual life expectancy</a:t>
            </a:r>
            <a:endParaRPr lang="en-GB" dirty="0">
              <a:solidFill>
                <a:schemeClr val="tx2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003C35-FD44-4C11-92FE-601C3C8F06E9}"/>
              </a:ext>
            </a:extLst>
          </p:cNvPr>
          <p:cNvSpPr/>
          <p:nvPr/>
        </p:nvSpPr>
        <p:spPr>
          <a:xfrm>
            <a:off x="4664253" y="2857020"/>
            <a:ext cx="1770958" cy="678051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Annual and seasonal </a:t>
            </a:r>
            <a:r>
              <a:rPr lang="en-US" sz="2000" dirty="0"/>
              <a:t>e</a:t>
            </a:r>
            <a:r>
              <a:rPr lang="en-US" sz="2000" baseline="-25000" dirty="0"/>
              <a:t>0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85CB14-A0F3-4F79-AA4F-4B07C2310986}"/>
              </a:ext>
            </a:extLst>
          </p:cNvPr>
          <p:cNvSpPr/>
          <p:nvPr/>
        </p:nvSpPr>
        <p:spPr>
          <a:xfrm>
            <a:off x="1321334" y="3357319"/>
            <a:ext cx="2502471" cy="756885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68" tIns="47568" rIns="47568" bIns="4756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Weekly mortality data from the HMD</a:t>
            </a:r>
            <a:endParaRPr lang="en-GB" sz="2000" kern="1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1833E2-780E-4A88-BA81-B900D6AE3596}"/>
              </a:ext>
            </a:extLst>
          </p:cNvPr>
          <p:cNvSpPr/>
          <p:nvPr/>
        </p:nvSpPr>
        <p:spPr>
          <a:xfrm>
            <a:off x="4659516" y="4000980"/>
            <a:ext cx="1770958" cy="563967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Upper*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lang="en-US" sz="2000" kern="12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endParaRPr lang="en-GB" sz="2000" kern="1200" dirty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820209C-87D5-4972-9E33-84E478642AF8}"/>
              </a:ext>
            </a:extLst>
          </p:cNvPr>
          <p:cNvSpPr/>
          <p:nvPr/>
        </p:nvSpPr>
        <p:spPr>
          <a:xfrm rot="10800000">
            <a:off x="4125163" y="3125758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ln w="19050" cmpd="sng"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6FCE8DB-8C57-4788-8BCE-8E7D76E0E52A}"/>
              </a:ext>
            </a:extLst>
          </p:cNvPr>
          <p:cNvSpPr/>
          <p:nvPr/>
        </p:nvSpPr>
        <p:spPr>
          <a:xfrm rot="10800000">
            <a:off x="6996675" y="3155659"/>
            <a:ext cx="228259" cy="1220006"/>
          </a:xfrm>
          <a:prstGeom prst="leftBrace">
            <a:avLst>
              <a:gd name="adj1" fmla="val 63047"/>
              <a:gd name="adj2" fmla="val 49890"/>
            </a:avLst>
          </a:prstGeom>
          <a:noFill/>
          <a:ln w="19050" cmpd="sng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FB9C-6B86-482D-87BC-24D15301E65A}"/>
              </a:ext>
            </a:extLst>
          </p:cNvPr>
          <p:cNvSpPr txBox="1"/>
          <p:nvPr/>
        </p:nvSpPr>
        <p:spPr>
          <a:xfrm>
            <a:off x="2016221" y="5593771"/>
            <a:ext cx="8277001" cy="5570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Countries:</a:t>
            </a:r>
            <a:r>
              <a:rPr lang="ru-RU" sz="1400" i="1" dirty="0">
                <a:ea typeface="Malgun Gothic" panose="020B0503020000020004" pitchFamily="34" charset="-127"/>
              </a:rPr>
              <a:t> </a:t>
            </a:r>
            <a:r>
              <a:rPr lang="en-US" sz="1400" i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Austria, Belgium, Bulgaria, Croatia (from 2001), Estonia, Finland, France, Germany, Hungary, Lithuania, Latvia, Netherlands, Norway, Poland, Portugal, Russia, Slovakia, Spain, Sweden, Switzerland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6D47CF-FBCD-4213-959B-EF5F58C40912}"/>
              </a:ext>
            </a:extLst>
          </p:cNvPr>
          <p:cNvSpPr/>
          <p:nvPr/>
        </p:nvSpPr>
        <p:spPr>
          <a:xfrm>
            <a:off x="7786397" y="2649145"/>
            <a:ext cx="3205207" cy="1021073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Decomposition of life expectancy losses by season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6A26D0-F0D2-4BC1-9697-2A6374C41E55}"/>
              </a:ext>
            </a:extLst>
          </p:cNvPr>
          <p:cNvSpPr/>
          <p:nvPr/>
        </p:nvSpPr>
        <p:spPr>
          <a:xfrm>
            <a:off x="7786397" y="3921787"/>
            <a:ext cx="3205207" cy="678844"/>
          </a:xfrm>
          <a:custGeom>
            <a:avLst/>
            <a:gdLst>
              <a:gd name="connsiteX0" fmla="*/ 0 w 3027543"/>
              <a:gd name="connsiteY0" fmla="*/ 75689 h 756885"/>
              <a:gd name="connsiteX1" fmla="*/ 75689 w 3027543"/>
              <a:gd name="connsiteY1" fmla="*/ 0 h 756885"/>
              <a:gd name="connsiteX2" fmla="*/ 2951855 w 3027543"/>
              <a:gd name="connsiteY2" fmla="*/ 0 h 756885"/>
              <a:gd name="connsiteX3" fmla="*/ 3027544 w 3027543"/>
              <a:gd name="connsiteY3" fmla="*/ 75689 h 756885"/>
              <a:gd name="connsiteX4" fmla="*/ 3027543 w 3027543"/>
              <a:gd name="connsiteY4" fmla="*/ 681197 h 756885"/>
              <a:gd name="connsiteX5" fmla="*/ 2951854 w 3027543"/>
              <a:gd name="connsiteY5" fmla="*/ 756886 h 756885"/>
              <a:gd name="connsiteX6" fmla="*/ 75689 w 3027543"/>
              <a:gd name="connsiteY6" fmla="*/ 756885 h 756885"/>
              <a:gd name="connsiteX7" fmla="*/ 0 w 3027543"/>
              <a:gd name="connsiteY7" fmla="*/ 681196 h 756885"/>
              <a:gd name="connsiteX8" fmla="*/ 0 w 3027543"/>
              <a:gd name="connsiteY8" fmla="*/ 75689 h 75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543" h="756885">
                <a:moveTo>
                  <a:pt x="0" y="75689"/>
                </a:moveTo>
                <a:cubicBezTo>
                  <a:pt x="0" y="33887"/>
                  <a:pt x="33887" y="0"/>
                  <a:pt x="75689" y="0"/>
                </a:cubicBezTo>
                <a:lnTo>
                  <a:pt x="2951855" y="0"/>
                </a:lnTo>
                <a:cubicBezTo>
                  <a:pt x="2993657" y="0"/>
                  <a:pt x="3027544" y="33887"/>
                  <a:pt x="3027544" y="75689"/>
                </a:cubicBezTo>
                <a:cubicBezTo>
                  <a:pt x="3027544" y="277525"/>
                  <a:pt x="3027543" y="479361"/>
                  <a:pt x="3027543" y="681197"/>
                </a:cubicBezTo>
                <a:cubicBezTo>
                  <a:pt x="3027543" y="722999"/>
                  <a:pt x="2993656" y="756886"/>
                  <a:pt x="2951854" y="756886"/>
                </a:cubicBezTo>
                <a:lnTo>
                  <a:pt x="75689" y="756885"/>
                </a:lnTo>
                <a:cubicBezTo>
                  <a:pt x="33887" y="756885"/>
                  <a:pt x="0" y="722998"/>
                  <a:pt x="0" y="681196"/>
                </a:cubicBezTo>
                <a:lnTo>
                  <a:pt x="0" y="7568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318" tIns="79318" rIns="79318" bIns="7931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Analysis of </a:t>
            </a:r>
            <a:r>
              <a:rPr lang="en-US" sz="2000" u="sng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observed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2000" u="dashHeavy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upper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trends</a:t>
            </a:r>
            <a:endParaRPr lang="en-GB" sz="2000" dirty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22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0" grpId="0" animBg="1"/>
      <p:bldP spid="4" grpId="0" animBg="1"/>
      <p:bldP spid="18" grpId="0" animBg="1"/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EE45-C134-4609-8615-545CD200C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en-US"/>
              <a:t>Max Planck Institute for demographic research                                                                                                                                                                               SEASONAL MORTALITY IN EUROPE | 26/09/2024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A395A-B737-4B77-BD8E-3CCCB8DD8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4684" r="2342" b="1147"/>
          <a:stretch/>
        </p:blipFill>
        <p:spPr>
          <a:xfrm>
            <a:off x="458848" y="1235967"/>
            <a:ext cx="9241333" cy="5124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2D25A-9B0E-490F-850A-97D6088C7AC3}"/>
              </a:ext>
            </a:extLst>
          </p:cNvPr>
          <p:cNvSpPr txBox="1"/>
          <p:nvPr/>
        </p:nvSpPr>
        <p:spPr>
          <a:xfrm>
            <a:off x="767482" y="355562"/>
            <a:ext cx="10657035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2000" b="1" u="dashLongHeavy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Annual</a:t>
            </a:r>
            <a:r>
              <a:rPr lang="en-US" sz="2000" b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</a:t>
            </a:r>
            <a:r>
              <a:rPr lang="en-US" sz="2000" b="1" u="sng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seasonal</a:t>
            </a:r>
            <a:r>
              <a:rPr lang="en-US" sz="2000" b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life expectancy at birth, European median*,</a:t>
            </a:r>
          </a:p>
          <a:p>
            <a:r>
              <a:rPr lang="en-US" sz="2000" b="1" dirty="0">
                <a:solidFill>
                  <a:schemeClr val="tx2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by sex, 2000-2019</a:t>
            </a:r>
          </a:p>
        </p:txBody>
      </p:sp>
      <p:sp>
        <p:nvSpPr>
          <p:cNvPr id="8" name="Flowchart: Card 7">
            <a:extLst>
              <a:ext uri="{FF2B5EF4-FFF2-40B4-BE49-F238E27FC236}">
                <a16:creationId xmlns:a16="http://schemas.microsoft.com/office/drawing/2014/main" id="{3E502C4A-4567-4A6F-BBBB-13BEEC663FA0}"/>
              </a:ext>
            </a:extLst>
          </p:cNvPr>
          <p:cNvSpPr/>
          <p:nvPr/>
        </p:nvSpPr>
        <p:spPr>
          <a:xfrm rot="10800000">
            <a:off x="9860814" y="1746743"/>
            <a:ext cx="2158873" cy="341699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1266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12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266"/>
                </a:moveTo>
                <a:lnTo>
                  <a:pt x="2000" y="0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26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tx1">
                  <a:lumMod val="65000"/>
                  <a:lumOff val="3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E5650-A970-4807-93A7-5C1518C7E620}"/>
              </a:ext>
            </a:extLst>
          </p:cNvPr>
          <p:cNvSpPr txBox="1"/>
          <p:nvPr/>
        </p:nvSpPr>
        <p:spPr>
          <a:xfrm>
            <a:off x="9955736" y="1854801"/>
            <a:ext cx="2025587" cy="32008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08000" indent="-108000">
              <a:spcBef>
                <a:spcPts val="1150"/>
              </a:spcBef>
              <a:buClr>
                <a:srgbClr val="116656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Drops during wintertime but not systematic increase/decrease</a:t>
            </a:r>
          </a:p>
          <a:p>
            <a:pPr marL="108000" indent="-108000">
              <a:spcBef>
                <a:spcPts val="1150"/>
              </a:spcBef>
              <a:buClr>
                <a:srgbClr val="116656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Largest drops in seasonal life expectancy at birth in winter 2009 (1-year ca.) and 2015 (1.2 years ca.)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1277E-62BE-4A6A-BFBA-8E1275277C9E}"/>
              </a:ext>
            </a:extLst>
          </p:cNvPr>
          <p:cNvSpPr txBox="1"/>
          <p:nvPr/>
        </p:nvSpPr>
        <p:spPr>
          <a:xfrm>
            <a:off x="9955736" y="5683074"/>
            <a:ext cx="177741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spcBef>
                <a:spcPts val="1150"/>
              </a:spcBef>
            </a:pPr>
            <a:r>
              <a:rPr lang="en-US" sz="1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*median life expectancy of 20 selected European countries</a:t>
            </a:r>
          </a:p>
        </p:txBody>
      </p:sp>
    </p:spTree>
    <p:extLst>
      <p:ext uri="{BB962C8B-B14F-4D97-AF65-F5344CB8AC3E}">
        <p14:creationId xmlns:p14="http://schemas.microsoft.com/office/powerpoint/2010/main" val="34757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-MPIDR-TemplateTalks.pptx" id="{C0D2E4FB-BA3E-4262-AB47-9ED1F735E32C}" vid="{7F99E8A2-E5AC-4FBE-B771-06B5D77FF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2021-MPIDR-TemplateTalks</Template>
  <TotalTime>5921</TotalTime>
  <Words>1697</Words>
  <Application>Microsoft Office PowerPoint</Application>
  <PresentationFormat>Widescreen</PresentationFormat>
  <Paragraphs>440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Malgun Gothic</vt:lpstr>
      <vt:lpstr>Malgun Gothic Semilight</vt:lpstr>
      <vt:lpstr>.SF NS Symbols Regular</vt:lpstr>
      <vt:lpstr>Arial</vt:lpstr>
      <vt:lpstr>Bahnschrift</vt:lpstr>
      <vt:lpstr>Calibri</vt:lpstr>
      <vt:lpstr>Symbol</vt:lpstr>
      <vt:lpstr>Times New Roman</vt:lpstr>
      <vt:lpstr>Wingdings 3</vt:lpstr>
      <vt:lpstr>MPG_2020</vt:lpstr>
      <vt:lpstr>think-cell Folie</vt:lpstr>
      <vt:lpstr>Seasonality in mortality and its impact on life expectancy levels and trends across Europe</vt:lpstr>
      <vt:lpstr>PowerPoint Presentation</vt:lpstr>
      <vt:lpstr>seasonality</vt:lpstr>
      <vt:lpstr>PowerPoint Presentation</vt:lpstr>
      <vt:lpstr>Seasonality, ageing and climate change</vt:lpstr>
      <vt:lpstr>Gap in the literature</vt:lpstr>
      <vt:lpstr>PowerPoint Presentation</vt:lpstr>
      <vt:lpstr>AIM of the study</vt:lpstr>
      <vt:lpstr>PowerPoint Presentation</vt:lpstr>
      <vt:lpstr>PowerPoint Presentation</vt:lpstr>
      <vt:lpstr>PowerPoint Presentation</vt:lpstr>
      <vt:lpstr>Seasonal excess mortality</vt:lpstr>
      <vt:lpstr>PowerPoint Presentation</vt:lpstr>
      <vt:lpstr>PowerPoint Presentation</vt:lpstr>
      <vt:lpstr>PowerPoint Presentation</vt:lpstr>
      <vt:lpstr>Impact on trends</vt:lpstr>
      <vt:lpstr>conclusions</vt:lpstr>
      <vt:lpstr>Thank you for your attention!</vt:lpstr>
      <vt:lpstr>PowerPoint Presentation</vt:lpstr>
      <vt:lpstr>PowerPoint Presentation</vt:lpstr>
      <vt:lpstr>PowerPoint Presentation</vt:lpstr>
      <vt:lpstr>PowerPoint Presentation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LABORATORY_Option A (ABBREVIATION – IF APPLICABLE)</dc:title>
  <dc:creator>Marinetti, Isabella</dc:creator>
  <cp:lastModifiedBy>Marinetti, Isabella</cp:lastModifiedBy>
  <cp:revision>106</cp:revision>
  <dcterms:created xsi:type="dcterms:W3CDTF">2024-06-03T11:54:14Z</dcterms:created>
  <dcterms:modified xsi:type="dcterms:W3CDTF">2024-09-25T13:11:32Z</dcterms:modified>
</cp:coreProperties>
</file>