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259" r:id="rId2"/>
    <p:sldId id="387" r:id="rId3"/>
    <p:sldId id="380" r:id="rId4"/>
    <p:sldId id="402" r:id="rId5"/>
    <p:sldId id="384" r:id="rId6"/>
    <p:sldId id="412" r:id="rId7"/>
    <p:sldId id="413" r:id="rId8"/>
    <p:sldId id="401" r:id="rId9"/>
    <p:sldId id="386" r:id="rId10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 Trias" initials="ST" lastIdx="9" clrIdx="0">
    <p:extLst>
      <p:ext uri="{19B8F6BF-5375-455C-9EA6-DF929625EA0E}">
        <p15:presenceInfo xmlns:p15="http://schemas.microsoft.com/office/powerpoint/2012/main" userId="Sergi Trias" providerId="None"/>
      </p:ext>
    </p:extLst>
  </p:cmAuthor>
  <p:cmAuthor id="2" name="Jeroen Spijker" initials="JS" lastIdx="16" clrIdx="1">
    <p:extLst>
      <p:ext uri="{19B8F6BF-5375-455C-9EA6-DF929625EA0E}">
        <p15:presenceInfo xmlns:p15="http://schemas.microsoft.com/office/powerpoint/2012/main" userId="S-1-5-21-1021729890-1753659025-643383106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679"/>
    <a:srgbClr val="D57C40"/>
    <a:srgbClr val="497889"/>
    <a:srgbClr val="FFFFFF"/>
    <a:srgbClr val="FFD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71021" autoAdjust="0"/>
  </p:normalViewPr>
  <p:slideViewPr>
    <p:cSldViewPr snapToGrid="0" snapToObjects="1">
      <p:cViewPr varScale="1">
        <p:scale>
          <a:sx n="49" d="100"/>
          <a:sy n="49" d="100"/>
        </p:scale>
        <p:origin x="18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6A9B-DB5F-4B4B-9129-0957580DFF43}" type="datetimeFigureOut">
              <a:rPr lang="es-ES"/>
              <a:pPr/>
              <a:t>25/09/2024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B169A-CE4F-7340-AC13-33F3355A8A4D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FE845-4E21-44A6-9F92-7526CCE7ACD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2E4F-ED13-499B-A389-7D6E6B48452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8000" indent="-648000" algn="l">
              <a:spcBef>
                <a:spcPts val="600"/>
              </a:spcBef>
              <a:buBlip>
                <a:blip r:embed="rId3"/>
              </a:buBlip>
            </a:pPr>
            <a:r>
              <a:rPr lang="en-US" sz="1200" dirty="0">
                <a:solidFill>
                  <a:schemeClr val="tx1"/>
                </a:solidFill>
                <a:latin typeface="Georgia"/>
                <a:cs typeface="Georgia"/>
              </a:rPr>
              <a:t>Patterns and dynamics in causes-of-death are key population health indicators.</a:t>
            </a:r>
          </a:p>
          <a:p>
            <a:pPr marL="648000" indent="-648000" algn="l">
              <a:spcBef>
                <a:spcPts val="600"/>
              </a:spcBef>
              <a:buBlip>
                <a:blip r:embed="rId3"/>
              </a:buBlip>
            </a:pPr>
            <a:r>
              <a:rPr lang="en-US" sz="1200" dirty="0">
                <a:solidFill>
                  <a:schemeClr val="tx1"/>
                </a:solidFill>
                <a:latin typeface="Georgia"/>
                <a:cs typeface="Georgia"/>
              </a:rPr>
              <a:t>Underlying causes of death mortality trends have been massively studied</a:t>
            </a:r>
          </a:p>
          <a:p>
            <a:pPr algn="l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Georgia"/>
                <a:cs typeface="Georgia"/>
              </a:rPr>
              <a:t>But…</a:t>
            </a:r>
          </a:p>
          <a:p>
            <a:pPr marL="648000" indent="-648000" algn="l">
              <a:spcBef>
                <a:spcPts val="600"/>
              </a:spcBef>
              <a:buBlip>
                <a:blip r:embed="rId3"/>
              </a:buBlip>
            </a:pPr>
            <a:r>
              <a:rPr lang="en-US" sz="1200" dirty="0">
                <a:solidFill>
                  <a:schemeClr val="tx1"/>
                </a:solidFill>
                <a:latin typeface="Georgia"/>
                <a:cs typeface="Georgia"/>
              </a:rPr>
              <a:t>Very little is known about the diversity of causes from which individuals die!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2E4F-ED13-499B-A389-7D6E6B484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Res_by_age</a:t>
            </a:r>
            <a:r>
              <a:rPr lang="es-ES" baseline="0" dirty="0" smtClean="0"/>
              <a:t> in “codi1.R”</a:t>
            </a:r>
          </a:p>
          <a:p>
            <a:r>
              <a:rPr lang="es-ES" baseline="0" dirty="0" smtClean="0"/>
              <a:t>gg1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2E4F-ED13-499B-A389-7D6E6B484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</a:t>
            </a:r>
            <a:r>
              <a:rPr lang="es-ES" baseline="0" dirty="0" smtClean="0"/>
              <a:t> be done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sex-</a:t>
            </a:r>
            <a:r>
              <a:rPr lang="es-ES" baseline="0" dirty="0" err="1" smtClean="0"/>
              <a:t>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independent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models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err="1" smtClean="0"/>
              <a:t>Results_hr_age</a:t>
            </a:r>
            <a:r>
              <a:rPr lang="es-ES" baseline="0" dirty="0" smtClean="0"/>
              <a:t> in “code1.R”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strange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hypertension</a:t>
            </a:r>
            <a:r>
              <a:rPr lang="es-ES" baseline="0" dirty="0" smtClean="0"/>
              <a:t> no? In </a:t>
            </a:r>
            <a:r>
              <a:rPr lang="es-ES" baseline="0" dirty="0" err="1" smtClean="0"/>
              <a:t>my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view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should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errors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seeem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fit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KM curves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previous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slide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2E4F-ED13-499B-A389-7D6E6B484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Res_by_age</a:t>
            </a:r>
            <a:r>
              <a:rPr lang="es-ES" baseline="0" dirty="0" smtClean="0"/>
              <a:t> in “codi1.R”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Diabetes, </a:t>
            </a:r>
            <a:r>
              <a:rPr lang="es-ES" baseline="0" dirty="0" err="1" smtClean="0"/>
              <a:t>dementia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hyper</a:t>
            </a:r>
            <a:endParaRPr lang="es-ES" baseline="0" dirty="0" smtClean="0"/>
          </a:p>
          <a:p>
            <a:r>
              <a:rPr lang="es-ES" baseline="0" dirty="0" smtClean="0"/>
              <a:t>F 0.37, 0.89, -0.37</a:t>
            </a:r>
          </a:p>
          <a:p>
            <a:r>
              <a:rPr lang="es-ES" baseline="0" dirty="0" smtClean="0"/>
              <a:t>M 0.28, 0.75, -0.53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Idem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controling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basic</a:t>
            </a:r>
            <a:r>
              <a:rPr lang="es-ES" baseline="0" dirty="0" smtClean="0"/>
              <a:t> MM</a:t>
            </a:r>
          </a:p>
          <a:p>
            <a:r>
              <a:rPr lang="es-ES" baseline="0" dirty="0" smtClean="0"/>
              <a:t>F 0.34, 0.80, -0.46</a:t>
            </a:r>
          </a:p>
          <a:p>
            <a:r>
              <a:rPr lang="es-ES" baseline="0" dirty="0" smtClean="0"/>
              <a:t>M 0.27, 0.70, -0.60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2E4F-ED13-499B-A389-7D6E6B484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2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2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0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9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8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3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4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8E1-58ED-D641-B4E2-5A721D0A6FD8}" type="slidenum">
              <a:rPr lang="uk-UA"/>
              <a:pPr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9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6436" y="939651"/>
            <a:ext cx="8229600" cy="25830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eorgia"/>
              </a:rPr>
              <a:t>Mortality risks and prevalence at death of key medical factors:</a:t>
            </a:r>
          </a:p>
          <a:p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cs typeface="Georgia"/>
            </a:endParaRPr>
          </a:p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eorgia"/>
              </a:rPr>
              <a:t>Diabetes, dementia and hypertension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Georgia"/>
            </a:endParaRPr>
          </a:p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/>
            </a:r>
            <a:b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</a:b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Health, Morbidity and Mortality Working Group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24-27 September 2024, Bilbo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76030" y="5022803"/>
            <a:ext cx="3905740" cy="722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24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Sergi 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Trias-</a:t>
            </a:r>
            <a:r>
              <a:rPr lang="en-GB" sz="2400" b="1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Llimós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(CED)</a:t>
            </a:r>
          </a:p>
          <a:p>
            <a:pPr algn="l">
              <a:lnSpc>
                <a:spcPct val="140000"/>
              </a:lnSpc>
            </a:pP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Jordi </a:t>
            </a:r>
            <a:r>
              <a:rPr lang="en-GB" sz="2400" b="1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Gumà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(CED)</a:t>
            </a:r>
          </a:p>
          <a:p>
            <a:pPr algn="l">
              <a:lnSpc>
                <a:spcPct val="140000"/>
              </a:lnSpc>
            </a:pPr>
            <a:r>
              <a:rPr lang="en-GB" sz="2400" b="1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Aïda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</a:t>
            </a:r>
            <a:r>
              <a:rPr lang="en-GB" sz="2400" b="1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Solé-Auró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(UPF)</a:t>
            </a:r>
            <a:endParaRPr lang="en-GB" sz="2400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 algn="l">
              <a:lnSpc>
                <a:spcPct val="140000"/>
              </a:lnSpc>
            </a:pPr>
            <a:r>
              <a:rPr lang="en-GB" sz="2400" b="1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Iñaki</a:t>
            </a:r>
            <a:r>
              <a:rPr lang="en-GB" sz="24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</a:t>
            </a:r>
            <a:r>
              <a:rPr lang="en-GB" sz="2400" b="1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Permanyer</a:t>
            </a:r>
            <a:r>
              <a:rPr lang="en-GB" sz="24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 (CED)</a:t>
            </a:r>
            <a:endParaRPr lang="en-GB" sz="2400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24875" y="4905576"/>
            <a:ext cx="1228971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CE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65" y="5288850"/>
            <a:ext cx="2540000" cy="127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2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0292" y="1160587"/>
            <a:ext cx="8112445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indent="-648000" algn="just">
              <a:spcBef>
                <a:spcPts val="6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Georgia"/>
                <a:cs typeface="Georgia"/>
              </a:rPr>
              <a:t>aim 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Georgia"/>
                <a:cs typeface="Georgia"/>
              </a:rPr>
              <a:t>describe the 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role of diabetes, hypertension and dementia in mortality in Catalonia</a:t>
            </a:r>
          </a:p>
          <a:p>
            <a:pPr algn="just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Georgia"/>
                <a:cs typeface="Georgia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Specific questions:</a:t>
            </a:r>
          </a:p>
          <a:p>
            <a:pPr algn="just"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1105200" lvl="1" indent="-648000" algn="just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To what extent diagnosed diseased are mentioned as underlying causes of death?</a:t>
            </a:r>
          </a:p>
          <a:p>
            <a:pPr marL="1105200" lvl="1" indent="-648000" algn="just">
              <a:spcBef>
                <a:spcPts val="6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1105200" lvl="1" indent="-648000" algn="just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Are individuals suffering diabetes, dementia and hypertension at higher mortality risk?</a:t>
            </a:r>
          </a:p>
          <a:p>
            <a:pPr marL="1105200" lvl="1" indent="-648000" algn="just">
              <a:spcBef>
                <a:spcPts val="6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1105200" lvl="1" indent="-648000" algn="just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At the population level, how would life expectancy change if all population had the mortality risk form the disease-free group(s)?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Aim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0292" y="1160587"/>
            <a:ext cx="8112445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800" dirty="0" smtClean="0">
                <a:solidFill>
                  <a:srgbClr val="226679"/>
                </a:solidFill>
                <a:latin typeface="Georgia"/>
                <a:cs typeface="Georgia"/>
              </a:rPr>
              <a:t>HEALIN cohort is a representative population-based data following a </a:t>
            </a: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representative sample of 1.5M people</a:t>
            </a:r>
            <a:r>
              <a:rPr lang="en-US" sz="1800" dirty="0" smtClean="0">
                <a:solidFill>
                  <a:srgbClr val="226679"/>
                </a:solidFill>
                <a:latin typeface="Georgia"/>
                <a:cs typeface="Georgia"/>
              </a:rPr>
              <a:t> (22%) in Catalonia from 2005 onwards.</a:t>
            </a:r>
          </a:p>
          <a:p>
            <a:pPr algn="just"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Primary care diagnostics of 48 diseases and underlying causes of death. </a:t>
            </a:r>
          </a:p>
          <a:p>
            <a:pPr algn="just"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Settings: </a:t>
            </a:r>
            <a:r>
              <a:rPr lang="en-US" sz="1800" b="1" dirty="0" smtClean="0">
                <a:solidFill>
                  <a:schemeClr val="tx1"/>
                </a:solidFill>
                <a:latin typeface="Georgia"/>
                <a:cs typeface="Georgia"/>
              </a:rPr>
              <a:t>2010-19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 with a wash out period of 2005-09</a:t>
            </a:r>
          </a:p>
          <a:p>
            <a:pPr algn="just"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Diseases and causes of death: </a:t>
            </a:r>
            <a:r>
              <a:rPr lang="en-US" sz="1800" b="1" dirty="0" smtClean="0">
                <a:solidFill>
                  <a:schemeClr val="tx1"/>
                </a:solidFill>
                <a:latin typeface="Georgia"/>
                <a:cs typeface="Georgia"/>
              </a:rPr>
              <a:t>Diabetes, Dementia and Hypertension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.</a:t>
            </a: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Variables of interest: age, sex, date of diagnosis, date of death, and basic </a:t>
            </a:r>
            <a:r>
              <a:rPr lang="en-US" sz="1800" dirty="0" err="1" smtClean="0">
                <a:solidFill>
                  <a:schemeClr val="tx1"/>
                </a:solidFill>
                <a:latin typeface="Georgia"/>
                <a:cs typeface="Georgia"/>
              </a:rPr>
              <a:t>multimorbidity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 (2+).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SES data: Co-pharmacy payment (3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groups)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and educational attainment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Data: HEALIN cohort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6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0292" y="1160587"/>
            <a:ext cx="8112445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Estimate age-specific prevalence of hypertension, diabetes, and dementia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Estimate age-specific </a:t>
            </a: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prevalence at death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for each cause.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Kaplan-Meier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 and </a:t>
            </a: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Cox PH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models to assess the risk of dying by disease condition to build survival curves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Cox PH models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stratifying by 10-year age group and sex to obtain HR for each disease of interest (crude and multi-morbidity adjusted)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226679"/>
                </a:solidFill>
                <a:latin typeface="Georgia"/>
                <a:cs typeface="Georgia"/>
              </a:rPr>
              <a:t>Life tables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to estimate life expectancy at age 40 and counterfactual life expectancy if all individuals had the mortality risks from those free of diseases (using HR and prevalence data)</a:t>
            </a: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endParaRPr lang="en-US" sz="1800" b="1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b="1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b="1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Methods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05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053493" y="182687"/>
            <a:ext cx="6833056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497889"/>
                </a:solidFill>
                <a:latin typeface="Georgia"/>
                <a:cs typeface="Georgia"/>
              </a:rPr>
              <a:t>Key medical factors as </a:t>
            </a:r>
            <a:r>
              <a:rPr lang="en-US" sz="1800" b="1" dirty="0" err="1" smtClean="0">
                <a:solidFill>
                  <a:srgbClr val="497889"/>
                </a:solidFill>
                <a:latin typeface="Georgia"/>
                <a:cs typeface="Georgia"/>
              </a:rPr>
              <a:t>i</a:t>
            </a:r>
            <a:r>
              <a:rPr lang="en-US" sz="1800" b="1" dirty="0" smtClean="0">
                <a:solidFill>
                  <a:srgbClr val="497889"/>
                </a:solidFill>
                <a:latin typeface="Georgia"/>
                <a:cs typeface="Georgia"/>
              </a:rPr>
              <a:t>) underlying causes of death versus all-causes (%) and 2) prevalence at death (%) by age and sex</a:t>
            </a:r>
            <a:endParaRPr lang="en-US" sz="1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Results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 flipH="1">
            <a:off x="4959564" y="3469050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1" y="1193795"/>
            <a:ext cx="8496309" cy="5664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4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0292" y="1160587"/>
            <a:ext cx="8112445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497889"/>
                </a:solidFill>
                <a:latin typeface="Georgia"/>
                <a:cs typeface="Georgia"/>
              </a:rPr>
              <a:t>Cox HR of all-cause mortality</a:t>
            </a:r>
          </a:p>
          <a:p>
            <a:pPr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497889"/>
                </a:solidFill>
                <a:latin typeface="Georgia"/>
                <a:cs typeface="Georgia"/>
              </a:rPr>
              <a:t> by age groups</a:t>
            </a:r>
          </a:p>
          <a:p>
            <a:pPr algn="just">
              <a:spcBef>
                <a:spcPts val="600"/>
              </a:spcBef>
            </a:pPr>
            <a:endParaRPr lang="en-US" sz="1800" b="1" dirty="0">
              <a:solidFill>
                <a:srgbClr val="497889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b="1" dirty="0" smtClean="0">
              <a:solidFill>
                <a:srgbClr val="497889"/>
              </a:solidFill>
              <a:latin typeface="Georgia"/>
              <a:cs typeface="Georgia"/>
            </a:endParaRPr>
          </a:p>
          <a:p>
            <a:pPr algn="just">
              <a:spcBef>
                <a:spcPts val="600"/>
              </a:spcBef>
            </a:pPr>
            <a:endParaRPr lang="en-US" sz="1800" b="1" dirty="0">
              <a:solidFill>
                <a:srgbClr val="497889"/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Results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 flipH="1">
            <a:off x="4959564" y="3469050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>
          <a:xfrm>
            <a:off x="80950" y="2623729"/>
            <a:ext cx="4110050" cy="40484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63" y="-44716"/>
            <a:ext cx="5067330" cy="3800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5"/>
          <a:stretch/>
        </p:blipFill>
        <p:spPr>
          <a:xfrm>
            <a:off x="5478884" y="3519850"/>
            <a:ext cx="3253630" cy="33211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6" t="32922" r="3008" b="36668"/>
          <a:stretch/>
        </p:blipFill>
        <p:spPr>
          <a:xfrm>
            <a:off x="7988299" y="1219199"/>
            <a:ext cx="1160193" cy="1155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7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Results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 flipH="1">
            <a:off x="899628" y="248149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16485" y="531473"/>
            <a:ext cx="6442300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497889"/>
                </a:solidFill>
                <a:latin typeface="Georgia"/>
                <a:cs typeface="Georgia"/>
              </a:rPr>
              <a:t>Impact of dementia and diabetes on life expectancy at age 40 (PGLE)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controlling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for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multimorbidity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(MM)</a:t>
            </a:r>
            <a:endParaRPr lang="en-US" sz="1700" b="1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06" y="1557338"/>
            <a:ext cx="6532700" cy="5008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55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0292" y="1160587"/>
            <a:ext cx="8112445" cy="539359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200000"/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/>
                <a:cs typeface="Georgia"/>
              </a:rPr>
              <a:t>Dementia, and particularly diabetes and hypertension, have high prevalence at death, which mismatch with their role as underlying cause of death. </a:t>
            </a:r>
            <a:endParaRPr lang="en-US" sz="20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Using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primary care data prove to be of added value for understanding the role of specific diseases on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mortality</a:t>
            </a:r>
            <a:endParaRPr lang="en-US" sz="20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Further research is needed to understand how the estimated risks evolve over time, across socioeconomic groups.</a:t>
            </a: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lvl="1" algn="just"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Extend the analyses including multiple causes of death</a:t>
            </a: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2174"/>
            <a:ext cx="842934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D57C40"/>
                </a:solidFill>
                <a:latin typeface="Verdana"/>
                <a:cs typeface="Verdana"/>
              </a:rPr>
              <a:t>Conclusions and further research</a:t>
            </a:r>
            <a:endParaRPr lang="en-US" sz="2000" dirty="0">
              <a:solidFill>
                <a:srgbClr val="D57C4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935537" y="941388"/>
            <a:ext cx="222681" cy="206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0315" cy="6858000"/>
          </a:xfrm>
          <a:prstGeom prst="rect">
            <a:avLst/>
          </a:prstGeom>
        </p:spPr>
      </p:pic>
      <p:pic>
        <p:nvPicPr>
          <p:cNvPr id="6" name="Picture 4" descr="Portada3-con-f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72208" y="1587088"/>
            <a:ext cx="4910992" cy="7047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Thank you!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9" name="Picture 11" descr="logos-cier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950" y="5342718"/>
            <a:ext cx="942648" cy="13092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5694741"/>
            <a:ext cx="1238774" cy="6520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33490" r="4957" b="34348"/>
          <a:stretch/>
        </p:blipFill>
        <p:spPr>
          <a:xfrm>
            <a:off x="7018020" y="4742236"/>
            <a:ext cx="2100238" cy="55269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5384" y="3596297"/>
            <a:ext cx="3905740" cy="722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strias@ced.uab.cat</a:t>
            </a:r>
          </a:p>
          <a:p>
            <a:pPr algn="l">
              <a:lnSpc>
                <a:spcPct val="140000"/>
              </a:lnSpc>
            </a:pPr>
            <a:r>
              <a:rPr lang="en-GB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@</a:t>
            </a:r>
            <a:r>
              <a:rPr lang="en-GB" sz="1800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sergi_tl</a:t>
            </a:r>
            <a:endParaRPr lang="en-GB" sz="1800" i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 algn="l">
              <a:lnSpc>
                <a:spcPct val="140000"/>
              </a:lnSpc>
            </a:pPr>
            <a:endParaRPr lang="en-GB" sz="1800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</p:txBody>
      </p:sp>
      <p:cxnSp>
        <p:nvCxnSpPr>
          <p:cNvPr id="10" name="Straight Connector 6"/>
          <p:cNvCxnSpPr/>
          <p:nvPr/>
        </p:nvCxnSpPr>
        <p:spPr>
          <a:xfrm>
            <a:off x="583220" y="3479070"/>
            <a:ext cx="1228971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8" y="3914918"/>
            <a:ext cx="184686" cy="1846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1347" r="7751" b="22601"/>
          <a:stretch/>
        </p:blipFill>
        <p:spPr>
          <a:xfrm>
            <a:off x="599887" y="3671036"/>
            <a:ext cx="137082" cy="904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280241" y="6173787"/>
            <a:ext cx="2133600" cy="365125"/>
          </a:xfrm>
        </p:spPr>
        <p:txBody>
          <a:bodyPr/>
          <a:lstStyle/>
          <a:p>
            <a:fld id="{38C168E1-58ED-D641-B4E2-5A721D0A6FD8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99218" y="158375"/>
            <a:ext cx="6004811" cy="2453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This </a:t>
            </a:r>
            <a:r>
              <a:rPr lang="en-US" sz="14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study was supported with funding provided by the European Research Council (ERC-2019-COG agreement 864616, HEALIN) and by the Spanish Ministry of Science and Innovation (</a:t>
            </a:r>
            <a:r>
              <a:rPr lang="en-US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project PID2021-128892OB-I00; and fellowship RYC2021-033123-I)</a:t>
            </a:r>
            <a:endParaRPr lang="en-GB" sz="1400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0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53958</TotalTime>
  <Words>545</Words>
  <Application>Microsoft Office PowerPoint</Application>
  <PresentationFormat>Presentación en pantalla (4:3)</PresentationFormat>
  <Paragraphs>90</Paragraphs>
  <Slides>9</Slides>
  <Notes>4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Casiopea</dc:creator>
  <cp:lastModifiedBy>Sergi Trias</cp:lastModifiedBy>
  <cp:revision>423</cp:revision>
  <cp:lastPrinted>2021-11-16T17:03:46Z</cp:lastPrinted>
  <dcterms:created xsi:type="dcterms:W3CDTF">2016-01-12T17:39:38Z</dcterms:created>
  <dcterms:modified xsi:type="dcterms:W3CDTF">2024-09-25T21:13:20Z</dcterms:modified>
</cp:coreProperties>
</file>