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1" r:id="rId2"/>
    <p:sldId id="417" r:id="rId3"/>
    <p:sldId id="419" r:id="rId4"/>
    <p:sldId id="420" r:id="rId5"/>
    <p:sldId id="351" r:id="rId6"/>
    <p:sldId id="3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930659-2DAF-4CC7-99C4-C3030F036389}">
          <p14:sldIdLst>
            <p14:sldId id="341"/>
            <p14:sldId id="417"/>
            <p14:sldId id="419"/>
            <p14:sldId id="42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9">
          <p15:clr>
            <a:srgbClr val="A4A3A4"/>
          </p15:clr>
        </p15:guide>
        <p15:guide id="4" orient="horz" pos="543">
          <p15:clr>
            <a:srgbClr val="A4A3A4"/>
          </p15:clr>
        </p15:guide>
        <p15:guide id="5" orient="horz" pos="3129">
          <p15:clr>
            <a:srgbClr val="A4A3A4"/>
          </p15:clr>
        </p15:guide>
        <p15:guide id="6" orient="horz" pos="1195">
          <p15:clr>
            <a:srgbClr val="A4A3A4"/>
          </p15:clr>
        </p15:guide>
        <p15:guide id="7" orient="horz" pos="1487">
          <p15:clr>
            <a:srgbClr val="A4A3A4"/>
          </p15:clr>
        </p15:guide>
        <p15:guide id="8" orient="horz" pos="1767">
          <p15:clr>
            <a:srgbClr val="A4A3A4"/>
          </p15:clr>
        </p15:guide>
        <p15:guide id="9" orient="horz" pos="2057">
          <p15:clr>
            <a:srgbClr val="A4A3A4"/>
          </p15:clr>
        </p15:guide>
        <p15:guide id="10" orient="horz" pos="2550">
          <p15:clr>
            <a:srgbClr val="A4A3A4"/>
          </p15:clr>
        </p15:guide>
        <p15:guide id="11" orient="horz" pos="2838">
          <p15:clr>
            <a:srgbClr val="A4A3A4"/>
          </p15:clr>
        </p15:guide>
        <p15:guide id="12" pos="4560">
          <p15:clr>
            <a:srgbClr val="A4A3A4"/>
          </p15:clr>
        </p15:guide>
        <p15:guide id="13" pos="606">
          <p15:clr>
            <a:srgbClr val="A4A3A4"/>
          </p15:clr>
        </p15:guide>
        <p15:guide id="14" pos="69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F00"/>
    <a:srgbClr val="1003BD"/>
    <a:srgbClr val="B9B9B9"/>
    <a:srgbClr val="8D1A1D"/>
    <a:srgbClr val="B3ADAE"/>
    <a:srgbClr val="99CCFF"/>
    <a:srgbClr val="08445F"/>
    <a:srgbClr val="0072B2"/>
    <a:srgbClr val="B2B2B2"/>
    <a:srgbClr val="D5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0" autoAdjust="0"/>
    <p:restoredTop sz="90854" autoAdjust="0"/>
  </p:normalViewPr>
  <p:slideViewPr>
    <p:cSldViewPr snapToGrid="0" showGuides="1">
      <p:cViewPr varScale="1">
        <p:scale>
          <a:sx n="68" d="100"/>
          <a:sy n="68" d="100"/>
        </p:scale>
        <p:origin x="672" y="60"/>
      </p:cViewPr>
      <p:guideLst>
        <p:guide orient="horz" pos="2160"/>
        <p:guide pos="3840"/>
        <p:guide orient="horz" pos="109"/>
        <p:guide orient="horz" pos="543"/>
        <p:guide orient="horz" pos="3129"/>
        <p:guide orient="horz" pos="1195"/>
        <p:guide orient="horz" pos="1487"/>
        <p:guide orient="horz" pos="1767"/>
        <p:guide orient="horz" pos="2057"/>
        <p:guide orient="horz" pos="2550"/>
        <p:guide orient="horz" pos="2838"/>
        <p:guide pos="4560"/>
        <p:guide pos="606"/>
        <p:guide pos="6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7AC6-C659-4032-A28D-65D9D70E53D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107A5-F85A-436A-8D20-D105C48A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25D74-24E9-DE49-A191-4CD67806FFD1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32F1-620C-DE4D-B911-DA986EACDC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2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1207911" y="2020711"/>
            <a:ext cx="9787467" cy="408657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7897680" cy="154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800"/>
              </a:lnSpc>
              <a:defRPr sz="2300" baseline="0">
                <a:solidFill>
                  <a:srgbClr val="8E1F3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3707733" cy="2160000"/>
          </a:xfrm>
        </p:spPr>
        <p:txBody>
          <a:bodyPr anchor="b" anchorCtr="0"/>
          <a:lstStyle>
            <a:lvl1pPr marL="0" indent="0" algn="l">
              <a:lnSpc>
                <a:spcPts val="2400"/>
              </a:lnSpc>
              <a:spcBef>
                <a:spcPts val="2300"/>
              </a:spcBef>
              <a:buNone/>
              <a:defRPr sz="1900" b="0" spc="19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1207911" y="2020711"/>
            <a:ext cx="9787467" cy="4086578"/>
          </a:xfrm>
          <a:prstGeom prst="rect">
            <a:avLst/>
          </a:prstGeom>
          <a:solidFill>
            <a:srgbClr val="8D1A1D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3769360"/>
            <a:ext cx="8324400" cy="8229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8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4136711" cy="2160000"/>
          </a:xfrm>
        </p:spPr>
        <p:txBody>
          <a:bodyPr anchor="b" anchorCtr="0"/>
          <a:lstStyle>
            <a:lvl1pPr marL="0" indent="0" algn="l">
              <a:lnSpc>
                <a:spcPts val="2400"/>
              </a:lnSpc>
              <a:spcBef>
                <a:spcPts val="2300"/>
              </a:spcBef>
              <a:buNone/>
              <a:defRPr sz="1900" b="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2020711"/>
            <a:ext cx="9747249" cy="4086578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1840089"/>
          </a:xfrm>
          <a:prstGeom prst="rect">
            <a:avLst/>
          </a:prstGeom>
          <a:solidFill>
            <a:srgbClr val="8D1A1D"/>
          </a:solidFill>
          <a:ln>
            <a:solidFill>
              <a:srgbClr val="8D1A1D"/>
            </a:solidFill>
          </a:ln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8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 sz="18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tabLst>
                <a:tab pos="180000" algn="l"/>
                <a:tab pos="360000" algn="l"/>
                <a:tab pos="576000" algn="l"/>
              </a:tabLst>
              <a:defRPr sz="1800" kern="600" spc="4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8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00" b="1" kern="600" spc="40" baseline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00" kern="600" spc="40" baseline="0">
                <a:solidFill>
                  <a:schemeClr val="tx1"/>
                </a:solidFill>
              </a:defRPr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</a:defRPr>
            </a:lvl1pPr>
            <a:lvl2pPr>
              <a:defRPr/>
            </a:lvl2pPr>
            <a:lvl3pPr>
              <a:lnSpc>
                <a:spcPct val="120000"/>
              </a:lnSpc>
              <a:defRPr sz="18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97088"/>
            <a:ext cx="5148263" cy="431091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8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B9FF6589-208D-EB40-B483-E5F8DF1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9740856" cy="128382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8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5BA017-A349-4547-A095-6A28324B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9740856" cy="128382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8" y="2097088"/>
            <a:ext cx="3228845" cy="4310912"/>
          </a:xfrm>
        </p:spPr>
        <p:txBody>
          <a:bodyPr/>
          <a:lstStyle>
            <a:lvl1pPr>
              <a:lnSpc>
                <a:spcPct val="13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 sz="1600" b="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defRPr sz="1600" b="1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481578" y="2097086"/>
            <a:ext cx="3228845" cy="4310912"/>
          </a:xfrm>
        </p:spPr>
        <p:txBody>
          <a:bodyPr/>
          <a:lstStyle>
            <a:lvl1pPr>
              <a:lnSpc>
                <a:spcPct val="13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 sz="1600" b="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defRPr sz="1600" b="1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15418" y="2097088"/>
            <a:ext cx="3228845" cy="4310912"/>
          </a:xfrm>
        </p:spPr>
        <p:txBody>
          <a:bodyPr/>
          <a:lstStyle>
            <a:lvl1pPr>
              <a:lnSpc>
                <a:spcPct val="13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 sz="1600" b="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defRPr sz="1600" b="1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930500AC-72D1-E94E-B004-A9ED30D1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9753212" cy="128382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21828" y="2097088"/>
            <a:ext cx="3422436" cy="431091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8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8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4B59DE1-0A1D-E442-B44C-0645F9F5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9728499" cy="128382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/ Abschluss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3429000"/>
            <a:ext cx="5449246" cy="162194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50D214-B6EE-034A-8488-56AD76218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8" y="5050940"/>
            <a:ext cx="1218350" cy="5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think-cell Folie" r:id="rId14" imgW="384" imgH="385" progId="TCLayout.ActiveDocument.1">
                  <p:embed/>
                </p:oleObj>
              </mc:Choice>
              <mc:Fallback>
                <p:oleObj name="think-cell Folie" r:id="rId1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813262"/>
            <a:ext cx="9698534" cy="1283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28 </a:t>
            </a:r>
            <a:r>
              <a:rPr lang="de-DE" dirty="0" err="1"/>
              <a:t>pt</a:t>
            </a:r>
            <a:r>
              <a:rPr lang="de-DE" dirty="0"/>
              <a:t>, 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16674"/>
            <a:ext cx="5825020" cy="21651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demographic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73" y="159154"/>
            <a:ext cx="1218350" cy="5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  <p:sldLayoutId id="2147483697" r:id="rId3"/>
    <p:sldLayoutId id="2147483662" r:id="rId4"/>
    <p:sldLayoutId id="2147483664" r:id="rId5"/>
    <p:sldLayoutId id="2147483668" r:id="rId6"/>
    <p:sldLayoutId id="2147483698" r:id="rId7"/>
    <p:sldLayoutId id="2147483673" r:id="rId8"/>
    <p:sldLayoutId id="2147483663" r:id="rId9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rgbClr val="8E1F3B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680" y="2466975"/>
            <a:ext cx="9433242" cy="1207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/>
              <a:t>Lifeineq</a:t>
            </a:r>
            <a:r>
              <a:rPr lang="en-US" sz="2800" dirty="0"/>
              <a:t>: an R-package for all of your lifespan inequality estimation needs</a:t>
            </a:r>
            <a:endParaRPr lang="en-US" sz="2800" b="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680" y="3798831"/>
            <a:ext cx="8971280" cy="2223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dirty="0"/>
              <a:t>Alyson van Raalte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in collaboration with Tim Riffe, Christian Dudel</a:t>
            </a:r>
            <a:endParaRPr lang="it-IT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EAPS-HMM Meeting Bilbao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Autumn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demographic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04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BEA33C-B2E2-4514-9F33-194FB71E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3" y="2090774"/>
            <a:ext cx="7915275" cy="44862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39F22-D326-40BE-AF84-1D7D1934D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49B471-4208-4C84-8489-50B69CAD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index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342F95-0253-47BE-9183-E587407293A1}"/>
              </a:ext>
            </a:extLst>
          </p:cNvPr>
          <p:cNvCxnSpPr>
            <a:cxnSpLocks/>
          </p:cNvCxnSpPr>
          <p:nvPr/>
        </p:nvCxnSpPr>
        <p:spPr>
          <a:xfrm>
            <a:off x="4125118" y="4349565"/>
            <a:ext cx="1180618" cy="0"/>
          </a:xfrm>
          <a:prstGeom prst="straightConnector1">
            <a:avLst/>
          </a:prstGeom>
          <a:ln w="41275" cmpd="sng">
            <a:solidFill>
              <a:srgbClr val="08445F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E14AFE-2CD1-43F9-8EF0-57D69E887EB1}"/>
              </a:ext>
            </a:extLst>
          </p:cNvPr>
          <p:cNvCxnSpPr>
            <a:cxnSpLocks/>
          </p:cNvCxnSpPr>
          <p:nvPr/>
        </p:nvCxnSpPr>
        <p:spPr>
          <a:xfrm>
            <a:off x="3488511" y="4455665"/>
            <a:ext cx="1689904" cy="0"/>
          </a:xfrm>
          <a:prstGeom prst="straightConnector1">
            <a:avLst/>
          </a:prstGeom>
          <a:ln w="41275" cmpd="sng">
            <a:solidFill>
              <a:srgbClr val="8D1A1D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A62F27FF-BFFD-4152-B66A-5FFFE056B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92" y="1994361"/>
            <a:ext cx="5635753" cy="38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39F22-D326-40BE-AF84-1D7D1934D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49B471-4208-4C84-8489-50B69CAD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built-in indices of inequality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8672C-8CF0-43A7-9ACF-001B92C2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6" y="2156494"/>
            <a:ext cx="10767079" cy="30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2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BEA33C-B2E2-4514-9F33-194FB71E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3" y="2090774"/>
            <a:ext cx="7915275" cy="44862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39F22-D326-40BE-AF84-1D7D1934D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49B471-4208-4C84-8489-50B69CAD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index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342F95-0253-47BE-9183-E587407293A1}"/>
              </a:ext>
            </a:extLst>
          </p:cNvPr>
          <p:cNvCxnSpPr>
            <a:cxnSpLocks/>
          </p:cNvCxnSpPr>
          <p:nvPr/>
        </p:nvCxnSpPr>
        <p:spPr>
          <a:xfrm>
            <a:off x="4125118" y="4349565"/>
            <a:ext cx="1180618" cy="0"/>
          </a:xfrm>
          <a:prstGeom prst="straightConnector1">
            <a:avLst/>
          </a:prstGeom>
          <a:ln w="41275" cmpd="sng">
            <a:solidFill>
              <a:srgbClr val="08445F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E14AFE-2CD1-43F9-8EF0-57D69E887EB1}"/>
              </a:ext>
            </a:extLst>
          </p:cNvPr>
          <p:cNvCxnSpPr>
            <a:cxnSpLocks/>
          </p:cNvCxnSpPr>
          <p:nvPr/>
        </p:nvCxnSpPr>
        <p:spPr>
          <a:xfrm>
            <a:off x="3488511" y="4455665"/>
            <a:ext cx="1689904" cy="0"/>
          </a:xfrm>
          <a:prstGeom prst="straightConnector1">
            <a:avLst/>
          </a:prstGeom>
          <a:ln w="41275" cmpd="sng">
            <a:solidFill>
              <a:srgbClr val="8D1A1D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A62F27FF-BFFD-4152-B66A-5FFFE056B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92" y="1994361"/>
            <a:ext cx="5635753" cy="38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9" y="1799787"/>
            <a:ext cx="10296525" cy="386119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Attainment distribution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9173" y="3048000"/>
            <a:ext cx="1850571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8D1A1D"/>
                </a:solidFill>
              </a:rPr>
              <a:t>Mean = 65.3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1425" y="3047996"/>
            <a:ext cx="1850571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8D1A1D"/>
                </a:solidFill>
              </a:rPr>
              <a:t>Mean = 67.5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049" y="3047996"/>
            <a:ext cx="1850571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8D1A1D"/>
                </a:solidFill>
              </a:rPr>
              <a:t>Mean = 78.2</a:t>
            </a:r>
          </a:p>
        </p:txBody>
      </p:sp>
    </p:spTree>
    <p:extLst>
      <p:ext uri="{BB962C8B-B14F-4D97-AF65-F5344CB8AC3E}">
        <p14:creationId xmlns:p14="http://schemas.microsoft.com/office/powerpoint/2010/main" val="34328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1799787"/>
            <a:ext cx="10296525" cy="38611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Attainment distribution</a:t>
            </a:r>
            <a:br>
              <a:rPr lang="en-US" dirty="0"/>
            </a:br>
            <a:r>
              <a:rPr lang="en-US" dirty="0"/>
              <a:t>shortfall distribution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9173" y="3048000"/>
            <a:ext cx="1850571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strike="sngStrike" dirty="0">
                <a:solidFill>
                  <a:srgbClr val="08445F"/>
                </a:solidFill>
              </a:rPr>
              <a:t>Mean = 65.3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1425" y="3047996"/>
            <a:ext cx="1850571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strike="sngStrike" dirty="0">
                <a:solidFill>
                  <a:srgbClr val="08445F"/>
                </a:solidFill>
              </a:rPr>
              <a:t>Mean = 67.5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049" y="3047996"/>
            <a:ext cx="1850571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strike="sngStrike" dirty="0">
                <a:solidFill>
                  <a:srgbClr val="08445F"/>
                </a:solidFill>
              </a:rPr>
              <a:t>Mean = 78.2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9169" y="3396348"/>
            <a:ext cx="1850571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i="1" dirty="0">
                <a:solidFill>
                  <a:srgbClr val="8D1A1D"/>
                </a:solidFill>
              </a:rPr>
              <a:t>e</a:t>
            </a:r>
            <a:r>
              <a:rPr lang="en-US" sz="1600" b="1" baseline="-25000" dirty="0">
                <a:solidFill>
                  <a:srgbClr val="8D1A1D"/>
                </a:solidFill>
              </a:rPr>
              <a:t>0</a:t>
            </a:r>
            <a:r>
              <a:rPr lang="en-US" sz="1600" b="1" dirty="0">
                <a:solidFill>
                  <a:srgbClr val="8D1A1D"/>
                </a:solidFill>
              </a:rPr>
              <a:t> = 65.3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4965" y="3407230"/>
            <a:ext cx="1850571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i="1" dirty="0">
                <a:solidFill>
                  <a:srgbClr val="8D1A1D"/>
                </a:solidFill>
              </a:rPr>
              <a:t>e</a:t>
            </a:r>
            <a:r>
              <a:rPr lang="en-US" sz="1600" b="1" baseline="-25000" dirty="0">
                <a:solidFill>
                  <a:srgbClr val="8D1A1D"/>
                </a:solidFill>
              </a:rPr>
              <a:t>30</a:t>
            </a:r>
            <a:r>
              <a:rPr lang="en-US" sz="1600" b="1" dirty="0">
                <a:solidFill>
                  <a:srgbClr val="8D1A1D"/>
                </a:solidFill>
              </a:rPr>
              <a:t> = 37.5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25699" y="3418112"/>
            <a:ext cx="1850571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i="1" dirty="0">
                <a:solidFill>
                  <a:srgbClr val="8D1A1D"/>
                </a:solidFill>
              </a:rPr>
              <a:t>e</a:t>
            </a:r>
            <a:r>
              <a:rPr lang="en-US" sz="1600" b="1" baseline="-25000" dirty="0">
                <a:solidFill>
                  <a:srgbClr val="8D1A1D"/>
                </a:solidFill>
              </a:rPr>
              <a:t>65</a:t>
            </a:r>
            <a:r>
              <a:rPr lang="en-US" sz="1600" b="1" dirty="0">
                <a:solidFill>
                  <a:srgbClr val="8D1A1D"/>
                </a:solidFill>
              </a:rPr>
              <a:t> = 13.2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2113" y="5094509"/>
            <a:ext cx="2688772" cy="2949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8D1A1D"/>
                </a:solidFill>
              </a:rPr>
              <a:t>               0          30          60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80207" y="5105391"/>
            <a:ext cx="2863024" cy="2949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8D1A1D"/>
                </a:solidFill>
              </a:rPr>
              <a:t>                             0        25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182" y="5377537"/>
            <a:ext cx="4343562" cy="2949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2000" b="1" dirty="0">
                <a:solidFill>
                  <a:srgbClr val="8D1A1D"/>
                </a:solidFill>
              </a:rPr>
              <a:t>REMAINING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340053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G_2020" id="{D85B1E0F-FC07-44C4-B5D5-89A5E4EADB04}" vid="{5690BFED-3F1A-4D6D-BBF4-324BE8264BF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25704</TotalTime>
  <Words>119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.SF NS Symbols Regular</vt:lpstr>
      <vt:lpstr>Arial</vt:lpstr>
      <vt:lpstr>Calibri</vt:lpstr>
      <vt:lpstr>Symbol</vt:lpstr>
      <vt:lpstr>Wingdings 3</vt:lpstr>
      <vt:lpstr>MPG_2020</vt:lpstr>
      <vt:lpstr>think-cell Folie</vt:lpstr>
      <vt:lpstr>Lifeineq: an R-package for all of your lifespan inequality estimation needs</vt:lpstr>
      <vt:lpstr>Choosing an index</vt:lpstr>
      <vt:lpstr>The built-in indices of inequality</vt:lpstr>
      <vt:lpstr>Choosing an index</vt:lpstr>
      <vt:lpstr>Attainment distribution</vt:lpstr>
      <vt:lpstr>Attainment distribution shortfall distribution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Dalija Budimlic</dc:creator>
  <cp:lastModifiedBy>van Raalte, Alyson</cp:lastModifiedBy>
  <cp:revision>399</cp:revision>
  <dcterms:created xsi:type="dcterms:W3CDTF">2020-05-26T07:35:09Z</dcterms:created>
  <dcterms:modified xsi:type="dcterms:W3CDTF">2024-09-25T15:15:57Z</dcterms:modified>
</cp:coreProperties>
</file>