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504" r:id="rId3"/>
    <p:sldId id="257" r:id="rId4"/>
    <p:sldId id="506" r:id="rId5"/>
    <p:sldId id="505" r:id="rId6"/>
    <p:sldId id="258" r:id="rId7"/>
    <p:sldId id="259" r:id="rId8"/>
    <p:sldId id="263" r:id="rId9"/>
    <p:sldId id="514" r:id="rId10"/>
    <p:sldId id="480" r:id="rId11"/>
    <p:sldId id="266" r:id="rId12"/>
    <p:sldId id="267" r:id="rId13"/>
    <p:sldId id="517" r:id="rId14"/>
    <p:sldId id="523" r:id="rId15"/>
    <p:sldId id="524" r:id="rId16"/>
    <p:sldId id="515" r:id="rId17"/>
    <p:sldId id="531" r:id="rId18"/>
    <p:sldId id="525" r:id="rId19"/>
    <p:sldId id="497" r:id="rId20"/>
    <p:sldId id="530" r:id="rId21"/>
    <p:sldId id="529" r:id="rId22"/>
    <p:sldId id="527" r:id="rId23"/>
    <p:sldId id="526" r:id="rId24"/>
    <p:sldId id="272" r:id="rId25"/>
    <p:sldId id="516" r:id="rId26"/>
    <p:sldId id="528" r:id="rId27"/>
    <p:sldId id="274" r:id="rId28"/>
    <p:sldId id="502" r:id="rId29"/>
    <p:sldId id="503" r:id="rId30"/>
    <p:sldId id="264" r:id="rId31"/>
    <p:sldId id="518" r:id="rId32"/>
    <p:sldId id="519" r:id="rId33"/>
    <p:sldId id="520" r:id="rId34"/>
    <p:sldId id="532" r:id="rId35"/>
  </p:sldIdLst>
  <p:sldSz cx="12192000" cy="6858000"/>
  <p:notesSz cx="12192000" cy="6858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B7F333-5B70-BF59-59D6-937DC48A364B}" name="Debora Birgier" initials="DB" userId="S::debora.birgier@gu.se::e8ff8a76-7842-4051-815a-afce60599ca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70BF"/>
    <a:srgbClr val="E23A25"/>
    <a:srgbClr val="268F29"/>
    <a:srgbClr val="FF8708"/>
    <a:srgbClr val="1673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35A403-AC12-C644-A3D5-43D4750BFA15}" v="18" dt="2024-09-26T07:59:52.22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12"/>
    <p:restoredTop sz="76753"/>
  </p:normalViewPr>
  <p:slideViewPr>
    <p:cSldViewPr snapToGrid="0">
      <p:cViewPr varScale="1">
        <p:scale>
          <a:sx n="57" d="100"/>
          <a:sy n="57" d="100"/>
        </p:scale>
        <p:origin x="1228" y="3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na MASKILEYSON" userId="152b1069-55b1-4f02-a096-efb08dbd40d0" providerId="ADAL" clId="{3835A403-AC12-C644-A3D5-43D4750BFA15}"/>
    <pc:docChg chg="undo custSel modSld">
      <pc:chgData name="Dina MASKILEYSON" userId="152b1069-55b1-4f02-a096-efb08dbd40d0" providerId="ADAL" clId="{3835A403-AC12-C644-A3D5-43D4750BFA15}" dt="2024-09-26T08:00:06.219" v="326" actId="1076"/>
      <pc:docMkLst>
        <pc:docMk/>
      </pc:docMkLst>
      <pc:sldChg chg="modSp">
        <pc:chgData name="Dina MASKILEYSON" userId="152b1069-55b1-4f02-a096-efb08dbd40d0" providerId="ADAL" clId="{3835A403-AC12-C644-A3D5-43D4750BFA15}" dt="2024-09-26T07:23:26.365" v="6" actId="13926"/>
        <pc:sldMkLst>
          <pc:docMk/>
          <pc:sldMk cId="0" sldId="263"/>
        </pc:sldMkLst>
        <pc:spChg chg="mod">
          <ac:chgData name="Dina MASKILEYSON" userId="152b1069-55b1-4f02-a096-efb08dbd40d0" providerId="ADAL" clId="{3835A403-AC12-C644-A3D5-43D4750BFA15}" dt="2024-09-26T07:23:26.365" v="6" actId="13926"/>
          <ac:spMkLst>
            <pc:docMk/>
            <pc:sldMk cId="0" sldId="263"/>
            <ac:spMk id="3" creationId="{00000000-0000-0000-0000-000000000000}"/>
          </ac:spMkLst>
        </pc:spChg>
      </pc:sldChg>
      <pc:sldChg chg="modSp">
        <pc:chgData name="Dina MASKILEYSON" userId="152b1069-55b1-4f02-a096-efb08dbd40d0" providerId="ADAL" clId="{3835A403-AC12-C644-A3D5-43D4750BFA15}" dt="2024-09-26T07:55:01.330" v="296" actId="20577"/>
        <pc:sldMkLst>
          <pc:docMk/>
          <pc:sldMk cId="0" sldId="272"/>
        </pc:sldMkLst>
        <pc:spChg chg="mod">
          <ac:chgData name="Dina MASKILEYSON" userId="152b1069-55b1-4f02-a096-efb08dbd40d0" providerId="ADAL" clId="{3835A403-AC12-C644-A3D5-43D4750BFA15}" dt="2024-09-26T07:55:01.330" v="296" actId="20577"/>
          <ac:spMkLst>
            <pc:docMk/>
            <pc:sldMk cId="0" sldId="272"/>
            <ac:spMk id="3" creationId="{00000000-0000-0000-0000-000000000000}"/>
          </ac:spMkLst>
        </pc:spChg>
      </pc:sldChg>
      <pc:sldChg chg="modSp">
        <pc:chgData name="Dina MASKILEYSON" userId="152b1069-55b1-4f02-a096-efb08dbd40d0" providerId="ADAL" clId="{3835A403-AC12-C644-A3D5-43D4750BFA15}" dt="2024-09-26T07:25:20.612" v="7" actId="13926"/>
        <pc:sldMkLst>
          <pc:docMk/>
          <pc:sldMk cId="3752086302" sldId="480"/>
        </pc:sldMkLst>
        <pc:spChg chg="mod">
          <ac:chgData name="Dina MASKILEYSON" userId="152b1069-55b1-4f02-a096-efb08dbd40d0" providerId="ADAL" clId="{3835A403-AC12-C644-A3D5-43D4750BFA15}" dt="2024-09-26T07:25:20.612" v="7" actId="13926"/>
          <ac:spMkLst>
            <pc:docMk/>
            <pc:sldMk cId="3752086302" sldId="480"/>
            <ac:spMk id="2" creationId="{00000000-0000-0000-0000-000000000000}"/>
          </ac:spMkLst>
        </pc:spChg>
      </pc:sldChg>
      <pc:sldChg chg="modSp mod">
        <pc:chgData name="Dina MASKILEYSON" userId="152b1069-55b1-4f02-a096-efb08dbd40d0" providerId="ADAL" clId="{3835A403-AC12-C644-A3D5-43D4750BFA15}" dt="2024-09-26T07:18:41.319" v="2" actId="20577"/>
        <pc:sldMkLst>
          <pc:docMk/>
          <pc:sldMk cId="640524135" sldId="504"/>
        </pc:sldMkLst>
        <pc:spChg chg="mod">
          <ac:chgData name="Dina MASKILEYSON" userId="152b1069-55b1-4f02-a096-efb08dbd40d0" providerId="ADAL" clId="{3835A403-AC12-C644-A3D5-43D4750BFA15}" dt="2024-09-26T07:18:41.319" v="2" actId="20577"/>
          <ac:spMkLst>
            <pc:docMk/>
            <pc:sldMk cId="640524135" sldId="504"/>
            <ac:spMk id="3" creationId="{DF0DC69B-723E-E53D-5AB9-D5DDAC1AEFC8}"/>
          </ac:spMkLst>
        </pc:spChg>
      </pc:sldChg>
      <pc:sldChg chg="modNotesTx">
        <pc:chgData name="Dina MASKILEYSON" userId="152b1069-55b1-4f02-a096-efb08dbd40d0" providerId="ADAL" clId="{3835A403-AC12-C644-A3D5-43D4750BFA15}" dt="2024-09-26T07:21:04.526" v="5" actId="20577"/>
        <pc:sldMkLst>
          <pc:docMk/>
          <pc:sldMk cId="2528492288" sldId="506"/>
        </pc:sldMkLst>
      </pc:sldChg>
      <pc:sldChg chg="modNotesTx">
        <pc:chgData name="Dina MASKILEYSON" userId="152b1069-55b1-4f02-a096-efb08dbd40d0" providerId="ADAL" clId="{3835A403-AC12-C644-A3D5-43D4750BFA15}" dt="2024-09-26T07:34:09.456" v="10" actId="20577"/>
        <pc:sldMkLst>
          <pc:docMk/>
          <pc:sldMk cId="1461628453" sldId="515"/>
        </pc:sldMkLst>
      </pc:sldChg>
      <pc:sldChg chg="modSp mod modAnim">
        <pc:chgData name="Dina MASKILEYSON" userId="152b1069-55b1-4f02-a096-efb08dbd40d0" providerId="ADAL" clId="{3835A403-AC12-C644-A3D5-43D4750BFA15}" dt="2024-09-26T07:56:37.282" v="304" actId="27636"/>
        <pc:sldMkLst>
          <pc:docMk/>
          <pc:sldMk cId="2581376016" sldId="516"/>
        </pc:sldMkLst>
        <pc:spChg chg="mod">
          <ac:chgData name="Dina MASKILEYSON" userId="152b1069-55b1-4f02-a096-efb08dbd40d0" providerId="ADAL" clId="{3835A403-AC12-C644-A3D5-43D4750BFA15}" dt="2024-09-26T07:56:37.282" v="304" actId="27636"/>
          <ac:spMkLst>
            <pc:docMk/>
            <pc:sldMk cId="2581376016" sldId="516"/>
            <ac:spMk id="3" creationId="{92EA6723-A74E-68F0-AF2C-9F6E92F77B3F}"/>
          </ac:spMkLst>
        </pc:spChg>
      </pc:sldChg>
      <pc:sldChg chg="modNotesTx">
        <pc:chgData name="Dina MASKILEYSON" userId="152b1069-55b1-4f02-a096-efb08dbd40d0" providerId="ADAL" clId="{3835A403-AC12-C644-A3D5-43D4750BFA15}" dt="2024-09-26T07:53:33.563" v="294" actId="20577"/>
        <pc:sldMkLst>
          <pc:docMk/>
          <pc:sldMk cId="3417016714" sldId="527"/>
        </pc:sldMkLst>
      </pc:sldChg>
      <pc:sldChg chg="addSp delSp modSp mod">
        <pc:chgData name="Dina MASKILEYSON" userId="152b1069-55b1-4f02-a096-efb08dbd40d0" providerId="ADAL" clId="{3835A403-AC12-C644-A3D5-43D4750BFA15}" dt="2024-09-26T08:00:06.219" v="326" actId="1076"/>
        <pc:sldMkLst>
          <pc:docMk/>
          <pc:sldMk cId="2964970482" sldId="529"/>
        </pc:sldMkLst>
        <pc:spChg chg="add mod">
          <ac:chgData name="Dina MASKILEYSON" userId="152b1069-55b1-4f02-a096-efb08dbd40d0" providerId="ADAL" clId="{3835A403-AC12-C644-A3D5-43D4750BFA15}" dt="2024-09-26T07:52:05.165" v="283" actId="14100"/>
          <ac:spMkLst>
            <pc:docMk/>
            <pc:sldMk cId="2964970482" sldId="529"/>
            <ac:spMk id="3" creationId="{5D317DF8-5BA5-BBD0-468F-3158192DB0C8}"/>
          </ac:spMkLst>
        </pc:spChg>
        <pc:spChg chg="add mod">
          <ac:chgData name="Dina MASKILEYSON" userId="152b1069-55b1-4f02-a096-efb08dbd40d0" providerId="ADAL" clId="{3835A403-AC12-C644-A3D5-43D4750BFA15}" dt="2024-09-26T07:59:41.990" v="322" actId="14100"/>
          <ac:spMkLst>
            <pc:docMk/>
            <pc:sldMk cId="2964970482" sldId="529"/>
            <ac:spMk id="4" creationId="{1FAC9687-33D6-9624-77BF-0B3EC701A820}"/>
          </ac:spMkLst>
        </pc:spChg>
        <pc:spChg chg="add mod">
          <ac:chgData name="Dina MASKILEYSON" userId="152b1069-55b1-4f02-a096-efb08dbd40d0" providerId="ADAL" clId="{3835A403-AC12-C644-A3D5-43D4750BFA15}" dt="2024-09-26T08:00:06.219" v="326" actId="1076"/>
          <ac:spMkLst>
            <pc:docMk/>
            <pc:sldMk cId="2964970482" sldId="529"/>
            <ac:spMk id="5" creationId="{216D27AF-685B-C3EB-0424-A5480BF8F19A}"/>
          </ac:spMkLst>
        </pc:spChg>
        <pc:graphicFrameChg chg="mod modGraphic">
          <ac:chgData name="Dina MASKILEYSON" userId="152b1069-55b1-4f02-a096-efb08dbd40d0" providerId="ADAL" clId="{3835A403-AC12-C644-A3D5-43D4750BFA15}" dt="2024-09-26T07:51:27.145" v="272" actId="1076"/>
          <ac:graphicFrameMkLst>
            <pc:docMk/>
            <pc:sldMk cId="2964970482" sldId="529"/>
            <ac:graphicFrameMk id="2" creationId="{30ED0D94-15A6-C78A-C8DD-0BA652C19CB4}"/>
          </ac:graphicFrameMkLst>
        </pc:graphicFrameChg>
        <pc:picChg chg="del">
          <ac:chgData name="Dina MASKILEYSON" userId="152b1069-55b1-4f02-a096-efb08dbd40d0" providerId="ADAL" clId="{3835A403-AC12-C644-A3D5-43D4750BFA15}" dt="2024-09-26T07:49:30.490" v="247" actId="478"/>
          <ac:picMkLst>
            <pc:docMk/>
            <pc:sldMk cId="2964970482" sldId="529"/>
            <ac:picMk id="6" creationId="{EDAB2010-9A9B-B478-9573-3EC5015DFA59}"/>
          </ac:picMkLst>
        </pc:picChg>
      </pc:sldChg>
      <pc:sldChg chg="addSp delSp modSp mod">
        <pc:chgData name="Dina MASKILEYSON" userId="152b1069-55b1-4f02-a096-efb08dbd40d0" providerId="ADAL" clId="{3835A403-AC12-C644-A3D5-43D4750BFA15}" dt="2024-09-26T07:59:24.426" v="319" actId="1076"/>
        <pc:sldMkLst>
          <pc:docMk/>
          <pc:sldMk cId="3416540056" sldId="531"/>
        </pc:sldMkLst>
        <pc:spChg chg="add mod">
          <ac:chgData name="Dina MASKILEYSON" userId="152b1069-55b1-4f02-a096-efb08dbd40d0" providerId="ADAL" clId="{3835A403-AC12-C644-A3D5-43D4750BFA15}" dt="2024-09-26T07:52:14.813" v="293" actId="14100"/>
          <ac:spMkLst>
            <pc:docMk/>
            <pc:sldMk cId="3416540056" sldId="531"/>
            <ac:spMk id="4" creationId="{BDDC82FF-CCB4-0430-74C3-512601B2C1CF}"/>
          </ac:spMkLst>
        </pc:spChg>
        <pc:spChg chg="add mod">
          <ac:chgData name="Dina MASKILEYSON" userId="152b1069-55b1-4f02-a096-efb08dbd40d0" providerId="ADAL" clId="{3835A403-AC12-C644-A3D5-43D4750BFA15}" dt="2024-09-26T07:59:03.943" v="315" actId="1582"/>
          <ac:spMkLst>
            <pc:docMk/>
            <pc:sldMk cId="3416540056" sldId="531"/>
            <ac:spMk id="5" creationId="{B957B785-BC42-8625-4E27-D015C1A5F8CC}"/>
          </ac:spMkLst>
        </pc:spChg>
        <pc:spChg chg="add mod">
          <ac:chgData name="Dina MASKILEYSON" userId="152b1069-55b1-4f02-a096-efb08dbd40d0" providerId="ADAL" clId="{3835A403-AC12-C644-A3D5-43D4750BFA15}" dt="2024-09-26T07:59:24.426" v="319" actId="1076"/>
          <ac:spMkLst>
            <pc:docMk/>
            <pc:sldMk cId="3416540056" sldId="531"/>
            <ac:spMk id="7" creationId="{C007CB6D-EE31-3ABE-65B1-43B57FBA6414}"/>
          </ac:spMkLst>
        </pc:spChg>
        <pc:graphicFrameChg chg="mod modGraphic">
          <ac:chgData name="Dina MASKILEYSON" userId="152b1069-55b1-4f02-a096-efb08dbd40d0" providerId="ADAL" clId="{3835A403-AC12-C644-A3D5-43D4750BFA15}" dt="2024-09-26T07:44:07.733" v="239" actId="2062"/>
          <ac:graphicFrameMkLst>
            <pc:docMk/>
            <pc:sldMk cId="3416540056" sldId="531"/>
            <ac:graphicFrameMk id="2" creationId="{7765317C-69E2-90A4-ABFA-7705EA21F82C}"/>
          </ac:graphicFrameMkLst>
        </pc:graphicFrameChg>
        <pc:picChg chg="del">
          <ac:chgData name="Dina MASKILEYSON" userId="152b1069-55b1-4f02-a096-efb08dbd40d0" providerId="ADAL" clId="{3835A403-AC12-C644-A3D5-43D4750BFA15}" dt="2024-09-26T07:35:59.278" v="12" actId="478"/>
          <ac:picMkLst>
            <pc:docMk/>
            <pc:sldMk cId="3416540056" sldId="531"/>
            <ac:picMk id="6" creationId="{B52A9F45-A698-05A8-7490-C487838628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a:p>
        </p:txBody>
      </p:sp>
      <p:sp>
        <p:nvSpPr>
          <p:cNvPr id="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5AA76622-1E50-4CDE-8ACA-BA7A0111F7BB}" type="datetimeFigureOut">
              <a:rPr lang="en-LU"/>
              <a:t>09/26/2024</a:t>
            </a:fld>
            <a:endParaRPr/>
          </a:p>
        </p:txBody>
      </p:sp>
      <p:sp>
        <p:nvSpPr>
          <p:cNvPr id="4"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a:p>
        </p:txBody>
      </p:sp>
      <p:sp>
        <p:nvSpPr>
          <p:cNvPr id="5"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5E503490-9593-4301-8234-971C5CAB22D3}" type="slidenum">
              <a:rPr/>
              <a:t>‹Nº›</a:t>
            </a:fld>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lgn="l">
              <a:buFont typeface="Arial"/>
              <a:buChar char="•"/>
              <a:defRPr/>
            </a:pPr>
            <a:r>
              <a:rPr lang="en-GB" sz="4000" b="0" i="0" u="none" strike="noStrike" dirty="0">
                <a:solidFill>
                  <a:srgbClr val="000000"/>
                </a:solidFill>
                <a:latin typeface="Calibri"/>
              </a:rPr>
              <a:t>Good afternoon, everyone! I'm really glad to be here today, to share the work we've been doing together with Bettina </a:t>
            </a:r>
            <a:r>
              <a:rPr lang="en-GB" sz="4000" b="0" i="0" u="none" strike="noStrike" dirty="0" err="1">
                <a:solidFill>
                  <a:srgbClr val="000000"/>
                </a:solidFill>
                <a:latin typeface="Calibri"/>
              </a:rPr>
              <a:t>Huenteler</a:t>
            </a:r>
            <a:r>
              <a:rPr lang="en-GB" sz="4000" b="0" i="0" u="none" strike="noStrike" dirty="0">
                <a:solidFill>
                  <a:srgbClr val="000000"/>
                </a:solidFill>
                <a:latin typeface="Calibri"/>
              </a:rPr>
              <a:t>.</a:t>
            </a:r>
            <a:endParaRPr lang="en-GB" sz="4000" b="0" i="0" u="none" strike="noStrike" dirty="0">
              <a:solidFill>
                <a:srgbClr val="000000"/>
              </a:solidFill>
            </a:endParaRPr>
          </a:p>
          <a:p>
            <a:pPr algn="l">
              <a:buFont typeface="Arial"/>
              <a:buChar char="•"/>
              <a:defRPr/>
            </a:pPr>
            <a:r>
              <a:rPr lang="en-GB" sz="4000" b="0" i="0" u="none" strike="noStrike" dirty="0">
                <a:solidFill>
                  <a:srgbClr val="000000"/>
                </a:solidFill>
                <a:latin typeface="Calibri"/>
              </a:rPr>
              <a:t>First off, we'd like to express our gratitude to the Research Council of Norway and their </a:t>
            </a:r>
            <a:r>
              <a:rPr lang="en-GB" sz="4000" b="0" i="0" u="none" strike="noStrike" dirty="0" err="1">
                <a:solidFill>
                  <a:srgbClr val="000000"/>
                </a:solidFill>
                <a:latin typeface="Calibri"/>
              </a:rPr>
              <a:t>Centers</a:t>
            </a:r>
            <a:r>
              <a:rPr lang="en-GB" sz="4000" b="0" i="0" u="none" strike="noStrike" dirty="0">
                <a:solidFill>
                  <a:srgbClr val="000000"/>
                </a:solidFill>
                <a:latin typeface="Calibri"/>
              </a:rPr>
              <a:t> of Excellence funding scheme for making this project possible. </a:t>
            </a:r>
            <a:endParaRPr dirty="0"/>
          </a:p>
          <a:p>
            <a:pPr algn="l">
              <a:buFont typeface="Arial"/>
              <a:buChar char="•"/>
              <a:defRPr/>
            </a:pPr>
            <a:r>
              <a:rPr lang="en-GB" sz="4000" b="0" i="0" u="none" strike="noStrike" dirty="0">
                <a:solidFill>
                  <a:srgbClr val="000000"/>
                </a:solidFill>
                <a:latin typeface="Calibri"/>
              </a:rPr>
              <a:t>We want to express a big thanks to Jonathan Worn and </a:t>
            </a:r>
            <a:r>
              <a:rPr lang="en-GB" sz="4000" b="0" i="0" u="none" strike="noStrike" dirty="0" err="1">
                <a:solidFill>
                  <a:srgbClr val="000000"/>
                </a:solidFill>
                <a:latin typeface="Calibri"/>
              </a:rPr>
              <a:t>Oystein</a:t>
            </a:r>
            <a:r>
              <a:rPr lang="en-GB" sz="4000" b="0" i="0" u="none" strike="noStrike" dirty="0">
                <a:solidFill>
                  <a:srgbClr val="000000"/>
                </a:solidFill>
                <a:latin typeface="Calibri"/>
              </a:rPr>
              <a:t> </a:t>
            </a:r>
            <a:r>
              <a:rPr lang="en-GB" sz="4000" b="0" i="0" u="none" strike="noStrike" dirty="0" err="1">
                <a:solidFill>
                  <a:srgbClr val="000000"/>
                </a:solidFill>
                <a:latin typeface="Calibri"/>
              </a:rPr>
              <a:t>Kravdal</a:t>
            </a:r>
            <a:r>
              <a:rPr lang="en-GB" sz="4000" b="0" i="0" u="none" strike="noStrike" dirty="0">
                <a:solidFill>
                  <a:srgbClr val="000000"/>
                </a:solidFill>
                <a:latin typeface="Calibri"/>
              </a:rPr>
              <a:t> for their help in gaining access to the data.</a:t>
            </a:r>
          </a:p>
          <a:p>
            <a:pPr algn="l">
              <a:buFont typeface="Arial"/>
              <a:buChar char="•"/>
              <a:defRPr/>
            </a:pPr>
            <a:r>
              <a:rPr lang="en-GB" sz="4000" b="0" i="0" u="none" strike="noStrike" dirty="0">
                <a:solidFill>
                  <a:srgbClr val="000000"/>
                </a:solidFill>
                <a:latin typeface="Calibri"/>
              </a:rPr>
              <a:t>The topic of todays presentation is…</a:t>
            </a:r>
            <a:endParaRPr lang="en-GB" sz="4000" b="0" i="0" u="none" strike="noStrike" dirty="0">
              <a:solidFill>
                <a:srgbClr val="000000"/>
              </a:solidFill>
            </a:endParaRPr>
          </a:p>
          <a:p>
            <a:pPr marL="171450" indent="-171450">
              <a:buFont typeface="Arial"/>
              <a:buChar char="•"/>
              <a:defRPr/>
            </a:pPr>
            <a:endParaRPr lang="en-US" dirty="0"/>
          </a:p>
        </p:txBody>
      </p:sp>
      <p:sp>
        <p:nvSpPr>
          <p:cNvPr id="4" name="Slide Number Placeholder 3"/>
          <p:cNvSpPr>
            <a:spLocks noGrp="1"/>
          </p:cNvSpPr>
          <p:nvPr>
            <p:ph type="sldNum" sz="quarter" idx="5"/>
          </p:nvPr>
        </p:nvSpPr>
        <p:spPr bwMode="auto"/>
        <p:txBody>
          <a:bodyPr/>
          <a:lstStyle/>
          <a:p>
            <a:pPr>
              <a:defRPr/>
            </a:pPr>
            <a:fld id="{5E503490-9593-4301-8234-971C5CAB22D3}" type="slidenum">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800" b="0" i="0" u="none" strike="noStrike">
                <a:solidFill>
                  <a:srgbClr val="000000"/>
                </a:solidFill>
                <a:latin typeface="Calibri"/>
              </a:rPr>
              <a:t>As a method we used </a:t>
            </a:r>
            <a:endParaRPr lang="en-GB" b="0" i="0" u="none" strike="noStrike">
              <a:solidFill>
                <a:srgbClr val="000000"/>
              </a:solidFill>
            </a:endParaRPr>
          </a:p>
          <a:p>
            <a:pPr>
              <a:defRPr/>
            </a:pPr>
            <a:endParaRPr/>
          </a:p>
        </p:txBody>
      </p:sp>
      <p:sp>
        <p:nvSpPr>
          <p:cNvPr id="4" name="Slide Number Placeholder 3"/>
          <p:cNvSpPr>
            <a:spLocks noGrp="1"/>
          </p:cNvSpPr>
          <p:nvPr>
            <p:ph type="sldNum" sz="quarter" idx="5"/>
          </p:nvPr>
        </p:nvSpPr>
        <p:spPr bwMode="auto"/>
        <p:txBody>
          <a:bodyPr/>
          <a:lstStyle/>
          <a:p>
            <a:pPr>
              <a:defRPr/>
            </a:pPr>
            <a:fld id="{5E503490-9593-4301-8234-971C5CAB22D3}" type="slidenum">
              <a:rPr/>
              <a:t>12</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a:r>
              <a:rPr lang="en-GB" dirty="0"/>
              <a:t>T</a:t>
            </a:r>
            <a:r>
              <a:rPr lang="en-LU" dirty="0"/>
              <a:t>o point out to the </a:t>
            </a:r>
            <a:r>
              <a:rPr lang="en-GB" dirty="0"/>
              <a:t>relative</a:t>
            </a:r>
            <a:r>
              <a:rPr lang="en-LU" dirty="0"/>
              <a:t>ly equal number of the conditions  among the groups.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smtClean="0">
                <a:solidFill>
                  <a:srgbClr val="000000"/>
                </a:solidFill>
                <a:effectLst/>
              </a:rPr>
              <a:t>In summary, Norwegian natives tend to report slightly higher levels of certain chronic conditions and </a:t>
            </a:r>
            <a:r>
              <a:rPr lang="en-GB" b="0" i="0" u="none" strike="noStrike" dirty="0" err="1" smtClean="0">
                <a:solidFill>
                  <a:srgbClr val="000000"/>
                </a:solidFill>
                <a:effectLst/>
              </a:rPr>
              <a:t>multimorbidity</a:t>
            </a:r>
            <a:r>
              <a:rPr lang="en-GB" b="0" i="0" u="none" strike="noStrike" dirty="0" smtClean="0">
                <a:solidFill>
                  <a:srgbClr val="000000"/>
                </a:solidFill>
                <a:effectLst/>
              </a:rPr>
              <a:t> than immigrants, with some variation in conditions such as </a:t>
            </a:r>
            <a:r>
              <a:rPr lang="en-GB" b="1" i="0" u="none" strike="noStrike" dirty="0" smtClean="0">
                <a:solidFill>
                  <a:srgbClr val="000000"/>
                </a:solidFill>
                <a:effectLst/>
              </a:rPr>
              <a:t>diabetes</a:t>
            </a:r>
            <a:r>
              <a:rPr lang="en-GB" b="0" i="0" u="none" strike="noStrike" dirty="0" smtClean="0">
                <a:solidFill>
                  <a:srgbClr val="000000"/>
                </a:solidFill>
                <a:effectLst/>
              </a:rPr>
              <a:t>, </a:t>
            </a:r>
            <a:r>
              <a:rPr lang="en-GB" b="1" i="0" u="none" strike="noStrike" dirty="0" smtClean="0">
                <a:solidFill>
                  <a:srgbClr val="000000"/>
                </a:solidFill>
                <a:effectLst/>
              </a:rPr>
              <a:t>mental disorders</a:t>
            </a:r>
            <a:r>
              <a:rPr lang="en-GB" b="0" i="0" u="none" strike="noStrike" dirty="0" smtClean="0">
                <a:solidFill>
                  <a:srgbClr val="000000"/>
                </a:solidFill>
                <a:effectLst/>
              </a:rPr>
              <a:t>, and </a:t>
            </a:r>
            <a:r>
              <a:rPr lang="en-GB" b="1" i="0" u="none" strike="noStrike" dirty="0" smtClean="0">
                <a:solidFill>
                  <a:srgbClr val="000000"/>
                </a:solidFill>
                <a:effectLst/>
              </a:rPr>
              <a:t>back problems</a:t>
            </a:r>
            <a:r>
              <a:rPr lang="en-GB" b="0" i="0" u="none" strike="noStrike" dirty="0" smtClean="0">
                <a:solidFill>
                  <a:srgbClr val="000000"/>
                </a:solidFill>
                <a:effectLst/>
              </a:rPr>
              <a:t>.</a:t>
            </a:r>
          </a:p>
          <a:p>
            <a:pPr marL="0" algn="l" defTabSz="914400" rtl="0"/>
            <a:endParaRPr lang="en-LU" dirty="0"/>
          </a:p>
          <a:p>
            <a:pPr algn="l">
              <a:buFont typeface="Arial" panose="020B0604020202020204" pitchFamily="34" charset="0"/>
              <a:buChar char="•"/>
            </a:pPr>
            <a:r>
              <a:rPr lang="en-GB" b="1" i="0" u="none" strike="noStrike" dirty="0">
                <a:solidFill>
                  <a:srgbClr val="000000"/>
                </a:solidFill>
                <a:effectLst/>
              </a:rPr>
              <a:t>Hypertension</a:t>
            </a:r>
            <a:r>
              <a:rPr lang="en-GB" b="0" i="0" u="none" strike="noStrike" dirty="0">
                <a:solidFill>
                  <a:srgbClr val="000000"/>
                </a:solidFill>
                <a:effectLst/>
              </a:rPr>
              <a:t> is more prevalent among </a:t>
            </a:r>
            <a:r>
              <a:rPr lang="en-GB" b="1" i="0" u="none" strike="noStrike" dirty="0">
                <a:solidFill>
                  <a:srgbClr val="000000"/>
                </a:solidFill>
                <a:effectLst/>
              </a:rPr>
              <a:t>Norwegian natives (15%)</a:t>
            </a:r>
            <a:r>
              <a:rPr lang="en-GB" b="0" i="0" u="none" strike="noStrike" dirty="0">
                <a:solidFill>
                  <a:srgbClr val="000000"/>
                </a:solidFill>
                <a:effectLst/>
              </a:rPr>
              <a:t> than among </a:t>
            </a:r>
            <a:r>
              <a:rPr lang="en-GB" b="1" i="0" u="none" strike="noStrike" dirty="0">
                <a:solidFill>
                  <a:srgbClr val="000000"/>
                </a:solidFill>
                <a:effectLst/>
              </a:rPr>
              <a:t>first-generation (FG) immigrants (11%)</a:t>
            </a:r>
            <a:r>
              <a:rPr lang="en-GB" b="0" i="0" u="none" strike="noStrike" dirty="0">
                <a:solidFill>
                  <a:srgbClr val="000000"/>
                </a:solidFill>
                <a:effectLst/>
              </a:rPr>
              <a:t> and </a:t>
            </a:r>
            <a:r>
              <a:rPr lang="en-GB" b="1" i="0" u="none" strike="noStrike" dirty="0">
                <a:solidFill>
                  <a:srgbClr val="000000"/>
                </a:solidFill>
                <a:effectLst/>
              </a:rPr>
              <a:t>second-generation (SG) immigrants (7%)</a:t>
            </a:r>
            <a:r>
              <a:rPr lang="en-GB" b="0" i="0" u="none" strike="noStrike" dirty="0">
                <a:solidFill>
                  <a:srgbClr val="000000"/>
                </a:solidFill>
                <a:effectLst/>
              </a:rPr>
              <a:t>.</a:t>
            </a:r>
          </a:p>
          <a:p>
            <a:pPr algn="l">
              <a:buFont typeface="Arial" panose="020B0604020202020204" pitchFamily="34" charset="0"/>
              <a:buChar char="•"/>
            </a:pPr>
            <a:r>
              <a:rPr lang="en-GB" b="1" i="0" u="none" strike="noStrike" dirty="0">
                <a:solidFill>
                  <a:srgbClr val="000000"/>
                </a:solidFill>
                <a:effectLst/>
              </a:rPr>
              <a:t>Ischemic heart disease</a:t>
            </a:r>
            <a:r>
              <a:rPr lang="en-GB" b="0" i="0" u="none" strike="noStrike" dirty="0">
                <a:solidFill>
                  <a:srgbClr val="000000"/>
                </a:solidFill>
                <a:effectLst/>
              </a:rPr>
              <a:t>, </a:t>
            </a:r>
            <a:r>
              <a:rPr lang="en-GB" b="1" i="0" u="none" strike="noStrike" dirty="0">
                <a:solidFill>
                  <a:srgbClr val="000000"/>
                </a:solidFill>
                <a:effectLst/>
              </a:rPr>
              <a:t>stroke</a:t>
            </a:r>
            <a:r>
              <a:rPr lang="en-GB" b="0" i="0" u="none" strike="noStrike" dirty="0">
                <a:solidFill>
                  <a:srgbClr val="000000"/>
                </a:solidFill>
                <a:effectLst/>
              </a:rPr>
              <a:t>, and </a:t>
            </a:r>
            <a:r>
              <a:rPr lang="en-GB" b="1" i="0" u="none" strike="noStrike" dirty="0">
                <a:solidFill>
                  <a:srgbClr val="000000"/>
                </a:solidFill>
                <a:effectLst/>
              </a:rPr>
              <a:t>cancer</a:t>
            </a:r>
            <a:r>
              <a:rPr lang="en-GB" b="0" i="0" u="none" strike="noStrike" dirty="0">
                <a:solidFill>
                  <a:srgbClr val="000000"/>
                </a:solidFill>
                <a:effectLst/>
              </a:rPr>
              <a:t> have similar low prevalence across all groups.</a:t>
            </a:r>
          </a:p>
          <a:p>
            <a:pPr algn="l">
              <a:buFont typeface="Arial" panose="020B0604020202020204" pitchFamily="34" charset="0"/>
              <a:buChar char="•"/>
            </a:pPr>
            <a:r>
              <a:rPr lang="en-GB" b="1" i="0" u="none" strike="noStrike" dirty="0">
                <a:solidFill>
                  <a:srgbClr val="000000"/>
                </a:solidFill>
                <a:effectLst/>
              </a:rPr>
              <a:t>Diabetes</a:t>
            </a:r>
            <a:r>
              <a:rPr lang="en-GB" b="0" i="0" u="none" strike="noStrike" dirty="0">
                <a:solidFill>
                  <a:srgbClr val="000000"/>
                </a:solidFill>
                <a:effectLst/>
              </a:rPr>
              <a:t> is slightly higher among </a:t>
            </a:r>
            <a:r>
              <a:rPr lang="en-GB" b="1" i="0" u="none" strike="noStrike" dirty="0">
                <a:solidFill>
                  <a:srgbClr val="000000"/>
                </a:solidFill>
                <a:effectLst/>
              </a:rPr>
              <a:t>FG immigrants (7%)</a:t>
            </a:r>
            <a:r>
              <a:rPr lang="en-GB" b="0" i="0" u="none" strike="noStrike" dirty="0">
                <a:solidFill>
                  <a:srgbClr val="000000"/>
                </a:solidFill>
                <a:effectLst/>
              </a:rPr>
              <a:t> compared to </a:t>
            </a:r>
            <a:r>
              <a:rPr lang="en-GB" b="1" i="0" u="none" strike="noStrike" dirty="0">
                <a:solidFill>
                  <a:srgbClr val="000000"/>
                </a:solidFill>
                <a:effectLst/>
              </a:rPr>
              <a:t>Norwegian natives (6%)</a:t>
            </a:r>
            <a:r>
              <a:rPr lang="en-GB" b="0" i="0" u="none" strike="noStrike" dirty="0">
                <a:solidFill>
                  <a:srgbClr val="000000"/>
                </a:solidFill>
                <a:effectLst/>
              </a:rPr>
              <a:t> and </a:t>
            </a:r>
            <a:r>
              <a:rPr lang="en-GB" b="1" i="0" u="none" strike="noStrike" dirty="0">
                <a:solidFill>
                  <a:srgbClr val="000000"/>
                </a:solidFill>
                <a:effectLst/>
              </a:rPr>
              <a:t>SG immigrants (3%)</a:t>
            </a:r>
            <a:r>
              <a:rPr lang="en-GB" b="0" i="0" u="none" strike="noStrike" dirty="0">
                <a:solidFill>
                  <a:srgbClr val="000000"/>
                </a:solidFill>
                <a:effectLst/>
              </a:rPr>
              <a:t>.</a:t>
            </a:r>
          </a:p>
          <a:p>
            <a:pPr algn="l">
              <a:buFont typeface="Arial" panose="020B0604020202020204" pitchFamily="34" charset="0"/>
              <a:buChar char="•"/>
            </a:pPr>
            <a:r>
              <a:rPr lang="en-GB" b="1" i="0" u="none" strike="noStrike" dirty="0">
                <a:solidFill>
                  <a:srgbClr val="000000"/>
                </a:solidFill>
                <a:effectLst/>
              </a:rPr>
              <a:t>COPD</a:t>
            </a:r>
            <a:r>
              <a:rPr lang="en-GB" b="0" i="0" u="none" strike="noStrike" dirty="0">
                <a:solidFill>
                  <a:srgbClr val="000000"/>
                </a:solidFill>
                <a:effectLst/>
              </a:rPr>
              <a:t>, </a:t>
            </a:r>
            <a:r>
              <a:rPr lang="en-GB" b="1" i="0" u="none" strike="noStrike" dirty="0">
                <a:solidFill>
                  <a:srgbClr val="000000"/>
                </a:solidFill>
                <a:effectLst/>
              </a:rPr>
              <a:t>mental disorders</a:t>
            </a:r>
            <a:r>
              <a:rPr lang="en-GB" b="0" i="0" u="none" strike="noStrike" dirty="0">
                <a:solidFill>
                  <a:srgbClr val="000000"/>
                </a:solidFill>
                <a:effectLst/>
              </a:rPr>
              <a:t>, and </a:t>
            </a:r>
            <a:r>
              <a:rPr lang="en-GB" b="1" i="0" u="none" strike="noStrike" dirty="0">
                <a:solidFill>
                  <a:srgbClr val="000000"/>
                </a:solidFill>
                <a:effectLst/>
              </a:rPr>
              <a:t>back problems</a:t>
            </a:r>
            <a:r>
              <a:rPr lang="en-GB" b="0" i="0" u="none" strike="noStrike" dirty="0">
                <a:solidFill>
                  <a:srgbClr val="000000"/>
                </a:solidFill>
                <a:effectLst/>
              </a:rPr>
              <a:t> are more prevalent in </a:t>
            </a:r>
            <a:r>
              <a:rPr lang="en-GB" b="1" i="0" u="none" strike="noStrike" dirty="0">
                <a:solidFill>
                  <a:srgbClr val="000000"/>
                </a:solidFill>
                <a:effectLst/>
              </a:rPr>
              <a:t>Norwegian natives</a:t>
            </a:r>
            <a:r>
              <a:rPr lang="en-GB" b="0" i="0" u="none" strike="noStrike" dirty="0">
                <a:solidFill>
                  <a:srgbClr val="000000"/>
                </a:solidFill>
                <a:effectLst/>
              </a:rPr>
              <a:t>, while </a:t>
            </a:r>
            <a:r>
              <a:rPr lang="en-GB" b="1" i="0" u="none" strike="noStrike" dirty="0">
                <a:solidFill>
                  <a:srgbClr val="000000"/>
                </a:solidFill>
                <a:effectLst/>
              </a:rPr>
              <a:t>allergy</a:t>
            </a:r>
            <a:r>
              <a:rPr lang="en-GB" b="0" i="0" u="none" strike="noStrike" dirty="0">
                <a:solidFill>
                  <a:srgbClr val="000000"/>
                </a:solidFill>
                <a:effectLst/>
              </a:rPr>
              <a:t> is most common in </a:t>
            </a:r>
            <a:r>
              <a:rPr lang="en-GB" b="1" i="0" u="none" strike="noStrike" dirty="0">
                <a:solidFill>
                  <a:srgbClr val="000000"/>
                </a:solidFill>
                <a:effectLst/>
              </a:rPr>
              <a:t>SG immigrants (18%)</a:t>
            </a:r>
            <a:r>
              <a:rPr lang="en-GB" b="0" i="0" u="none" strike="noStrike" dirty="0">
                <a:solidFill>
                  <a:srgbClr val="000000"/>
                </a:solidFill>
                <a:effectLst/>
              </a:rPr>
              <a:t>.</a:t>
            </a:r>
          </a:p>
          <a:p>
            <a:pPr algn="l">
              <a:buFont typeface="Arial" panose="020B0604020202020204" pitchFamily="34" charset="0"/>
              <a:buChar char="•"/>
            </a:pPr>
            <a:r>
              <a:rPr lang="en-GB" b="1" i="0" u="none" strike="noStrike" dirty="0">
                <a:solidFill>
                  <a:srgbClr val="000000"/>
                </a:solidFill>
                <a:effectLst/>
              </a:rPr>
              <a:t>Multimorbidity</a:t>
            </a:r>
            <a:r>
              <a:rPr lang="en-GB" b="0" i="0" u="none" strike="noStrike" dirty="0">
                <a:solidFill>
                  <a:srgbClr val="000000"/>
                </a:solidFill>
                <a:effectLst/>
              </a:rPr>
              <a:t> (more than 2 chronic conditions) is slightly lower in </a:t>
            </a:r>
            <a:r>
              <a:rPr lang="en-GB" b="1" i="0" u="none" strike="noStrike" dirty="0">
                <a:solidFill>
                  <a:srgbClr val="000000"/>
                </a:solidFill>
                <a:effectLst/>
              </a:rPr>
              <a:t>FG and SG immigrants (53%)</a:t>
            </a:r>
            <a:r>
              <a:rPr lang="en-GB" b="0" i="0" u="none" strike="noStrike" dirty="0">
                <a:solidFill>
                  <a:srgbClr val="000000"/>
                </a:solidFill>
                <a:effectLst/>
              </a:rPr>
              <a:t> compared to </a:t>
            </a:r>
            <a:r>
              <a:rPr lang="en-GB" b="1" i="0" u="none" strike="noStrike" dirty="0">
                <a:solidFill>
                  <a:srgbClr val="000000"/>
                </a:solidFill>
                <a:effectLst/>
              </a:rPr>
              <a:t>Norwegian natives (57%)</a:t>
            </a:r>
            <a:r>
              <a:rPr lang="en-GB" b="0" i="0" u="none" strike="noStrike" dirty="0">
                <a:solidFill>
                  <a:srgbClr val="000000"/>
                </a:solidFill>
                <a:effectLst/>
              </a:rPr>
              <a:t>.</a:t>
            </a:r>
          </a:p>
          <a:p>
            <a:pPr algn="l">
              <a:buFont typeface="Arial" panose="020B0604020202020204" pitchFamily="34" charset="0"/>
              <a:buChar char="•"/>
            </a:pPr>
            <a:endParaRPr lang="en-GB" b="0" i="0" u="none" strike="noStrike" dirty="0">
              <a:solidFill>
                <a:srgbClr val="000000"/>
              </a:solidFill>
              <a:effectLst/>
            </a:endParaRPr>
          </a:p>
          <a:p>
            <a:pPr marL="0" algn="l" defTabSz="914400" rtl="0"/>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14</a:t>
            </a:fld>
            <a:endParaRPr lang="en-LU"/>
          </a:p>
        </p:txBody>
      </p:sp>
    </p:spTree>
    <p:extLst>
      <p:ext uri="{BB962C8B-B14F-4D97-AF65-F5344CB8AC3E}">
        <p14:creationId xmlns:p14="http://schemas.microsoft.com/office/powerpoint/2010/main" val="1119279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a:r>
              <a:rPr lang="en-GB" dirty="0"/>
              <a:t/>
            </a:r>
            <a:br>
              <a:rPr lang="en-GB" dirty="0"/>
            </a:br>
            <a:r>
              <a:rPr lang="en-GB" b="0" i="0" u="none" strike="noStrike" dirty="0">
                <a:solidFill>
                  <a:srgbClr val="212121"/>
                </a:solidFill>
                <a:effectLst/>
                <a:latin typeface="Aptos" panose="020B0004020202020204" pitchFamily="34" charset="0"/>
              </a:rPr>
              <a:t>Those are the conditional item response probabilities (similar to class loadings) (Larsen’s Table 3)</a:t>
            </a:r>
          </a:p>
          <a:p>
            <a:pPr algn="l"/>
            <a:r>
              <a:rPr lang="en-GB" b="0" i="0" u="none" strike="noStrike" dirty="0">
                <a:solidFill>
                  <a:srgbClr val="000000"/>
                </a:solidFill>
                <a:effectLst/>
              </a:rPr>
              <a:t>the </a:t>
            </a:r>
            <a:r>
              <a:rPr lang="en-GB" b="1" i="0" u="none" strike="noStrike" dirty="0">
                <a:solidFill>
                  <a:srgbClr val="000000"/>
                </a:solidFill>
                <a:effectLst/>
              </a:rPr>
              <a:t>conditional item response probabilities</a:t>
            </a:r>
            <a:r>
              <a:rPr lang="en-GB" b="0" i="0" u="none" strike="noStrike" dirty="0">
                <a:solidFill>
                  <a:srgbClr val="000000"/>
                </a:solidFill>
                <a:effectLst/>
              </a:rPr>
              <a:t> across different multimorbidity classes:</a:t>
            </a:r>
          </a:p>
          <a:p>
            <a:pPr algn="l">
              <a:buFont typeface="+mj-lt"/>
              <a:buAutoNum type="arabicPeriod"/>
            </a:pPr>
            <a:r>
              <a:rPr lang="en-GB" b="1" i="0" u="none" strike="noStrike" dirty="0">
                <a:solidFill>
                  <a:srgbClr val="000000"/>
                </a:solidFill>
                <a:effectLst/>
              </a:rPr>
              <a:t>Relatively Healthy (63.41%)</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Low probabilities for all chronic conditions.</a:t>
            </a:r>
          </a:p>
          <a:p>
            <a:pPr marL="742950" lvl="1" indent="-285750" algn="l">
              <a:buFont typeface="+mj-lt"/>
              <a:buAutoNum type="arabicPeriod"/>
            </a:pPr>
            <a:r>
              <a:rPr lang="en-GB" b="0" i="0" u="none" strike="noStrike" dirty="0">
                <a:solidFill>
                  <a:srgbClr val="000000"/>
                </a:solidFill>
                <a:effectLst/>
              </a:rPr>
              <a:t>Most individuals in this group report no or very few chronic conditions (mean = 1.41).</a:t>
            </a:r>
          </a:p>
          <a:p>
            <a:pPr algn="l">
              <a:buFont typeface="+mj-lt"/>
              <a:buAutoNum type="arabicPeriod"/>
            </a:pPr>
            <a:r>
              <a:rPr lang="en-GB" b="1" i="0" u="none" strike="noStrike" dirty="0">
                <a:solidFill>
                  <a:srgbClr val="000000"/>
                </a:solidFill>
                <a:effectLst/>
              </a:rPr>
              <a:t>Primary Hypertension (17.54%)</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High probability of </a:t>
            </a:r>
            <a:r>
              <a:rPr lang="en-GB" b="1" i="0" u="none" strike="noStrike" dirty="0">
                <a:solidFill>
                  <a:srgbClr val="000000"/>
                </a:solidFill>
                <a:effectLst/>
              </a:rPr>
              <a:t>hypertension (0.49)</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Moderate likelihood of </a:t>
            </a:r>
            <a:r>
              <a:rPr lang="en-GB" b="1" i="0" u="none" strike="noStrike" dirty="0">
                <a:solidFill>
                  <a:srgbClr val="000000"/>
                </a:solidFill>
                <a:effectLst/>
              </a:rPr>
              <a:t>diabetes (0.20)</a:t>
            </a:r>
            <a:r>
              <a:rPr lang="en-GB" b="0" i="0" u="none" strike="noStrike" dirty="0">
                <a:solidFill>
                  <a:srgbClr val="000000"/>
                </a:solidFill>
                <a:effectLst/>
              </a:rPr>
              <a:t> and </a:t>
            </a:r>
            <a:r>
              <a:rPr lang="en-GB" b="1" i="0" u="none" strike="noStrike" dirty="0">
                <a:solidFill>
                  <a:srgbClr val="000000"/>
                </a:solidFill>
                <a:effectLst/>
              </a:rPr>
              <a:t>back problems (0.15)</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Multimorbidity is common (100%), with an average of </a:t>
            </a:r>
            <a:r>
              <a:rPr lang="en-GB" b="1" i="0" u="none" strike="noStrike" dirty="0">
                <a:solidFill>
                  <a:srgbClr val="000000"/>
                </a:solidFill>
                <a:effectLst/>
              </a:rPr>
              <a:t>2.21 chronic conditions</a:t>
            </a:r>
            <a:r>
              <a:rPr lang="en-GB" b="0" i="0" u="none" strike="noStrike" dirty="0">
                <a:solidFill>
                  <a:srgbClr val="000000"/>
                </a:solidFill>
                <a:effectLst/>
              </a:rPr>
              <a:t>.</a:t>
            </a:r>
          </a:p>
          <a:p>
            <a:pPr algn="l">
              <a:buFont typeface="+mj-lt"/>
              <a:buAutoNum type="arabicPeriod"/>
            </a:pPr>
            <a:r>
              <a:rPr lang="en-GB" b="1" i="0" u="none" strike="noStrike" dirty="0">
                <a:solidFill>
                  <a:srgbClr val="000000"/>
                </a:solidFill>
                <a:effectLst/>
              </a:rPr>
              <a:t>Mental and Chronic Pain Conditions (12.43%)</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High probabilities of </a:t>
            </a:r>
            <a:r>
              <a:rPr lang="en-GB" b="1" i="0" u="none" strike="noStrike" dirty="0">
                <a:solidFill>
                  <a:srgbClr val="000000"/>
                </a:solidFill>
                <a:effectLst/>
              </a:rPr>
              <a:t>mental disorders (0.44)</a:t>
            </a:r>
            <a:r>
              <a:rPr lang="en-GB" b="0" i="0" u="none" strike="noStrike" dirty="0">
                <a:solidFill>
                  <a:srgbClr val="000000"/>
                </a:solidFill>
                <a:effectLst/>
              </a:rPr>
              <a:t> and </a:t>
            </a:r>
            <a:r>
              <a:rPr lang="en-GB" b="1" i="0" u="none" strike="noStrike" dirty="0">
                <a:solidFill>
                  <a:srgbClr val="000000"/>
                </a:solidFill>
                <a:effectLst/>
              </a:rPr>
              <a:t>back problems (0.24)</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Elevated chances of </a:t>
            </a:r>
            <a:r>
              <a:rPr lang="en-GB" b="1" i="0" u="none" strike="noStrike" dirty="0">
                <a:solidFill>
                  <a:srgbClr val="000000"/>
                </a:solidFill>
                <a:effectLst/>
              </a:rPr>
              <a:t>migraine (0.22)</a:t>
            </a:r>
            <a:r>
              <a:rPr lang="en-GB" b="0" i="0" u="none" strike="noStrike" dirty="0">
                <a:solidFill>
                  <a:srgbClr val="000000"/>
                </a:solidFill>
                <a:effectLst/>
              </a:rPr>
              <a:t> and </a:t>
            </a:r>
            <a:r>
              <a:rPr lang="en-GB" b="1" i="0" u="none" strike="noStrike" dirty="0">
                <a:solidFill>
                  <a:srgbClr val="000000"/>
                </a:solidFill>
                <a:effectLst/>
              </a:rPr>
              <a:t>allergy (0.08)</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Multimorbidity prevalent, with an average of </a:t>
            </a:r>
            <a:r>
              <a:rPr lang="en-GB" b="1" i="0" u="none" strike="noStrike" dirty="0">
                <a:solidFill>
                  <a:srgbClr val="000000"/>
                </a:solidFill>
                <a:effectLst/>
              </a:rPr>
              <a:t>2.63 conditions</a:t>
            </a:r>
            <a:r>
              <a:rPr lang="en-GB" b="0" i="0" u="none" strike="noStrike" dirty="0">
                <a:solidFill>
                  <a:srgbClr val="000000"/>
                </a:solidFill>
                <a:effectLst/>
              </a:rPr>
              <a:t>.</a:t>
            </a:r>
          </a:p>
          <a:p>
            <a:pPr algn="l">
              <a:buFont typeface="+mj-lt"/>
              <a:buAutoNum type="arabicPeriod"/>
            </a:pPr>
            <a:r>
              <a:rPr lang="en-GB" b="1" i="0" u="none" strike="noStrike" dirty="0">
                <a:solidFill>
                  <a:srgbClr val="000000"/>
                </a:solidFill>
                <a:effectLst/>
              </a:rPr>
              <a:t>Mixed Cardiopulmonary Conditions (4.49%)</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High probability of </a:t>
            </a:r>
            <a:r>
              <a:rPr lang="en-GB" b="1" i="0" u="none" strike="noStrike" dirty="0">
                <a:solidFill>
                  <a:srgbClr val="000000"/>
                </a:solidFill>
                <a:effectLst/>
              </a:rPr>
              <a:t>COPD (0.30)</a:t>
            </a:r>
            <a:r>
              <a:rPr lang="en-GB" b="0" i="0" u="none" strike="noStrike" dirty="0">
                <a:solidFill>
                  <a:srgbClr val="000000"/>
                </a:solidFill>
                <a:effectLst/>
              </a:rPr>
              <a:t>, </a:t>
            </a:r>
            <a:r>
              <a:rPr lang="en-GB" b="1" i="0" u="none" strike="noStrike" dirty="0">
                <a:solidFill>
                  <a:srgbClr val="000000"/>
                </a:solidFill>
                <a:effectLst/>
              </a:rPr>
              <a:t>asthma (0.24)</a:t>
            </a:r>
            <a:r>
              <a:rPr lang="en-GB" b="0" i="0" u="none" strike="noStrike" dirty="0">
                <a:solidFill>
                  <a:srgbClr val="000000"/>
                </a:solidFill>
                <a:effectLst/>
              </a:rPr>
              <a:t>, and </a:t>
            </a:r>
            <a:r>
              <a:rPr lang="en-GB" b="1" i="0" u="none" strike="noStrike" dirty="0">
                <a:solidFill>
                  <a:srgbClr val="000000"/>
                </a:solidFill>
                <a:effectLst/>
              </a:rPr>
              <a:t>back problems (0.26)</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Individuals also commonly have </a:t>
            </a:r>
            <a:r>
              <a:rPr lang="en-GB" b="1" i="0" u="none" strike="noStrike" dirty="0">
                <a:solidFill>
                  <a:srgbClr val="000000"/>
                </a:solidFill>
                <a:effectLst/>
              </a:rPr>
              <a:t>hypertension (0.37)</a:t>
            </a:r>
            <a:r>
              <a:rPr lang="en-GB" b="0" i="0" u="none" strike="noStrike" dirty="0">
                <a:solidFill>
                  <a:srgbClr val="000000"/>
                </a:solidFill>
                <a:effectLst/>
              </a:rPr>
              <a:t> and </a:t>
            </a:r>
            <a:r>
              <a:rPr lang="en-GB" b="1" i="0" u="none" strike="noStrike" dirty="0">
                <a:solidFill>
                  <a:srgbClr val="000000"/>
                </a:solidFill>
                <a:effectLst/>
              </a:rPr>
              <a:t>mental disorders (0.29)</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High multimorbidity, with an average of </a:t>
            </a:r>
            <a:r>
              <a:rPr lang="en-GB" b="1" i="0" u="none" strike="noStrike" dirty="0">
                <a:solidFill>
                  <a:srgbClr val="000000"/>
                </a:solidFill>
                <a:effectLst/>
              </a:rPr>
              <a:t>3.26 chronic conditions</a:t>
            </a:r>
            <a:r>
              <a:rPr lang="en-GB" b="0" i="0" u="none" strike="noStrike" dirty="0">
                <a:solidFill>
                  <a:srgbClr val="000000"/>
                </a:solidFill>
                <a:effectLst/>
              </a:rPr>
              <a:t>.</a:t>
            </a:r>
          </a:p>
          <a:p>
            <a:pPr algn="l">
              <a:buFont typeface="+mj-lt"/>
              <a:buAutoNum type="arabicPeriod"/>
            </a:pPr>
            <a:r>
              <a:rPr lang="en-GB" b="1" i="0" u="none" strike="noStrike" dirty="0">
                <a:solidFill>
                  <a:srgbClr val="000000"/>
                </a:solidFill>
                <a:effectLst/>
              </a:rPr>
              <a:t>Severe Asthma and Allergy (2.14%)</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Extremely high probabilities of </a:t>
            </a:r>
            <a:r>
              <a:rPr lang="en-GB" b="1" i="0" u="none" strike="noStrike" dirty="0">
                <a:solidFill>
                  <a:srgbClr val="000000"/>
                </a:solidFill>
                <a:effectLst/>
              </a:rPr>
              <a:t>asthma (1.00)</a:t>
            </a:r>
            <a:r>
              <a:rPr lang="en-GB" b="0" i="0" u="none" strike="noStrike" dirty="0">
                <a:solidFill>
                  <a:srgbClr val="000000"/>
                </a:solidFill>
                <a:effectLst/>
              </a:rPr>
              <a:t> and </a:t>
            </a:r>
            <a:r>
              <a:rPr lang="en-GB" b="1" i="0" u="none" strike="noStrike" dirty="0">
                <a:solidFill>
                  <a:srgbClr val="000000"/>
                </a:solidFill>
                <a:effectLst/>
              </a:rPr>
              <a:t>allergy (0.50)</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Moderate likelihood of </a:t>
            </a:r>
            <a:r>
              <a:rPr lang="en-GB" b="1" i="0" u="none" strike="noStrike" dirty="0">
                <a:solidFill>
                  <a:srgbClr val="000000"/>
                </a:solidFill>
                <a:effectLst/>
              </a:rPr>
              <a:t>mental disorders (0.26)</a:t>
            </a:r>
            <a:r>
              <a:rPr lang="en-GB" b="0" i="0" u="none" strike="noStrike" dirty="0">
                <a:solidFill>
                  <a:srgbClr val="000000"/>
                </a:solidFill>
                <a:effectLst/>
              </a:rPr>
              <a:t> and </a:t>
            </a:r>
            <a:r>
              <a:rPr lang="en-GB" b="1" i="0" u="none" strike="noStrike" dirty="0">
                <a:solidFill>
                  <a:srgbClr val="000000"/>
                </a:solidFill>
                <a:effectLst/>
              </a:rPr>
              <a:t>COPD (0.06)</a:t>
            </a:r>
            <a:r>
              <a:rPr lang="en-GB" b="0" i="0" u="none" strike="noStrike" dirty="0">
                <a:solidFill>
                  <a:srgbClr val="000000"/>
                </a:solidFill>
                <a:effectLst/>
              </a:rPr>
              <a:t>.</a:t>
            </a:r>
          </a:p>
          <a:p>
            <a:pPr marL="742950" lvl="1" indent="-285750" algn="l">
              <a:buFont typeface="+mj-lt"/>
              <a:buAutoNum type="arabicPeriod"/>
            </a:pPr>
            <a:r>
              <a:rPr lang="en-GB" b="0" i="0" u="none" strike="noStrike" dirty="0">
                <a:solidFill>
                  <a:srgbClr val="000000"/>
                </a:solidFill>
                <a:effectLst/>
              </a:rPr>
              <a:t>High multimorbidity, with an average of </a:t>
            </a:r>
            <a:r>
              <a:rPr lang="en-GB" b="1" i="0" u="none" strike="noStrike" dirty="0">
                <a:solidFill>
                  <a:srgbClr val="000000"/>
                </a:solidFill>
                <a:effectLst/>
              </a:rPr>
              <a:t>2.48 conditions</a:t>
            </a:r>
            <a:r>
              <a:rPr lang="en-GB" b="0" i="0" u="none" strike="noStrike" dirty="0">
                <a:solidFill>
                  <a:srgbClr val="000000"/>
                </a:solidFill>
                <a:effectLst/>
              </a:rPr>
              <a:t>.</a:t>
            </a:r>
          </a:p>
          <a:p>
            <a:pPr algn="l"/>
            <a:r>
              <a:rPr lang="en-GB" b="1" i="0" u="none" strike="noStrike" dirty="0">
                <a:solidFill>
                  <a:srgbClr val="000000"/>
                </a:solidFill>
                <a:effectLst/>
              </a:rPr>
              <a:t>Summary</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Most people belong to the </a:t>
            </a:r>
            <a:r>
              <a:rPr lang="en-GB" b="1" i="0" u="none" strike="noStrike" dirty="0">
                <a:solidFill>
                  <a:srgbClr val="000000"/>
                </a:solidFill>
                <a:effectLst/>
              </a:rPr>
              <a:t>relatively healthy group</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The other classes reflect different patterns of multimorbidity, such as </a:t>
            </a:r>
            <a:r>
              <a:rPr lang="en-GB" b="1" i="0" u="none" strike="noStrike" dirty="0">
                <a:solidFill>
                  <a:srgbClr val="000000"/>
                </a:solidFill>
                <a:effectLst/>
              </a:rPr>
              <a:t>hypertension</a:t>
            </a:r>
            <a:r>
              <a:rPr lang="en-GB" b="0" i="0" u="none" strike="noStrike" dirty="0">
                <a:solidFill>
                  <a:srgbClr val="000000"/>
                </a:solidFill>
                <a:effectLst/>
              </a:rPr>
              <a:t>, </a:t>
            </a:r>
            <a:r>
              <a:rPr lang="en-GB" b="1" i="0" u="none" strike="noStrike" dirty="0">
                <a:solidFill>
                  <a:srgbClr val="000000"/>
                </a:solidFill>
                <a:effectLst/>
              </a:rPr>
              <a:t>mental health/pain</a:t>
            </a:r>
            <a:r>
              <a:rPr lang="en-GB" b="0" i="0" u="none" strike="noStrike" dirty="0">
                <a:solidFill>
                  <a:srgbClr val="000000"/>
                </a:solidFill>
                <a:effectLst/>
              </a:rPr>
              <a:t>, and </a:t>
            </a:r>
            <a:r>
              <a:rPr lang="en-GB" b="1" i="0" u="none" strike="noStrike" dirty="0">
                <a:solidFill>
                  <a:srgbClr val="000000"/>
                </a:solidFill>
                <a:effectLst/>
              </a:rPr>
              <a:t>respiratory issues</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The highest multimorbidity is observed in the </a:t>
            </a:r>
            <a:r>
              <a:rPr lang="en-GB" b="1" i="0" u="none" strike="noStrike" dirty="0">
                <a:solidFill>
                  <a:srgbClr val="000000"/>
                </a:solidFill>
                <a:effectLst/>
              </a:rPr>
              <a:t>Mixed Cardiopulmonary Conditions</a:t>
            </a:r>
            <a:r>
              <a:rPr lang="en-GB" b="0" i="0" u="none" strike="noStrike" dirty="0">
                <a:solidFill>
                  <a:srgbClr val="000000"/>
                </a:solidFill>
                <a:effectLst/>
              </a:rPr>
              <a:t> group, with an average of 3.26 conditions.</a:t>
            </a:r>
          </a:p>
          <a:p>
            <a:pPr algn="l"/>
            <a:endParaRPr lang="en-GB" b="0" i="0" u="none" strike="noStrike" dirty="0">
              <a:solidFill>
                <a:srgbClr val="000000"/>
              </a:solidFill>
              <a:effectLst/>
            </a:endParaRPr>
          </a:p>
          <a:p>
            <a:pPr marL="0" algn="l" defTabSz="914400" rtl="0"/>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15</a:t>
            </a:fld>
            <a:endParaRPr lang="en-LU"/>
          </a:p>
        </p:txBody>
      </p:sp>
    </p:spTree>
    <p:extLst>
      <p:ext uri="{BB962C8B-B14F-4D97-AF65-F5344CB8AC3E}">
        <p14:creationId xmlns:p14="http://schemas.microsoft.com/office/powerpoint/2010/main" val="7579178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The graph shows the </a:t>
            </a:r>
            <a:r>
              <a:rPr lang="en-GB" b="1" i="0" u="none" strike="noStrike" dirty="0">
                <a:solidFill>
                  <a:srgbClr val="000000"/>
                </a:solidFill>
                <a:effectLst/>
              </a:rPr>
              <a:t>Average Marginal Effects</a:t>
            </a:r>
            <a:r>
              <a:rPr lang="en-GB" b="0" i="0" u="none" strike="noStrike" dirty="0">
                <a:solidFill>
                  <a:srgbClr val="000000"/>
                </a:solidFill>
                <a:effectLst/>
              </a:rPr>
              <a:t> of being in different multimorbidity classes for </a:t>
            </a:r>
            <a:r>
              <a:rPr lang="en-GB" b="1" i="0" u="none" strike="noStrike" dirty="0">
                <a:solidFill>
                  <a:srgbClr val="000000"/>
                </a:solidFill>
                <a:effectLst/>
              </a:rPr>
              <a:t>First-generation (FG)</a:t>
            </a:r>
            <a:r>
              <a:rPr lang="en-GB" b="0" i="0" u="none" strike="noStrike" dirty="0">
                <a:solidFill>
                  <a:srgbClr val="000000"/>
                </a:solidFill>
                <a:effectLst/>
              </a:rPr>
              <a:t>and </a:t>
            </a:r>
            <a:r>
              <a:rPr lang="en-GB" b="1" i="0" u="none" strike="noStrike" dirty="0">
                <a:solidFill>
                  <a:srgbClr val="000000"/>
                </a:solidFill>
                <a:effectLst/>
              </a:rPr>
              <a:t>Second-generation (SG) immigrants</a:t>
            </a:r>
            <a:r>
              <a:rPr lang="en-GB" b="0" i="0" u="none" strike="noStrike" dirty="0">
                <a:solidFill>
                  <a:srgbClr val="000000"/>
                </a:solidFill>
                <a:effectLst/>
              </a:rPr>
              <a:t>, relative to </a:t>
            </a:r>
            <a:r>
              <a:rPr lang="en-GB" b="1" i="0" u="none" strike="noStrike" dirty="0">
                <a:solidFill>
                  <a:srgbClr val="000000"/>
                </a:solidFill>
                <a:effectLst/>
              </a:rPr>
              <a:t>Norwegian natives</a:t>
            </a:r>
            <a:r>
              <a:rPr lang="en-GB" b="0" i="0" u="none" strike="noStrike" dirty="0">
                <a:solidFill>
                  <a:srgbClr val="000000"/>
                </a:solidFill>
                <a:effectLst/>
              </a:rPr>
              <a:t> (the baseline group) [BH: the models control for years since immigration, gender, number of kids, marital status, highest education and can be interpreted as differences in percentage points]:</a:t>
            </a:r>
          </a:p>
          <a:p>
            <a:pPr algn="l">
              <a:buFont typeface="Arial" panose="020B0604020202020204" pitchFamily="34" charset="0"/>
              <a:buChar char="•"/>
            </a:pPr>
            <a:r>
              <a:rPr lang="en-GB" b="1" i="0" u="none" strike="noStrike" dirty="0">
                <a:solidFill>
                  <a:srgbClr val="000000"/>
                </a:solidFill>
                <a:effectLst/>
              </a:rPr>
              <a:t>First-generation (FG) immigrants</a:t>
            </a:r>
            <a:r>
              <a:rPr lang="en-GB" b="0" i="0" u="none" strike="noStrike" dirty="0">
                <a:solidFill>
                  <a:srgbClr val="000000"/>
                </a:solidFill>
                <a:effectLst/>
              </a:rPr>
              <a:t>:</a:t>
            </a:r>
          </a:p>
          <a:p>
            <a:pPr marL="742950" lvl="1" indent="-285750" algn="l">
              <a:buFont typeface="Arial" panose="020B0604020202020204" pitchFamily="34" charset="0"/>
              <a:buChar char="•"/>
            </a:pPr>
            <a:r>
              <a:rPr lang="en-GB" b="1" i="0" u="none" strike="noStrike" dirty="0">
                <a:solidFill>
                  <a:srgbClr val="000000"/>
                </a:solidFill>
                <a:effectLst/>
              </a:rPr>
              <a:t>More likely</a:t>
            </a:r>
            <a:r>
              <a:rPr lang="en-GB" b="0" i="0" u="none" strike="noStrike" dirty="0">
                <a:solidFill>
                  <a:srgbClr val="000000"/>
                </a:solidFill>
                <a:effectLst/>
              </a:rPr>
              <a:t> to belong to the </a:t>
            </a:r>
            <a:r>
              <a:rPr lang="en-GB" b="1" i="0" u="none" strike="noStrike" dirty="0">
                <a:solidFill>
                  <a:srgbClr val="000000"/>
                </a:solidFill>
                <a:effectLst/>
              </a:rPr>
              <a:t>Relatively healthy</a:t>
            </a:r>
            <a:r>
              <a:rPr lang="en-GB" b="0" i="0" u="none" strike="noStrike" dirty="0">
                <a:solidFill>
                  <a:srgbClr val="000000"/>
                </a:solidFill>
                <a:effectLst/>
              </a:rPr>
              <a:t> class compared to Norwegian natives.</a:t>
            </a:r>
          </a:p>
          <a:p>
            <a:pPr marL="742950" lvl="1" indent="-285750" algn="l">
              <a:buFont typeface="Arial" panose="020B0604020202020204" pitchFamily="34" charset="0"/>
              <a:buChar char="•"/>
            </a:pPr>
            <a:r>
              <a:rPr lang="en-GB" b="1" i="0" u="none" strike="noStrike" dirty="0">
                <a:solidFill>
                  <a:srgbClr val="000000"/>
                </a:solidFill>
                <a:effectLst/>
              </a:rPr>
              <a:t>Slightly less likely</a:t>
            </a:r>
            <a:r>
              <a:rPr lang="en-GB" b="0" i="0" u="none" strike="noStrike" dirty="0">
                <a:solidFill>
                  <a:srgbClr val="000000"/>
                </a:solidFill>
                <a:effectLst/>
              </a:rPr>
              <a:t> to be in the </a:t>
            </a:r>
            <a:r>
              <a:rPr lang="en-GB" b="1" i="0" u="none" strike="noStrike" dirty="0">
                <a:solidFill>
                  <a:srgbClr val="000000"/>
                </a:solidFill>
                <a:effectLst/>
              </a:rPr>
              <a:t>Primary Hypertension</a:t>
            </a:r>
            <a:r>
              <a:rPr lang="en-GB" b="0" i="0" u="none" strike="noStrike" dirty="0">
                <a:solidFill>
                  <a:srgbClr val="000000"/>
                </a:solidFill>
                <a:effectLst/>
              </a:rPr>
              <a:t> class.</a:t>
            </a:r>
          </a:p>
          <a:p>
            <a:pPr marL="742950" lvl="1" indent="-285750" algn="l">
              <a:buFont typeface="Arial" panose="020B0604020202020204" pitchFamily="34" charset="0"/>
              <a:buChar char="•"/>
            </a:pPr>
            <a:r>
              <a:rPr lang="en-GB" b="0" i="0" u="none" strike="noStrike" dirty="0">
                <a:solidFill>
                  <a:srgbClr val="000000"/>
                </a:solidFill>
                <a:effectLst/>
              </a:rPr>
              <a:t>Lower likelihood of being in the </a:t>
            </a:r>
            <a:r>
              <a:rPr lang="en-GB" b="1" i="0" u="none" strike="noStrike" dirty="0">
                <a:solidFill>
                  <a:srgbClr val="000000"/>
                </a:solidFill>
                <a:effectLst/>
              </a:rPr>
              <a:t>Mixed Cardiopulmonary Conditions</a:t>
            </a:r>
            <a:r>
              <a:rPr lang="en-GB" b="0" i="0" u="none" strike="noStrike" dirty="0">
                <a:solidFill>
                  <a:srgbClr val="000000"/>
                </a:solidFill>
                <a:effectLst/>
              </a:rPr>
              <a:t> class compared to natives.</a:t>
            </a:r>
          </a:p>
          <a:p>
            <a:pPr marL="742950" lvl="1" indent="-285750" algn="l">
              <a:buFont typeface="Arial" panose="020B0604020202020204" pitchFamily="34" charset="0"/>
              <a:buChar char="•"/>
            </a:pPr>
            <a:r>
              <a:rPr lang="en-GB" b="1" i="0" u="none" strike="noStrike" dirty="0">
                <a:solidFill>
                  <a:srgbClr val="000000"/>
                </a:solidFill>
                <a:effectLst/>
              </a:rPr>
              <a:t>Less likely</a:t>
            </a:r>
            <a:r>
              <a:rPr lang="en-GB" b="0" i="0" u="none" strike="noStrike" dirty="0">
                <a:solidFill>
                  <a:srgbClr val="000000"/>
                </a:solidFill>
                <a:effectLst/>
              </a:rPr>
              <a:t> to be classified into the </a:t>
            </a:r>
            <a:r>
              <a:rPr lang="en-GB" b="1" i="0" u="none" strike="noStrike" dirty="0">
                <a:solidFill>
                  <a:srgbClr val="000000"/>
                </a:solidFill>
                <a:effectLst/>
              </a:rPr>
              <a:t>Severe Asthma and Allergy</a:t>
            </a:r>
            <a:r>
              <a:rPr lang="en-GB" b="0" i="0" u="none" strike="noStrike" dirty="0">
                <a:solidFill>
                  <a:srgbClr val="000000"/>
                </a:solidFill>
                <a:effectLst/>
              </a:rPr>
              <a:t> class.</a:t>
            </a:r>
          </a:p>
          <a:p>
            <a:pPr algn="l">
              <a:buFont typeface="Arial" panose="020B0604020202020204" pitchFamily="34" charset="0"/>
              <a:buChar char="•"/>
            </a:pPr>
            <a:r>
              <a:rPr lang="en-GB" b="1" i="0" u="none" strike="noStrike" dirty="0">
                <a:solidFill>
                  <a:srgbClr val="000000"/>
                </a:solidFill>
                <a:effectLst/>
              </a:rPr>
              <a:t>Second-generation (SG) immigrants</a:t>
            </a:r>
            <a:r>
              <a:rPr lang="en-GB" b="0" i="0" u="none" strike="noStrike" dirty="0">
                <a:solidFill>
                  <a:srgbClr val="000000"/>
                </a:solidFill>
                <a:effectLst/>
              </a:rPr>
              <a:t>:</a:t>
            </a:r>
          </a:p>
          <a:p>
            <a:pPr marL="742950" lvl="1" indent="-285750" algn="l">
              <a:buFont typeface="Arial" panose="020B0604020202020204" pitchFamily="34" charset="0"/>
              <a:buChar char="•"/>
            </a:pPr>
            <a:r>
              <a:rPr lang="en-GB" b="1" i="0" u="none" strike="noStrike" dirty="0">
                <a:solidFill>
                  <a:srgbClr val="000000"/>
                </a:solidFill>
                <a:effectLst/>
              </a:rPr>
              <a:t>More likely</a:t>
            </a:r>
            <a:r>
              <a:rPr lang="en-GB" b="0" i="0" u="none" strike="noStrike" dirty="0">
                <a:solidFill>
                  <a:srgbClr val="000000"/>
                </a:solidFill>
                <a:effectLst/>
              </a:rPr>
              <a:t> to belong to the </a:t>
            </a:r>
            <a:r>
              <a:rPr lang="en-GB" b="1" i="0" u="none" strike="noStrike" dirty="0">
                <a:solidFill>
                  <a:srgbClr val="000000"/>
                </a:solidFill>
                <a:effectLst/>
              </a:rPr>
              <a:t>Relatively healthy</a:t>
            </a:r>
            <a:r>
              <a:rPr lang="en-GB" b="0" i="0" u="none" strike="noStrike" dirty="0">
                <a:solidFill>
                  <a:srgbClr val="000000"/>
                </a:solidFill>
                <a:effectLst/>
              </a:rPr>
              <a:t> class compared to Norwegian natives.</a:t>
            </a:r>
          </a:p>
          <a:p>
            <a:pPr marL="742950" lvl="1" indent="-285750" algn="l">
              <a:buFont typeface="Arial" panose="020B0604020202020204" pitchFamily="34" charset="0"/>
              <a:buChar char="•"/>
            </a:pPr>
            <a:r>
              <a:rPr lang="en-GB" b="1" i="0" u="none" strike="noStrike" dirty="0">
                <a:solidFill>
                  <a:srgbClr val="000000"/>
                </a:solidFill>
                <a:effectLst/>
              </a:rPr>
              <a:t>More likely</a:t>
            </a:r>
            <a:r>
              <a:rPr lang="en-GB" b="0" i="0" u="none" strike="noStrike" dirty="0">
                <a:solidFill>
                  <a:srgbClr val="000000"/>
                </a:solidFill>
                <a:effectLst/>
              </a:rPr>
              <a:t> to belong to the </a:t>
            </a:r>
            <a:r>
              <a:rPr lang="en-GB" b="1" i="0" u="none" strike="noStrike" dirty="0">
                <a:solidFill>
                  <a:srgbClr val="000000"/>
                </a:solidFill>
                <a:effectLst/>
              </a:rPr>
              <a:t>Mental and Chronic Pain </a:t>
            </a:r>
            <a:r>
              <a:rPr lang="en-GB" b="1" i="0" u="none" strike="noStrike" dirty="0" err="1">
                <a:solidFill>
                  <a:srgbClr val="000000"/>
                </a:solidFill>
                <a:effectLst/>
              </a:rPr>
              <a:t>Conditionsy</a:t>
            </a:r>
            <a:r>
              <a:rPr lang="en-GB" b="0" i="0" u="none" strike="noStrike" dirty="0" err="1">
                <a:solidFill>
                  <a:srgbClr val="000000"/>
                </a:solidFill>
                <a:effectLst/>
              </a:rPr>
              <a:t>classes</a:t>
            </a:r>
            <a:r>
              <a:rPr lang="en-GB" b="0" i="0" u="none" strike="noStrike" dirty="0">
                <a:solidFill>
                  <a:srgbClr val="000000"/>
                </a:solidFill>
                <a:effectLst/>
              </a:rPr>
              <a:t> than both Norwegian natives and FG immigrants.</a:t>
            </a:r>
          </a:p>
          <a:p>
            <a:pPr marL="742950" lvl="1" indent="-285750" algn="l">
              <a:buFont typeface="Arial" panose="020B0604020202020204" pitchFamily="34" charset="0"/>
              <a:buChar char="•"/>
            </a:pPr>
            <a:r>
              <a:rPr lang="en-GB" b="1" i="0" u="none" strike="noStrike" dirty="0">
                <a:solidFill>
                  <a:srgbClr val="000000"/>
                </a:solidFill>
                <a:effectLst/>
              </a:rPr>
              <a:t>Lower likelihood</a:t>
            </a:r>
            <a:r>
              <a:rPr lang="en-GB" b="0" i="0" u="none" strike="noStrike" dirty="0">
                <a:solidFill>
                  <a:srgbClr val="000000"/>
                </a:solidFill>
                <a:effectLst/>
              </a:rPr>
              <a:t> of being classified into the </a:t>
            </a:r>
            <a:r>
              <a:rPr lang="en-GB" b="1" i="0" u="none" strike="noStrike" dirty="0">
                <a:solidFill>
                  <a:srgbClr val="000000"/>
                </a:solidFill>
                <a:effectLst/>
              </a:rPr>
              <a:t>Primary Hypertension</a:t>
            </a:r>
            <a:r>
              <a:rPr lang="en-GB" b="0" i="0" u="none" strike="noStrike" dirty="0">
                <a:solidFill>
                  <a:srgbClr val="000000"/>
                </a:solidFill>
                <a:effectLst/>
              </a:rPr>
              <a:t> class.</a:t>
            </a:r>
          </a:p>
          <a:p>
            <a:pPr marL="742950" lvl="1" indent="-285750" algn="l">
              <a:buFont typeface="Arial" panose="020B0604020202020204" pitchFamily="34" charset="0"/>
              <a:buChar char="•"/>
            </a:pPr>
            <a:endParaRPr lang="en-GB" b="0" i="0" u="none" strike="noStrike" dirty="0">
              <a:solidFill>
                <a:srgbClr val="000000"/>
              </a:solidFill>
              <a:effectLst/>
            </a:endParaRPr>
          </a:p>
          <a:p>
            <a:pPr algn="l"/>
            <a:r>
              <a:rPr lang="en-GB" b="1" i="0" u="none" strike="noStrike" dirty="0">
                <a:solidFill>
                  <a:srgbClr val="000000"/>
                </a:solidFill>
                <a:effectLst/>
              </a:rPr>
              <a:t>To sum </a:t>
            </a:r>
            <a:r>
              <a:rPr lang="en-GB" b="1" i="0" u="none" strike="noStrike" dirty="0" err="1">
                <a:solidFill>
                  <a:srgbClr val="000000"/>
                </a:solidFill>
                <a:effectLst/>
              </a:rPr>
              <a:t>uo</a:t>
            </a:r>
            <a:r>
              <a:rPr lang="en-GB" b="0" i="0" u="none" strike="noStrike" dirty="0">
                <a:solidFill>
                  <a:srgbClr val="000000"/>
                </a:solidFill>
                <a:effectLst/>
              </a:rPr>
              <a:t>:</a:t>
            </a:r>
          </a:p>
          <a:p>
            <a:pPr algn="l">
              <a:buFont typeface="Arial" panose="020B0604020202020204" pitchFamily="34" charset="0"/>
              <a:buChar char="•"/>
            </a:pPr>
            <a:r>
              <a:rPr lang="en-GB" b="1" i="0" u="none" strike="noStrike" dirty="0">
                <a:solidFill>
                  <a:srgbClr val="000000"/>
                </a:solidFill>
                <a:effectLst/>
              </a:rPr>
              <a:t>First-generation immigrants</a:t>
            </a:r>
            <a:r>
              <a:rPr lang="en-GB" b="0" i="0" u="none" strike="noStrike" dirty="0">
                <a:solidFill>
                  <a:srgbClr val="000000"/>
                </a:solidFill>
                <a:effectLst/>
              </a:rPr>
              <a:t> are generally healthier compared to natives, with a higher probability of being in the </a:t>
            </a:r>
            <a:r>
              <a:rPr lang="en-GB" b="1" i="0" u="none" strike="noStrike" dirty="0">
                <a:solidFill>
                  <a:srgbClr val="000000"/>
                </a:solidFill>
                <a:effectLst/>
              </a:rPr>
              <a:t>Relatively healthy</a:t>
            </a:r>
            <a:r>
              <a:rPr lang="en-GB" b="0" i="0" u="none" strike="noStrike" dirty="0">
                <a:solidFill>
                  <a:srgbClr val="000000"/>
                </a:solidFill>
                <a:effectLst/>
              </a:rPr>
              <a:t> group.</a:t>
            </a:r>
          </a:p>
          <a:p>
            <a:pPr algn="l">
              <a:buFont typeface="Arial" panose="020B0604020202020204" pitchFamily="34" charset="0"/>
              <a:buChar char="•"/>
            </a:pPr>
            <a:r>
              <a:rPr lang="en-GB" b="1" i="0" u="none" strike="noStrike" dirty="0">
                <a:solidFill>
                  <a:srgbClr val="000000"/>
                </a:solidFill>
                <a:effectLst/>
              </a:rPr>
              <a:t>Second-generation immigrants</a:t>
            </a:r>
            <a:r>
              <a:rPr lang="en-GB" b="0" i="0" u="none" strike="noStrike" dirty="0">
                <a:solidFill>
                  <a:srgbClr val="000000"/>
                </a:solidFill>
                <a:effectLst/>
              </a:rPr>
              <a:t> show higher probabilities of being in more severe health conditions, especially in the </a:t>
            </a:r>
            <a:r>
              <a:rPr lang="en-GB" b="1" i="0" u="none" strike="noStrike" dirty="0">
                <a:solidFill>
                  <a:srgbClr val="000000"/>
                </a:solidFill>
                <a:effectLst/>
              </a:rPr>
              <a:t>Mental and Chronic Pain</a:t>
            </a:r>
            <a:r>
              <a:rPr lang="en-GB" b="0" i="0" u="none" strike="noStrike" dirty="0">
                <a:solidFill>
                  <a:srgbClr val="000000"/>
                </a:solidFill>
                <a:effectLst/>
              </a:rPr>
              <a:t> lasses.</a:t>
            </a:r>
          </a:p>
          <a:p>
            <a:pPr algn="l">
              <a:buFont typeface="Arial" panose="020B0604020202020204" pitchFamily="34" charset="0"/>
              <a:buChar char="•"/>
            </a:pPr>
            <a:r>
              <a:rPr lang="en-GB" b="0" i="0" u="none" strike="noStrike" dirty="0">
                <a:solidFill>
                  <a:srgbClr val="000000"/>
                </a:solidFill>
                <a:effectLst/>
              </a:rPr>
              <a:t>Both FG and SG immigrants are less likely to be in the </a:t>
            </a:r>
            <a:r>
              <a:rPr lang="en-GB" b="1" i="0" u="none" strike="noStrike" dirty="0">
                <a:solidFill>
                  <a:srgbClr val="000000"/>
                </a:solidFill>
                <a:effectLst/>
              </a:rPr>
              <a:t>Primary Hypertension</a:t>
            </a:r>
            <a:r>
              <a:rPr lang="en-GB" b="0" i="0" u="none" strike="noStrike" dirty="0">
                <a:solidFill>
                  <a:srgbClr val="000000"/>
                </a:solidFill>
                <a:effectLst/>
              </a:rPr>
              <a:t> or </a:t>
            </a:r>
            <a:r>
              <a:rPr lang="en-GB" b="1" i="0" u="none" strike="noStrike" dirty="0">
                <a:solidFill>
                  <a:srgbClr val="000000"/>
                </a:solidFill>
                <a:effectLst/>
              </a:rPr>
              <a:t>Mixed Cardiopulmonary Conditions</a:t>
            </a:r>
            <a:r>
              <a:rPr lang="en-GB" b="0" i="0" u="none" strike="noStrike" dirty="0">
                <a:solidFill>
                  <a:srgbClr val="000000"/>
                </a:solidFill>
                <a:effectLst/>
              </a:rPr>
              <a:t> classes compared to Norwegian natives.</a:t>
            </a:r>
          </a:p>
          <a:p>
            <a:pPr marL="742950" lvl="1" indent="-285750" algn="l">
              <a:buFont typeface="Arial" panose="020B0604020202020204" pitchFamily="34" charset="0"/>
              <a:buChar char="•"/>
            </a:pPr>
            <a:endParaRPr lang="en-GB" b="0" i="0" u="none" strike="noStrike" dirty="0">
              <a:solidFill>
                <a:srgbClr val="000000"/>
              </a:solidFill>
              <a:effectLst/>
            </a:endParaRPr>
          </a:p>
          <a:p>
            <a:pPr marL="0" algn="l" defTabSz="914400" rtl="0"/>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16</a:t>
            </a:fld>
            <a:endParaRPr lang="en-LU"/>
          </a:p>
        </p:txBody>
      </p:sp>
    </p:spTree>
    <p:extLst>
      <p:ext uri="{BB962C8B-B14F-4D97-AF65-F5344CB8AC3E}">
        <p14:creationId xmlns:p14="http://schemas.microsoft.com/office/powerpoint/2010/main" val="758681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897AE-B738-2A16-EF6C-03307669B1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AC21D9-F020-03F0-E234-C014116A23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C8AE87-1D3D-3A2F-E8EF-D749E4D132AB}"/>
              </a:ext>
            </a:extLst>
          </p:cNvPr>
          <p:cNvSpPr>
            <a:spLocks noGrp="1"/>
          </p:cNvSpPr>
          <p:nvPr>
            <p:ph type="body" idx="1"/>
          </p:nvPr>
        </p:nvSpPr>
        <p:spPr/>
        <p:txBody>
          <a:bodyPr/>
          <a:lstStyle/>
          <a:p>
            <a:pPr algn="l"/>
            <a:r>
              <a:rPr lang="en-GB" b="0" i="0" u="none" strike="noStrike" dirty="0">
                <a:solidFill>
                  <a:srgbClr val="000000"/>
                </a:solidFill>
                <a:effectLst/>
              </a:rPr>
              <a:t>[Suggestion BH] Now you might wonder, how these relative risks translate into actual prevalences in the Norwegian population. To this end, we estimated the predicted probabilities for each subgroup and multiplied them with the respective group sizes in the Norwegian population. What we find striking, for instance, is that around half a million Norwegian natives suffer from (2) primary hypertension. Also, when looking at the smallest of these population groups, the SG immigrants, we find that, for instance, around 9,000 individuals experience the (3) mental/chronic pain multimorbidity pattern. </a:t>
            </a:r>
          </a:p>
          <a:p>
            <a:pPr marL="0" algn="l" defTabSz="914400" rtl="0"/>
            <a:endParaRPr lang="en-LU" dirty="0"/>
          </a:p>
        </p:txBody>
      </p:sp>
      <p:sp>
        <p:nvSpPr>
          <p:cNvPr id="4" name="Slide Number Placeholder 3">
            <a:extLst>
              <a:ext uri="{FF2B5EF4-FFF2-40B4-BE49-F238E27FC236}">
                <a16:creationId xmlns:a16="http://schemas.microsoft.com/office/drawing/2014/main" id="{A11B39FF-2774-6F1B-05DC-ED34DF1C3EEA}"/>
              </a:ext>
            </a:extLst>
          </p:cNvPr>
          <p:cNvSpPr>
            <a:spLocks noGrp="1"/>
          </p:cNvSpPr>
          <p:nvPr>
            <p:ph type="sldNum" sz="quarter" idx="5"/>
          </p:nvPr>
        </p:nvSpPr>
        <p:spPr/>
        <p:txBody>
          <a:bodyPr/>
          <a:lstStyle/>
          <a:p>
            <a:pPr>
              <a:defRPr/>
            </a:pPr>
            <a:fld id="{5E503490-9593-4301-8234-971C5CAB22D3}" type="slidenum">
              <a:rPr lang="en-LU" smtClean="0"/>
              <a:t>17</a:t>
            </a:fld>
            <a:endParaRPr lang="en-LU"/>
          </a:p>
        </p:txBody>
      </p:sp>
    </p:spTree>
    <p:extLst>
      <p:ext uri="{BB962C8B-B14F-4D97-AF65-F5344CB8AC3E}">
        <p14:creationId xmlns:p14="http://schemas.microsoft.com/office/powerpoint/2010/main" val="385542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1. Healthier Profile of Nordic Immigrants (FG and SG):</a:t>
            </a:r>
          </a:p>
          <a:p>
            <a:pPr algn="l">
              <a:buFont typeface="Arial" panose="020B0604020202020204" pitchFamily="34" charset="0"/>
              <a:buChar char="•"/>
            </a:pPr>
            <a:r>
              <a:rPr lang="en-GB" b="1" i="0" u="none" strike="noStrike" dirty="0">
                <a:solidFill>
                  <a:srgbClr val="000000"/>
                </a:solidFill>
                <a:effectLst/>
              </a:rPr>
              <a:t>Nordic immigrants  FG </a:t>
            </a:r>
            <a:r>
              <a:rPr lang="en-GB" b="0" i="0" u="none" strike="noStrike" dirty="0">
                <a:solidFill>
                  <a:srgbClr val="000000"/>
                </a:solidFill>
                <a:effectLst/>
              </a:rPr>
              <a:t>are more likely to be classified as </a:t>
            </a:r>
            <a:r>
              <a:rPr lang="en-GB" b="1" i="0" u="none" strike="noStrike" dirty="0">
                <a:solidFill>
                  <a:srgbClr val="000000"/>
                </a:solidFill>
                <a:effectLst/>
              </a:rPr>
              <a:t>Relatively healthy</a:t>
            </a:r>
            <a:r>
              <a:rPr lang="en-GB" b="0" i="0" u="none" strike="noStrike" dirty="0">
                <a:solidFill>
                  <a:srgbClr val="000000"/>
                </a:solidFill>
                <a:effectLst/>
              </a:rPr>
              <a:t> compared to Norwegian natives and other immigrant groups.</a:t>
            </a:r>
          </a:p>
          <a:p>
            <a:pPr algn="l">
              <a:buFont typeface="Arial" panose="020B0604020202020204" pitchFamily="34" charset="0"/>
              <a:buChar char="•"/>
            </a:pPr>
            <a:r>
              <a:rPr lang="en-GB" b="0" i="0" u="none" strike="noStrike" dirty="0">
                <a:solidFill>
                  <a:srgbClr val="000000"/>
                </a:solidFill>
                <a:effectLst/>
              </a:rPr>
              <a:t>This group stands out for having better overall health outcomes.</a:t>
            </a:r>
          </a:p>
          <a:p>
            <a:pPr algn="l">
              <a:buFont typeface="Arial" panose="020B0604020202020204" pitchFamily="34" charset="0"/>
              <a:buChar char="•"/>
            </a:pPr>
            <a:endParaRPr lang="en-GB" b="0" i="0" u="none" strike="noStrike" dirty="0">
              <a:solidFill>
                <a:srgbClr val="000000"/>
              </a:solidFill>
              <a:effectLst/>
            </a:endParaRPr>
          </a:p>
          <a:p>
            <a:pPr algn="l"/>
            <a:r>
              <a:rPr lang="en-GB" b="1" i="0" u="none" strike="noStrike" dirty="0">
                <a:solidFill>
                  <a:srgbClr val="000000"/>
                </a:solidFill>
                <a:effectLst/>
              </a:rPr>
              <a:t>2. Greater Health Challenges for Non-Western Immigrants (FG and SG):</a:t>
            </a:r>
          </a:p>
          <a:p>
            <a:pPr algn="l">
              <a:buFont typeface="Arial" panose="020B0604020202020204" pitchFamily="34" charset="0"/>
              <a:buChar char="•"/>
            </a:pPr>
            <a:r>
              <a:rPr lang="en-GB" b="1" i="0" u="none" strike="noStrike" dirty="0">
                <a:solidFill>
                  <a:srgbClr val="000000"/>
                </a:solidFill>
                <a:effectLst/>
              </a:rPr>
              <a:t>Non-Western immigrants</a:t>
            </a:r>
            <a:r>
              <a:rPr lang="en-GB" b="0" i="0" u="none" strike="noStrike" dirty="0">
                <a:solidFill>
                  <a:srgbClr val="000000"/>
                </a:solidFill>
                <a:effectLst/>
              </a:rPr>
              <a:t> (both FG and SG) are significantly </a:t>
            </a:r>
            <a:r>
              <a:rPr lang="en-GB" b="1" i="0" u="none" strike="noStrike" dirty="0">
                <a:solidFill>
                  <a:srgbClr val="000000"/>
                </a:solidFill>
                <a:effectLst/>
              </a:rPr>
              <a:t>less likely</a:t>
            </a:r>
            <a:r>
              <a:rPr lang="en-GB" b="0" i="0" u="none" strike="noStrike" dirty="0">
                <a:solidFill>
                  <a:srgbClr val="000000"/>
                </a:solidFill>
                <a:effectLst/>
              </a:rPr>
              <a:t> to be </a:t>
            </a:r>
            <a:r>
              <a:rPr lang="en-GB" b="1" i="0" u="none" strike="noStrike" dirty="0">
                <a:solidFill>
                  <a:srgbClr val="000000"/>
                </a:solidFill>
                <a:effectLst/>
              </a:rPr>
              <a:t>Relatively healthy</a:t>
            </a:r>
            <a:r>
              <a:rPr lang="en-GB" b="0" i="0" u="none" strike="noStrike" dirty="0">
                <a:solidFill>
                  <a:srgbClr val="000000"/>
                </a:solidFill>
                <a:effectLst/>
              </a:rPr>
              <a:t> and </a:t>
            </a:r>
            <a:r>
              <a:rPr lang="en-GB" b="1" i="0" u="none" strike="noStrike" dirty="0">
                <a:solidFill>
                  <a:srgbClr val="000000"/>
                </a:solidFill>
                <a:effectLst/>
              </a:rPr>
              <a:t>more likely </a:t>
            </a:r>
            <a:r>
              <a:rPr lang="en-GB" b="0" i="0" u="none" strike="noStrike" dirty="0">
                <a:solidFill>
                  <a:srgbClr val="000000"/>
                </a:solidFill>
                <a:effectLst/>
              </a:rPr>
              <a:t>to belong to the </a:t>
            </a:r>
            <a:r>
              <a:rPr lang="en-GB" b="1" i="0" u="none" strike="noStrike" dirty="0">
                <a:solidFill>
                  <a:srgbClr val="000000"/>
                </a:solidFill>
                <a:effectLst/>
              </a:rPr>
              <a:t>Primary Hypertension</a:t>
            </a:r>
            <a:r>
              <a:rPr lang="en-GB" b="0" i="0" u="none" strike="noStrike" dirty="0">
                <a:solidFill>
                  <a:srgbClr val="000000"/>
                </a:solidFill>
                <a:effectLst/>
              </a:rPr>
              <a:t>, </a:t>
            </a:r>
            <a:r>
              <a:rPr lang="en-GB" b="1" i="0" u="none" strike="noStrike" dirty="0">
                <a:solidFill>
                  <a:srgbClr val="000000"/>
                </a:solidFill>
                <a:effectLst/>
              </a:rPr>
              <a:t>Mental and Chronic Pain</a:t>
            </a:r>
            <a:r>
              <a:rPr lang="en-GB" b="0" i="0" u="none" strike="noStrike" dirty="0">
                <a:solidFill>
                  <a:srgbClr val="000000"/>
                </a:solidFill>
                <a:effectLst/>
              </a:rPr>
              <a:t> clusters.</a:t>
            </a:r>
          </a:p>
          <a:p>
            <a:pPr algn="l">
              <a:buFont typeface="Arial" panose="020B0604020202020204" pitchFamily="34" charset="0"/>
              <a:buChar char="•"/>
            </a:pPr>
            <a:r>
              <a:rPr lang="en-GB" b="0" i="0" u="none" strike="noStrike" dirty="0">
                <a:solidFill>
                  <a:srgbClr val="000000"/>
                </a:solidFill>
                <a:effectLst/>
              </a:rPr>
              <a:t>This points to potential social factors affecting their health, such as socioeconomic disparities and access to care.</a:t>
            </a:r>
          </a:p>
          <a:p>
            <a:pPr algn="l">
              <a:buFont typeface="Arial" panose="020B0604020202020204" pitchFamily="34" charset="0"/>
              <a:buChar char="•"/>
            </a:pPr>
            <a:endParaRPr lang="en-GB" b="0" i="0" u="none" strike="noStrike" dirty="0">
              <a:solidFill>
                <a:srgbClr val="000000"/>
              </a:solidFill>
              <a:effectLst/>
            </a:endParaRPr>
          </a:p>
          <a:p>
            <a:pPr algn="l"/>
            <a:r>
              <a:rPr lang="en-GB" b="1" i="0" u="none" strike="noStrike" dirty="0">
                <a:solidFill>
                  <a:srgbClr val="000000"/>
                </a:solidFill>
                <a:effectLst/>
              </a:rPr>
              <a:t>3. Second-generation Immigrants (SG) Show Higher Vulnerability:</a:t>
            </a:r>
          </a:p>
          <a:p>
            <a:pPr algn="l">
              <a:buFont typeface="Arial" panose="020B0604020202020204" pitchFamily="34" charset="0"/>
              <a:buChar char="•"/>
            </a:pPr>
            <a:r>
              <a:rPr lang="en-GB" b="1" i="0" u="none" strike="noStrike" dirty="0">
                <a:solidFill>
                  <a:srgbClr val="000000"/>
                </a:solidFill>
                <a:effectLst/>
              </a:rPr>
              <a:t>Second-generation immigrants</a:t>
            </a:r>
            <a:r>
              <a:rPr lang="en-GB" b="0" i="0" u="none" strike="noStrike" dirty="0">
                <a:solidFill>
                  <a:srgbClr val="000000"/>
                </a:solidFill>
                <a:effectLst/>
              </a:rPr>
              <a:t> (especially from </a:t>
            </a:r>
            <a:r>
              <a:rPr lang="en-GB" b="1" i="0" u="none" strike="noStrike" dirty="0">
                <a:solidFill>
                  <a:srgbClr val="000000"/>
                </a:solidFill>
                <a:effectLst/>
              </a:rPr>
              <a:t>non-Western</a:t>
            </a:r>
            <a:r>
              <a:rPr lang="en-GB" b="0" i="0" u="none" strike="noStrike" dirty="0">
                <a:solidFill>
                  <a:srgbClr val="000000"/>
                </a:solidFill>
                <a:effectLst/>
              </a:rPr>
              <a:t> countries) are more likely to experience worse health outcomes, particularly in terms of </a:t>
            </a:r>
            <a:r>
              <a:rPr lang="en-GB" b="1" i="0" u="none" strike="noStrike" dirty="0">
                <a:solidFill>
                  <a:srgbClr val="000000"/>
                </a:solidFill>
                <a:effectLst/>
              </a:rPr>
              <a:t>mental health</a:t>
            </a:r>
            <a:r>
              <a:rPr lang="en-GB" b="0" i="0" u="none" strike="noStrike" dirty="0">
                <a:solidFill>
                  <a:srgbClr val="000000"/>
                </a:solidFill>
                <a:effectLst/>
              </a:rPr>
              <a:t>, </a:t>
            </a:r>
            <a:r>
              <a:rPr lang="en-GB" b="1" i="0" u="none" strike="noStrike" dirty="0">
                <a:solidFill>
                  <a:srgbClr val="000000"/>
                </a:solidFill>
                <a:effectLst/>
              </a:rPr>
              <a:t>chronic pain</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This suggests that health challenges persist or worsen across generations, which could imply ongoing challenges related to integration and social determinants of health.</a:t>
            </a:r>
          </a:p>
          <a:p>
            <a:pPr algn="l">
              <a:buFont typeface="Arial" panose="020B0604020202020204" pitchFamily="34" charset="0"/>
              <a:buChar char="•"/>
            </a:pPr>
            <a:endParaRPr lang="en-GB" b="0" i="0" u="none" strike="noStrike" dirty="0">
              <a:solidFill>
                <a:srgbClr val="000000"/>
              </a:solidFill>
              <a:effectLst/>
            </a:endParaRPr>
          </a:p>
          <a:p>
            <a:pPr algn="l"/>
            <a:r>
              <a:rPr lang="en-GB" b="1" i="0" u="none" strike="noStrike" dirty="0">
                <a:solidFill>
                  <a:srgbClr val="000000"/>
                </a:solidFill>
                <a:effectLst/>
              </a:rPr>
              <a:t>4. Patterns Vary by Region of Origin:</a:t>
            </a:r>
          </a:p>
          <a:p>
            <a:pPr algn="l">
              <a:buFont typeface="Arial" panose="020B0604020202020204" pitchFamily="34" charset="0"/>
              <a:buChar char="•"/>
            </a:pPr>
            <a:r>
              <a:rPr lang="en-GB" b="1" i="0" u="none" strike="noStrike" dirty="0">
                <a:solidFill>
                  <a:srgbClr val="000000"/>
                </a:solidFill>
                <a:effectLst/>
              </a:rPr>
              <a:t>European immigrants</a:t>
            </a:r>
            <a:r>
              <a:rPr lang="en-GB" b="0" i="0" u="none" strike="noStrike" dirty="0">
                <a:solidFill>
                  <a:srgbClr val="000000"/>
                </a:solidFill>
                <a:effectLst/>
              </a:rPr>
              <a:t> (both FG and SG) show mixed outcomes, with some subgroups facing higher risks of </a:t>
            </a:r>
            <a:r>
              <a:rPr lang="en-GB" b="1" i="0" u="none" strike="noStrike" dirty="0">
                <a:solidFill>
                  <a:srgbClr val="000000"/>
                </a:solidFill>
                <a:effectLst/>
              </a:rPr>
              <a:t>mental health conditions</a:t>
            </a:r>
            <a:r>
              <a:rPr lang="en-GB" b="0" i="0" u="none" strike="noStrike" dirty="0">
                <a:solidFill>
                  <a:srgbClr val="000000"/>
                </a:solidFill>
                <a:effectLst/>
              </a:rPr>
              <a:t> (e.g., </a:t>
            </a:r>
            <a:r>
              <a:rPr lang="en-GB" b="1" i="0" u="none" strike="noStrike" dirty="0">
                <a:solidFill>
                  <a:srgbClr val="000000"/>
                </a:solidFill>
                <a:effectLst/>
              </a:rPr>
              <a:t>EU-15</a:t>
            </a:r>
            <a:r>
              <a:rPr lang="en-GB" b="0" i="0" u="none" strike="noStrike" dirty="0">
                <a:solidFill>
                  <a:srgbClr val="000000"/>
                </a:solidFill>
                <a:effectLst/>
              </a:rPr>
              <a:t> and </a:t>
            </a:r>
            <a:r>
              <a:rPr lang="en-GB" b="1" i="0" u="none" strike="noStrike" dirty="0">
                <a:solidFill>
                  <a:srgbClr val="000000"/>
                </a:solidFill>
                <a:effectLst/>
              </a:rPr>
              <a:t>other EU</a:t>
            </a:r>
            <a:r>
              <a:rPr lang="en-GB" b="0" i="0" u="none" strike="noStrike" dirty="0">
                <a:solidFill>
                  <a:srgbClr val="000000"/>
                </a:solidFill>
                <a:effectLst/>
              </a:rPr>
              <a:t> groups).</a:t>
            </a: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These variations highlight the need to consider </a:t>
            </a:r>
            <a:r>
              <a:rPr lang="en-GB" b="1" i="0" u="none" strike="noStrike" dirty="0">
                <a:solidFill>
                  <a:srgbClr val="000000"/>
                </a:solidFill>
                <a:effectLst/>
              </a:rPr>
              <a:t>specific regional origins</a:t>
            </a:r>
            <a:r>
              <a:rPr lang="en-GB" b="0" i="0" u="none" strike="noStrike" dirty="0">
                <a:solidFill>
                  <a:srgbClr val="000000"/>
                </a:solidFill>
                <a:effectLst/>
              </a:rPr>
              <a:t> when </a:t>
            </a:r>
            <a:r>
              <a:rPr lang="en-GB" b="0" i="0" u="none" strike="noStrike" dirty="0" err="1">
                <a:solidFill>
                  <a:srgbClr val="000000"/>
                </a:solidFill>
                <a:effectLst/>
              </a:rPr>
              <a:t>analyzing</a:t>
            </a:r>
            <a:r>
              <a:rPr lang="en-GB" b="0" i="0" u="none" strike="noStrike" dirty="0">
                <a:solidFill>
                  <a:srgbClr val="000000"/>
                </a:solidFill>
                <a:effectLst/>
              </a:rPr>
              <a:t> health outcomes.</a:t>
            </a:r>
          </a:p>
          <a:p>
            <a:pPr marL="0" algn="l" defTabSz="914400" rtl="0"/>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18</a:t>
            </a:fld>
            <a:endParaRPr lang="en-LU"/>
          </a:p>
        </p:txBody>
      </p:sp>
    </p:spTree>
    <p:extLst>
      <p:ext uri="{BB962C8B-B14F-4D97-AF65-F5344CB8AC3E}">
        <p14:creationId xmlns:p14="http://schemas.microsoft.com/office/powerpoint/2010/main" val="1022770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1. Work and Education Migrants Are Healthier:</a:t>
            </a:r>
          </a:p>
          <a:p>
            <a:pPr algn="l">
              <a:buFont typeface="Arial" panose="020B0604020202020204" pitchFamily="34" charset="0"/>
              <a:buChar char="•"/>
            </a:pPr>
            <a:r>
              <a:rPr lang="en-GB" b="1" i="0" u="none" strike="noStrike" dirty="0">
                <a:solidFill>
                  <a:srgbClr val="000000"/>
                </a:solidFill>
                <a:effectLst/>
              </a:rPr>
              <a:t>Work migrants</a:t>
            </a:r>
            <a:r>
              <a:rPr lang="en-GB" b="0" i="0" u="none" strike="noStrike" dirty="0">
                <a:solidFill>
                  <a:srgbClr val="000000"/>
                </a:solidFill>
                <a:effectLst/>
              </a:rPr>
              <a:t> and </a:t>
            </a:r>
            <a:r>
              <a:rPr lang="en-GB" b="1" i="0" u="none" strike="noStrike" dirty="0">
                <a:solidFill>
                  <a:srgbClr val="000000"/>
                </a:solidFill>
                <a:effectLst/>
              </a:rPr>
              <a:t>education migrants</a:t>
            </a:r>
            <a:r>
              <a:rPr lang="en-GB" b="0" i="0" u="none" strike="noStrike" dirty="0">
                <a:solidFill>
                  <a:srgbClr val="000000"/>
                </a:solidFill>
                <a:effectLst/>
              </a:rPr>
              <a:t> show a </a:t>
            </a:r>
            <a:r>
              <a:rPr lang="en-GB" b="1" i="0" u="none" strike="noStrike" dirty="0">
                <a:solidFill>
                  <a:srgbClr val="000000"/>
                </a:solidFill>
                <a:effectLst/>
              </a:rPr>
              <a:t>higher likelihood</a:t>
            </a:r>
            <a:r>
              <a:rPr lang="en-GB" b="0" i="0" u="none" strike="noStrike" dirty="0">
                <a:solidFill>
                  <a:srgbClr val="000000"/>
                </a:solidFill>
                <a:effectLst/>
              </a:rPr>
              <a:t> of being in the </a:t>
            </a:r>
            <a:r>
              <a:rPr lang="en-GB" b="1" i="0" u="none" strike="noStrike" dirty="0">
                <a:solidFill>
                  <a:srgbClr val="000000"/>
                </a:solidFill>
                <a:effectLst/>
              </a:rPr>
              <a:t>Relatively healthy</a:t>
            </a:r>
            <a:r>
              <a:rPr lang="en-GB" b="0" i="0" u="none" strike="noStrike" dirty="0">
                <a:solidFill>
                  <a:srgbClr val="000000"/>
                </a:solidFill>
                <a:effectLst/>
              </a:rPr>
              <a:t> class compared to Norwegian natives.</a:t>
            </a:r>
          </a:p>
          <a:p>
            <a:pPr algn="l">
              <a:buFont typeface="Arial" panose="020B0604020202020204" pitchFamily="34" charset="0"/>
              <a:buChar char="•"/>
            </a:pPr>
            <a:r>
              <a:rPr lang="en-GB" b="0" i="0" u="none" strike="noStrike" dirty="0">
                <a:solidFill>
                  <a:srgbClr val="000000"/>
                </a:solidFill>
                <a:effectLst/>
              </a:rPr>
              <a:t>These groups face </a:t>
            </a:r>
            <a:r>
              <a:rPr lang="en-GB" b="1" i="0" u="none" strike="noStrike" dirty="0">
                <a:solidFill>
                  <a:srgbClr val="000000"/>
                </a:solidFill>
                <a:effectLst/>
              </a:rPr>
              <a:t>lower risks</a:t>
            </a:r>
            <a:r>
              <a:rPr lang="en-GB" b="0" i="0" u="none" strike="noStrike" dirty="0">
                <a:solidFill>
                  <a:srgbClr val="000000"/>
                </a:solidFill>
                <a:effectLst/>
              </a:rPr>
              <a:t> of conditions like </a:t>
            </a:r>
            <a:r>
              <a:rPr lang="en-GB" b="1" i="0" u="none" strike="noStrike" dirty="0">
                <a:solidFill>
                  <a:srgbClr val="000000"/>
                </a:solidFill>
                <a:effectLst/>
              </a:rPr>
              <a:t>Primary Hypertension</a:t>
            </a:r>
            <a:r>
              <a:rPr lang="en-GB" b="0" i="0" u="none" strike="noStrike" dirty="0">
                <a:solidFill>
                  <a:srgbClr val="000000"/>
                </a:solidFill>
                <a:effectLst/>
              </a:rPr>
              <a:t>, </a:t>
            </a:r>
            <a:r>
              <a:rPr lang="en-GB" b="1" i="0" u="none" strike="noStrike" dirty="0">
                <a:solidFill>
                  <a:srgbClr val="000000"/>
                </a:solidFill>
                <a:effectLst/>
              </a:rPr>
              <a:t>Mental and Chronic Pain</a:t>
            </a:r>
            <a:r>
              <a:rPr lang="en-GB" b="0" i="0" u="none" strike="noStrike" dirty="0">
                <a:solidFill>
                  <a:srgbClr val="000000"/>
                </a:solidFill>
                <a:effectLst/>
              </a:rPr>
              <a:t>, and </a:t>
            </a:r>
            <a:r>
              <a:rPr lang="en-GB" b="1" i="0" u="none" strike="noStrike" dirty="0">
                <a:solidFill>
                  <a:srgbClr val="000000"/>
                </a:solidFill>
                <a:effectLst/>
              </a:rPr>
              <a:t>Severe Asthma and Allergy</a:t>
            </a:r>
            <a:r>
              <a:rPr lang="en-GB" b="0" i="0" u="none" strike="noStrike" dirty="0">
                <a:solidFill>
                  <a:srgbClr val="000000"/>
                </a:solidFill>
                <a:effectLst/>
              </a:rPr>
              <a:t>, highlighting their overall better health profiles.</a:t>
            </a:r>
          </a:p>
          <a:p>
            <a:pPr algn="l">
              <a:buFont typeface="Arial" panose="020B0604020202020204" pitchFamily="34" charset="0"/>
              <a:buChar char="•"/>
            </a:pPr>
            <a:endParaRPr lang="en-GB" b="0" i="0" u="none" strike="noStrike" dirty="0">
              <a:solidFill>
                <a:srgbClr val="000000"/>
              </a:solidFill>
              <a:effectLst/>
            </a:endParaRPr>
          </a:p>
          <a:p>
            <a:pPr algn="l"/>
            <a:r>
              <a:rPr lang="en-GB" b="1" i="0" u="none" strike="noStrike" dirty="0">
                <a:solidFill>
                  <a:srgbClr val="000000"/>
                </a:solidFill>
                <a:effectLst/>
              </a:rPr>
              <a:t>2. Refugees Are Highly Vulnerable:</a:t>
            </a:r>
          </a:p>
          <a:p>
            <a:pPr algn="l">
              <a:buFont typeface="Arial" panose="020B0604020202020204" pitchFamily="34" charset="0"/>
              <a:buChar char="•"/>
            </a:pPr>
            <a:r>
              <a:rPr lang="en-GB" b="1" i="0" u="none" strike="noStrike" dirty="0">
                <a:solidFill>
                  <a:srgbClr val="000000"/>
                </a:solidFill>
                <a:effectLst/>
              </a:rPr>
              <a:t>Refugees</a:t>
            </a:r>
            <a:r>
              <a:rPr lang="en-GB" b="0" i="0" u="none" strike="noStrike" dirty="0">
                <a:solidFill>
                  <a:srgbClr val="000000"/>
                </a:solidFill>
                <a:effectLst/>
              </a:rPr>
              <a:t> are significantly </a:t>
            </a:r>
            <a:r>
              <a:rPr lang="en-GB" b="1" i="0" u="none" strike="noStrike" dirty="0">
                <a:solidFill>
                  <a:srgbClr val="000000"/>
                </a:solidFill>
                <a:effectLst/>
              </a:rPr>
              <a:t>less likely to be healthy</a:t>
            </a:r>
            <a:r>
              <a:rPr lang="en-GB" b="0" i="0" u="none" strike="noStrike" dirty="0">
                <a:solidFill>
                  <a:srgbClr val="000000"/>
                </a:solidFill>
                <a:effectLst/>
              </a:rPr>
              <a:t> and </a:t>
            </a:r>
            <a:r>
              <a:rPr lang="en-GB" b="1" i="0" u="none" strike="noStrike" dirty="0">
                <a:solidFill>
                  <a:srgbClr val="000000"/>
                </a:solidFill>
                <a:effectLst/>
              </a:rPr>
              <a:t>more likely</a:t>
            </a:r>
            <a:r>
              <a:rPr lang="en-GB" b="0" i="0" u="none" strike="noStrike" dirty="0">
                <a:solidFill>
                  <a:srgbClr val="000000"/>
                </a:solidFill>
                <a:effectLst/>
              </a:rPr>
              <a:t> to belong to </a:t>
            </a:r>
            <a:r>
              <a:rPr lang="en-GB" b="1" i="0" u="none" strike="noStrike" dirty="0">
                <a:solidFill>
                  <a:srgbClr val="000000"/>
                </a:solidFill>
                <a:effectLst/>
              </a:rPr>
              <a:t>the hypertension </a:t>
            </a:r>
            <a:r>
              <a:rPr lang="en-GB" b="0" i="0" u="none" strike="noStrike" dirty="0">
                <a:solidFill>
                  <a:srgbClr val="000000"/>
                </a:solidFill>
                <a:effectLst/>
              </a:rPr>
              <a:t>cluster.</a:t>
            </a:r>
          </a:p>
          <a:p>
            <a:pPr algn="l">
              <a:buFont typeface="Arial" panose="020B0604020202020204" pitchFamily="34" charset="0"/>
              <a:buChar char="•"/>
            </a:pPr>
            <a:r>
              <a:rPr lang="en-GB" b="0" i="0" u="none" strike="noStrike" dirty="0">
                <a:solidFill>
                  <a:srgbClr val="000000"/>
                </a:solidFill>
                <a:effectLst/>
              </a:rPr>
              <a:t>This highlights the unique health struggles of refugees, such as </a:t>
            </a:r>
            <a:r>
              <a:rPr lang="en-GB" b="1" i="0" u="none" strike="noStrike" dirty="0">
                <a:solidFill>
                  <a:srgbClr val="000000"/>
                </a:solidFill>
                <a:effectLst/>
              </a:rPr>
              <a:t>pre-migration trauma</a:t>
            </a:r>
            <a:r>
              <a:rPr lang="en-GB" b="0" i="0" u="none" strike="noStrike" dirty="0">
                <a:solidFill>
                  <a:srgbClr val="000000"/>
                </a:solidFill>
                <a:effectLst/>
              </a:rPr>
              <a:t> and </a:t>
            </a:r>
            <a:r>
              <a:rPr lang="en-GB" b="1" i="0" u="none" strike="noStrike" dirty="0">
                <a:solidFill>
                  <a:srgbClr val="000000"/>
                </a:solidFill>
                <a:effectLst/>
              </a:rPr>
              <a:t>post-migration stress</a:t>
            </a:r>
            <a:r>
              <a:rPr lang="en-GB" b="0" i="0" u="none" strike="noStrike" dirty="0">
                <a:solidFill>
                  <a:srgbClr val="000000"/>
                </a:solidFill>
                <a:effectLst/>
              </a:rPr>
              <a:t>, beyond what is seen in non-Western groups by origin.</a:t>
            </a:r>
          </a:p>
          <a:p>
            <a:pPr algn="l">
              <a:buFont typeface="Arial" panose="020B0604020202020204" pitchFamily="34" charset="0"/>
              <a:buChar char="•"/>
            </a:pPr>
            <a:endParaRPr lang="en-GB" b="0" i="0" u="none" strike="noStrike" dirty="0">
              <a:solidFill>
                <a:srgbClr val="000000"/>
              </a:solidFill>
              <a:effectLst/>
            </a:endParaRPr>
          </a:p>
          <a:p>
            <a:pPr algn="l"/>
            <a:r>
              <a:rPr lang="en-GB" b="1" i="0" u="none" strike="noStrike" dirty="0">
                <a:solidFill>
                  <a:srgbClr val="000000"/>
                </a:solidFill>
                <a:effectLst/>
              </a:rPr>
              <a:t>3. Second-Generation Immigrants Have Poorer Health Regardless of Migration Reason:</a:t>
            </a:r>
          </a:p>
          <a:p>
            <a:pPr algn="l">
              <a:buFont typeface="Arial" panose="020B0604020202020204" pitchFamily="34" charset="0"/>
              <a:buChar char="•"/>
            </a:pPr>
            <a:r>
              <a:rPr lang="en-GB" b="0" i="0" u="none" strike="noStrike" dirty="0">
                <a:solidFill>
                  <a:srgbClr val="000000"/>
                </a:solidFill>
                <a:effectLst/>
              </a:rPr>
              <a:t>Across migration reasons, </a:t>
            </a:r>
            <a:r>
              <a:rPr lang="en-GB" b="1" i="0" u="none" strike="noStrike" dirty="0">
                <a:solidFill>
                  <a:srgbClr val="000000"/>
                </a:solidFill>
                <a:effectLst/>
              </a:rPr>
              <a:t>Second-generation (SG) immigrants</a:t>
            </a:r>
            <a:r>
              <a:rPr lang="en-GB" b="0" i="0" u="none" strike="noStrike" dirty="0">
                <a:solidFill>
                  <a:srgbClr val="000000"/>
                </a:solidFill>
                <a:effectLst/>
              </a:rPr>
              <a:t> have a </a:t>
            </a:r>
            <a:r>
              <a:rPr lang="en-GB" b="1" i="0" u="none" strike="noStrike" dirty="0">
                <a:solidFill>
                  <a:srgbClr val="000000"/>
                </a:solidFill>
                <a:effectLst/>
              </a:rPr>
              <a:t>higher likelihood</a:t>
            </a:r>
            <a:r>
              <a:rPr lang="en-GB" b="0" i="0" u="none" strike="noStrike" dirty="0">
                <a:solidFill>
                  <a:srgbClr val="000000"/>
                </a:solidFill>
                <a:effectLst/>
              </a:rPr>
              <a:t> of being in the </a:t>
            </a:r>
            <a:r>
              <a:rPr lang="en-GB" b="1" i="0" u="none" strike="noStrike" dirty="0">
                <a:solidFill>
                  <a:srgbClr val="000000"/>
                </a:solidFill>
                <a:effectLst/>
              </a:rPr>
              <a:t>Mental and Chronic Pain</a:t>
            </a:r>
            <a:r>
              <a:rPr lang="en-GB" b="0" i="0" u="none" strike="noStrike" dirty="0">
                <a:solidFill>
                  <a:srgbClr val="000000"/>
                </a:solidFill>
                <a:effectLst/>
              </a:rPr>
              <a:t> class, showing the their health converge to the level of that of natives/</a:t>
            </a:r>
          </a:p>
          <a:p>
            <a:pPr marL="0" algn="l" defTabSz="914400" rtl="0"/>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19</a:t>
            </a:fld>
            <a:endParaRPr lang="en-LU"/>
          </a:p>
        </p:txBody>
      </p:sp>
    </p:spTree>
    <p:extLst>
      <p:ext uri="{BB962C8B-B14F-4D97-AF65-F5344CB8AC3E}">
        <p14:creationId xmlns:p14="http://schemas.microsoft.com/office/powerpoint/2010/main" val="61357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F3D26-F30C-127A-FB1F-15CEA7A9AB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C3A0E-1809-3DF2-0AC1-5F1C581609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A17B1-4644-0FA5-872E-C4566F848D20}"/>
              </a:ext>
            </a:extLst>
          </p:cNvPr>
          <p:cNvSpPr>
            <a:spLocks noGrp="1"/>
          </p:cNvSpPr>
          <p:nvPr>
            <p:ph type="body" idx="1"/>
          </p:nvPr>
        </p:nvSpPr>
        <p:spPr/>
        <p:txBody>
          <a:bodyPr/>
          <a:lstStyle/>
          <a:p>
            <a:pPr algn="l"/>
            <a:r>
              <a:rPr lang="en-GB" b="0" i="0" u="none" strike="noStrike" smtClean="0">
                <a:solidFill>
                  <a:srgbClr val="000000"/>
                </a:solidFill>
                <a:effectLst/>
              </a:rPr>
              <a:t>Here </a:t>
            </a:r>
            <a:r>
              <a:rPr lang="en-GB" b="0" i="0" u="none" strike="noStrike" dirty="0">
                <a:solidFill>
                  <a:srgbClr val="000000"/>
                </a:solidFill>
                <a:effectLst/>
              </a:rPr>
              <a:t>you see the average marginal effects of being sorted into each multimorbidity pattern for women compared to men, for each population group. Positive values indicate that women have a higher likelihood of experiencing this pattern compared to men. (e.g. The risk for SG immigrant women to have the (3) mental/chronic pain multimorbidity pattern is around 4 percentage points higher than that of men). </a:t>
            </a:r>
          </a:p>
          <a:p>
            <a:pPr algn="l"/>
            <a:endParaRPr lang="en-GB" b="1" i="0" u="none" strike="noStrike" dirty="0">
              <a:solidFill>
                <a:srgbClr val="000000"/>
              </a:solidFill>
              <a:effectLst/>
            </a:endParaRPr>
          </a:p>
          <a:p>
            <a:pPr algn="l"/>
            <a:r>
              <a:rPr lang="en-GB" b="1" i="0" u="none" strike="noStrike" dirty="0">
                <a:solidFill>
                  <a:srgbClr val="000000"/>
                </a:solidFill>
                <a:effectLst/>
              </a:rPr>
              <a:t>Key Points:</a:t>
            </a:r>
          </a:p>
          <a:p>
            <a:pPr algn="l">
              <a:buFont typeface="Arial" panose="020B0604020202020204" pitchFamily="34" charset="0"/>
              <a:buChar char="•"/>
            </a:pPr>
            <a:r>
              <a:rPr lang="en-GB" b="0" i="0" u="none" strike="noStrike" dirty="0">
                <a:solidFill>
                  <a:srgbClr val="000000"/>
                </a:solidFill>
                <a:effectLst/>
              </a:rPr>
              <a:t>Across all groups, women are </a:t>
            </a:r>
            <a:r>
              <a:rPr lang="en-GB" b="1" i="0" u="none" strike="noStrike" dirty="0">
                <a:solidFill>
                  <a:srgbClr val="000000"/>
                </a:solidFill>
                <a:effectLst/>
              </a:rPr>
              <a:t>less likely</a:t>
            </a:r>
            <a:r>
              <a:rPr lang="en-GB" b="0" i="0" u="none" strike="noStrike" dirty="0">
                <a:solidFill>
                  <a:srgbClr val="000000"/>
                </a:solidFill>
                <a:effectLst/>
              </a:rPr>
              <a:t> to be classified as </a:t>
            </a:r>
            <a:r>
              <a:rPr lang="en-GB" b="1" i="0" u="none" strike="noStrike" dirty="0">
                <a:solidFill>
                  <a:srgbClr val="000000"/>
                </a:solidFill>
                <a:effectLst/>
              </a:rPr>
              <a:t>Relatively healthy</a:t>
            </a:r>
            <a:r>
              <a:rPr lang="en-GB" b="0" i="0" u="none" strike="noStrike" dirty="0">
                <a:solidFill>
                  <a:srgbClr val="000000"/>
                </a:solidFill>
                <a:effectLst/>
              </a:rPr>
              <a:t>.</a:t>
            </a:r>
          </a:p>
          <a:p>
            <a:pPr algn="l">
              <a:buFont typeface="Arial" panose="020B0604020202020204" pitchFamily="34" charset="0"/>
              <a:buChar char="•"/>
            </a:pPr>
            <a:r>
              <a:rPr lang="en-GB" b="1" i="0" u="none" strike="noStrike" dirty="0">
                <a:solidFill>
                  <a:srgbClr val="000000"/>
                </a:solidFill>
                <a:effectLst/>
              </a:rPr>
              <a:t>Mental and Chronic Pain Conditions</a:t>
            </a:r>
            <a:r>
              <a:rPr lang="en-GB" b="0" i="0" u="none" strike="noStrike" dirty="0">
                <a:solidFill>
                  <a:srgbClr val="000000"/>
                </a:solidFill>
                <a:effectLst/>
              </a:rPr>
              <a:t> are the most significant burden for women across all groups, especially in </a:t>
            </a:r>
            <a:r>
              <a:rPr lang="en-GB" b="1" i="0" u="none" strike="noStrike" dirty="0">
                <a:solidFill>
                  <a:srgbClr val="000000"/>
                </a:solidFill>
                <a:effectLst/>
              </a:rPr>
              <a:t>Second-generation immigrants</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Women are at higher risk for </a:t>
            </a:r>
            <a:r>
              <a:rPr lang="en-GB" b="1" i="0" u="none" strike="noStrike" dirty="0">
                <a:solidFill>
                  <a:srgbClr val="000000"/>
                </a:solidFill>
                <a:effectLst/>
              </a:rPr>
              <a:t>Severe Asthma and Allergy</a:t>
            </a:r>
            <a:r>
              <a:rPr lang="en-GB" b="0" i="0" u="none" strike="noStrike" dirty="0">
                <a:solidFill>
                  <a:srgbClr val="000000"/>
                </a:solidFill>
                <a:effectLst/>
              </a:rPr>
              <a:t> in </a:t>
            </a:r>
            <a:r>
              <a:rPr lang="en-GB" b="1" i="0" u="none" strike="noStrike" dirty="0">
                <a:solidFill>
                  <a:srgbClr val="000000"/>
                </a:solidFill>
                <a:effectLst/>
              </a:rPr>
              <a:t>Norwegian natives</a:t>
            </a:r>
            <a:r>
              <a:rPr lang="en-GB" b="0" i="0" u="none" strike="noStrike" dirty="0">
                <a:solidFill>
                  <a:srgbClr val="000000"/>
                </a:solidFill>
                <a:effectLst/>
              </a:rPr>
              <a:t> and </a:t>
            </a:r>
            <a:r>
              <a:rPr lang="en-GB" b="1" i="0" u="none" strike="noStrike" dirty="0">
                <a:solidFill>
                  <a:srgbClr val="000000"/>
                </a:solidFill>
                <a:effectLst/>
              </a:rPr>
              <a:t>Second-generation immigrants</a:t>
            </a:r>
            <a:r>
              <a:rPr lang="en-GB" b="0" i="0" u="none" strike="noStrike" dirty="0">
                <a:solidFill>
                  <a:srgbClr val="000000"/>
                </a:solidFill>
                <a:effectLst/>
              </a:rPr>
              <a:t>, indicating potential gender disparities in respiratory conditions.</a:t>
            </a:r>
          </a:p>
          <a:p>
            <a:pPr algn="l"/>
            <a:r>
              <a:rPr lang="en-GB" b="0" i="0" u="none" strike="noStrike" dirty="0">
                <a:solidFill>
                  <a:srgbClr val="000000"/>
                </a:solidFill>
                <a:effectLst/>
              </a:rPr>
              <a:t>This graph suggests that women, particularly in </a:t>
            </a:r>
            <a:r>
              <a:rPr lang="en-GB" b="1" i="0" u="none" strike="noStrike" dirty="0">
                <a:solidFill>
                  <a:srgbClr val="000000"/>
                </a:solidFill>
                <a:effectLst/>
              </a:rPr>
              <a:t>Second-generation immigrant groups</a:t>
            </a:r>
            <a:r>
              <a:rPr lang="en-GB" b="0" i="0" u="none" strike="noStrike" dirty="0">
                <a:solidFill>
                  <a:srgbClr val="000000"/>
                </a:solidFill>
                <a:effectLst/>
              </a:rPr>
              <a:t>, face greater health challenges, with a strong propensity towards </a:t>
            </a:r>
            <a:r>
              <a:rPr lang="en-GB" b="1" i="0" u="none" strike="noStrike" dirty="0">
                <a:solidFill>
                  <a:srgbClr val="000000"/>
                </a:solidFill>
                <a:effectLst/>
              </a:rPr>
              <a:t>chronic pain</a:t>
            </a:r>
            <a:r>
              <a:rPr lang="en-GB" b="0" i="0" u="none" strike="noStrike" dirty="0">
                <a:solidFill>
                  <a:srgbClr val="000000"/>
                </a:solidFill>
                <a:effectLst/>
              </a:rPr>
              <a:t>, </a:t>
            </a:r>
            <a:r>
              <a:rPr lang="en-GB" b="1" i="0" u="none" strike="noStrike" dirty="0">
                <a:solidFill>
                  <a:srgbClr val="000000"/>
                </a:solidFill>
                <a:effectLst/>
              </a:rPr>
              <a:t>mental health issues</a:t>
            </a:r>
            <a:r>
              <a:rPr lang="en-GB" b="0" i="0" u="none" strike="noStrike" dirty="0">
                <a:solidFill>
                  <a:srgbClr val="000000"/>
                </a:solidFill>
                <a:effectLst/>
              </a:rPr>
              <a:t>, and </a:t>
            </a:r>
            <a:r>
              <a:rPr lang="en-GB" b="1" i="0" u="none" strike="noStrike" dirty="0">
                <a:solidFill>
                  <a:srgbClr val="000000"/>
                </a:solidFill>
                <a:effectLst/>
              </a:rPr>
              <a:t>respiratory conditions</a:t>
            </a:r>
            <a:r>
              <a:rPr lang="en-GB" b="0" i="0" u="none" strike="noStrike" dirty="0">
                <a:solidFill>
                  <a:srgbClr val="000000"/>
                </a:solidFill>
                <a:effectLst/>
              </a:rPr>
              <a:t>.</a:t>
            </a:r>
          </a:p>
          <a:p>
            <a:pPr algn="l"/>
            <a:endParaRPr lang="en-GB" b="1" i="0" u="none" strike="noStrike" dirty="0">
              <a:solidFill>
                <a:srgbClr val="000000"/>
              </a:solidFill>
              <a:effectLst/>
            </a:endParaRPr>
          </a:p>
          <a:p>
            <a:pPr algn="l"/>
            <a:endParaRPr lang="en-GB" b="1" i="0" u="none" strike="noStrike" dirty="0">
              <a:solidFill>
                <a:srgbClr val="000000"/>
              </a:solidFill>
              <a:effectLst/>
            </a:endParaRPr>
          </a:p>
          <a:p>
            <a:pPr algn="l"/>
            <a:endParaRPr lang="en-GB" b="1" i="0" u="none" strike="noStrike" dirty="0">
              <a:solidFill>
                <a:srgbClr val="000000"/>
              </a:solidFill>
              <a:effectLst/>
            </a:endParaRPr>
          </a:p>
          <a:p>
            <a:pPr algn="l"/>
            <a:r>
              <a:rPr lang="en-GB" b="1" i="0" u="none" strike="noStrike" dirty="0">
                <a:solidFill>
                  <a:srgbClr val="000000"/>
                </a:solidFill>
                <a:effectLst/>
              </a:rPr>
              <a:t>Norwegian natives:</a:t>
            </a:r>
          </a:p>
          <a:p>
            <a:pPr algn="l">
              <a:buFont typeface="Arial" panose="020B0604020202020204" pitchFamily="34" charset="0"/>
              <a:buChar char="•"/>
            </a:pPr>
            <a:r>
              <a:rPr lang="en-GB" b="0" i="0" u="none" strike="noStrike" dirty="0">
                <a:solidFill>
                  <a:srgbClr val="000000"/>
                </a:solidFill>
                <a:effectLst/>
              </a:rPr>
              <a:t>Women are </a:t>
            </a:r>
            <a:r>
              <a:rPr lang="en-GB" b="1" i="0" u="none" strike="noStrike" dirty="0">
                <a:solidFill>
                  <a:srgbClr val="000000"/>
                </a:solidFill>
                <a:effectLst/>
              </a:rPr>
              <a:t>more likely</a:t>
            </a:r>
            <a:r>
              <a:rPr lang="en-GB" b="0" i="0" u="none" strike="noStrike" dirty="0">
                <a:solidFill>
                  <a:srgbClr val="000000"/>
                </a:solidFill>
                <a:effectLst/>
              </a:rPr>
              <a:t> to have </a:t>
            </a:r>
            <a:r>
              <a:rPr lang="en-GB" b="1" i="0" u="none" strike="noStrike" dirty="0">
                <a:solidFill>
                  <a:srgbClr val="000000"/>
                </a:solidFill>
                <a:effectLst/>
              </a:rPr>
              <a:t>Mixed cardiopulmonary conditions, Mental and Chronic Pain Conditions</a:t>
            </a:r>
            <a:r>
              <a:rPr lang="en-GB" b="0" i="0" u="none" strike="noStrike" dirty="0">
                <a:solidFill>
                  <a:srgbClr val="000000"/>
                </a:solidFill>
                <a:effectLst/>
              </a:rPr>
              <a:t>, and </a:t>
            </a:r>
            <a:r>
              <a:rPr lang="en-GB" b="1" i="0" u="none" strike="noStrike" dirty="0">
                <a:solidFill>
                  <a:srgbClr val="000000"/>
                </a:solidFill>
                <a:effectLst/>
              </a:rPr>
              <a:t>Severe Asthma and Allergy</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Women are </a:t>
            </a:r>
            <a:r>
              <a:rPr lang="en-GB" b="1" i="0" u="none" strike="noStrike" dirty="0">
                <a:solidFill>
                  <a:srgbClr val="000000"/>
                </a:solidFill>
                <a:effectLst/>
              </a:rPr>
              <a:t>less likely</a:t>
            </a:r>
            <a:r>
              <a:rPr lang="en-GB" b="0" i="0" u="none" strike="noStrike" dirty="0">
                <a:solidFill>
                  <a:srgbClr val="000000"/>
                </a:solidFill>
                <a:effectLst/>
              </a:rPr>
              <a:t> to be classified as </a:t>
            </a:r>
            <a:r>
              <a:rPr lang="en-GB" b="1" i="0" u="none" strike="noStrike" dirty="0">
                <a:solidFill>
                  <a:srgbClr val="000000"/>
                </a:solidFill>
                <a:effectLst/>
              </a:rPr>
              <a:t>Relatively healthy</a:t>
            </a:r>
            <a:r>
              <a:rPr lang="en-GB" b="0" i="0" u="none" strike="noStrike" dirty="0">
                <a:solidFill>
                  <a:srgbClr val="000000"/>
                </a:solidFill>
                <a:effectLst/>
              </a:rPr>
              <a:t> compared to men.</a:t>
            </a:r>
          </a:p>
          <a:p>
            <a:pPr algn="l">
              <a:buFont typeface="Arial" panose="020B0604020202020204" pitchFamily="34" charset="0"/>
              <a:buChar char="•"/>
            </a:pPr>
            <a:endParaRPr lang="en-GB" b="0" i="0" u="none" strike="noStrike" dirty="0">
              <a:solidFill>
                <a:srgbClr val="000000"/>
              </a:solidFill>
              <a:effectLst/>
            </a:endParaRPr>
          </a:p>
          <a:p>
            <a:pPr algn="l"/>
            <a:r>
              <a:rPr lang="en-GB" b="1" i="0" u="none" strike="noStrike" dirty="0">
                <a:solidFill>
                  <a:srgbClr val="000000"/>
                </a:solidFill>
                <a:effectLst/>
              </a:rPr>
              <a:t>First-generation (FG) immigrants:</a:t>
            </a:r>
          </a:p>
          <a:p>
            <a:pPr algn="l">
              <a:buFont typeface="Arial" panose="020B0604020202020204" pitchFamily="34" charset="0"/>
              <a:buChar char="•"/>
            </a:pPr>
            <a:r>
              <a:rPr lang="en-GB" b="0" i="0" u="none" strike="noStrike" dirty="0">
                <a:solidFill>
                  <a:srgbClr val="000000"/>
                </a:solidFill>
                <a:effectLst/>
              </a:rPr>
              <a:t>Women in this group are </a:t>
            </a:r>
            <a:r>
              <a:rPr lang="en-GB" b="1" i="0" u="none" strike="noStrike" dirty="0">
                <a:solidFill>
                  <a:srgbClr val="000000"/>
                </a:solidFill>
                <a:effectLst/>
              </a:rPr>
              <a:t>more likely</a:t>
            </a:r>
            <a:r>
              <a:rPr lang="en-GB" b="0" i="0" u="none" strike="noStrike" dirty="0">
                <a:solidFill>
                  <a:srgbClr val="000000"/>
                </a:solidFill>
                <a:effectLst/>
              </a:rPr>
              <a:t> to be in the </a:t>
            </a:r>
            <a:r>
              <a:rPr lang="en-GB" b="1" i="0" u="none" strike="noStrike" dirty="0">
                <a:solidFill>
                  <a:srgbClr val="000000"/>
                </a:solidFill>
                <a:effectLst/>
              </a:rPr>
              <a:t>Mental and Chronic Pain Conditions</a:t>
            </a:r>
            <a:r>
              <a:rPr lang="en-GB" b="0" i="0" u="none" strike="noStrike" dirty="0">
                <a:solidFill>
                  <a:srgbClr val="000000"/>
                </a:solidFill>
                <a:effectLst/>
              </a:rPr>
              <a:t> class.</a:t>
            </a:r>
          </a:p>
          <a:p>
            <a:pPr algn="l">
              <a:buFont typeface="Arial" panose="020B0604020202020204" pitchFamily="34" charset="0"/>
              <a:buChar char="•"/>
            </a:pPr>
            <a:r>
              <a:rPr lang="en-GB" b="0" i="0" u="none" strike="noStrike" dirty="0">
                <a:solidFill>
                  <a:srgbClr val="000000"/>
                </a:solidFill>
                <a:effectLst/>
              </a:rPr>
              <a:t>Women are </a:t>
            </a:r>
            <a:r>
              <a:rPr lang="en-GB" b="1" i="0" u="none" strike="noStrike" dirty="0">
                <a:solidFill>
                  <a:srgbClr val="000000"/>
                </a:solidFill>
                <a:effectLst/>
              </a:rPr>
              <a:t>less likely</a:t>
            </a:r>
            <a:r>
              <a:rPr lang="en-GB" b="0" i="0" u="none" strike="noStrike" dirty="0">
                <a:solidFill>
                  <a:srgbClr val="000000"/>
                </a:solidFill>
                <a:effectLst/>
              </a:rPr>
              <a:t> to be classified as </a:t>
            </a:r>
            <a:r>
              <a:rPr lang="en-GB" b="1" i="0" u="none" strike="noStrike" dirty="0">
                <a:solidFill>
                  <a:srgbClr val="000000"/>
                </a:solidFill>
                <a:effectLst/>
              </a:rPr>
              <a:t>Relatively healthy</a:t>
            </a:r>
            <a:r>
              <a:rPr lang="en-GB" b="0" i="0" u="none" strike="noStrike" dirty="0">
                <a:solidFill>
                  <a:srgbClr val="000000"/>
                </a:solidFill>
                <a:effectLst/>
              </a:rPr>
              <a:t>, with a noticeable difference compared to men.</a:t>
            </a:r>
          </a:p>
          <a:p>
            <a:pPr algn="l">
              <a:buFont typeface="Arial" panose="020B0604020202020204" pitchFamily="34" charset="0"/>
              <a:buChar char="•"/>
            </a:pPr>
            <a:endParaRPr lang="en-GB" b="0" i="0" u="none" strike="noStrike" dirty="0">
              <a:solidFill>
                <a:srgbClr val="000000"/>
              </a:solidFill>
              <a:effectLst/>
            </a:endParaRPr>
          </a:p>
          <a:p>
            <a:pPr algn="l"/>
            <a:r>
              <a:rPr lang="en-GB" b="1" i="0" u="none" strike="noStrike" dirty="0">
                <a:solidFill>
                  <a:srgbClr val="000000"/>
                </a:solidFill>
                <a:effectLst/>
              </a:rPr>
              <a:t>Second-generation (SG) immigrants:</a:t>
            </a:r>
          </a:p>
          <a:p>
            <a:pPr algn="l">
              <a:buFont typeface="Arial" panose="020B0604020202020204" pitchFamily="34" charset="0"/>
              <a:buChar char="•"/>
            </a:pPr>
            <a:r>
              <a:rPr lang="en-GB" b="0" i="0" u="none" strike="noStrike" dirty="0">
                <a:solidFill>
                  <a:srgbClr val="000000"/>
                </a:solidFill>
                <a:effectLst/>
              </a:rPr>
              <a:t>Women in the SG immigrant group are </a:t>
            </a:r>
            <a:r>
              <a:rPr lang="en-GB" b="1" i="0" u="none" strike="noStrike" dirty="0">
                <a:solidFill>
                  <a:srgbClr val="000000"/>
                </a:solidFill>
                <a:effectLst/>
              </a:rPr>
              <a:t>significantly more likely</a:t>
            </a:r>
            <a:r>
              <a:rPr lang="en-GB" b="0" i="0" u="none" strike="noStrike" dirty="0">
                <a:solidFill>
                  <a:srgbClr val="000000"/>
                </a:solidFill>
                <a:effectLst/>
              </a:rPr>
              <a:t> to be in the </a:t>
            </a:r>
            <a:r>
              <a:rPr lang="en-GB" b="1" i="0" u="none" strike="noStrike" dirty="0">
                <a:solidFill>
                  <a:srgbClr val="000000"/>
                </a:solidFill>
                <a:effectLst/>
              </a:rPr>
              <a:t>Mental and Chronic Pain Conditions</a:t>
            </a:r>
            <a:r>
              <a:rPr lang="en-GB" b="0" i="0" u="none" strike="noStrike" dirty="0">
                <a:solidFill>
                  <a:srgbClr val="000000"/>
                </a:solidFill>
                <a:effectLst/>
              </a:rPr>
              <a:t>, </a:t>
            </a:r>
            <a:r>
              <a:rPr lang="en-GB" b="1" i="0" u="none" strike="noStrike" dirty="0">
                <a:solidFill>
                  <a:srgbClr val="000000"/>
                </a:solidFill>
                <a:effectLst/>
              </a:rPr>
              <a:t>Mixed Cardiopulmonary Conditions</a:t>
            </a:r>
            <a:r>
              <a:rPr lang="en-GB" b="0" i="0" u="none" strike="noStrike" dirty="0">
                <a:solidFill>
                  <a:srgbClr val="000000"/>
                </a:solidFill>
                <a:effectLst/>
              </a:rPr>
              <a:t>, and </a:t>
            </a:r>
            <a:r>
              <a:rPr lang="en-GB" b="1" i="0" u="none" strike="noStrike" dirty="0">
                <a:solidFill>
                  <a:srgbClr val="000000"/>
                </a:solidFill>
                <a:effectLst/>
              </a:rPr>
              <a:t>Severe Asthma and Allergy</a:t>
            </a:r>
            <a:r>
              <a:rPr lang="en-GB" b="0" i="0" u="none" strike="noStrike" dirty="0">
                <a:solidFill>
                  <a:srgbClr val="000000"/>
                </a:solidFill>
                <a:effectLst/>
              </a:rPr>
              <a:t> classes.</a:t>
            </a: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Similar to FG immigrants, women in this group are </a:t>
            </a:r>
            <a:r>
              <a:rPr lang="en-GB" b="1" i="0" u="none" strike="noStrike" dirty="0">
                <a:solidFill>
                  <a:srgbClr val="000000"/>
                </a:solidFill>
                <a:effectLst/>
              </a:rPr>
              <a:t>less likely</a:t>
            </a:r>
            <a:r>
              <a:rPr lang="en-GB" b="0" i="0" u="none" strike="noStrike" dirty="0">
                <a:solidFill>
                  <a:srgbClr val="000000"/>
                </a:solidFill>
                <a:effectLst/>
              </a:rPr>
              <a:t> to be classified as </a:t>
            </a:r>
            <a:r>
              <a:rPr lang="en-GB" b="1" i="0" u="none" strike="noStrike" dirty="0">
                <a:solidFill>
                  <a:srgbClr val="000000"/>
                </a:solidFill>
                <a:effectLst/>
              </a:rPr>
              <a:t>Relatively healthy</a:t>
            </a:r>
            <a:r>
              <a:rPr lang="en-GB" b="0" i="0" u="none" strike="noStrike" dirty="0">
                <a:solidFill>
                  <a:srgbClr val="000000"/>
                </a:solidFill>
                <a:effectLst/>
              </a:rPr>
              <a:t>.</a:t>
            </a:r>
          </a:p>
          <a:p>
            <a:pPr algn="l">
              <a:buFont typeface="Arial" panose="020B0604020202020204" pitchFamily="34" charset="0"/>
              <a:buChar char="•"/>
            </a:pPr>
            <a:endParaRPr lang="en-GB" b="0" i="0" u="none" strike="noStrike" dirty="0">
              <a:solidFill>
                <a:srgbClr val="000000"/>
              </a:solidFill>
              <a:effectLst/>
            </a:endParaRPr>
          </a:p>
          <a:p>
            <a:pPr marL="0" algn="l" defTabSz="914400" rtl="0"/>
            <a:endParaRPr lang="en-LU" dirty="0"/>
          </a:p>
        </p:txBody>
      </p:sp>
      <p:sp>
        <p:nvSpPr>
          <p:cNvPr id="4" name="Slide Number Placeholder 3">
            <a:extLst>
              <a:ext uri="{FF2B5EF4-FFF2-40B4-BE49-F238E27FC236}">
                <a16:creationId xmlns:a16="http://schemas.microsoft.com/office/drawing/2014/main" id="{D9A362F1-1499-CE2E-5B1E-49EDCC6FA017}"/>
              </a:ext>
            </a:extLst>
          </p:cNvPr>
          <p:cNvSpPr>
            <a:spLocks noGrp="1"/>
          </p:cNvSpPr>
          <p:nvPr>
            <p:ph type="sldNum" sz="quarter" idx="5"/>
          </p:nvPr>
        </p:nvSpPr>
        <p:spPr/>
        <p:txBody>
          <a:bodyPr/>
          <a:lstStyle/>
          <a:p>
            <a:pPr>
              <a:defRPr/>
            </a:pPr>
            <a:fld id="{5E503490-9593-4301-8234-971C5CAB22D3}" type="slidenum">
              <a:rPr lang="en-LU" smtClean="0"/>
              <a:t>20</a:t>
            </a:fld>
            <a:endParaRPr lang="en-LU"/>
          </a:p>
        </p:txBody>
      </p:sp>
    </p:spTree>
    <p:extLst>
      <p:ext uri="{BB962C8B-B14F-4D97-AF65-F5344CB8AC3E}">
        <p14:creationId xmlns:p14="http://schemas.microsoft.com/office/powerpoint/2010/main" val="9206694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C7EEE-8134-1B37-FDA8-89C42A1894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A39110-6C8E-F3D3-CA3E-ACFCD4E0B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006F2D-5D94-69C5-EE93-CBB9AC3B1A98}"/>
              </a:ext>
            </a:extLst>
          </p:cNvPr>
          <p:cNvSpPr>
            <a:spLocks noGrp="1"/>
          </p:cNvSpPr>
          <p:nvPr>
            <p:ph type="body" idx="1"/>
          </p:nvPr>
        </p:nvSpPr>
        <p:spPr/>
        <p:txBody>
          <a:bodyPr/>
          <a:lstStyle/>
          <a:p>
            <a:pPr marL="0" algn="l" defTabSz="914400" rtl="0"/>
            <a:r>
              <a:rPr lang="de-DE" dirty="0" err="1"/>
              <a:t>Again</a:t>
            </a:r>
            <a:r>
              <a:rPr lang="de-DE" dirty="0"/>
              <a:t>, </a:t>
            </a:r>
            <a:r>
              <a:rPr lang="de-DE" dirty="0" err="1"/>
              <a:t>turning</a:t>
            </a:r>
            <a:r>
              <a:rPr lang="de-DE" dirty="0"/>
              <a:t> </a:t>
            </a:r>
            <a:r>
              <a:rPr lang="de-DE" dirty="0" err="1"/>
              <a:t>to</a:t>
            </a:r>
            <a:r>
              <a:rPr lang="de-DE" dirty="0"/>
              <a:t> </a:t>
            </a:r>
            <a:r>
              <a:rPr lang="de-DE" dirty="0" err="1"/>
              <a:t>the</a:t>
            </a:r>
            <a:r>
              <a:rPr lang="de-DE" dirty="0"/>
              <a:t> absolute </a:t>
            </a:r>
            <a:r>
              <a:rPr lang="de-DE" dirty="0" err="1"/>
              <a:t>prevalence</a:t>
            </a:r>
            <a:r>
              <a:rPr lang="de-DE" dirty="0"/>
              <a:t> </a:t>
            </a:r>
            <a:r>
              <a:rPr lang="de-DE" dirty="0" err="1"/>
              <a:t>of</a:t>
            </a:r>
            <a:r>
              <a:rPr lang="de-DE" dirty="0"/>
              <a:t> </a:t>
            </a:r>
            <a:r>
              <a:rPr lang="de-DE" dirty="0" err="1"/>
              <a:t>the</a:t>
            </a:r>
            <a:r>
              <a:rPr lang="de-DE" dirty="0"/>
              <a:t> </a:t>
            </a:r>
            <a:r>
              <a:rPr lang="de-DE" dirty="0" err="1"/>
              <a:t>multimorbidity</a:t>
            </a:r>
            <a:r>
              <a:rPr lang="de-DE" dirty="0"/>
              <a:t> </a:t>
            </a:r>
            <a:r>
              <a:rPr lang="de-DE" dirty="0" err="1"/>
              <a:t>patterns</a:t>
            </a:r>
            <a:r>
              <a:rPr lang="de-DE" dirty="0"/>
              <a:t> in </a:t>
            </a:r>
            <a:r>
              <a:rPr lang="de-DE" dirty="0" err="1"/>
              <a:t>the</a:t>
            </a:r>
            <a:r>
              <a:rPr lang="de-DE" dirty="0"/>
              <a:t> </a:t>
            </a:r>
            <a:r>
              <a:rPr lang="de-DE" dirty="0" err="1"/>
              <a:t>Norwegian</a:t>
            </a:r>
            <a:r>
              <a:rPr lang="de-DE" dirty="0"/>
              <a:t> </a:t>
            </a:r>
            <a:r>
              <a:rPr lang="de-DE" dirty="0" err="1"/>
              <a:t>population</a:t>
            </a:r>
            <a:r>
              <a:rPr lang="de-DE" dirty="0"/>
              <a:t>, </a:t>
            </a:r>
            <a:r>
              <a:rPr lang="de-DE" dirty="0" err="1"/>
              <a:t>we</a:t>
            </a:r>
            <a:r>
              <a:rPr lang="de-DE" dirty="0"/>
              <a:t> find </a:t>
            </a:r>
            <a:r>
              <a:rPr lang="de-DE" dirty="0" err="1"/>
              <a:t>that</a:t>
            </a:r>
            <a:r>
              <a:rPr lang="de-DE" dirty="0"/>
              <a:t> </a:t>
            </a:r>
            <a:r>
              <a:rPr lang="de-DE" dirty="0" err="1"/>
              <a:t>these</a:t>
            </a:r>
            <a:r>
              <a:rPr lang="de-DE" dirty="0"/>
              <a:t> </a:t>
            </a:r>
            <a:r>
              <a:rPr lang="de-DE" dirty="0" err="1"/>
              <a:t>relatively</a:t>
            </a:r>
            <a:r>
              <a:rPr lang="de-DE" dirty="0"/>
              <a:t> </a:t>
            </a:r>
            <a:r>
              <a:rPr lang="de-DE" dirty="0" err="1"/>
              <a:t>small</a:t>
            </a:r>
            <a:r>
              <a:rPr lang="de-DE" dirty="0"/>
              <a:t> </a:t>
            </a:r>
            <a:r>
              <a:rPr lang="de-DE" dirty="0" err="1"/>
              <a:t>gender</a:t>
            </a:r>
            <a:r>
              <a:rPr lang="de-DE" dirty="0"/>
              <a:t> </a:t>
            </a:r>
            <a:r>
              <a:rPr lang="de-DE" dirty="0" err="1"/>
              <a:t>differences</a:t>
            </a:r>
            <a:r>
              <a:rPr lang="de-DE" dirty="0"/>
              <a:t>, </a:t>
            </a:r>
            <a:r>
              <a:rPr lang="de-DE" dirty="0" err="1"/>
              <a:t>translate</a:t>
            </a:r>
            <a:r>
              <a:rPr lang="de-DE" dirty="0"/>
              <a:t> </a:t>
            </a:r>
            <a:r>
              <a:rPr lang="de-DE" dirty="0" err="1"/>
              <a:t>into</a:t>
            </a:r>
            <a:r>
              <a:rPr lang="de-DE" dirty="0"/>
              <a:t> substantial </a:t>
            </a:r>
            <a:r>
              <a:rPr lang="de-DE" dirty="0" err="1"/>
              <a:t>differences</a:t>
            </a:r>
            <a:r>
              <a:rPr lang="de-DE" dirty="0"/>
              <a:t> in </a:t>
            </a:r>
            <a:r>
              <a:rPr lang="de-DE" dirty="0" err="1"/>
              <a:t>numbers</a:t>
            </a:r>
            <a:r>
              <a:rPr lang="de-DE" dirty="0"/>
              <a:t> </a:t>
            </a:r>
            <a:r>
              <a:rPr lang="de-DE" dirty="0" err="1"/>
              <a:t>between</a:t>
            </a:r>
            <a:r>
              <a:rPr lang="de-DE" dirty="0"/>
              <a:t> </a:t>
            </a:r>
            <a:r>
              <a:rPr lang="de-DE" dirty="0" err="1"/>
              <a:t>the</a:t>
            </a:r>
            <a:r>
              <a:rPr lang="de-DE" dirty="0"/>
              <a:t> </a:t>
            </a:r>
            <a:r>
              <a:rPr lang="de-DE" dirty="0" err="1"/>
              <a:t>subgroups</a:t>
            </a:r>
            <a:r>
              <a:rPr lang="de-DE" dirty="0"/>
              <a:t>. The </a:t>
            </a:r>
            <a:r>
              <a:rPr lang="de-DE" dirty="0" err="1"/>
              <a:t>relatively</a:t>
            </a:r>
            <a:r>
              <a:rPr lang="de-DE" dirty="0"/>
              <a:t> </a:t>
            </a:r>
            <a:r>
              <a:rPr lang="de-DE" dirty="0" err="1"/>
              <a:t>small</a:t>
            </a:r>
            <a:r>
              <a:rPr lang="de-DE" dirty="0"/>
              <a:t> relative </a:t>
            </a:r>
            <a:r>
              <a:rPr lang="de-DE" dirty="0" err="1"/>
              <a:t>difference</a:t>
            </a:r>
            <a:r>
              <a:rPr lang="de-DE" dirty="0"/>
              <a:t> </a:t>
            </a:r>
            <a:r>
              <a:rPr lang="de-DE" dirty="0" err="1"/>
              <a:t>of</a:t>
            </a:r>
            <a:r>
              <a:rPr lang="de-DE" dirty="0"/>
              <a:t> 4 </a:t>
            </a:r>
            <a:r>
              <a:rPr lang="de-DE" dirty="0" err="1"/>
              <a:t>percentage</a:t>
            </a:r>
            <a:r>
              <a:rPr lang="de-DE" dirty="0"/>
              <a:t> </a:t>
            </a:r>
            <a:r>
              <a:rPr lang="de-DE" dirty="0" err="1"/>
              <a:t>points</a:t>
            </a:r>
            <a:r>
              <a:rPr lang="de-DE" dirty="0"/>
              <a:t> in </a:t>
            </a:r>
            <a:r>
              <a:rPr lang="de-DE" dirty="0" err="1"/>
              <a:t>the</a:t>
            </a:r>
            <a:r>
              <a:rPr lang="de-DE" dirty="0"/>
              <a:t> mental/</a:t>
            </a:r>
            <a:r>
              <a:rPr lang="de-DE" dirty="0" err="1"/>
              <a:t>chronic</a:t>
            </a:r>
            <a:r>
              <a:rPr lang="de-DE" dirty="0"/>
              <a:t> </a:t>
            </a:r>
            <a:r>
              <a:rPr lang="de-DE" dirty="0" err="1"/>
              <a:t>pain</a:t>
            </a:r>
            <a:r>
              <a:rPr lang="de-DE" dirty="0"/>
              <a:t> </a:t>
            </a:r>
            <a:r>
              <a:rPr lang="de-DE" dirty="0" err="1"/>
              <a:t>patterns</a:t>
            </a:r>
            <a:r>
              <a:rPr lang="de-DE" dirty="0"/>
              <a:t> </a:t>
            </a:r>
            <a:r>
              <a:rPr lang="de-DE" dirty="0" err="1"/>
              <a:t>when</a:t>
            </a:r>
            <a:r>
              <a:rPr lang="de-DE" dirty="0"/>
              <a:t> </a:t>
            </a:r>
            <a:r>
              <a:rPr lang="de-DE" dirty="0" err="1"/>
              <a:t>comparing</a:t>
            </a:r>
            <a:r>
              <a:rPr lang="de-DE" dirty="0"/>
              <a:t> </a:t>
            </a:r>
            <a:r>
              <a:rPr lang="de-DE" dirty="0" err="1"/>
              <a:t>men</a:t>
            </a:r>
            <a:r>
              <a:rPr lang="de-DE" dirty="0"/>
              <a:t> and </a:t>
            </a:r>
            <a:r>
              <a:rPr lang="de-DE" dirty="0" err="1"/>
              <a:t>women</a:t>
            </a:r>
            <a:r>
              <a:rPr lang="de-DE" dirty="0"/>
              <a:t> </a:t>
            </a:r>
            <a:r>
              <a:rPr lang="de-DE" dirty="0" err="1"/>
              <a:t>result</a:t>
            </a:r>
            <a:r>
              <a:rPr lang="de-DE" dirty="0"/>
              <a:t> in an absolute </a:t>
            </a:r>
            <a:r>
              <a:rPr lang="de-DE" dirty="0" err="1"/>
              <a:t>difference</a:t>
            </a:r>
            <a:r>
              <a:rPr lang="de-DE" dirty="0"/>
              <a:t> </a:t>
            </a:r>
            <a:r>
              <a:rPr lang="de-DE" dirty="0" err="1"/>
              <a:t>of</a:t>
            </a:r>
            <a:r>
              <a:rPr lang="de-DE" dirty="0"/>
              <a:t> </a:t>
            </a:r>
            <a:r>
              <a:rPr lang="de-DE" dirty="0" err="1"/>
              <a:t>around</a:t>
            </a:r>
            <a:r>
              <a:rPr lang="de-DE" dirty="0"/>
              <a:t> 31,000 </a:t>
            </a:r>
            <a:r>
              <a:rPr lang="de-DE" dirty="0" err="1"/>
              <a:t>Norwegian</a:t>
            </a:r>
            <a:r>
              <a:rPr lang="de-DE" dirty="0"/>
              <a:t> </a:t>
            </a:r>
            <a:r>
              <a:rPr lang="de-DE" dirty="0" err="1"/>
              <a:t>born</a:t>
            </a:r>
            <a:r>
              <a:rPr lang="de-DE" dirty="0"/>
              <a:t> </a:t>
            </a:r>
            <a:r>
              <a:rPr lang="de-DE" dirty="0" err="1"/>
              <a:t>men</a:t>
            </a:r>
            <a:r>
              <a:rPr lang="de-DE" dirty="0"/>
              <a:t> </a:t>
            </a:r>
            <a:r>
              <a:rPr lang="de-DE" dirty="0" err="1"/>
              <a:t>to</a:t>
            </a:r>
            <a:r>
              <a:rPr lang="de-DE" dirty="0"/>
              <a:t> 83,000 </a:t>
            </a:r>
            <a:r>
              <a:rPr lang="de-DE" dirty="0" err="1"/>
              <a:t>Norwegian</a:t>
            </a:r>
            <a:r>
              <a:rPr lang="de-DE" dirty="0"/>
              <a:t> </a:t>
            </a:r>
            <a:r>
              <a:rPr lang="de-DE" dirty="0" err="1"/>
              <a:t>born</a:t>
            </a:r>
            <a:r>
              <a:rPr lang="de-DE" dirty="0"/>
              <a:t> </a:t>
            </a:r>
            <a:r>
              <a:rPr lang="de-DE" dirty="0" err="1"/>
              <a:t>women</a:t>
            </a:r>
            <a:r>
              <a:rPr lang="de-DE" dirty="0"/>
              <a:t>, </a:t>
            </a:r>
            <a:r>
              <a:rPr lang="de-DE" dirty="0" err="1"/>
              <a:t>or</a:t>
            </a:r>
            <a:r>
              <a:rPr lang="de-DE" dirty="0"/>
              <a:t> 2,700 SG </a:t>
            </a:r>
            <a:r>
              <a:rPr lang="de-DE" dirty="0" err="1"/>
              <a:t>men</a:t>
            </a:r>
            <a:r>
              <a:rPr lang="de-DE" dirty="0"/>
              <a:t> </a:t>
            </a:r>
            <a:r>
              <a:rPr lang="de-DE" dirty="0" err="1"/>
              <a:t>to</a:t>
            </a:r>
            <a:r>
              <a:rPr lang="de-DE" dirty="0"/>
              <a:t> 6,000 SG </a:t>
            </a:r>
            <a:r>
              <a:rPr lang="de-DE" dirty="0" err="1"/>
              <a:t>women</a:t>
            </a:r>
            <a:r>
              <a:rPr lang="de-DE" dirty="0"/>
              <a:t>, </a:t>
            </a:r>
            <a:r>
              <a:rPr lang="de-DE" dirty="0" err="1"/>
              <a:t>for</a:t>
            </a:r>
            <a:r>
              <a:rPr lang="de-DE" dirty="0"/>
              <a:t> </a:t>
            </a:r>
            <a:r>
              <a:rPr lang="de-DE" dirty="0" err="1"/>
              <a:t>instance</a:t>
            </a:r>
            <a:r>
              <a:rPr lang="de-DE"/>
              <a:t>. </a:t>
            </a:r>
            <a:endParaRPr lang="de-DE" dirty="0"/>
          </a:p>
          <a:p>
            <a:pPr marL="0" algn="l" defTabSz="914400" rtl="0"/>
            <a:endParaRPr lang="de-DE" dirty="0"/>
          </a:p>
          <a:p>
            <a:pPr marL="0" algn="l" defTabSz="914400" rtl="0"/>
            <a:r>
              <a:rPr lang="de-DE" dirty="0"/>
              <a:t>[</a:t>
            </a:r>
            <a:r>
              <a:rPr lang="de-DE" dirty="0" err="1"/>
              <a:t>Calculated</a:t>
            </a:r>
            <a:r>
              <a:rPr lang="de-DE" dirty="0"/>
              <a:t> </a:t>
            </a:r>
            <a:r>
              <a:rPr lang="de-DE" dirty="0" err="1"/>
              <a:t>as</a:t>
            </a:r>
            <a:r>
              <a:rPr lang="de-DE" dirty="0"/>
              <a:t> </a:t>
            </a:r>
            <a:r>
              <a:rPr lang="de-DE" dirty="0" err="1"/>
              <a:t>the</a:t>
            </a:r>
            <a:r>
              <a:rPr lang="de-DE" dirty="0"/>
              <a:t> </a:t>
            </a:r>
            <a:r>
              <a:rPr lang="de-DE" dirty="0" err="1"/>
              <a:t>predicted</a:t>
            </a:r>
            <a:r>
              <a:rPr lang="de-DE" dirty="0"/>
              <a:t> </a:t>
            </a:r>
            <a:r>
              <a:rPr lang="de-DE" dirty="0" err="1"/>
              <a:t>probability</a:t>
            </a:r>
            <a:r>
              <a:rPr lang="de-DE" dirty="0"/>
              <a:t> </a:t>
            </a:r>
            <a:r>
              <a:rPr lang="de-DE" dirty="0" err="1"/>
              <a:t>to</a:t>
            </a:r>
            <a:r>
              <a:rPr lang="de-DE" dirty="0"/>
              <a:t> </a:t>
            </a:r>
            <a:r>
              <a:rPr lang="de-DE" dirty="0" err="1"/>
              <a:t>be</a:t>
            </a:r>
            <a:r>
              <a:rPr lang="de-DE" dirty="0"/>
              <a:t> </a:t>
            </a:r>
            <a:r>
              <a:rPr lang="de-DE" dirty="0" err="1"/>
              <a:t>sorted</a:t>
            </a:r>
            <a:r>
              <a:rPr lang="de-DE" dirty="0"/>
              <a:t> </a:t>
            </a:r>
            <a:r>
              <a:rPr lang="de-DE" dirty="0" err="1"/>
              <a:t>into</a:t>
            </a:r>
            <a:r>
              <a:rPr lang="de-DE" dirty="0"/>
              <a:t> </a:t>
            </a:r>
            <a:r>
              <a:rPr lang="de-DE" dirty="0" err="1"/>
              <a:t>each</a:t>
            </a:r>
            <a:r>
              <a:rPr lang="de-DE" dirty="0"/>
              <a:t> </a:t>
            </a:r>
            <a:r>
              <a:rPr lang="de-DE" dirty="0" err="1"/>
              <a:t>pattern</a:t>
            </a:r>
            <a:r>
              <a:rPr lang="de-DE" dirty="0"/>
              <a:t> </a:t>
            </a:r>
            <a:r>
              <a:rPr lang="de-DE" dirty="0" err="1"/>
              <a:t>for</a:t>
            </a:r>
            <a:r>
              <a:rPr lang="de-DE" dirty="0"/>
              <a:t> </a:t>
            </a:r>
            <a:r>
              <a:rPr lang="de-DE" dirty="0" err="1"/>
              <a:t>each</a:t>
            </a:r>
            <a:r>
              <a:rPr lang="de-DE" dirty="0"/>
              <a:t> </a:t>
            </a:r>
            <a:r>
              <a:rPr lang="de-DE" dirty="0" err="1"/>
              <a:t>subgroup</a:t>
            </a:r>
            <a:r>
              <a:rPr lang="de-DE" dirty="0"/>
              <a:t> </a:t>
            </a:r>
            <a:r>
              <a:rPr lang="de-DE" dirty="0" err="1"/>
              <a:t>multiplied</a:t>
            </a:r>
            <a:r>
              <a:rPr lang="de-DE" dirty="0"/>
              <a:t> </a:t>
            </a:r>
            <a:r>
              <a:rPr lang="de-DE" dirty="0" err="1"/>
              <a:t>with</a:t>
            </a:r>
            <a:r>
              <a:rPr lang="de-DE" dirty="0"/>
              <a:t> </a:t>
            </a:r>
            <a:r>
              <a:rPr lang="de-DE" dirty="0" err="1"/>
              <a:t>the</a:t>
            </a:r>
            <a:r>
              <a:rPr lang="de-DE" dirty="0"/>
              <a:t> </a:t>
            </a:r>
            <a:r>
              <a:rPr lang="de-DE" dirty="0" err="1"/>
              <a:t>size</a:t>
            </a:r>
            <a:r>
              <a:rPr lang="de-DE" dirty="0"/>
              <a:t> </a:t>
            </a:r>
            <a:r>
              <a:rPr lang="de-DE" dirty="0" err="1"/>
              <a:t>of</a:t>
            </a:r>
            <a:r>
              <a:rPr lang="de-DE" dirty="0"/>
              <a:t> </a:t>
            </a:r>
            <a:r>
              <a:rPr lang="de-DE" dirty="0" err="1"/>
              <a:t>the</a:t>
            </a:r>
            <a:r>
              <a:rPr lang="de-DE" dirty="0"/>
              <a:t> </a:t>
            </a:r>
            <a:r>
              <a:rPr lang="de-DE" dirty="0" err="1"/>
              <a:t>subgroup</a:t>
            </a:r>
            <a:r>
              <a:rPr lang="de-DE" dirty="0"/>
              <a:t> in </a:t>
            </a:r>
            <a:r>
              <a:rPr lang="de-DE" dirty="0" err="1"/>
              <a:t>the</a:t>
            </a:r>
            <a:r>
              <a:rPr lang="de-DE" dirty="0"/>
              <a:t> </a:t>
            </a:r>
            <a:r>
              <a:rPr lang="de-DE" dirty="0" err="1"/>
              <a:t>Norwegian</a:t>
            </a:r>
            <a:r>
              <a:rPr lang="de-DE" dirty="0"/>
              <a:t> </a:t>
            </a:r>
            <a:r>
              <a:rPr lang="de-DE" dirty="0" err="1"/>
              <a:t>population</a:t>
            </a:r>
            <a:r>
              <a:rPr lang="de-DE" dirty="0"/>
              <a:t>]</a:t>
            </a:r>
            <a:endParaRPr lang="en-LU" dirty="0"/>
          </a:p>
        </p:txBody>
      </p:sp>
      <p:sp>
        <p:nvSpPr>
          <p:cNvPr id="4" name="Slide Number Placeholder 3">
            <a:extLst>
              <a:ext uri="{FF2B5EF4-FFF2-40B4-BE49-F238E27FC236}">
                <a16:creationId xmlns:a16="http://schemas.microsoft.com/office/drawing/2014/main" id="{DE289594-4993-825D-435B-7B018EF05DA3}"/>
              </a:ext>
            </a:extLst>
          </p:cNvPr>
          <p:cNvSpPr>
            <a:spLocks noGrp="1"/>
          </p:cNvSpPr>
          <p:nvPr>
            <p:ph type="sldNum" sz="quarter" idx="5"/>
          </p:nvPr>
        </p:nvSpPr>
        <p:spPr/>
        <p:txBody>
          <a:bodyPr/>
          <a:lstStyle/>
          <a:p>
            <a:pPr>
              <a:defRPr/>
            </a:pPr>
            <a:fld id="{5E503490-9593-4301-8234-971C5CAB22D3}" type="slidenum">
              <a:rPr lang="en-LU" smtClean="0"/>
              <a:t>21</a:t>
            </a:fld>
            <a:endParaRPr lang="en-LU"/>
          </a:p>
        </p:txBody>
      </p:sp>
    </p:spTree>
    <p:extLst>
      <p:ext uri="{BB962C8B-B14F-4D97-AF65-F5344CB8AC3E}">
        <p14:creationId xmlns:p14="http://schemas.microsoft.com/office/powerpoint/2010/main" val="26399800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across all groups, women have a higher likelihood for mental/pain and asthma/allergy and a smaller likelihood for relatively healthy and hypertension, with few exceptions]</a:t>
            </a:r>
          </a:p>
          <a:p>
            <a:pPr algn="l"/>
            <a:endParaRPr lang="en-GB" b="1" i="0" u="none" strike="noStrike" dirty="0">
              <a:solidFill>
                <a:srgbClr val="000000"/>
              </a:solidFill>
              <a:effectLst/>
            </a:endParaRPr>
          </a:p>
          <a:p>
            <a:pPr algn="l"/>
            <a:r>
              <a:rPr lang="en-GB" b="1" i="0" u="none" strike="noStrike" dirty="0">
                <a:solidFill>
                  <a:srgbClr val="000000"/>
                </a:solidFill>
                <a:effectLst/>
              </a:rPr>
              <a:t>Key Points:</a:t>
            </a:r>
          </a:p>
          <a:p>
            <a:pPr algn="l">
              <a:buFont typeface="Arial" panose="020B0604020202020204" pitchFamily="34" charset="0"/>
              <a:buChar char="•"/>
            </a:pPr>
            <a:r>
              <a:rPr lang="en-GB" b="0" i="0" u="none" strike="noStrike" dirty="0">
                <a:solidFill>
                  <a:srgbClr val="000000"/>
                </a:solidFill>
                <a:effectLst/>
              </a:rPr>
              <a:t>Across all groups, women are generally </a:t>
            </a:r>
            <a:r>
              <a:rPr lang="en-GB" b="1" i="0" u="none" strike="noStrike" dirty="0">
                <a:solidFill>
                  <a:srgbClr val="000000"/>
                </a:solidFill>
                <a:effectLst/>
              </a:rPr>
              <a:t>less likely</a:t>
            </a:r>
            <a:r>
              <a:rPr lang="en-GB" b="0" i="0" u="none" strike="noStrike" dirty="0">
                <a:solidFill>
                  <a:srgbClr val="000000"/>
                </a:solidFill>
                <a:effectLst/>
              </a:rPr>
              <a:t> to be classified as </a:t>
            </a:r>
            <a:r>
              <a:rPr lang="en-GB" b="1" i="0" u="none" strike="noStrike" dirty="0">
                <a:solidFill>
                  <a:srgbClr val="000000"/>
                </a:solidFill>
                <a:effectLst/>
              </a:rPr>
              <a:t>Relatively healthy</a:t>
            </a:r>
            <a:r>
              <a:rPr lang="en-GB" b="0" i="0" u="none" strike="noStrike" dirty="0">
                <a:solidFill>
                  <a:srgbClr val="000000"/>
                </a:solidFill>
                <a:effectLst/>
              </a:rPr>
              <a:t>.</a:t>
            </a: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r>
              <a:rPr lang="en-GB" b="1" i="0" u="none" strike="noStrike" dirty="0">
                <a:solidFill>
                  <a:srgbClr val="000000"/>
                </a:solidFill>
                <a:effectLst/>
              </a:rPr>
              <a:t>Mental and Chronic Pain Conditions</a:t>
            </a:r>
            <a:r>
              <a:rPr lang="en-GB" b="0" i="0" u="none" strike="noStrike" dirty="0">
                <a:solidFill>
                  <a:srgbClr val="000000"/>
                </a:solidFill>
                <a:effectLst/>
              </a:rPr>
              <a:t> and </a:t>
            </a:r>
            <a:r>
              <a:rPr lang="en-GB" b="1" i="0" u="none" strike="noStrike" dirty="0">
                <a:solidFill>
                  <a:srgbClr val="000000"/>
                </a:solidFill>
                <a:effectLst/>
              </a:rPr>
              <a:t>Asthma and allergies </a:t>
            </a:r>
            <a:r>
              <a:rPr lang="en-GB" b="0" i="0" u="none" strike="noStrike" dirty="0">
                <a:solidFill>
                  <a:srgbClr val="000000"/>
                </a:solidFill>
                <a:effectLst/>
              </a:rPr>
              <a:t>are more prevalent among women in most immigrant groups as compared to men.</a:t>
            </a: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r>
              <a:rPr lang="en-GB" b="1" i="0" u="none" strike="noStrike" dirty="0">
                <a:solidFill>
                  <a:srgbClr val="000000"/>
                </a:solidFill>
                <a:effectLst/>
              </a:rPr>
              <a:t>Non-Western women</a:t>
            </a:r>
            <a:r>
              <a:rPr lang="en-GB" b="0" i="0" u="none" strike="noStrike" dirty="0">
                <a:solidFill>
                  <a:srgbClr val="000000"/>
                </a:solidFill>
                <a:effectLst/>
              </a:rPr>
              <a:t> (both FG and SG) show particularly higher risks for conditions like </a:t>
            </a:r>
            <a:r>
              <a:rPr lang="en-GB" b="1" i="0" u="none" strike="noStrike" dirty="0">
                <a:solidFill>
                  <a:srgbClr val="000000"/>
                </a:solidFill>
                <a:effectLst/>
              </a:rPr>
              <a:t>Severe Asthma and Allergy</a:t>
            </a:r>
            <a:r>
              <a:rPr lang="en-GB" b="0" i="0" u="none" strike="noStrike" dirty="0">
                <a:solidFill>
                  <a:srgbClr val="000000"/>
                </a:solidFill>
                <a:effectLst/>
              </a:rPr>
              <a:t> and Mental and Chronic pain conditions.</a:t>
            </a: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r>
              <a:rPr lang="en-GB" b="1" i="0" u="none" strike="noStrike" dirty="0">
                <a:solidFill>
                  <a:srgbClr val="000000"/>
                </a:solidFill>
                <a:effectLst/>
              </a:rPr>
              <a:t>SG immigrants</a:t>
            </a:r>
            <a:r>
              <a:rPr lang="en-GB" b="0" i="0" u="none" strike="noStrike" dirty="0">
                <a:solidFill>
                  <a:srgbClr val="000000"/>
                </a:solidFill>
                <a:effectLst/>
              </a:rPr>
              <a:t> show consistently worse health outcomes for women, particularly in the </a:t>
            </a:r>
            <a:r>
              <a:rPr lang="en-GB" b="1" i="0" u="none" strike="noStrike" dirty="0">
                <a:solidFill>
                  <a:srgbClr val="000000"/>
                </a:solidFill>
                <a:effectLst/>
              </a:rPr>
              <a:t>Other</a:t>
            </a:r>
            <a:r>
              <a:rPr lang="en-GB" b="0" i="0" u="none" strike="noStrike" dirty="0">
                <a:solidFill>
                  <a:srgbClr val="000000"/>
                </a:solidFill>
                <a:effectLst/>
              </a:rPr>
              <a:t> categories, indicating persistent health disparities across generations.</a:t>
            </a:r>
          </a:p>
          <a:p>
            <a:pPr algn="l">
              <a:buFont typeface="Arial" panose="020B0604020202020204" pitchFamily="34" charset="0"/>
              <a:buChar char="•"/>
            </a:pPr>
            <a:endParaRPr lang="en-GB" b="0" i="0" u="none" strike="noStrike" dirty="0">
              <a:solidFill>
                <a:srgbClr val="000000"/>
              </a:solidFill>
              <a:effectLst/>
            </a:endParaRPr>
          </a:p>
          <a:p>
            <a:pPr algn="l"/>
            <a:r>
              <a:rPr lang="en-GB" b="0" i="0" u="none" strike="noStrike" dirty="0">
                <a:solidFill>
                  <a:srgbClr val="000000"/>
                </a:solidFill>
                <a:effectLst/>
              </a:rPr>
              <a:t>These insights emphasize the </a:t>
            </a:r>
            <a:r>
              <a:rPr lang="en-GB" b="1" i="0" u="none" strike="noStrike" dirty="0">
                <a:solidFill>
                  <a:srgbClr val="000000"/>
                </a:solidFill>
                <a:effectLst/>
              </a:rPr>
              <a:t>gender disparities</a:t>
            </a:r>
            <a:r>
              <a:rPr lang="en-GB" b="0" i="0" u="none" strike="noStrike" dirty="0">
                <a:solidFill>
                  <a:srgbClr val="000000"/>
                </a:solidFill>
                <a:effectLst/>
              </a:rPr>
              <a:t> in health, with immigrant women, particularly those from non-Western regions, facing higher health burdens.</a:t>
            </a:r>
          </a:p>
          <a:p>
            <a:pPr marL="0" algn="l" defTabSz="914400" rtl="0"/>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22</a:t>
            </a:fld>
            <a:endParaRPr lang="en-LU"/>
          </a:p>
        </p:txBody>
      </p:sp>
    </p:spTree>
    <p:extLst>
      <p:ext uri="{BB962C8B-B14F-4D97-AF65-F5344CB8AC3E}">
        <p14:creationId xmlns:p14="http://schemas.microsoft.com/office/powerpoint/2010/main" val="1006937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3200" b="0" i="0" u="none" strike="noStrike">
                <a:solidFill>
                  <a:srgbClr val="000000"/>
                </a:solidFill>
                <a:latin typeface="Calibri"/>
              </a:rPr>
              <a:t>This study aims to examine whether there are </a:t>
            </a:r>
            <a:endParaRPr lang="en-GB" sz="2000" b="0" i="0" u="none" strike="noStrike">
              <a:solidFill>
                <a:srgbClr val="000000"/>
              </a:solidFill>
            </a:endParaRPr>
          </a:p>
          <a:p>
            <a:pPr>
              <a:defRPr/>
            </a:pPr>
            <a:endParaRPr/>
          </a:p>
        </p:txBody>
      </p:sp>
      <p:sp>
        <p:nvSpPr>
          <p:cNvPr id="4" name="Slide Number Placeholder 3"/>
          <p:cNvSpPr>
            <a:spLocks noGrp="1"/>
          </p:cNvSpPr>
          <p:nvPr>
            <p:ph type="sldNum" sz="quarter" idx="5"/>
          </p:nvPr>
        </p:nvSpPr>
        <p:spPr bwMode="auto"/>
        <p:txBody>
          <a:bodyPr/>
          <a:lstStyle/>
          <a:p>
            <a:pPr>
              <a:defRPr/>
            </a:pPr>
            <a:fld id="{5E503490-9593-4301-8234-971C5CAB22D3}" type="slidenum">
              <a:rPr/>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[BH: previous patterns largely consistent across reason for migration groups]</a:t>
            </a:r>
          </a:p>
          <a:p>
            <a:pPr algn="l"/>
            <a:endParaRPr lang="en-GB" b="1" i="0" u="none" strike="noStrike" dirty="0">
              <a:solidFill>
                <a:srgbClr val="000000"/>
              </a:solidFill>
              <a:effectLst/>
            </a:endParaRPr>
          </a:p>
          <a:p>
            <a:pPr algn="l"/>
            <a:r>
              <a:rPr lang="en-GB" b="1" i="0" u="none" strike="noStrike" dirty="0">
                <a:solidFill>
                  <a:srgbClr val="000000"/>
                </a:solidFill>
                <a:effectLst/>
              </a:rPr>
              <a:t>Education migrants</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Women are </a:t>
            </a:r>
            <a:r>
              <a:rPr lang="en-GB" b="1" i="0" u="none" strike="noStrike" dirty="0">
                <a:solidFill>
                  <a:srgbClr val="000000"/>
                </a:solidFill>
                <a:effectLst/>
              </a:rPr>
              <a:t>more likely</a:t>
            </a:r>
            <a:r>
              <a:rPr lang="en-GB" b="0" i="0" u="none" strike="noStrike" dirty="0">
                <a:solidFill>
                  <a:srgbClr val="000000"/>
                </a:solidFill>
                <a:effectLst/>
              </a:rPr>
              <a:t> to experience </a:t>
            </a:r>
            <a:r>
              <a:rPr lang="en-GB" b="1" i="0" u="none" strike="noStrike" dirty="0">
                <a:solidFill>
                  <a:srgbClr val="000000"/>
                </a:solidFill>
                <a:effectLst/>
              </a:rPr>
              <a:t>Mental and Chronic Pain Conditions</a:t>
            </a:r>
          </a:p>
          <a:p>
            <a:pPr algn="l">
              <a:buFont typeface="Arial" panose="020B0604020202020204" pitchFamily="34" charset="0"/>
              <a:buChar char="•"/>
            </a:pPr>
            <a:endParaRPr lang="en-GB" b="1" i="0" u="none" strike="noStrike" dirty="0">
              <a:solidFill>
                <a:srgbClr val="000000"/>
              </a:solidFill>
              <a:effectLst/>
            </a:endParaRPr>
          </a:p>
          <a:p>
            <a:pPr algn="l"/>
            <a:r>
              <a:rPr lang="en-GB" b="1" i="0" u="none" strike="noStrike" dirty="0">
                <a:solidFill>
                  <a:srgbClr val="000000"/>
                </a:solidFill>
                <a:effectLst/>
              </a:rPr>
              <a:t>Refugees</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Women are </a:t>
            </a:r>
            <a:r>
              <a:rPr lang="en-GB" b="1" i="0" u="none" strike="noStrike" dirty="0">
                <a:solidFill>
                  <a:srgbClr val="000000"/>
                </a:solidFill>
                <a:effectLst/>
              </a:rPr>
              <a:t>significantly more likely</a:t>
            </a:r>
            <a:r>
              <a:rPr lang="en-GB" b="0" i="0" u="none" strike="noStrike" dirty="0">
                <a:solidFill>
                  <a:srgbClr val="000000"/>
                </a:solidFill>
                <a:effectLst/>
              </a:rPr>
              <a:t> to belong to the </a:t>
            </a:r>
            <a:r>
              <a:rPr lang="en-GB" b="1" i="0" u="none" strike="noStrike" dirty="0">
                <a:solidFill>
                  <a:srgbClr val="000000"/>
                </a:solidFill>
                <a:effectLst/>
              </a:rPr>
              <a:t>Mental and Chronic Pain Conditions</a:t>
            </a:r>
            <a:r>
              <a:rPr lang="en-GB" b="0" i="0" u="none" strike="noStrike" dirty="0">
                <a:solidFill>
                  <a:srgbClr val="000000"/>
                </a:solidFill>
                <a:effectLst/>
              </a:rPr>
              <a:t> group.</a:t>
            </a:r>
          </a:p>
          <a:p>
            <a:pPr algn="l">
              <a:buFont typeface="Arial" panose="020B0604020202020204" pitchFamily="34" charset="0"/>
              <a:buChar char="•"/>
            </a:pPr>
            <a:r>
              <a:rPr lang="en-GB" b="0" i="0" u="none" strike="noStrike" dirty="0">
                <a:solidFill>
                  <a:srgbClr val="000000"/>
                </a:solidFill>
                <a:effectLst/>
              </a:rPr>
              <a:t>Lower likelihood of being </a:t>
            </a:r>
            <a:r>
              <a:rPr lang="en-GB" b="1" i="0" u="none" strike="noStrike" dirty="0">
                <a:solidFill>
                  <a:srgbClr val="000000"/>
                </a:solidFill>
                <a:effectLst/>
              </a:rPr>
              <a:t>Relatively healthy</a:t>
            </a:r>
            <a:r>
              <a:rPr lang="en-GB" b="0" i="0" u="none" strike="noStrike" dirty="0">
                <a:solidFill>
                  <a:srgbClr val="000000"/>
                </a:solidFill>
                <a:effectLst/>
              </a:rPr>
              <a:t> compared to men.</a:t>
            </a: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Work – interestingly less healthy than men.</a:t>
            </a: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Across nearly all groups, women are more vulnerable to </a:t>
            </a:r>
            <a:r>
              <a:rPr lang="en-GB" b="1" i="0" u="none" strike="noStrike" dirty="0">
                <a:solidFill>
                  <a:srgbClr val="000000"/>
                </a:solidFill>
                <a:effectLst/>
              </a:rPr>
              <a:t>chronic pain</a:t>
            </a:r>
            <a:r>
              <a:rPr lang="en-GB" b="0" i="0" u="none" strike="noStrike" dirty="0">
                <a:solidFill>
                  <a:srgbClr val="000000"/>
                </a:solidFill>
                <a:effectLst/>
              </a:rPr>
              <a:t> and </a:t>
            </a:r>
            <a:r>
              <a:rPr lang="en-GB" b="1" i="0" u="none" strike="noStrike" dirty="0">
                <a:solidFill>
                  <a:srgbClr val="000000"/>
                </a:solidFill>
                <a:effectLst/>
              </a:rPr>
              <a:t>hypertension</a:t>
            </a:r>
            <a:r>
              <a:rPr lang="en-GB" b="0" i="0" u="none" strike="noStrike" dirty="0">
                <a:solidFill>
                  <a:srgbClr val="000000"/>
                </a:solidFill>
                <a:effectLst/>
              </a:rPr>
              <a:t> and are generally </a:t>
            </a:r>
            <a:r>
              <a:rPr lang="en-GB" b="1" i="0" u="none" strike="noStrike" dirty="0">
                <a:solidFill>
                  <a:srgbClr val="000000"/>
                </a:solidFill>
                <a:effectLst/>
              </a:rPr>
              <a:t>less healthy</a:t>
            </a:r>
            <a:r>
              <a:rPr lang="en-GB" b="0" i="0" u="none" strike="noStrike" dirty="0">
                <a:solidFill>
                  <a:srgbClr val="000000"/>
                </a:solidFill>
                <a:effectLst/>
              </a:rPr>
              <a:t> compared to men.</a:t>
            </a:r>
          </a:p>
          <a:p>
            <a:pPr algn="l">
              <a:buFont typeface="Arial" panose="020B0604020202020204" pitchFamily="34" charset="0"/>
              <a:buChar char="•"/>
            </a:pPr>
            <a:r>
              <a:rPr lang="en-GB" b="1" i="0" u="none" strike="noStrike" dirty="0">
                <a:solidFill>
                  <a:srgbClr val="000000"/>
                </a:solidFill>
                <a:effectLst/>
              </a:rPr>
              <a:t>Refugee</a:t>
            </a:r>
            <a:r>
              <a:rPr lang="en-GB" b="0" i="0" u="none" strike="noStrike" dirty="0">
                <a:solidFill>
                  <a:srgbClr val="000000"/>
                </a:solidFill>
                <a:effectLst/>
              </a:rPr>
              <a:t> and </a:t>
            </a:r>
            <a:r>
              <a:rPr lang="en-GB" b="1" i="0" u="none" strike="noStrike" dirty="0">
                <a:solidFill>
                  <a:srgbClr val="000000"/>
                </a:solidFill>
                <a:effectLst/>
              </a:rPr>
              <a:t>family migrants</a:t>
            </a:r>
            <a:r>
              <a:rPr lang="en-GB" b="0" i="0" u="none" strike="noStrike" dirty="0">
                <a:solidFill>
                  <a:srgbClr val="000000"/>
                </a:solidFill>
                <a:effectLst/>
              </a:rPr>
              <a:t> face the greatest health disparities by gender, with women in these groups being particularly vulnerable.</a:t>
            </a:r>
          </a:p>
          <a:p>
            <a:pPr marL="0" algn="l" defTabSz="914400" rtl="0"/>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23</a:t>
            </a:fld>
            <a:endParaRPr lang="en-LU"/>
          </a:p>
        </p:txBody>
      </p:sp>
    </p:spTree>
    <p:extLst>
      <p:ext uri="{BB962C8B-B14F-4D97-AF65-F5344CB8AC3E}">
        <p14:creationId xmlns:p14="http://schemas.microsoft.com/office/powerpoint/2010/main" val="380123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rtl="0">
              <a:lnSpc>
                <a:spcPct val="100000"/>
              </a:lnSpc>
              <a:spcBef>
                <a:spcPts val="0"/>
              </a:spcBef>
              <a:spcAft>
                <a:spcPts val="0"/>
              </a:spcAft>
              <a:buClrTx/>
              <a:buSzTx/>
              <a:buFontTx/>
              <a:buNone/>
              <a:defRPr/>
            </a:pPr>
            <a:endParaRPr lang="en-US" dirty="0"/>
          </a:p>
        </p:txBody>
      </p:sp>
      <p:sp>
        <p:nvSpPr>
          <p:cNvPr id="4" name="Slide Number Placeholder 3"/>
          <p:cNvSpPr>
            <a:spLocks noGrp="1"/>
          </p:cNvSpPr>
          <p:nvPr>
            <p:ph type="sldNum" sz="quarter" idx="5"/>
          </p:nvPr>
        </p:nvSpPr>
        <p:spPr bwMode="auto"/>
        <p:txBody>
          <a:bodyPr/>
          <a:lstStyle/>
          <a:p>
            <a:pPr>
              <a:defRPr/>
            </a:pPr>
            <a:fld id="{5E503490-9593-4301-8234-971C5CAB22D3}" type="slidenum">
              <a:rPr/>
              <a:t>24</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A17193-41F5-6D7B-E191-33B04F27466B}"/>
            </a:ext>
          </a:extLst>
        </p:cNvPr>
        <p:cNvGrpSpPr/>
        <p:nvPr/>
      </p:nvGrpSpPr>
      <p:grpSpPr bwMode="auto">
        <a:xfrm>
          <a:off x="0" y="0"/>
          <a:ext cx="0" cy="0"/>
          <a:chOff x="0" y="0"/>
          <a:chExt cx="0" cy="0"/>
        </a:xfrm>
      </p:grpSpPr>
      <p:sp>
        <p:nvSpPr>
          <p:cNvPr id="2" name="Slide Image Placeholder 1">
            <a:extLst>
              <a:ext uri="{FF2B5EF4-FFF2-40B4-BE49-F238E27FC236}">
                <a16:creationId xmlns:a16="http://schemas.microsoft.com/office/drawing/2014/main" id="{D5E299F5-9FAA-8C84-55A9-F163AC98C9DE}"/>
              </a:ext>
            </a:extLst>
          </p:cNvPr>
          <p:cNvSpPr>
            <a:spLocks noGrp="1" noRot="1" noChangeAspect="1"/>
          </p:cNvSpPr>
          <p:nvPr>
            <p:ph type="sldImg"/>
          </p:nvPr>
        </p:nvSpPr>
        <p:spPr bwMode="auto"/>
      </p:sp>
      <p:sp>
        <p:nvSpPr>
          <p:cNvPr id="3" name="Notes Placeholder 2">
            <a:extLst>
              <a:ext uri="{FF2B5EF4-FFF2-40B4-BE49-F238E27FC236}">
                <a16:creationId xmlns:a16="http://schemas.microsoft.com/office/drawing/2014/main" id="{D0E9F682-B8AC-AE7A-B652-35C54BD3F53F}"/>
              </a:ext>
            </a:extLst>
          </p:cNvPr>
          <p:cNvSpPr>
            <a:spLocks noGrp="1"/>
          </p:cNvSpPr>
          <p:nvPr>
            <p:ph type="body" idx="1"/>
          </p:nvPr>
        </p:nvSpPr>
        <p:spPr bwMode="auto"/>
        <p:txBody>
          <a:bodyPr/>
          <a:lstStyle/>
          <a:p>
            <a:pPr algn="l"/>
            <a:r>
              <a:rPr lang="en-GB" b="1" i="0" u="none" strike="noStrike" dirty="0">
                <a:solidFill>
                  <a:srgbClr val="000000"/>
                </a:solidFill>
                <a:effectLst/>
              </a:rPr>
              <a:t>2. How do the country of origin and reason for migration shape multimorbidity profiles?</a:t>
            </a:r>
          </a:p>
          <a:p>
            <a:pPr algn="l">
              <a:buFont typeface="Arial" panose="020B0604020202020204" pitchFamily="34" charset="0"/>
              <a:buChar char="•"/>
            </a:pPr>
            <a:r>
              <a:rPr lang="en-GB" b="1" i="0" u="none" strike="noStrike" dirty="0">
                <a:solidFill>
                  <a:srgbClr val="000000"/>
                </a:solidFill>
                <a:effectLst/>
              </a:rPr>
              <a:t>Country of Origin</a:t>
            </a:r>
            <a:r>
              <a:rPr lang="en-GB" b="0" i="0" u="none" strike="noStrike" dirty="0">
                <a:solidFill>
                  <a:srgbClr val="000000"/>
                </a:solidFill>
                <a:effectLst/>
              </a:rPr>
              <a:t>:</a:t>
            </a:r>
          </a:p>
          <a:p>
            <a:pPr marL="742950" lvl="1" indent="-285750" algn="l">
              <a:buFont typeface="Arial" panose="020B0604020202020204" pitchFamily="34" charset="0"/>
              <a:buChar char="•"/>
            </a:pPr>
            <a:r>
              <a:rPr lang="en-GB" b="1" i="0" u="none" strike="noStrike" dirty="0">
                <a:solidFill>
                  <a:srgbClr val="000000"/>
                </a:solidFill>
                <a:effectLst/>
              </a:rPr>
              <a:t>Nordic and EU migrants</a:t>
            </a:r>
            <a:r>
              <a:rPr lang="en-GB" b="0" i="0" u="none" strike="noStrike" dirty="0">
                <a:solidFill>
                  <a:srgbClr val="000000"/>
                </a:solidFill>
                <a:effectLst/>
              </a:rPr>
              <a:t> tend to have </a:t>
            </a:r>
            <a:r>
              <a:rPr lang="en-GB" b="1" i="0" u="none" strike="noStrike" dirty="0">
                <a:solidFill>
                  <a:srgbClr val="000000"/>
                </a:solidFill>
                <a:effectLst/>
              </a:rPr>
              <a:t>lower multimorbidity</a:t>
            </a:r>
            <a:r>
              <a:rPr lang="en-GB" b="0" i="0" u="none" strike="noStrike" dirty="0">
                <a:solidFill>
                  <a:srgbClr val="000000"/>
                </a:solidFill>
                <a:effectLst/>
              </a:rPr>
              <a:t>, often aligning more closely with the native-born population.</a:t>
            </a:r>
          </a:p>
          <a:p>
            <a:pPr marL="742950" lvl="1" indent="-285750" algn="l">
              <a:buFont typeface="Arial" panose="020B0604020202020204" pitchFamily="34" charset="0"/>
              <a:buChar char="•"/>
            </a:pPr>
            <a:r>
              <a:rPr lang="en-GB" b="1" i="0" u="none" strike="noStrike" dirty="0">
                <a:solidFill>
                  <a:srgbClr val="000000"/>
                </a:solidFill>
                <a:effectLst/>
              </a:rPr>
              <a:t>Non-Western immigrants</a:t>
            </a:r>
            <a:r>
              <a:rPr lang="en-GB" b="0" i="0" u="none" strike="noStrike" dirty="0">
                <a:solidFill>
                  <a:srgbClr val="000000"/>
                </a:solidFill>
                <a:effectLst/>
              </a:rPr>
              <a:t> (particularly FG and SG) show higher risks of </a:t>
            </a:r>
            <a:r>
              <a:rPr lang="en-GB" b="1" i="0" u="none" strike="noStrike" dirty="0">
                <a:solidFill>
                  <a:srgbClr val="000000"/>
                </a:solidFill>
                <a:effectLst/>
              </a:rPr>
              <a:t>chronic diseases</a:t>
            </a:r>
            <a:r>
              <a:rPr lang="en-GB" b="0" i="0" u="none" strike="noStrike" dirty="0">
                <a:solidFill>
                  <a:srgbClr val="000000"/>
                </a:solidFill>
                <a:effectLst/>
              </a:rPr>
              <a:t>, particularly mental health issues and respiratory conditions.</a:t>
            </a:r>
          </a:p>
          <a:p>
            <a:pPr algn="l">
              <a:buFont typeface="Arial" panose="020B0604020202020204" pitchFamily="34" charset="0"/>
              <a:buChar char="•"/>
            </a:pPr>
            <a:r>
              <a:rPr lang="en-GB" b="1" i="0" u="none" strike="noStrike" dirty="0">
                <a:solidFill>
                  <a:srgbClr val="000000"/>
                </a:solidFill>
                <a:effectLst/>
              </a:rPr>
              <a:t>Reason for Migration</a:t>
            </a:r>
            <a:r>
              <a:rPr lang="en-GB" b="0" i="0" u="none" strike="noStrike" dirty="0">
                <a:solidFill>
                  <a:srgbClr val="000000"/>
                </a:solidFill>
                <a:effectLst/>
              </a:rPr>
              <a:t>:</a:t>
            </a:r>
          </a:p>
          <a:p>
            <a:pPr marL="742950" lvl="1" indent="-285750" algn="l">
              <a:buFont typeface="Arial" panose="020B0604020202020204" pitchFamily="34" charset="0"/>
              <a:buChar char="•"/>
            </a:pPr>
            <a:r>
              <a:rPr lang="en-GB" b="1" i="0" u="none" strike="noStrike" dirty="0">
                <a:solidFill>
                  <a:srgbClr val="000000"/>
                </a:solidFill>
                <a:effectLst/>
              </a:rPr>
              <a:t>Work migrants</a:t>
            </a:r>
            <a:r>
              <a:rPr lang="en-GB" b="0" i="0" u="none" strike="noStrike" dirty="0">
                <a:solidFill>
                  <a:srgbClr val="000000"/>
                </a:solidFill>
                <a:effectLst/>
              </a:rPr>
              <a:t> are generally healthier, with a higher likelihood of being in the </a:t>
            </a:r>
            <a:r>
              <a:rPr lang="en-GB" b="1" i="0" u="none" strike="noStrike" dirty="0">
                <a:solidFill>
                  <a:srgbClr val="000000"/>
                </a:solidFill>
                <a:effectLst/>
              </a:rPr>
              <a:t>Relatively healthy</a:t>
            </a:r>
            <a:r>
              <a:rPr lang="en-GB" b="0" i="0" u="none" strike="noStrike" dirty="0">
                <a:solidFill>
                  <a:srgbClr val="000000"/>
                </a:solidFill>
                <a:effectLst/>
              </a:rPr>
              <a:t> group.</a:t>
            </a:r>
          </a:p>
          <a:p>
            <a:pPr marL="742950" lvl="1" indent="-285750" algn="l">
              <a:buFont typeface="Arial" panose="020B0604020202020204" pitchFamily="34" charset="0"/>
              <a:buChar char="•"/>
            </a:pPr>
            <a:r>
              <a:rPr lang="en-GB" b="1" i="0" u="none" strike="noStrike" dirty="0">
                <a:solidFill>
                  <a:srgbClr val="000000"/>
                </a:solidFill>
                <a:effectLst/>
              </a:rPr>
              <a:t>Refugees</a:t>
            </a:r>
            <a:r>
              <a:rPr lang="en-GB" b="0" i="0" u="none" strike="noStrike" dirty="0">
                <a:solidFill>
                  <a:srgbClr val="000000"/>
                </a:solidFill>
                <a:effectLst/>
              </a:rPr>
              <a:t> are most vulnerable, with increased risks of </a:t>
            </a:r>
            <a:r>
              <a:rPr lang="en-GB" b="1" i="0" u="none" strike="noStrike" dirty="0">
                <a:solidFill>
                  <a:srgbClr val="000000"/>
                </a:solidFill>
                <a:effectLst/>
              </a:rPr>
              <a:t>mental health disorders</a:t>
            </a:r>
            <a:r>
              <a:rPr lang="en-GB" b="0" i="0" u="none" strike="noStrike" dirty="0">
                <a:solidFill>
                  <a:srgbClr val="000000"/>
                </a:solidFill>
                <a:effectLst/>
              </a:rPr>
              <a:t> and </a:t>
            </a:r>
            <a:r>
              <a:rPr lang="en-GB" b="1" i="0" u="none" strike="noStrike" dirty="0">
                <a:solidFill>
                  <a:srgbClr val="000000"/>
                </a:solidFill>
                <a:effectLst/>
              </a:rPr>
              <a:t>Mixed Cardiopulmonary Conditions</a:t>
            </a:r>
            <a:r>
              <a:rPr lang="en-GB" b="0" i="0" u="none" strike="noStrike" dirty="0">
                <a:solidFill>
                  <a:srgbClr val="000000"/>
                </a:solidFill>
                <a:effectLst/>
              </a:rPr>
              <a:t>.</a:t>
            </a:r>
          </a:p>
          <a:p>
            <a:pPr marL="742950" lvl="1" indent="-285750" algn="l">
              <a:buFont typeface="Arial" panose="020B0604020202020204" pitchFamily="34" charset="0"/>
              <a:buChar char="•"/>
            </a:pPr>
            <a:r>
              <a:rPr lang="en-GB" b="1" i="0" u="none" strike="noStrike" dirty="0">
                <a:solidFill>
                  <a:srgbClr val="000000"/>
                </a:solidFill>
                <a:effectLst/>
              </a:rPr>
              <a:t>Family migrants</a:t>
            </a:r>
            <a:r>
              <a:rPr lang="en-GB" b="0" i="0" u="none" strike="noStrike" dirty="0">
                <a:solidFill>
                  <a:srgbClr val="000000"/>
                </a:solidFill>
                <a:effectLst/>
              </a:rPr>
              <a:t> show higher rates of </a:t>
            </a:r>
            <a:r>
              <a:rPr lang="en-GB" b="1" i="0" u="none" strike="noStrike" dirty="0">
                <a:solidFill>
                  <a:srgbClr val="000000"/>
                </a:solidFill>
                <a:effectLst/>
              </a:rPr>
              <a:t>Primary Hypertension</a:t>
            </a:r>
            <a:r>
              <a:rPr lang="en-GB" b="0" i="0" u="none" strike="noStrike" dirty="0">
                <a:solidFill>
                  <a:srgbClr val="000000"/>
                </a:solidFill>
                <a:effectLst/>
              </a:rPr>
              <a:t> compared to other groups.</a:t>
            </a:r>
          </a:p>
          <a:p>
            <a:pPr algn="l">
              <a:buFont typeface="Arial"/>
              <a:buChar char="•"/>
              <a:defRPr/>
            </a:pPr>
            <a:endParaRPr dirty="0"/>
          </a:p>
          <a:p>
            <a:pPr marL="0" marR="0" lvl="0" indent="0" algn="l" defTabSz="914400">
              <a:lnSpc>
                <a:spcPct val="100000"/>
              </a:lnSpc>
              <a:spcBef>
                <a:spcPts val="0"/>
              </a:spcBef>
              <a:spcAft>
                <a:spcPts val="0"/>
              </a:spcAft>
              <a:buClrTx/>
              <a:buSzTx/>
              <a:buFontTx/>
              <a:buNone/>
              <a:defRPr/>
            </a:pPr>
            <a:endParaRPr lang="en-US" dirty="0"/>
          </a:p>
        </p:txBody>
      </p:sp>
      <p:sp>
        <p:nvSpPr>
          <p:cNvPr id="4" name="Slide Number Placeholder 3">
            <a:extLst>
              <a:ext uri="{FF2B5EF4-FFF2-40B4-BE49-F238E27FC236}">
                <a16:creationId xmlns:a16="http://schemas.microsoft.com/office/drawing/2014/main" id="{87473E34-7449-EBEF-5615-6D8A61F8290F}"/>
              </a:ext>
            </a:extLst>
          </p:cNvPr>
          <p:cNvSpPr>
            <a:spLocks noGrp="1"/>
          </p:cNvSpPr>
          <p:nvPr>
            <p:ph type="sldNum" sz="quarter" idx="5"/>
          </p:nvPr>
        </p:nvSpPr>
        <p:spPr bwMode="auto"/>
        <p:txBody>
          <a:bodyPr/>
          <a:lstStyle/>
          <a:p>
            <a:pPr>
              <a:defRPr/>
            </a:pPr>
            <a:fld id="{5E503490-9593-4301-8234-971C5CAB22D3}" type="slidenum">
              <a:rPr/>
              <a:t>25</a:t>
            </a:fld>
            <a:endParaRPr/>
          </a:p>
        </p:txBody>
      </p:sp>
    </p:spTree>
    <p:extLst>
      <p:ext uri="{BB962C8B-B14F-4D97-AF65-F5344CB8AC3E}">
        <p14:creationId xmlns:p14="http://schemas.microsoft.com/office/powerpoint/2010/main" val="3475489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GB" sz="1800" b="0" i="0" u="none" strike="noStrike">
                <a:solidFill>
                  <a:srgbClr val="000000"/>
                </a:solidFill>
                <a:latin typeface="Calibri"/>
              </a:rPr>
              <a:t>Thank you for your attention. We are happy to receive any feedback and to answer any questions. </a:t>
            </a:r>
            <a:endParaRPr lang="en-GB" b="0" i="0" u="none" strike="noStrike">
              <a:solidFill>
                <a:srgbClr val="000000"/>
              </a:solidFill>
            </a:endParaRPr>
          </a:p>
          <a:p>
            <a:pPr>
              <a:defRPr/>
            </a:pPr>
            <a:endParaRPr/>
          </a:p>
        </p:txBody>
      </p:sp>
      <p:sp>
        <p:nvSpPr>
          <p:cNvPr id="4" name="Slide Number Placeholder 3"/>
          <p:cNvSpPr>
            <a:spLocks noGrp="1"/>
          </p:cNvSpPr>
          <p:nvPr>
            <p:ph type="sldNum" sz="quarter" idx="5"/>
          </p:nvPr>
        </p:nvSpPr>
        <p:spPr bwMode="auto"/>
        <p:txBody>
          <a:bodyPr/>
          <a:lstStyle/>
          <a:p>
            <a:pPr>
              <a:defRPr/>
            </a:pPr>
            <a:fld id="{5E503490-9593-4301-8234-971C5CAB22D3}" type="slidenum">
              <a:rPr/>
              <a:t>27</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i="0" u="none" strike="noStrike" dirty="0">
                <a:solidFill>
                  <a:srgbClr val="000000"/>
                </a:solidFill>
                <a:effectLst/>
              </a:rPr>
              <a:t>Second-Generation Immigrants</a:t>
            </a:r>
          </a:p>
          <a:p>
            <a:pPr algn="l">
              <a:buFont typeface="Arial" panose="020B0604020202020204" pitchFamily="34" charset="0"/>
              <a:buChar char="•"/>
            </a:pPr>
            <a:r>
              <a:rPr lang="en-GB" b="0" i="0" u="none" strike="noStrike" dirty="0">
                <a:solidFill>
                  <a:srgbClr val="000000"/>
                </a:solidFill>
                <a:effectLst/>
              </a:rPr>
              <a:t>Influenced by </a:t>
            </a:r>
            <a:r>
              <a:rPr lang="en-GB" b="1" i="0" u="none" strike="noStrike" dirty="0">
                <a:solidFill>
                  <a:srgbClr val="000000"/>
                </a:solidFill>
                <a:effectLst/>
              </a:rPr>
              <a:t>parents' migration reasons</a:t>
            </a:r>
            <a:r>
              <a:rPr lang="en-GB" b="0" i="0" u="none" strike="noStrike" dirty="0">
                <a:solidFill>
                  <a:srgbClr val="000000"/>
                </a:solidFill>
                <a:effectLst/>
              </a:rPr>
              <a:t>.</a:t>
            </a:r>
          </a:p>
          <a:p>
            <a:pPr algn="l">
              <a:buFont typeface="Arial" panose="020B0604020202020204" pitchFamily="34" charset="0"/>
              <a:buChar char="•"/>
            </a:pPr>
            <a:r>
              <a:rPr lang="en-GB" b="0" i="0" u="none" strike="noStrike" dirty="0">
                <a:solidFill>
                  <a:srgbClr val="000000"/>
                </a:solidFill>
                <a:effectLst/>
              </a:rPr>
              <a:t>Children of </a:t>
            </a:r>
            <a:r>
              <a:rPr lang="en-GB" b="1" i="0" u="none" strike="noStrike" dirty="0">
                <a:solidFill>
                  <a:srgbClr val="000000"/>
                </a:solidFill>
                <a:effectLst/>
              </a:rPr>
              <a:t>refugees</a:t>
            </a:r>
            <a:r>
              <a:rPr lang="en-GB" b="0" i="0" u="none" strike="noStrike" dirty="0">
                <a:solidFill>
                  <a:srgbClr val="000000"/>
                </a:solidFill>
                <a:effectLst/>
              </a:rPr>
              <a:t> face </a:t>
            </a:r>
            <a:r>
              <a:rPr lang="en-GB" b="1" i="0" u="none" strike="noStrike" dirty="0">
                <a:solidFill>
                  <a:srgbClr val="000000"/>
                </a:solidFill>
                <a:effectLst/>
              </a:rPr>
              <a:t>higher mortality</a:t>
            </a:r>
            <a:r>
              <a:rPr lang="en-GB" b="0" i="0" u="none" strike="noStrike" dirty="0">
                <a:solidFill>
                  <a:srgbClr val="000000"/>
                </a:solidFill>
                <a:effectLst/>
              </a:rPr>
              <a:t> and </a:t>
            </a:r>
            <a:r>
              <a:rPr lang="en-GB" b="1" i="0" u="none" strike="noStrike" dirty="0">
                <a:solidFill>
                  <a:srgbClr val="000000"/>
                </a:solidFill>
                <a:effectLst/>
              </a:rPr>
              <a:t>poorer health</a:t>
            </a:r>
            <a:r>
              <a:rPr lang="en-GB" b="0" i="0" u="none" strike="noStrike" dirty="0">
                <a:solidFill>
                  <a:srgbClr val="000000"/>
                </a:solidFill>
                <a:effectLst/>
              </a:rPr>
              <a:t> outcomes</a:t>
            </a:r>
            <a:br>
              <a:rPr lang="en-GB" b="0" i="0" u="none" strike="noStrike" dirty="0">
                <a:solidFill>
                  <a:srgbClr val="000000"/>
                </a:solidFill>
                <a:effectLst/>
              </a:rPr>
            </a:br>
            <a:r>
              <a:rPr lang="en-GB" b="0" i="0" u="none" strike="noStrike" dirty="0">
                <a:solidFill>
                  <a:srgbClr val="000000"/>
                </a:solidFill>
                <a:effectLst/>
              </a:rPr>
              <a:t>(Wallace et al., 2023).</a:t>
            </a:r>
          </a:p>
          <a:p>
            <a:pPr marL="0" algn="l" defTabSz="914400" rtl="0"/>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28</a:t>
            </a:fld>
            <a:endParaRPr lang="en-LU"/>
          </a:p>
        </p:txBody>
      </p:sp>
    </p:spTree>
    <p:extLst>
      <p:ext uri="{BB962C8B-B14F-4D97-AF65-F5344CB8AC3E}">
        <p14:creationId xmlns:p14="http://schemas.microsoft.com/office/powerpoint/2010/main" val="1951830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Immigrants face compounded challenges, such as discrimination and lower access to healthcare (Qureshi et al., 2022).</a:t>
            </a:r>
          </a:p>
          <a:p>
            <a:pPr marL="0" algn="l" defTabSz="914400" rtl="0"/>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29</a:t>
            </a:fld>
            <a:endParaRPr lang="en-LU"/>
          </a:p>
        </p:txBody>
      </p:sp>
    </p:spTree>
    <p:extLst>
      <p:ext uri="{BB962C8B-B14F-4D97-AF65-F5344CB8AC3E}">
        <p14:creationId xmlns:p14="http://schemas.microsoft.com/office/powerpoint/2010/main" val="38624182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685800" y="1143000"/>
            <a:ext cx="5486400" cy="3086100"/>
          </a:xfrm>
        </p:spPr>
      </p:sp>
      <p:sp>
        <p:nvSpPr>
          <p:cNvPr id="3" name="Notes Placeholder 2"/>
          <p:cNvSpPr>
            <a:spLocks noGrp="1"/>
          </p:cNvSpPr>
          <p:nvPr>
            <p:ph type="body" idx="1"/>
          </p:nvPr>
        </p:nvSpPr>
        <p:spPr bwMode="auto"/>
        <p:txBody>
          <a:bodyPr/>
          <a:lstStyle/>
          <a:p>
            <a:pPr algn="l">
              <a:buFont typeface="Arial"/>
              <a:buChar char="•"/>
              <a:defRPr/>
            </a:pPr>
            <a:r>
              <a:rPr lang="en-GB" sz="1800" b="0" i="0" u="none" strike="noStrike">
                <a:solidFill>
                  <a:srgbClr val="000000"/>
                </a:solidFill>
                <a:latin typeface="Calibri"/>
              </a:rPr>
              <a:t>Personal health status is the dependent variable in the current study, and is measured using</a:t>
            </a:r>
            <a:endParaRPr lang="en-GB" b="0" i="0" u="none" strike="noStrike">
              <a:solidFill>
                <a:srgbClr val="000000"/>
              </a:solidFill>
            </a:endParaRPr>
          </a:p>
          <a:p>
            <a:pPr marL="171450" indent="-171450" algn="just">
              <a:buFont typeface="Arial"/>
              <a:buChar char="•"/>
              <a:defRPr/>
            </a:pPr>
            <a:endParaRPr lang="en-US"/>
          </a:p>
          <a:p>
            <a:pPr marL="171450" indent="-171450" algn="just">
              <a:buFont typeface="Arial"/>
              <a:buChar char="•"/>
              <a:defRPr/>
            </a:pPr>
            <a:endParaRPr lang="en-US"/>
          </a:p>
          <a:p>
            <a:pPr marL="171450" indent="-171450" algn="just">
              <a:buFont typeface="Arial"/>
              <a:buChar char="•"/>
              <a:defRPr/>
            </a:pPr>
            <a:r>
              <a:rPr lang="en-US"/>
              <a:t>(ICPC-2 – International Classification of Primary Care – 2nd Edition</a:t>
            </a:r>
            <a:endParaRPr/>
          </a:p>
          <a:p>
            <a:pPr marL="171450" indent="-171450" algn="just">
              <a:buFont typeface="Arial"/>
              <a:buChar char="•"/>
              <a:defRPr/>
            </a:pPr>
            <a:r>
              <a:rPr lang="en-US"/>
              <a:t>Wonca International Classification Committee (WICC))</a:t>
            </a:r>
            <a:endParaRPr/>
          </a:p>
        </p:txBody>
      </p:sp>
      <p:sp>
        <p:nvSpPr>
          <p:cNvPr id="4" name="Slide Number Placeholder 3"/>
          <p:cNvSpPr>
            <a:spLocks noGrp="1"/>
          </p:cNvSpPr>
          <p:nvPr>
            <p:ph type="sldNum" sz="quarter" idx="5"/>
          </p:nvPr>
        </p:nvSpPr>
        <p:spPr bwMode="auto"/>
        <p:txBody>
          <a:bodyPr/>
          <a:lstStyle/>
          <a:p>
            <a:pPr>
              <a:defRPr/>
            </a:pPr>
            <a:fld id="{C98106E5-6DCE-48E7-98C8-865FBEBA05D9}" type="slidenum">
              <a:rPr lang="he-IL"/>
              <a:t>30</a:t>
            </a:fld>
            <a:endParaRPr lang="he-IL"/>
          </a:p>
        </p:txBody>
      </p:sp>
    </p:spTree>
    <p:extLst>
      <p:ext uri="{BB962C8B-B14F-4D97-AF65-F5344CB8AC3E}">
        <p14:creationId xmlns:p14="http://schemas.microsoft.com/office/powerpoint/2010/main" val="42191551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a:r>
              <a:rPr lang="en-GB" b="0" i="0" u="none" strike="noStrike" dirty="0">
                <a:solidFill>
                  <a:srgbClr val="212121"/>
                </a:solidFill>
                <a:effectLst/>
                <a:latin typeface="Aptos" panose="020B0004020202020204" pitchFamily="34" charset="0"/>
              </a:rPr>
              <a:t>This is the table with the model specification fit for our LCA for the estimated cluster solutions from 1-9 (as can be found in Larsen et al.). Our solution (5 classes) in bold. Note that these measures (except entropy) are relative and we always have to consider interpretability of the cluster solution. </a:t>
            </a:r>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33</a:t>
            </a:fld>
            <a:endParaRPr lang="en-LU"/>
          </a:p>
        </p:txBody>
      </p:sp>
    </p:spTree>
    <p:extLst>
      <p:ext uri="{BB962C8B-B14F-4D97-AF65-F5344CB8AC3E}">
        <p14:creationId xmlns:p14="http://schemas.microsoft.com/office/powerpoint/2010/main" val="380457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4000" dirty="0">
                <a:solidFill>
                  <a:srgbClr val="000000"/>
                </a:solidFill>
              </a:rPr>
              <a:t>Why it is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Multimorbidity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is the co-existence of several conditions where none are considered an index condition that is the specific focus of attention (The Academy of Medical Sciences, 2018).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 New Roman" panose="02020603050405020304" pitchFamily="18" charset="0"/>
              </a:rPr>
              <a:t>Multimorbidity is, therefore, a highly heterogeneous concept and can be used to describe a wide array of patients experiencing a multitude of different combinations of conditions.</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These concepts are particularly relevant for understanding health disparities because they demonstrate how health outcomes are distributed across different populations. They allow researchers to examine the associations between health outcomes and socioeconomic, demographic, and health-behavioral factors. </a:t>
            </a:r>
            <a:endParaRPr lang="en-LU" sz="1800" dirty="0">
              <a:effectLst/>
              <a:latin typeface="Times New Roman" panose="02020603050405020304" pitchFamily="18" charset="0"/>
              <a:ea typeface="Times New Roman" panose="02020603050405020304" pitchFamily="18" charset="0"/>
            </a:endParaRPr>
          </a:p>
          <a:p>
            <a:pPr marL="0" algn="l" defTabSz="914400" rtl="0"/>
            <a:endParaRPr lang="en-LU" dirty="0"/>
          </a:p>
          <a:p>
            <a:pPr marL="0" algn="l" defTabSz="914400" rtl="0"/>
            <a:r>
              <a:rPr lang="en-GB" b="0" i="0" u="none" strike="noStrike" dirty="0">
                <a:solidFill>
                  <a:srgbClr val="E8E8E8"/>
                </a:solidFill>
                <a:effectLst/>
                <a:latin typeface="Google Sans"/>
              </a:rPr>
              <a:t>iatrogenesis refers to </a:t>
            </a:r>
            <a:r>
              <a:rPr lang="en-GB" b="0" i="0" u="none" strike="noStrike" dirty="0">
                <a:solidFill>
                  <a:srgbClr val="FFFFFF"/>
                </a:solidFill>
                <a:effectLst/>
                <a:latin typeface="Google Sans"/>
              </a:rPr>
              <a:t>harm experienced by patients resulting from medical care</a:t>
            </a:r>
            <a:r>
              <a:rPr lang="en-GB" b="0" i="0" u="none" strike="noStrike" dirty="0">
                <a:solidFill>
                  <a:srgbClr val="E8E8E8"/>
                </a:solidFill>
                <a:effectLst/>
                <a:latin typeface="Google Sans"/>
              </a:rPr>
              <a:t>, whereas negligence is more narrowly conceived as deviation from standard care. While all harm resulting from negligence is iatrogenic, not all iatrogenic injury is negligent.</a:t>
            </a:r>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4</a:t>
            </a:fld>
            <a:endParaRPr lang="en-LU"/>
          </a:p>
        </p:txBody>
      </p:sp>
    </p:spTree>
    <p:extLst>
      <p:ext uri="{BB962C8B-B14F-4D97-AF65-F5344CB8AC3E}">
        <p14:creationId xmlns:p14="http://schemas.microsoft.com/office/powerpoint/2010/main" val="333544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685800" y="1143000"/>
            <a:ext cx="5486400" cy="3086100"/>
          </a:xfrm>
        </p:spPr>
      </p:sp>
      <p:sp>
        <p:nvSpPr>
          <p:cNvPr id="3" name="Notes Placeholder 2"/>
          <p:cNvSpPr>
            <a:spLocks noGrp="1"/>
          </p:cNvSpPr>
          <p:nvPr>
            <p:ph type="body" idx="1"/>
          </p:nvPr>
        </p:nvSpPr>
        <p:spPr bwMode="auto"/>
        <p:txBody>
          <a:bodyPr/>
          <a:lstStyle/>
          <a:p>
            <a:pPr marL="171450" indent="-171450">
              <a:buFont typeface="Arial"/>
              <a:buChar char="•"/>
              <a:defRPr/>
            </a:pPr>
            <a:endParaRPr dirty="0"/>
          </a:p>
        </p:txBody>
      </p:sp>
      <p:sp>
        <p:nvSpPr>
          <p:cNvPr id="4" name="Slide Number Placeholder 3"/>
          <p:cNvSpPr>
            <a:spLocks noGrp="1"/>
          </p:cNvSpPr>
          <p:nvPr>
            <p:ph type="sldNum" sz="quarter" idx="5"/>
          </p:nvPr>
        </p:nvSpPr>
        <p:spPr bwMode="auto"/>
        <p:txBody>
          <a:bodyPr/>
          <a:lstStyle/>
          <a:p>
            <a:pPr>
              <a:defRPr/>
            </a:pPr>
            <a:fld id="{5E503490-9593-4301-8234-971C5CAB22D3}" type="slidenum">
              <a:rPr/>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685800" y="1143000"/>
            <a:ext cx="5486400" cy="3086100"/>
          </a:xfrm>
        </p:spPr>
      </p:sp>
      <p:sp>
        <p:nvSpPr>
          <p:cNvPr id="3" name="Notes Placeholder 2"/>
          <p:cNvSpPr>
            <a:spLocks noGrp="1"/>
          </p:cNvSpPr>
          <p:nvPr>
            <p:ph type="body" idx="1"/>
          </p:nvPr>
        </p:nvSpPr>
        <p:spPr bwMode="auto"/>
        <p:txBody>
          <a:bodyPr/>
          <a:lstStyle/>
          <a:p>
            <a:pPr algn="l">
              <a:buFont typeface="Arial"/>
              <a:buChar char="•"/>
              <a:defRPr/>
            </a:pPr>
            <a:r>
              <a:rPr lang="en-GB" b="0" i="0" u="none" strike="noStrike" dirty="0">
                <a:solidFill>
                  <a:srgbClr val="000000"/>
                </a:solidFill>
              </a:rPr>
              <a:t> </a:t>
            </a:r>
            <a:endParaRPr dirty="0"/>
          </a:p>
          <a:p>
            <a:pPr algn="l">
              <a:buFont typeface="Arial"/>
              <a:buChar char="•"/>
              <a:defRPr/>
            </a:pPr>
            <a:r>
              <a:rPr lang="en-GB" b="0" i="0" u="none" strike="noStrike" dirty="0">
                <a:solidFill>
                  <a:srgbClr val="000000"/>
                </a:solidFill>
              </a:rPr>
              <a:t> </a:t>
            </a:r>
            <a:endParaRPr dirty="0"/>
          </a:p>
          <a:p>
            <a:pPr algn="l">
              <a:buFont typeface="Arial"/>
              <a:buChar char="•"/>
              <a:defRPr/>
            </a:pPr>
            <a:r>
              <a:rPr lang="en-GB" sz="1800" b="0" i="0" u="none" strike="noStrike" dirty="0">
                <a:solidFill>
                  <a:srgbClr val="000000"/>
                </a:solidFill>
                <a:latin typeface="Calibri"/>
              </a:rPr>
              <a:t>The European Economic Area (EEA) </a:t>
            </a:r>
            <a:endParaRPr lang="en-GB" b="0" i="0" u="none" strike="noStrike" dirty="0">
              <a:solidFill>
                <a:srgbClr val="000000"/>
              </a:solidFill>
            </a:endParaRPr>
          </a:p>
          <a:p>
            <a:pPr algn="l">
              <a:buFont typeface="Arial"/>
              <a:buChar char="•"/>
              <a:defRPr/>
            </a:pPr>
            <a:r>
              <a:rPr lang="en-GB" sz="1800" b="0" i="0" u="none" strike="noStrike" dirty="0">
                <a:solidFill>
                  <a:srgbClr val="000000"/>
                </a:solidFill>
                <a:latin typeface="Calibri"/>
              </a:rPr>
              <a:t>Central and Eastern Europe (CEE)</a:t>
            </a:r>
            <a:endParaRPr lang="en-GB" b="0" i="0" u="none" strike="noStrike" dirty="0">
              <a:solidFill>
                <a:srgbClr val="000000"/>
              </a:solidFill>
            </a:endParaRPr>
          </a:p>
          <a:p>
            <a:pPr>
              <a:defRPr/>
            </a:pPr>
            <a:endParaRPr lang="en-US" dirty="0"/>
          </a:p>
        </p:txBody>
      </p:sp>
      <p:sp>
        <p:nvSpPr>
          <p:cNvPr id="4" name="Slide Number Placeholder 3"/>
          <p:cNvSpPr>
            <a:spLocks noGrp="1"/>
          </p:cNvSpPr>
          <p:nvPr>
            <p:ph type="sldNum" sz="quarter" idx="5"/>
          </p:nvPr>
        </p:nvSpPr>
        <p:spPr bwMode="auto"/>
        <p:txBody>
          <a:bodyPr/>
          <a:lstStyle/>
          <a:p>
            <a:pPr>
              <a:defRPr/>
            </a:pPr>
            <a:fld id="{5E503490-9593-4301-8234-971C5CAB22D3}" type="slidenum">
              <a:rPr/>
              <a:t>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lgn="l">
              <a:buFont typeface="Arial"/>
              <a:buChar char="•"/>
              <a:defRPr/>
            </a:pPr>
            <a:r>
              <a:rPr lang="en-GB" sz="1800" b="0" i="0" u="none" strike="noStrike" dirty="0">
                <a:solidFill>
                  <a:srgbClr val="000000"/>
                </a:solidFill>
                <a:latin typeface="Calibri"/>
              </a:rPr>
              <a:t>The data were obtained from..</a:t>
            </a:r>
            <a:endParaRPr lang="en-GB" b="0" i="0" u="none" strike="noStrike" dirty="0">
              <a:solidFill>
                <a:srgbClr val="000000"/>
              </a:solidFill>
            </a:endParaRPr>
          </a:p>
          <a:p>
            <a:pPr algn="l">
              <a:buFont typeface="Arial"/>
              <a:buChar char="•"/>
              <a:defRPr/>
            </a:pPr>
            <a:r>
              <a:rPr lang="en-GB" sz="1800" b="0" i="0" u="none" strike="noStrike" dirty="0">
                <a:solidFill>
                  <a:srgbClr val="000000"/>
                </a:solidFill>
                <a:latin typeface="Calibri"/>
              </a:rPr>
              <a:t>Our analytical sample includes</a:t>
            </a:r>
            <a:endParaRPr lang="en-GB" b="0" i="0" u="none" strike="noStrike" dirty="0">
              <a:solidFill>
                <a:srgbClr val="000000"/>
              </a:solidFill>
            </a:endParaRPr>
          </a:p>
          <a:p>
            <a:pPr algn="l">
              <a:buFont typeface="Arial"/>
              <a:buChar char="•"/>
              <a:defRPr/>
            </a:pPr>
            <a:r>
              <a:rPr lang="en-GB" b="0" i="0" u="none" strike="noStrike" dirty="0">
                <a:solidFill>
                  <a:srgbClr val="000000"/>
                </a:solidFill>
              </a:rPr>
              <a:t> </a:t>
            </a:r>
            <a:endParaRPr dirty="0"/>
          </a:p>
          <a:p>
            <a:pPr algn="l">
              <a:buFont typeface="Arial"/>
              <a:buChar char="•"/>
              <a:defRPr/>
            </a:pPr>
            <a:r>
              <a:rPr lang="en-GB" b="0" i="0" u="none" strike="noStrike" dirty="0">
                <a:solidFill>
                  <a:srgbClr val="000000"/>
                </a:solidFill>
              </a:rPr>
              <a:t> </a:t>
            </a:r>
            <a:endParaRPr dirty="0"/>
          </a:p>
          <a:p>
            <a:pPr algn="l">
              <a:buFont typeface="Arial"/>
              <a:buChar char="•"/>
              <a:defRPr/>
            </a:pPr>
            <a:r>
              <a:rPr lang="en-GB" b="0" i="0" u="none" strike="noStrike" dirty="0">
                <a:solidFill>
                  <a:srgbClr val="000000"/>
                </a:solidFill>
              </a:rPr>
              <a:t> </a:t>
            </a:r>
            <a:endParaRPr dirty="0"/>
          </a:p>
          <a:p>
            <a:pPr algn="just">
              <a:defRPr/>
            </a:pPr>
            <a:r>
              <a:rPr lang="en-GB" b="0" i="0" u="none" strike="noStrike" dirty="0">
                <a:solidFill>
                  <a:srgbClr val="000000"/>
                </a:solidFill>
              </a:rPr>
              <a:t> </a:t>
            </a:r>
            <a:r>
              <a:rPr lang="en-GB" sz="1200" dirty="0"/>
              <a:t>Studies of multimorbidity have primarily been based on self-reported information on selected diseases. It is relevant to study the pattern of multimorbidity using register-based information. This source ensures that the included diseases have been clinically validated. </a:t>
            </a:r>
            <a:endParaRPr lang="en-US" sz="1200" dirty="0">
              <a:highlight>
                <a:srgbClr val="FFFF00"/>
              </a:highlight>
              <a:latin typeface="Corbel"/>
            </a:endParaRPr>
          </a:p>
          <a:p>
            <a:pPr>
              <a:defRPr/>
            </a:pPr>
            <a:endParaRPr dirty="0"/>
          </a:p>
        </p:txBody>
      </p:sp>
      <p:sp>
        <p:nvSpPr>
          <p:cNvPr id="4" name="Slide Number Placeholder 3"/>
          <p:cNvSpPr>
            <a:spLocks noGrp="1"/>
          </p:cNvSpPr>
          <p:nvPr>
            <p:ph type="sldNum" sz="quarter" idx="5"/>
          </p:nvPr>
        </p:nvSpPr>
        <p:spPr bwMode="auto"/>
        <p:txBody>
          <a:bodyPr/>
          <a:lstStyle/>
          <a:p>
            <a:pPr>
              <a:defRPr/>
            </a:pPr>
            <a:fld id="{5E503490-9593-4301-8234-971C5CAB22D3}" type="slidenum">
              <a:rPr/>
              <a:t>8</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l" defTabSz="914400" rtl="0">
              <a:lnSpc>
                <a:spcPct val="90000"/>
              </a:lnSpc>
              <a:spcBef>
                <a:spcPts val="1000"/>
              </a:spcBef>
              <a:buFont typeface="Arial"/>
              <a:buChar char="•"/>
            </a:pPr>
            <a:r>
              <a:rPr lang="en-GB" dirty="0"/>
              <a:t>Data on </a:t>
            </a:r>
            <a:r>
              <a:rPr lang="en-GB" dirty="0">
                <a:highlight>
                  <a:srgbClr val="FFFF00"/>
                </a:highlight>
              </a:rPr>
              <a:t>18 chronic </a:t>
            </a:r>
            <a:r>
              <a:rPr lang="en-GB" dirty="0"/>
              <a:t>conditions were collected using a revised version of a survey instrument recommended by the World Health Organization for national health surveys (following Larsen at al. 2017)</a:t>
            </a:r>
          </a:p>
          <a:p>
            <a:pPr marL="228600" indent="-228600" algn="l" defTabSz="914400" rtl="0">
              <a:lnSpc>
                <a:spcPct val="90000"/>
              </a:lnSpc>
              <a:spcBef>
                <a:spcPts val="1000"/>
              </a:spcBef>
              <a:buFont typeface="Arial"/>
              <a:buChar char="•"/>
            </a:pPr>
            <a:endParaRPr lang="en-GB" dirty="0"/>
          </a:p>
          <a:p>
            <a:pPr marL="228600" indent="-228600" algn="l" defTabSz="914400" rtl="0">
              <a:lnSpc>
                <a:spcPct val="90000"/>
              </a:lnSpc>
              <a:spcBef>
                <a:spcPts val="1000"/>
              </a:spcBef>
              <a:buFont typeface="Arial"/>
              <a:buChar char="•"/>
            </a:pPr>
            <a:r>
              <a:rPr lang="en-GB" dirty="0"/>
              <a:t>The conditions were selected because of their serious nature (potentially fatal and/or limiting daily activities) and high economic cost.</a:t>
            </a:r>
          </a:p>
          <a:p>
            <a:pPr marL="228600" indent="-228600" algn="l" defTabSz="914400" rtl="0">
              <a:lnSpc>
                <a:spcPct val="90000"/>
              </a:lnSpc>
              <a:spcBef>
                <a:spcPts val="1000"/>
              </a:spcBef>
              <a:buFont typeface="Arial"/>
              <a:buChar char="•"/>
            </a:pPr>
            <a:endParaRPr lang="en-GB" dirty="0"/>
          </a:p>
          <a:p>
            <a:pPr marL="228600" indent="-228600" algn="l" defTabSz="914400" rtl="0">
              <a:lnSpc>
                <a:spcPct val="90000"/>
              </a:lnSpc>
              <a:spcBef>
                <a:spcPts val="1000"/>
              </a:spcBef>
              <a:buFont typeface="Arial"/>
              <a:buChar char="•"/>
            </a:pPr>
            <a:r>
              <a:rPr lang="en-GB" dirty="0"/>
              <a:t>Respondents were recorded as having a particular disease if they currently had the disease or if they had previously had the disease and still suffered from aftereffects.</a:t>
            </a:r>
          </a:p>
          <a:p>
            <a:pPr marL="228600" indent="-228600" algn="l" defTabSz="914400" rtl="0">
              <a:lnSpc>
                <a:spcPct val="90000"/>
              </a:lnSpc>
              <a:spcBef>
                <a:spcPts val="1000"/>
              </a:spcBef>
              <a:buFont typeface="Arial"/>
              <a:buChar char="•"/>
            </a:pPr>
            <a:endParaRPr lang="en-GB" dirty="0"/>
          </a:p>
          <a:p>
            <a:pPr marL="228600" indent="-228600" algn="l" defTabSz="914400" rtl="0">
              <a:lnSpc>
                <a:spcPct val="90000"/>
              </a:lnSpc>
              <a:spcBef>
                <a:spcPts val="1000"/>
              </a:spcBef>
              <a:buFont typeface="Arial"/>
              <a:buChar char="•"/>
            </a:pPr>
            <a:r>
              <a:rPr lang="en-GB" dirty="0"/>
              <a:t>The case was excluded from the analysis if none of the items on the list were completed. For the present analyses, some of the disease categories were combined to enhance the quality of data, producing a total of 15 disease categories. </a:t>
            </a:r>
          </a:p>
          <a:p>
            <a:pPr marL="228600" indent="-228600" algn="l" defTabSz="914400" rtl="0">
              <a:lnSpc>
                <a:spcPct val="90000"/>
              </a:lnSpc>
              <a:spcBef>
                <a:spcPts val="1000"/>
              </a:spcBef>
              <a:buFont typeface="Arial"/>
              <a:buChar char="•"/>
            </a:pPr>
            <a:endParaRPr lang="en-GB" dirty="0"/>
          </a:p>
          <a:p>
            <a:pPr marL="228600" indent="-228600" algn="l" defTabSz="914400" rtl="0">
              <a:lnSpc>
                <a:spcPct val="90000"/>
              </a:lnSpc>
              <a:spcBef>
                <a:spcPts val="1000"/>
              </a:spcBef>
              <a:buFont typeface="Arial"/>
              <a:buChar char="•"/>
            </a:pPr>
            <a:r>
              <a:rPr lang="en-GB" b="1" dirty="0"/>
              <a:t>Multimorbidity was defined as having two or more of these</a:t>
            </a:r>
            <a:r>
              <a:rPr lang="en-GB" b="1" dirty="0">
                <a:highlight>
                  <a:srgbClr val="FFFF00"/>
                </a:highlight>
              </a:rPr>
              <a:t> 15 </a:t>
            </a:r>
            <a:r>
              <a:rPr lang="en-GB" b="1" dirty="0"/>
              <a:t>chronic diseases</a:t>
            </a:r>
            <a:endParaRPr lang="en-LU" dirty="0"/>
          </a:p>
        </p:txBody>
      </p:sp>
      <p:sp>
        <p:nvSpPr>
          <p:cNvPr id="4" name="Slide Number Placeholder 3"/>
          <p:cNvSpPr>
            <a:spLocks noGrp="1"/>
          </p:cNvSpPr>
          <p:nvPr>
            <p:ph type="sldNum" sz="quarter" idx="5"/>
          </p:nvPr>
        </p:nvSpPr>
        <p:spPr/>
        <p:txBody>
          <a:bodyPr/>
          <a:lstStyle/>
          <a:p>
            <a:pPr>
              <a:defRPr/>
            </a:pPr>
            <a:fld id="{5E503490-9593-4301-8234-971C5CAB22D3}" type="slidenum">
              <a:rPr lang="en-LU" smtClean="0"/>
              <a:t>9</a:t>
            </a:fld>
            <a:endParaRPr lang="en-LU"/>
          </a:p>
        </p:txBody>
      </p:sp>
    </p:spTree>
    <p:extLst>
      <p:ext uri="{BB962C8B-B14F-4D97-AF65-F5344CB8AC3E}">
        <p14:creationId xmlns:p14="http://schemas.microsoft.com/office/powerpoint/2010/main" val="2783246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a:xfrm>
            <a:off x="685800" y="1143000"/>
            <a:ext cx="5486400" cy="3086100"/>
          </a:xfrm>
        </p:spPr>
      </p:sp>
      <p:sp>
        <p:nvSpPr>
          <p:cNvPr id="3" name="Notes Placeholder 2"/>
          <p:cNvSpPr>
            <a:spLocks noGrp="1"/>
          </p:cNvSpPr>
          <p:nvPr>
            <p:ph type="body" idx="1"/>
          </p:nvPr>
        </p:nvSpPr>
        <p:spPr bwMode="auto"/>
        <p:txBody>
          <a:bodyPr/>
          <a:lstStyle/>
          <a:p>
            <a:pPr algn="l">
              <a:buFont typeface="Arial"/>
              <a:buChar char="•"/>
              <a:defRPr/>
            </a:pPr>
            <a:r>
              <a:rPr lang="en-GB" sz="1200" b="0" i="0" u="none" strike="noStrike" dirty="0">
                <a:solidFill>
                  <a:srgbClr val="000000"/>
                </a:solidFill>
                <a:latin typeface="Calibri"/>
              </a:rPr>
              <a:t>Since immigrants it is not a homogenous group, we also distinguish them by nativity status i.e. country of origin as well as reason for migration,. </a:t>
            </a:r>
          </a:p>
          <a:p>
            <a:pPr algn="l">
              <a:buFont typeface="Arial"/>
              <a:buChar char="•"/>
              <a:defRPr/>
            </a:pPr>
            <a:endParaRPr lang="en-GB" sz="1200" b="0" i="0" u="none" strike="noStrike" dirty="0">
              <a:solidFill>
                <a:srgbClr val="000000"/>
              </a:solidFill>
              <a:latin typeface="Calibri"/>
            </a:endParaRPr>
          </a:p>
          <a:p>
            <a:pPr algn="l">
              <a:buFont typeface="Arial"/>
              <a:buChar char="•"/>
              <a:defRPr/>
            </a:pPr>
            <a:r>
              <a:rPr lang="en-GB" sz="1200" b="1" i="0" u="none" strike="noStrike" dirty="0">
                <a:solidFill>
                  <a:srgbClr val="000000"/>
                </a:solidFill>
                <a:latin typeface="Calibri"/>
              </a:rPr>
              <a:t>Reason unknown/missing linked to when they immigrated</a:t>
            </a:r>
          </a:p>
          <a:p>
            <a:pPr algn="l">
              <a:buFont typeface="Arial"/>
              <a:buChar char="•"/>
              <a:defRPr/>
            </a:pPr>
            <a:endParaRPr lang="en-GB" sz="1200" b="0" i="0" u="none" strike="noStrike" dirty="0">
              <a:solidFill>
                <a:srgbClr val="000000"/>
              </a:solidFill>
              <a:latin typeface="Calibri"/>
            </a:endParaRPr>
          </a:p>
          <a:p>
            <a:r>
              <a:rPr lang="en-US" dirty="0"/>
              <a:t>Nordic</a:t>
            </a:r>
          </a:p>
          <a:p>
            <a:r>
              <a:rPr lang="en-US" dirty="0"/>
              <a:t>- Denmark, Finland, Iceland, Sweden</a:t>
            </a:r>
          </a:p>
          <a:p>
            <a:endParaRPr lang="en-US" dirty="0"/>
          </a:p>
          <a:p>
            <a:r>
              <a:rPr lang="en-US" dirty="0"/>
              <a:t>EU-15 (since 1995)</a:t>
            </a:r>
          </a:p>
          <a:p>
            <a:r>
              <a:rPr lang="en-US" dirty="0"/>
              <a:t>- Belgium, Germany, France, Greece, Ireland, Italy, Luxembourg, Netherlands, Austria, Portugal, Spain, the United Kingdom </a:t>
            </a:r>
          </a:p>
          <a:p>
            <a:endParaRPr lang="en-US" dirty="0"/>
          </a:p>
          <a:p>
            <a:r>
              <a:rPr lang="en-US" dirty="0"/>
              <a:t>Other EU (2004 + ROM &amp; BUL in 2007)</a:t>
            </a:r>
          </a:p>
          <a:p>
            <a:r>
              <a:rPr lang="en-US" dirty="0"/>
              <a:t>- </a:t>
            </a:r>
            <a:r>
              <a:rPr lang="en-GB" b="0" i="0" u="none" strike="noStrike" dirty="0">
                <a:solidFill>
                  <a:srgbClr val="707070"/>
                </a:solidFill>
                <a:effectLst/>
                <a:latin typeface="arial" panose="020B0604020202020204" pitchFamily="34" charset="0"/>
              </a:rPr>
              <a:t>Czech Republic, Estonia, Cyprus, Latvia, Lithuania, Hungary, Malta, Poland, Slovakia and Slovenia + Romania and Bulgaria</a:t>
            </a:r>
            <a:endParaRPr lang="en-US" dirty="0"/>
          </a:p>
          <a:p>
            <a:endParaRPr lang="en-US" dirty="0"/>
          </a:p>
          <a:p>
            <a:r>
              <a:rPr lang="en-US" dirty="0"/>
              <a:t>Other OECD (that are not in EU)</a:t>
            </a:r>
          </a:p>
          <a:p>
            <a:r>
              <a:rPr lang="en-US" dirty="0"/>
              <a:t>- Australia, Canada, Chile, Israel, Japan, South Korea, Mexico, New Zealand, Switzerland, Turkey, USA</a:t>
            </a:r>
          </a:p>
          <a:p>
            <a:endParaRPr lang="en-US" dirty="0"/>
          </a:p>
          <a:p>
            <a:r>
              <a:rPr lang="en-US" dirty="0"/>
              <a:t>Other</a:t>
            </a:r>
          </a:p>
          <a:p>
            <a:r>
              <a:rPr lang="en-US" dirty="0"/>
              <a:t>- rest</a:t>
            </a:r>
          </a:p>
          <a:p>
            <a:pPr algn="l">
              <a:buFont typeface="Arial"/>
              <a:buChar char="•"/>
              <a:defRPr/>
            </a:pPr>
            <a:endParaRPr lang="en-GB" b="0" i="0" u="none" strike="noStrike" dirty="0">
              <a:solidFill>
                <a:srgbClr val="000000"/>
              </a:solidFill>
            </a:endParaRPr>
          </a:p>
          <a:p>
            <a:pPr marL="171450" indent="-171450" algn="just">
              <a:buFont typeface="Arial"/>
              <a:buChar char="•"/>
              <a:defRPr/>
            </a:pPr>
            <a:endParaRPr lang="en-US" dirty="0"/>
          </a:p>
        </p:txBody>
      </p:sp>
      <p:sp>
        <p:nvSpPr>
          <p:cNvPr id="4" name="Slide Number Placeholder 3"/>
          <p:cNvSpPr>
            <a:spLocks noGrp="1"/>
          </p:cNvSpPr>
          <p:nvPr>
            <p:ph type="sldNum" sz="quarter" idx="5"/>
          </p:nvPr>
        </p:nvSpPr>
        <p:spPr bwMode="auto"/>
        <p:txBody>
          <a:bodyPr/>
          <a:lstStyle/>
          <a:p>
            <a:pPr>
              <a:defRPr/>
            </a:pPr>
            <a:fld id="{C98106E5-6DCE-48E7-98C8-865FBEBA05D9}" type="slidenum">
              <a:rPr lang="he-IL"/>
              <a:t>10</a:t>
            </a:fld>
            <a:endParaRPr lang="he-IL"/>
          </a:p>
        </p:txBody>
      </p:sp>
    </p:spTree>
    <p:extLst>
      <p:ext uri="{BB962C8B-B14F-4D97-AF65-F5344CB8AC3E}">
        <p14:creationId xmlns:p14="http://schemas.microsoft.com/office/powerpoint/2010/main" val="21553578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marL="0" algn="l" defTabSz="914400">
              <a:defRPr/>
            </a:pPr>
            <a:endParaRPr/>
          </a:p>
        </p:txBody>
      </p:sp>
      <p:sp>
        <p:nvSpPr>
          <p:cNvPr id="4" name="Slide Number Placeholder 3"/>
          <p:cNvSpPr>
            <a:spLocks noGrp="1"/>
          </p:cNvSpPr>
          <p:nvPr>
            <p:ph type="sldNum" sz="quarter" idx="5"/>
          </p:nvPr>
        </p:nvSpPr>
        <p:spPr bwMode="auto"/>
        <p:txBody>
          <a:bodyPr/>
          <a:lstStyle/>
          <a:p>
            <a:pPr>
              <a:defRPr/>
            </a:pPr>
            <a:fld id="{5E503490-9593-4301-8234-971C5CAB22D3}" type="slidenum">
              <a:rPr/>
              <a:t>11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1122363"/>
            <a:ext cx="9144000" cy="2387600"/>
          </a:xfrm>
        </p:spPr>
        <p:txBody>
          <a:bodyPr anchor="b"/>
          <a:lstStyle>
            <a:lvl1pPr algn="ctr">
              <a:defRPr sz="6000"/>
            </a:lvl1pPr>
          </a:lstStyle>
          <a:p>
            <a:pPr>
              <a:defRPr/>
            </a:pPr>
            <a:r>
              <a:rPr lang="en-US"/>
              <a:t>Click to edit Master title style</a:t>
            </a:r>
            <a:endParaRPr/>
          </a:p>
        </p:txBody>
      </p:sp>
      <p:sp>
        <p:nvSpPr>
          <p:cNvPr id="3" name="Subtitle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4" name="Date Placeholder 3"/>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2" name="Vertical Title 1"/>
          <p:cNvSpPr>
            <a:spLocks noGrp="1"/>
          </p:cNvSpPr>
          <p:nvPr>
            <p:ph type="title" orient="vert"/>
          </p:nvPr>
        </p:nvSpPr>
        <p:spPr bwMode="auto">
          <a:xfrm>
            <a:off x="8724900" y="365125"/>
            <a:ext cx="2628900" cy="5811838"/>
          </a:xfrm>
        </p:spPr>
        <p:txBody>
          <a:bodyPr vert="eaVert"/>
          <a:lstStyle/>
          <a:p>
            <a:pPr>
              <a:defRPr/>
            </a:pPr>
            <a:r>
              <a:rPr lang="en-US"/>
              <a:t>Click to edit Master title style</a:t>
            </a:r>
            <a:endParaRPr/>
          </a:p>
        </p:txBody>
      </p:sp>
      <p:sp>
        <p:nvSpPr>
          <p:cNvPr id="3" name="Vertical Text Placeholder 2"/>
          <p:cNvSpPr>
            <a:spLocks noGrp="1"/>
          </p:cNvSpPr>
          <p:nvPr>
            <p:ph type="body" orient="vert" idx="1"/>
          </p:nvPr>
        </p:nvSpPr>
        <p:spPr bwMode="auto">
          <a:xfrm>
            <a:off x="838200" y="365125"/>
            <a:ext cx="7734300" cy="58118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1850" y="1709738"/>
            <a:ext cx="10515600" cy="2852737"/>
          </a:xfrm>
        </p:spPr>
        <p:txBody>
          <a:bodyPr anchor="b"/>
          <a:lstStyle>
            <a:lvl1pPr>
              <a:defRPr sz="6000"/>
            </a:lvl1pPr>
          </a:lstStyle>
          <a:p>
            <a:pPr>
              <a:defRPr/>
            </a:pPr>
            <a:r>
              <a:rPr lang="en-US"/>
              <a:t>Click to edit Master title style</a:t>
            </a:r>
            <a:endParaRPr/>
          </a:p>
        </p:txBody>
      </p:sp>
      <p:sp>
        <p:nvSpPr>
          <p:cNvPr id="3" name="Text Placeholder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endParaRPr/>
          </a:p>
        </p:txBody>
      </p:sp>
      <p:sp>
        <p:nvSpPr>
          <p:cNvPr id="4" name="Date Placeholder 3"/>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5" name="Footer Placeholder 4"/>
          <p:cNvSpPr>
            <a:spLocks noGrp="1"/>
          </p:cNvSpPr>
          <p:nvPr>
            <p:ph type="ftr" sz="quarter" idx="11"/>
          </p:nvPr>
        </p:nvSpPr>
        <p:spPr bwMode="auto"/>
        <p:txBody>
          <a:bodyPr/>
          <a:lstStyle/>
          <a:p>
            <a:pPr>
              <a:defRPr/>
            </a:pPr>
            <a:endParaRPr/>
          </a:p>
        </p:txBody>
      </p:sp>
      <p:sp>
        <p:nvSpPr>
          <p:cNvPr id="6" name="Slide Number Placeholder 5"/>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Content Placeholder 2"/>
          <p:cNvSpPr>
            <a:spLocks noGrp="1"/>
          </p:cNvSpPr>
          <p:nvPr>
            <p:ph sz="half" idx="1"/>
          </p:nvPr>
        </p:nvSpPr>
        <p:spPr bwMode="auto">
          <a:xfrm>
            <a:off x="838200" y="1825625"/>
            <a:ext cx="5181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Content Placeholder 3"/>
          <p:cNvSpPr>
            <a:spLocks noGrp="1"/>
          </p:cNvSpPr>
          <p:nvPr>
            <p:ph sz="half" idx="2"/>
          </p:nvPr>
        </p:nvSpPr>
        <p:spPr bwMode="auto">
          <a:xfrm>
            <a:off x="6172200" y="1825625"/>
            <a:ext cx="518160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Date Placeholder 4"/>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365125"/>
            <a:ext cx="10515600" cy="1325563"/>
          </a:xfrm>
        </p:spPr>
        <p:txBody>
          <a:bodyPr/>
          <a:lstStyle/>
          <a:p>
            <a:pPr>
              <a:defRPr/>
            </a:pPr>
            <a:r>
              <a:rPr lang="en-US"/>
              <a:t>Click to edit Master title style</a:t>
            </a:r>
            <a:endParaRPr/>
          </a:p>
        </p:txBody>
      </p:sp>
      <p:sp>
        <p:nvSpPr>
          <p:cNvPr id="3" name="Text Placeholder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4" name="Content Placeholder 3"/>
          <p:cNvSpPr>
            <a:spLocks noGrp="1"/>
          </p:cNvSpPr>
          <p:nvPr>
            <p:ph sz="half" idx="2"/>
          </p:nvPr>
        </p:nvSpPr>
        <p:spPr bwMode="auto">
          <a:xfrm>
            <a:off x="839788" y="2505074"/>
            <a:ext cx="5157787"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5" name="Text Placeholder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5"/>
          <p:cNvSpPr>
            <a:spLocks noGrp="1"/>
          </p:cNvSpPr>
          <p:nvPr>
            <p:ph sz="quarter" idx="4"/>
          </p:nvPr>
        </p:nvSpPr>
        <p:spPr bwMode="auto">
          <a:xfrm>
            <a:off x="6172200" y="2505074"/>
            <a:ext cx="5183188"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6"/>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8" name="Footer Placeholder 7"/>
          <p:cNvSpPr>
            <a:spLocks noGrp="1"/>
          </p:cNvSpPr>
          <p:nvPr>
            <p:ph type="ftr" sz="quarter" idx="11"/>
          </p:nvPr>
        </p:nvSpPr>
        <p:spPr bwMode="auto"/>
        <p:txBody>
          <a:bodyPr/>
          <a:lstStyle/>
          <a:p>
            <a:pPr>
              <a:defRPr/>
            </a:pPr>
            <a:endParaRPr/>
          </a:p>
        </p:txBody>
      </p:sp>
      <p:sp>
        <p:nvSpPr>
          <p:cNvPr id="9" name="Slide Number Placeholder 8"/>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Click to edit Master title style</a:t>
            </a:r>
            <a:endParaRPr/>
          </a:p>
        </p:txBody>
      </p:sp>
      <p:sp>
        <p:nvSpPr>
          <p:cNvPr id="3" name="Date Placeholder 2"/>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4" name="Footer Placeholder 3"/>
          <p:cNvSpPr>
            <a:spLocks noGrp="1"/>
          </p:cNvSpPr>
          <p:nvPr>
            <p:ph type="ftr" sz="quarter" idx="11"/>
          </p:nvPr>
        </p:nvSpPr>
        <p:spPr bwMode="auto"/>
        <p:txBody>
          <a:bodyPr/>
          <a:lstStyle/>
          <a:p>
            <a:pPr>
              <a:defRPr/>
            </a:pPr>
            <a:endParaRPr/>
          </a:p>
        </p:txBody>
      </p:sp>
      <p:sp>
        <p:nvSpPr>
          <p:cNvPr id="5" name="Slide Number Placeholder 4"/>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2" name="Date Placeholder 1"/>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3" name="Footer Placeholder 2"/>
          <p:cNvSpPr>
            <a:spLocks noGrp="1"/>
          </p:cNvSpPr>
          <p:nvPr>
            <p:ph type="ftr" sz="quarter" idx="11"/>
          </p:nvPr>
        </p:nvSpPr>
        <p:spPr bwMode="auto"/>
        <p:txBody>
          <a:bodyPr/>
          <a:lstStyle/>
          <a:p>
            <a:pPr>
              <a:defRPr/>
            </a:pPr>
            <a:endParaRPr/>
          </a:p>
        </p:txBody>
      </p:sp>
      <p:sp>
        <p:nvSpPr>
          <p:cNvPr id="4" name="Slide Number Placeholder 3"/>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3" name="Content Placeholder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5" name="Date Placeholder 4"/>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9788" y="457200"/>
            <a:ext cx="3932237" cy="1600200"/>
          </a:xfrm>
        </p:spPr>
        <p:txBody>
          <a:bodyPr anchor="b"/>
          <a:lstStyle>
            <a:lvl1pPr>
              <a:defRPr sz="3200"/>
            </a:lvl1pPr>
          </a:lstStyle>
          <a:p>
            <a:pPr>
              <a:defRPr/>
            </a:pPr>
            <a:r>
              <a:rPr lang="en-US"/>
              <a:t>Click to edit Master title style</a:t>
            </a:r>
            <a:endParaRPr/>
          </a:p>
        </p:txBody>
      </p:sp>
      <p:sp>
        <p:nvSpPr>
          <p:cNvPr id="3" name="Picture Placeholder 2"/>
          <p:cNvSpPr>
            <a:spLocks noGrp="1" noChangeAspect="1"/>
          </p:cNvSpPr>
          <p:nvPr>
            <p:ph type="pic" idx="1"/>
          </p:nvPr>
        </p:nvSpPr>
        <p:spPr bwMode="auto">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4" name="Text Placeholder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5" name="Date Placeholder 4"/>
          <p:cNvSpPr>
            <a:spLocks noGrp="1"/>
          </p:cNvSpPr>
          <p:nvPr>
            <p:ph type="dt" sz="half" idx="10"/>
          </p:nvPr>
        </p:nvSpPr>
        <p:spPr bwMode="auto"/>
        <p:txBody>
          <a:bodyPr/>
          <a:lstStyle/>
          <a:p>
            <a:pPr>
              <a:defRPr/>
            </a:pPr>
            <a:fld id="{2852269E-636C-45BC-A5A7-89CC73CF41EE}" type="datetimeFigureOut">
              <a:rPr lang="en-LU"/>
              <a:t>09/26/2024</a:t>
            </a:fld>
            <a:endParaRPr/>
          </a:p>
        </p:txBody>
      </p:sp>
      <p:sp>
        <p:nvSpPr>
          <p:cNvPr id="6" name="Footer Placeholder 5"/>
          <p:cNvSpPr>
            <a:spLocks noGrp="1"/>
          </p:cNvSpPr>
          <p:nvPr>
            <p:ph type="ftr" sz="quarter" idx="11"/>
          </p:nvPr>
        </p:nvSpPr>
        <p:spPr bwMode="auto"/>
        <p:txBody>
          <a:bodyPr/>
          <a:lstStyle/>
          <a:p>
            <a:pPr>
              <a:defRPr/>
            </a:pPr>
            <a:endParaRPr/>
          </a:p>
        </p:txBody>
      </p:sp>
      <p:sp>
        <p:nvSpPr>
          <p:cNvPr id="7" name="Slide Number Placeholder 6"/>
          <p:cNvSpPr>
            <a:spLocks noGrp="1"/>
          </p:cNvSpPr>
          <p:nvPr>
            <p:ph type="sldNum" sz="quarter" idx="12"/>
          </p:nvPr>
        </p:nvSpPr>
        <p:spPr bwMode="auto"/>
        <p:txBody>
          <a:bodyPr/>
          <a:lstStyle/>
          <a:p>
            <a:pPr>
              <a:defRPr/>
            </a:pPr>
            <a:fld id="{3FCBBB05-6BF1-4ED3-B261-172C5FBA7A01}" type="slidenum">
              <a:rP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le Placeholder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3" name="Text Placeholder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4" name="Date Placeholder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852269E-636C-45BC-A5A7-89CC73CF41EE}" type="datetimeFigureOut">
              <a:rPr lang="en-LU"/>
              <a:t>09/26/2024</a:t>
            </a:fld>
            <a:endParaRPr/>
          </a:p>
        </p:txBody>
      </p:sp>
      <p:sp>
        <p:nvSpPr>
          <p:cNvPr id="5" name="Footer Placeholder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a:p>
        </p:txBody>
      </p:sp>
      <p:sp>
        <p:nvSpPr>
          <p:cNvPr id="6" name="Slide Number Placeholder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FCBBB05-6BF1-4ED3-B261-172C5FBA7A01}" type="slidenum">
              <a:rPr/>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ctrTitle"/>
          </p:nvPr>
        </p:nvSpPr>
        <p:spPr bwMode="auto">
          <a:xfrm>
            <a:off x="1524000" y="580496"/>
            <a:ext cx="9144000" cy="2036095"/>
          </a:xfrm>
        </p:spPr>
        <p:txBody>
          <a:bodyPr>
            <a:noAutofit/>
          </a:bodyPr>
          <a:lstStyle/>
          <a:p>
            <a:pPr>
              <a:defRPr/>
            </a:pPr>
            <a:r>
              <a:rPr lang="en-GB" sz="4000" b="1" i="0" u="none" strike="noStrike" dirty="0">
                <a:solidFill>
                  <a:srgbClr val="000000"/>
                </a:solidFill>
                <a:effectLst/>
                <a:latin typeface="Corbel" panose="020B0503020204020204" pitchFamily="34" charset="0"/>
              </a:rPr>
              <a:t>Multimorbidity Profiles of Immigrants and Natives in Norway</a:t>
            </a:r>
            <a:endParaRPr sz="4000" b="1" dirty="0">
              <a:latin typeface="Corbel" panose="020B0503020204020204" pitchFamily="34" charset="0"/>
            </a:endParaRPr>
          </a:p>
        </p:txBody>
      </p:sp>
      <p:sp>
        <p:nvSpPr>
          <p:cNvPr id="3" name="Subtitle 2"/>
          <p:cNvSpPr>
            <a:spLocks noGrp="1"/>
          </p:cNvSpPr>
          <p:nvPr>
            <p:ph type="subTitle" idx="1"/>
          </p:nvPr>
        </p:nvSpPr>
        <p:spPr bwMode="auto">
          <a:xfrm>
            <a:off x="1524000" y="3318933"/>
            <a:ext cx="9144000" cy="2387600"/>
          </a:xfrm>
        </p:spPr>
        <p:txBody>
          <a:bodyPr>
            <a:normAutofit lnSpcReduction="10000"/>
          </a:bodyPr>
          <a:lstStyle/>
          <a:p>
            <a:pPr>
              <a:defRPr/>
            </a:pPr>
            <a:endParaRPr lang="en-US" dirty="0"/>
          </a:p>
          <a:p>
            <a:pPr>
              <a:defRPr/>
            </a:pPr>
            <a:r>
              <a:rPr lang="en-US" dirty="0" err="1"/>
              <a:t>Maskileyson</a:t>
            </a:r>
            <a:r>
              <a:rPr lang="en-US" dirty="0"/>
              <a:t>, Dina </a:t>
            </a:r>
            <a:r>
              <a:rPr lang="en-US" baseline="30000" dirty="0"/>
              <a:t>1</a:t>
            </a:r>
            <a:r>
              <a:rPr lang="en-US" dirty="0"/>
              <a:t>           </a:t>
            </a:r>
            <a:r>
              <a:rPr lang="en-US" dirty="0" err="1"/>
              <a:t>Hünteler</a:t>
            </a:r>
            <a:r>
              <a:rPr lang="en-US" dirty="0"/>
              <a:t>, Bettina </a:t>
            </a:r>
            <a:r>
              <a:rPr lang="en-US" baseline="30000" dirty="0"/>
              <a:t>2,3</a:t>
            </a:r>
            <a:endParaRPr dirty="0"/>
          </a:p>
          <a:p>
            <a:pPr>
              <a:defRPr/>
            </a:pPr>
            <a:endParaRPr lang="en-US" dirty="0"/>
          </a:p>
          <a:p>
            <a:pPr>
              <a:defRPr/>
            </a:pPr>
            <a:r>
              <a:rPr sz="1800" baseline="30000" dirty="0"/>
              <a:t>1 </a:t>
            </a:r>
            <a:r>
              <a:rPr sz="1800" dirty="0"/>
              <a:t>University of Luxembourg</a:t>
            </a:r>
            <a:endParaRPr sz="1800" baseline="30000" dirty="0"/>
          </a:p>
          <a:p>
            <a:pPr>
              <a:defRPr/>
            </a:pPr>
            <a:r>
              <a:rPr sz="1800" baseline="30000" dirty="0"/>
              <a:t>2 </a:t>
            </a:r>
            <a:r>
              <a:rPr sz="1800" dirty="0"/>
              <a:t>Institute for Sociology and Social Psychology, University of Cologne</a:t>
            </a:r>
            <a:endParaRPr dirty="0"/>
          </a:p>
          <a:p>
            <a:pPr>
              <a:defRPr/>
            </a:pPr>
            <a:r>
              <a:rPr sz="1800" baseline="30000" dirty="0"/>
              <a:t>3</a:t>
            </a:r>
            <a:r>
              <a:rPr sz="1800" dirty="0"/>
              <a:t> Kinship Inequalities Research Group, Max Planck Institute for Demographic Research</a:t>
            </a:r>
            <a:endParaRPr dirty="0"/>
          </a:p>
        </p:txBody>
      </p:sp>
      <p:pic>
        <p:nvPicPr>
          <p:cNvPr id="5" name="Picture 4"/>
          <p:cNvPicPr>
            <a:picLocks noChangeAspect="1"/>
          </p:cNvPicPr>
          <p:nvPr/>
        </p:nvPicPr>
        <p:blipFill>
          <a:blip r:embed="rId3"/>
          <a:stretch/>
        </p:blipFill>
        <p:spPr bwMode="auto">
          <a:xfrm>
            <a:off x="145774" y="5929001"/>
            <a:ext cx="1908313" cy="735901"/>
          </a:xfrm>
          <a:prstGeom prst="rect">
            <a:avLst/>
          </a:prstGeom>
        </p:spPr>
      </p:pic>
      <p:pic>
        <p:nvPicPr>
          <p:cNvPr id="7" name="Picture 6"/>
          <p:cNvPicPr>
            <a:picLocks noChangeAspect="1"/>
          </p:cNvPicPr>
          <p:nvPr/>
        </p:nvPicPr>
        <p:blipFill>
          <a:blip r:embed="rId4"/>
          <a:stretch/>
        </p:blipFill>
        <p:spPr bwMode="auto">
          <a:xfrm>
            <a:off x="2332384" y="5989638"/>
            <a:ext cx="1585531" cy="700013"/>
          </a:xfrm>
          <a:prstGeom prst="rect">
            <a:avLst/>
          </a:prstGeom>
        </p:spPr>
      </p:pic>
      <p:pic>
        <p:nvPicPr>
          <p:cNvPr id="8" name="Picture 7"/>
          <p:cNvPicPr>
            <a:picLocks noChangeAspect="1"/>
          </p:cNvPicPr>
          <p:nvPr/>
        </p:nvPicPr>
        <p:blipFill>
          <a:blip r:embed="rId5"/>
          <a:stretch/>
        </p:blipFill>
        <p:spPr bwMode="auto">
          <a:xfrm>
            <a:off x="10696134" y="5607628"/>
            <a:ext cx="1350092" cy="115569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1"/>
          <p:cNvSpPr txBox="1">
            <a:spLocks noGrp="1"/>
          </p:cNvSpPr>
          <p:nvPr>
            <p:ph type="title"/>
          </p:nvPr>
        </p:nvSpPr>
        <p:spPr bwMode="auto">
          <a:prstGeom prst="rect">
            <a:avLst/>
          </a:prstGeom>
          <a:solidFill>
            <a:schemeClr val="bg1"/>
          </a:solidFill>
        </p:spPr>
        <p:txBody>
          <a:bodyPr vert="horz" lIns="91440" tIns="45720" rIns="91440" bIns="45720" rtlCol="1" anchor="ctr">
            <a:normAutofit/>
          </a:bodyPr>
          <a:lstStyle>
            <a:defPPr>
              <a:defRPr lang="he-IL"/>
            </a:defPPr>
            <a:lvl1pPr algn="ctr">
              <a:spcBef>
                <a:spcPts val="0"/>
              </a:spcBef>
              <a:buNone/>
              <a:defRPr sz="4000" b="1">
                <a:solidFill>
                  <a:schemeClr val="bg1"/>
                </a:solidFill>
                <a:latin typeface="Calibri"/>
                <a:ea typeface="+mj-ea"/>
                <a:cs typeface="+mj-cs"/>
              </a:defRPr>
            </a:lvl1pPr>
          </a:lstStyle>
          <a:p>
            <a:pPr marL="0" indent="0" algn="just">
              <a:buNone/>
              <a:defRPr/>
            </a:pPr>
            <a:r>
              <a:rPr lang="en-US" sz="4400" dirty="0">
                <a:solidFill>
                  <a:schemeClr val="tx1"/>
                </a:solidFill>
                <a:latin typeface="Corbel"/>
              </a:rPr>
              <a:t>Migration background</a:t>
            </a:r>
            <a:endParaRPr lang="en-US" sz="4400" b="1" dirty="0">
              <a:solidFill>
                <a:schemeClr val="tx1"/>
              </a:solidFill>
              <a:latin typeface="Corbel"/>
            </a:endParaRPr>
          </a:p>
        </p:txBody>
      </p:sp>
      <p:sp>
        <p:nvSpPr>
          <p:cNvPr id="2" name="Content Placeholder 1"/>
          <p:cNvSpPr>
            <a:spLocks noGrp="1"/>
          </p:cNvSpPr>
          <p:nvPr>
            <p:ph idx="1"/>
          </p:nvPr>
        </p:nvSpPr>
        <p:spPr bwMode="auto"/>
        <p:txBody>
          <a:bodyPr>
            <a:noAutofit/>
          </a:bodyPr>
          <a:lstStyle/>
          <a:p>
            <a:pPr algn="just">
              <a:buFont typeface="Wingdings"/>
              <a:buChar char="Ø"/>
              <a:defRPr/>
            </a:pPr>
            <a:endParaRPr lang="en-US" sz="2400" dirty="0"/>
          </a:p>
          <a:p>
            <a:pPr algn="just">
              <a:buFont typeface="Wingdings"/>
              <a:buChar char="Ø"/>
              <a:defRPr/>
            </a:pPr>
            <a:r>
              <a:rPr lang="en-US" sz="2400" b="1" dirty="0"/>
              <a:t>Immigrant status </a:t>
            </a:r>
            <a:r>
              <a:rPr lang="en-US" sz="2400" dirty="0"/>
              <a:t>(FG immigrants, SG immigrants, native-born Norwegians)</a:t>
            </a:r>
          </a:p>
          <a:p>
            <a:pPr algn="just">
              <a:buFont typeface="Wingdings"/>
              <a:buChar char="Ø"/>
              <a:defRPr/>
            </a:pPr>
            <a:endParaRPr dirty="0"/>
          </a:p>
          <a:p>
            <a:pPr algn="just">
              <a:buFont typeface="Wingdings"/>
              <a:buChar char="Ø"/>
              <a:defRPr/>
            </a:pPr>
            <a:r>
              <a:rPr lang="en-US" sz="2400" b="1" dirty="0"/>
              <a:t>Nativity status </a:t>
            </a:r>
            <a:r>
              <a:rPr lang="en-US" sz="2400" dirty="0"/>
              <a:t>(Norway, Nordic, EU 15, other EU, other OECD, other)</a:t>
            </a:r>
          </a:p>
          <a:p>
            <a:pPr algn="just">
              <a:buFont typeface="Wingdings"/>
              <a:buChar char="Ø"/>
              <a:defRPr/>
            </a:pPr>
            <a:endParaRPr dirty="0"/>
          </a:p>
          <a:p>
            <a:pPr algn="just">
              <a:buFont typeface="Wingdings"/>
              <a:buChar char="Ø"/>
              <a:defRPr/>
            </a:pPr>
            <a:r>
              <a:rPr lang="en-US" sz="2400" b="1" dirty="0"/>
              <a:t>Reason for migration for FG </a:t>
            </a:r>
            <a:r>
              <a:rPr lang="en-US" sz="2400" dirty="0"/>
              <a:t>(Nordic, economic, educational, family reunion, political, reason unknown/missing (for migrants immigrating before 1990)</a:t>
            </a:r>
            <a:endParaRPr dirty="0"/>
          </a:p>
          <a:p>
            <a:pPr marL="0" indent="0" algn="just">
              <a:buNone/>
              <a:defRPr/>
            </a:pPr>
            <a:endParaRPr lang="en-US" sz="2400" dirty="0"/>
          </a:p>
          <a:p>
            <a:pPr algn="just">
              <a:buFont typeface="Wingdings"/>
              <a:buChar char="Ø"/>
              <a:defRPr/>
            </a:pPr>
            <a:endParaRPr lang="en-US" sz="2400" b="1" dirty="0">
              <a:latin typeface="Corbel"/>
            </a:endParaRPr>
          </a:p>
          <a:p>
            <a:pPr marL="0" indent="0" algn="just">
              <a:buNone/>
              <a:defRPr/>
            </a:pPr>
            <a:endParaRPr lang="en-US" sz="2400" b="1" dirty="0">
              <a:latin typeface="Corbel"/>
            </a:endParaRPr>
          </a:p>
          <a:p>
            <a:pPr algn="just">
              <a:buFont typeface="Wingdings"/>
              <a:buChar char="Ø"/>
              <a:defRPr/>
            </a:pPr>
            <a:endParaRPr lang="en-US" sz="2400" dirty="0"/>
          </a:p>
          <a:p>
            <a:pPr algn="just">
              <a:buFont typeface="Wingdings"/>
              <a:buChar char="Ø"/>
              <a:defRPr/>
            </a:pPr>
            <a:endParaRPr lang="en-US" sz="2400" dirty="0"/>
          </a:p>
          <a:p>
            <a:pPr algn="just">
              <a:buFont typeface="Wingdings"/>
              <a:buChar char="Ø"/>
              <a:defRPr/>
            </a:pPr>
            <a:endParaRPr lang="en-US" sz="2400" dirty="0">
              <a:latin typeface="Corbel"/>
            </a:endParaRPr>
          </a:p>
          <a:p>
            <a:pPr marL="0" indent="0" algn="just">
              <a:buNone/>
              <a:defRPr/>
            </a:pPr>
            <a:endParaRPr lang="en-US" sz="2400" dirty="0">
              <a:latin typeface="Corbel"/>
            </a:endParaRPr>
          </a:p>
          <a:p>
            <a:pPr marL="0" indent="0" algn="just">
              <a:buNone/>
              <a:defRPr/>
            </a:pPr>
            <a:endParaRPr lang="en-US" sz="2400" dirty="0">
              <a:latin typeface="Corbel"/>
            </a:endParaRPr>
          </a:p>
          <a:p>
            <a:pPr algn="just">
              <a:defRPr/>
            </a:pPr>
            <a:endParaRPr lang="en-US" sz="2400" dirty="0">
              <a:latin typeface="Corbel"/>
            </a:endParaRPr>
          </a:p>
          <a:p>
            <a:pPr algn="just">
              <a:defRPr/>
            </a:pPr>
            <a:endParaRPr lang="en-US" sz="2400" dirty="0">
              <a:latin typeface="Corbel"/>
            </a:endParaRPr>
          </a:p>
        </p:txBody>
      </p:sp>
      <p:sp>
        <p:nvSpPr>
          <p:cNvPr id="3" name="Slide Number Placeholder 2"/>
          <p:cNvSpPr>
            <a:spLocks noGrp="1"/>
          </p:cNvSpPr>
          <p:nvPr>
            <p:ph type="sldNum" sz="quarter" idx="12"/>
          </p:nvPr>
        </p:nvSpPr>
        <p:spPr bwMode="auto"/>
        <p:txBody>
          <a:bodyPr/>
          <a:lstStyle/>
          <a:p>
            <a:pPr>
              <a:defRPr/>
            </a:pPr>
            <a:fld id="{F8BB9520-0EDE-4F0A-B5CB-009A678C3796}" type="slidenum">
              <a:rPr lang="he-IL"/>
              <a:t>10</a:t>
            </a:fld>
            <a:endParaRPr lang="he-IL"/>
          </a:p>
        </p:txBody>
      </p:sp>
    </p:spTree>
    <p:extLst>
      <p:ext uri="{BB962C8B-B14F-4D97-AF65-F5344CB8AC3E}">
        <p14:creationId xmlns:p14="http://schemas.microsoft.com/office/powerpoint/2010/main" val="375208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le 1"/>
          <p:cNvSpPr txBox="1">
            <a:spLocks noGrp="1"/>
          </p:cNvSpPr>
          <p:nvPr>
            <p:ph type="title"/>
          </p:nvPr>
        </p:nvSpPr>
        <p:spPr bwMode="auto">
          <a:prstGeom prst="rect">
            <a:avLst/>
          </a:prstGeom>
          <a:solidFill>
            <a:schemeClr val="bg1"/>
          </a:solidFill>
        </p:spPr>
        <p:txBody>
          <a:bodyPr vert="horz" lIns="91440" tIns="45720" rIns="91440" bIns="45720" rtlCol="1" anchor="ctr">
            <a:normAutofit/>
          </a:bodyPr>
          <a:lstStyle/>
          <a:p>
            <a:pPr algn="just">
              <a:defRPr/>
            </a:pPr>
            <a:r>
              <a:rPr lang="en-US" sz="3600" b="1" dirty="0">
                <a:latin typeface="Corbel"/>
              </a:rPr>
              <a:t>Sociodemographic and Socioeconomic variables </a:t>
            </a:r>
            <a:endParaRPr sz="3600" b="1" dirty="0"/>
          </a:p>
        </p:txBody>
      </p:sp>
      <p:sp>
        <p:nvSpPr>
          <p:cNvPr id="6" name="Content Placeholder 5"/>
          <p:cNvSpPr>
            <a:spLocks noGrp="1"/>
          </p:cNvSpPr>
          <p:nvPr>
            <p:ph idx="1"/>
          </p:nvPr>
        </p:nvSpPr>
        <p:spPr bwMode="auto"/>
        <p:txBody>
          <a:bodyPr>
            <a:noAutofit/>
          </a:bodyPr>
          <a:lstStyle/>
          <a:p>
            <a:pPr algn="just">
              <a:defRPr/>
            </a:pPr>
            <a:endParaRPr lang="en-US" sz="2000" dirty="0">
              <a:latin typeface="Corbel"/>
            </a:endParaRPr>
          </a:p>
          <a:p>
            <a:pPr algn="just">
              <a:buFont typeface="Wingdings"/>
              <a:buChar char="§"/>
              <a:defRPr/>
            </a:pPr>
            <a:r>
              <a:rPr lang="en-US" sz="2000" dirty="0">
                <a:latin typeface="Corbel"/>
              </a:rPr>
              <a:t>Age </a:t>
            </a:r>
          </a:p>
          <a:p>
            <a:pPr algn="just">
              <a:buFont typeface="Wingdings"/>
              <a:buChar char="§"/>
              <a:defRPr/>
            </a:pPr>
            <a:r>
              <a:rPr lang="en-US" sz="2000" dirty="0">
                <a:latin typeface="Corbel"/>
              </a:rPr>
              <a:t>Gender </a:t>
            </a:r>
          </a:p>
          <a:p>
            <a:pPr algn="just">
              <a:buFont typeface="Wingdings"/>
              <a:buChar char="§"/>
              <a:defRPr/>
            </a:pPr>
            <a:r>
              <a:rPr lang="en-US" sz="2000" dirty="0">
                <a:latin typeface="Corbel"/>
              </a:rPr>
              <a:t>Years since migration</a:t>
            </a:r>
            <a:endParaRPr dirty="0"/>
          </a:p>
          <a:p>
            <a:pPr algn="just">
              <a:buFont typeface="Wingdings"/>
              <a:buChar char="§"/>
              <a:defRPr/>
            </a:pPr>
            <a:r>
              <a:rPr lang="en-US" sz="2000" dirty="0">
                <a:latin typeface="Corbel"/>
              </a:rPr>
              <a:t>Number of children</a:t>
            </a:r>
            <a:endParaRPr dirty="0"/>
          </a:p>
          <a:p>
            <a:pPr algn="just">
              <a:buFont typeface="Wingdings"/>
              <a:buChar char="§"/>
              <a:defRPr/>
            </a:pPr>
            <a:r>
              <a:rPr lang="en-US" sz="2000" dirty="0">
                <a:latin typeface="Corbel"/>
              </a:rPr>
              <a:t>Marital status</a:t>
            </a:r>
            <a:endParaRPr dirty="0"/>
          </a:p>
          <a:p>
            <a:pPr algn="just">
              <a:buFont typeface="Wingdings"/>
              <a:buChar char="§"/>
              <a:defRPr/>
            </a:pPr>
            <a:r>
              <a:rPr lang="en-US" sz="2000" dirty="0">
                <a:latin typeface="Corbel"/>
              </a:rPr>
              <a:t>Education (proxy for SES)</a:t>
            </a:r>
            <a:endParaRPr dirty="0"/>
          </a:p>
        </p:txBody>
      </p:sp>
      <p:sp>
        <p:nvSpPr>
          <p:cNvPr id="4" name="Slide Number Placeholder 3"/>
          <p:cNvSpPr>
            <a:spLocks noGrp="1"/>
          </p:cNvSpPr>
          <p:nvPr>
            <p:ph type="sldNum" sz="quarter" idx="12"/>
          </p:nvPr>
        </p:nvSpPr>
        <p:spPr bwMode="auto"/>
        <p:txBody>
          <a:bodyPr/>
          <a:lstStyle/>
          <a:p>
            <a:pPr>
              <a:defRPr/>
            </a:pPr>
            <a:fld id="{F8BB9520-0EDE-4F0A-B5CB-009A678C3796}" type="slidenum">
              <a:rPr lang="he-IL"/>
              <a:t>11</a:t>
            </a:fld>
            <a:endParaRPr lang="he-IL"/>
          </a:p>
        </p:txBody>
      </p:sp>
      <p:sp>
        <p:nvSpPr>
          <p:cNvPr id="2" name="Right Brace 1"/>
          <p:cNvSpPr/>
          <p:nvPr/>
        </p:nvSpPr>
        <p:spPr bwMode="auto">
          <a:xfrm>
            <a:off x="4252511" y="2253496"/>
            <a:ext cx="398322" cy="2354363"/>
          </a:xfrm>
          <a:prstGeom prst="rightBrace">
            <a:avLst>
              <a:gd name="adj1" fmla="val 8333"/>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marL="0" algn="ctr" defTabSz="457200" rtl="0">
              <a:defRPr/>
            </a:pPr>
            <a:endParaRPr lang="en-US">
              <a:ln w="0"/>
            </a:endParaRPr>
          </a:p>
        </p:txBody>
      </p:sp>
      <p:sp>
        <p:nvSpPr>
          <p:cNvPr id="3" name="Rectangle 2"/>
          <p:cNvSpPr/>
          <p:nvPr/>
        </p:nvSpPr>
        <p:spPr bwMode="auto">
          <a:xfrm>
            <a:off x="4860506" y="2887943"/>
            <a:ext cx="3024336" cy="116955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US" sz="1400" dirty="0">
                <a:latin typeface="Corbel"/>
              </a:rPr>
              <a:t>Previous studies show:</a:t>
            </a:r>
            <a:endParaRPr dirty="0"/>
          </a:p>
          <a:p>
            <a:pPr algn="just">
              <a:defRPr/>
            </a:pPr>
            <a:endParaRPr lang="en-US" sz="1400" dirty="0">
              <a:latin typeface="Corbel"/>
            </a:endParaRPr>
          </a:p>
          <a:p>
            <a:pPr algn="just">
              <a:defRPr/>
            </a:pPr>
            <a:r>
              <a:rPr lang="en-US" sz="1400" dirty="0">
                <a:latin typeface="Corbel"/>
              </a:rPr>
              <a:t>Older people, not married, women, less educated  tend to have worse health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18745" y="75220"/>
            <a:ext cx="10515600" cy="1325563"/>
          </a:xfrm>
        </p:spPr>
        <p:txBody>
          <a:bodyPr/>
          <a:lstStyle/>
          <a:p>
            <a:pPr>
              <a:defRPr/>
            </a:pPr>
            <a:r>
              <a:rPr lang="en-US" b="1" dirty="0"/>
              <a:t>Method</a:t>
            </a:r>
            <a:endParaRPr b="1" dirty="0"/>
          </a:p>
        </p:txBody>
      </p:sp>
      <p:sp>
        <p:nvSpPr>
          <p:cNvPr id="3" name="Content Placeholder 2"/>
          <p:cNvSpPr>
            <a:spLocks noGrp="1"/>
          </p:cNvSpPr>
          <p:nvPr>
            <p:ph idx="1"/>
          </p:nvPr>
        </p:nvSpPr>
        <p:spPr bwMode="auto">
          <a:xfrm>
            <a:off x="818745" y="1400783"/>
            <a:ext cx="10515600" cy="4957814"/>
          </a:xfrm>
        </p:spPr>
        <p:txBody>
          <a:bodyPr>
            <a:normAutofit lnSpcReduction="10000"/>
          </a:bodyPr>
          <a:lstStyle/>
          <a:p>
            <a:pPr algn="just"/>
            <a:r>
              <a:rPr lang="en-GB" b="1" dirty="0"/>
              <a:t>Objective (1)</a:t>
            </a:r>
            <a:r>
              <a:rPr lang="en-GB" dirty="0"/>
              <a:t>: Identify </a:t>
            </a:r>
            <a:r>
              <a:rPr lang="en-GB" b="1" dirty="0"/>
              <a:t>multimorbidity clusters</a:t>
            </a:r>
            <a:r>
              <a:rPr lang="en-GB" dirty="0"/>
              <a:t> across the entire sample using </a:t>
            </a:r>
            <a:r>
              <a:rPr lang="en-GB" b="1" dirty="0"/>
              <a:t>Latent Class Analysis (LCA)</a:t>
            </a:r>
            <a:r>
              <a:rPr lang="en-GB" dirty="0"/>
              <a:t>.</a:t>
            </a:r>
          </a:p>
          <a:p>
            <a:pPr algn="just"/>
            <a:endParaRPr lang="en-GB" b="1" dirty="0"/>
          </a:p>
          <a:p>
            <a:pPr algn="just"/>
            <a:r>
              <a:rPr lang="en-GB" b="1" dirty="0"/>
              <a:t>Latent Class Analysis (LCA)</a:t>
            </a:r>
            <a:r>
              <a:rPr lang="en-GB" dirty="0"/>
              <a:t>:</a:t>
            </a:r>
          </a:p>
          <a:p>
            <a:pPr algn="just"/>
            <a:endParaRPr lang="en-GB" dirty="0"/>
          </a:p>
          <a:p>
            <a:pPr lvl="1" algn="just"/>
            <a:r>
              <a:rPr lang="en-GB" dirty="0"/>
              <a:t>Identifies </a:t>
            </a:r>
            <a:r>
              <a:rPr lang="en-GB" b="1" dirty="0"/>
              <a:t>statistically distinct</a:t>
            </a:r>
            <a:r>
              <a:rPr lang="en-GB" dirty="0"/>
              <a:t> and </a:t>
            </a:r>
            <a:r>
              <a:rPr lang="en-GB" b="1" dirty="0"/>
              <a:t>clinically meaningful</a:t>
            </a:r>
            <a:r>
              <a:rPr lang="en-GB" dirty="0"/>
              <a:t> disease patterns.</a:t>
            </a:r>
          </a:p>
          <a:p>
            <a:pPr lvl="1" algn="just"/>
            <a:r>
              <a:rPr lang="en-GB" dirty="0"/>
              <a:t>Classifies individuals into </a:t>
            </a:r>
            <a:r>
              <a:rPr lang="en-GB" b="1" dirty="0"/>
              <a:t>mutually exclusive groups</a:t>
            </a:r>
            <a:r>
              <a:rPr lang="en-GB" dirty="0"/>
              <a:t> based on morbidity profiles.</a:t>
            </a:r>
          </a:p>
          <a:p>
            <a:pPr lvl="1" algn="just"/>
            <a:r>
              <a:rPr lang="en-GB" dirty="0"/>
              <a:t>Individuals in the same class share a </a:t>
            </a:r>
            <a:r>
              <a:rPr lang="en-GB" b="1" dirty="0"/>
              <a:t>common disease probability profile</a:t>
            </a:r>
            <a:r>
              <a:rPr lang="en-GB" dirty="0"/>
              <a:t>.</a:t>
            </a:r>
          </a:p>
          <a:p>
            <a:pPr lvl="1" algn="just"/>
            <a:r>
              <a:rPr lang="en-GB" dirty="0"/>
              <a:t>Allows for </a:t>
            </a:r>
            <a:r>
              <a:rPr lang="en-GB" b="1" dirty="0"/>
              <a:t>heterogeneity analysis</a:t>
            </a:r>
            <a:r>
              <a:rPr lang="en-GB" dirty="0"/>
              <a:t> within immigrant and native populations.</a:t>
            </a:r>
          </a:p>
          <a:p>
            <a:pPr lvl="1" algn="just"/>
            <a:r>
              <a:rPr lang="en-GB" dirty="0"/>
              <a:t>Selection of number of classes based on statistical </a:t>
            </a:r>
            <a:r>
              <a:rPr lang="en-GB" b="1" dirty="0"/>
              <a:t>model fit + interpretability.</a:t>
            </a:r>
          </a:p>
          <a:p>
            <a:pPr marL="0" indent="0" algn="just" rtl="0">
              <a:buNone/>
              <a:defRPr/>
            </a:pPr>
            <a:endParaRPr lang="en-GB" dirty="0"/>
          </a:p>
          <a:p>
            <a:pPr marL="228600" lvl="1" algn="just" rtl="0">
              <a:spcBef>
                <a:spcPts val="1000"/>
              </a:spcBef>
              <a:defRPr/>
            </a:pP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5519B-97A5-8511-38ED-736AD0B91682}"/>
              </a:ext>
            </a:extLst>
          </p:cNvPr>
          <p:cNvSpPr>
            <a:spLocks noGrp="1"/>
          </p:cNvSpPr>
          <p:nvPr>
            <p:ph type="title"/>
          </p:nvPr>
        </p:nvSpPr>
        <p:spPr/>
        <p:txBody>
          <a:bodyPr/>
          <a:lstStyle/>
          <a:p>
            <a:r>
              <a:rPr lang="en-US" b="1" dirty="0"/>
              <a:t>Method</a:t>
            </a:r>
            <a:endParaRPr lang="en-LU" b="1" dirty="0"/>
          </a:p>
        </p:txBody>
      </p:sp>
      <p:sp>
        <p:nvSpPr>
          <p:cNvPr id="3" name="Content Placeholder 2">
            <a:extLst>
              <a:ext uri="{FF2B5EF4-FFF2-40B4-BE49-F238E27FC236}">
                <a16:creationId xmlns:a16="http://schemas.microsoft.com/office/drawing/2014/main" id="{DEA420E6-0D97-BB29-193A-7896EE420926}"/>
              </a:ext>
            </a:extLst>
          </p:cNvPr>
          <p:cNvSpPr>
            <a:spLocks noGrp="1"/>
          </p:cNvSpPr>
          <p:nvPr>
            <p:ph idx="1"/>
          </p:nvPr>
        </p:nvSpPr>
        <p:spPr/>
        <p:txBody>
          <a:bodyPr>
            <a:normAutofit fontScale="92500" lnSpcReduction="10000"/>
          </a:bodyPr>
          <a:lstStyle/>
          <a:p>
            <a:pPr algn="just"/>
            <a:r>
              <a:rPr lang="en-GB" sz="3200" b="1" i="0" u="none" strike="noStrike" dirty="0">
                <a:solidFill>
                  <a:srgbClr val="000000"/>
                </a:solidFill>
                <a:effectLst/>
              </a:rPr>
              <a:t>Objective (2)</a:t>
            </a:r>
            <a:r>
              <a:rPr lang="en-GB" sz="3200" b="0" i="0" u="none" strike="noStrike" dirty="0">
                <a:solidFill>
                  <a:srgbClr val="000000"/>
                </a:solidFill>
                <a:effectLst/>
              </a:rPr>
              <a:t>: Examine how </a:t>
            </a:r>
            <a:r>
              <a:rPr lang="en-GB" sz="3200" b="1" i="0" u="none" strike="noStrike" dirty="0">
                <a:solidFill>
                  <a:srgbClr val="000000"/>
                </a:solidFill>
                <a:effectLst/>
              </a:rPr>
              <a:t>multimorbidity clusters</a:t>
            </a:r>
            <a:r>
              <a:rPr lang="en-GB" sz="3200" b="0" i="0" u="none" strike="noStrike" dirty="0">
                <a:solidFill>
                  <a:srgbClr val="000000"/>
                </a:solidFill>
                <a:effectLst/>
              </a:rPr>
              <a:t> are linked to </a:t>
            </a:r>
            <a:r>
              <a:rPr lang="en-GB" sz="3200" b="1" i="0" u="none" strike="noStrike" dirty="0">
                <a:solidFill>
                  <a:srgbClr val="000000"/>
                </a:solidFill>
                <a:effectLst/>
              </a:rPr>
              <a:t>sociodemographic</a:t>
            </a:r>
            <a:r>
              <a:rPr lang="en-GB" sz="3200" b="0" i="0" u="none" strike="noStrike" dirty="0">
                <a:solidFill>
                  <a:srgbClr val="000000"/>
                </a:solidFill>
                <a:effectLst/>
              </a:rPr>
              <a:t> and </a:t>
            </a:r>
            <a:r>
              <a:rPr lang="en-GB" sz="3200" b="1" i="0" u="none" strike="noStrike" dirty="0">
                <a:solidFill>
                  <a:srgbClr val="000000"/>
                </a:solidFill>
                <a:effectLst/>
              </a:rPr>
              <a:t>socioeconomic factors</a:t>
            </a:r>
            <a:r>
              <a:rPr lang="en-GB" sz="3200" b="0" i="0" u="none" strike="noStrike" dirty="0">
                <a:solidFill>
                  <a:srgbClr val="000000"/>
                </a:solidFill>
                <a:effectLst/>
              </a:rPr>
              <a:t>.</a:t>
            </a:r>
          </a:p>
          <a:p>
            <a:pPr algn="just"/>
            <a:endParaRPr lang="en-GB" sz="3200" dirty="0">
              <a:solidFill>
                <a:srgbClr val="000000"/>
              </a:solidFill>
            </a:endParaRPr>
          </a:p>
          <a:p>
            <a:pPr algn="just"/>
            <a:endParaRPr lang="en-GB" sz="3200" b="0" i="0" u="none" strike="noStrike" dirty="0">
              <a:solidFill>
                <a:srgbClr val="000000"/>
              </a:solidFill>
              <a:effectLst/>
            </a:endParaRPr>
          </a:p>
          <a:p>
            <a:pPr algn="just">
              <a:buFont typeface="Arial" panose="020B0604020202020204" pitchFamily="34" charset="0"/>
              <a:buChar char="•"/>
            </a:pPr>
            <a:r>
              <a:rPr lang="en-GB" sz="3200" b="1" i="0" u="none" strike="noStrike" dirty="0">
                <a:solidFill>
                  <a:srgbClr val="000000"/>
                </a:solidFill>
                <a:effectLst/>
              </a:rPr>
              <a:t>Multinomial Logistic Regression</a:t>
            </a:r>
            <a:r>
              <a:rPr lang="en-GB" sz="3200" b="0" i="0" u="none" strike="noStrike" dirty="0">
                <a:solidFill>
                  <a:srgbClr val="000000"/>
                </a:solidFill>
                <a:effectLst/>
              </a:rPr>
              <a:t>:</a:t>
            </a:r>
          </a:p>
          <a:p>
            <a:pPr lvl="1" algn="just"/>
            <a:r>
              <a:rPr lang="en-GB" sz="2800" b="0" i="0" u="none" strike="noStrike" dirty="0">
                <a:solidFill>
                  <a:srgbClr val="000000"/>
                </a:solidFill>
                <a:effectLst/>
                <a:latin typeface="-webkit-standard"/>
              </a:rPr>
              <a:t>Predicts </a:t>
            </a:r>
            <a:r>
              <a:rPr lang="en-GB" sz="2800" b="1" i="0" u="none" strike="noStrike" dirty="0">
                <a:solidFill>
                  <a:srgbClr val="000000"/>
                </a:solidFill>
                <a:effectLst/>
              </a:rPr>
              <a:t>probability of belonging</a:t>
            </a:r>
            <a:r>
              <a:rPr lang="en-GB" sz="2800" b="0" i="0" u="none" strike="noStrike" dirty="0">
                <a:solidFill>
                  <a:srgbClr val="000000"/>
                </a:solidFill>
                <a:effectLst/>
                <a:latin typeface="-webkit-standard"/>
              </a:rPr>
              <a:t> to one of the multimorbidity clusters by:</a:t>
            </a:r>
          </a:p>
          <a:p>
            <a:pPr lvl="2" algn="just"/>
            <a:r>
              <a:rPr lang="en-GB" sz="2400" b="1" i="0" u="none" strike="noStrike" dirty="0">
                <a:solidFill>
                  <a:srgbClr val="000000"/>
                </a:solidFill>
                <a:effectLst/>
              </a:rPr>
              <a:t>Migration status</a:t>
            </a:r>
            <a:endParaRPr lang="en-GB" sz="2400" b="0" i="0" u="none" strike="noStrike" dirty="0">
              <a:solidFill>
                <a:srgbClr val="000000"/>
              </a:solidFill>
              <a:effectLst/>
            </a:endParaRPr>
          </a:p>
          <a:p>
            <a:pPr marL="1143000" lvl="2" indent="-228600" algn="just">
              <a:buFont typeface="Arial" panose="020B0604020202020204" pitchFamily="34" charset="0"/>
              <a:buChar char="•"/>
            </a:pPr>
            <a:r>
              <a:rPr lang="en-GB" sz="2400" b="1" i="0" u="none" strike="noStrike" dirty="0">
                <a:solidFill>
                  <a:srgbClr val="000000"/>
                </a:solidFill>
                <a:effectLst/>
              </a:rPr>
              <a:t>Nativity</a:t>
            </a:r>
            <a:endParaRPr lang="en-GB" sz="2400" b="0" i="0" u="none" strike="noStrike" dirty="0">
              <a:solidFill>
                <a:srgbClr val="000000"/>
              </a:solidFill>
              <a:effectLst/>
            </a:endParaRPr>
          </a:p>
          <a:p>
            <a:pPr marL="1143000" lvl="2" indent="-228600" algn="just">
              <a:buFont typeface="Arial" panose="020B0604020202020204" pitchFamily="34" charset="0"/>
              <a:buChar char="•"/>
            </a:pPr>
            <a:r>
              <a:rPr lang="en-GB" sz="2400" b="1" i="0" u="none" strike="noStrike" dirty="0">
                <a:solidFill>
                  <a:srgbClr val="000000"/>
                </a:solidFill>
                <a:effectLst/>
              </a:rPr>
              <a:t>Reason for migration</a:t>
            </a:r>
          </a:p>
          <a:p>
            <a:pPr marL="1143000" lvl="2" indent="-228600" algn="just">
              <a:buFont typeface="Arial" panose="020B0604020202020204" pitchFamily="34" charset="0"/>
              <a:buChar char="•"/>
            </a:pPr>
            <a:r>
              <a:rPr lang="en-GB" sz="2400" b="1" dirty="0">
                <a:solidFill>
                  <a:srgbClr val="000000"/>
                </a:solidFill>
              </a:rPr>
              <a:t>Their interactions with gender</a:t>
            </a:r>
            <a:endParaRPr lang="en-GB" sz="2400" b="0" i="0" u="none" strike="noStrike" dirty="0">
              <a:solidFill>
                <a:srgbClr val="000000"/>
              </a:solidFill>
              <a:effectLst/>
            </a:endParaRPr>
          </a:p>
        </p:txBody>
      </p:sp>
    </p:spTree>
    <p:extLst>
      <p:ext uri="{BB962C8B-B14F-4D97-AF65-F5344CB8AC3E}">
        <p14:creationId xmlns:p14="http://schemas.microsoft.com/office/powerpoint/2010/main" val="805255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0FB027-E807-44EA-56F3-EBE6995026A3}"/>
              </a:ext>
            </a:extLst>
          </p:cNvPr>
          <p:cNvPicPr>
            <a:picLocks noChangeAspect="1"/>
          </p:cNvPicPr>
          <p:nvPr/>
        </p:nvPicPr>
        <p:blipFill>
          <a:blip r:embed="rId3"/>
          <a:stretch>
            <a:fillRect/>
          </a:stretch>
        </p:blipFill>
        <p:spPr>
          <a:xfrm>
            <a:off x="3283519" y="0"/>
            <a:ext cx="5276821" cy="6760927"/>
          </a:xfrm>
          <a:prstGeom prst="rect">
            <a:avLst/>
          </a:prstGeom>
        </p:spPr>
      </p:pic>
      <p:sp>
        <p:nvSpPr>
          <p:cNvPr id="2" name="Rectangle 1">
            <a:extLst>
              <a:ext uri="{FF2B5EF4-FFF2-40B4-BE49-F238E27FC236}">
                <a16:creationId xmlns:a16="http://schemas.microsoft.com/office/drawing/2014/main" id="{1D6022B7-482B-208A-D023-B1D001860FC1}"/>
              </a:ext>
            </a:extLst>
          </p:cNvPr>
          <p:cNvSpPr/>
          <p:nvPr/>
        </p:nvSpPr>
        <p:spPr>
          <a:xfrm>
            <a:off x="5466897" y="5439863"/>
            <a:ext cx="2780631" cy="62188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4479E12-CDCB-ACC0-935C-1F90DC73077C}"/>
              </a:ext>
            </a:extLst>
          </p:cNvPr>
          <p:cNvSpPr/>
          <p:nvPr/>
        </p:nvSpPr>
        <p:spPr>
          <a:xfrm>
            <a:off x="3283518" y="3955140"/>
            <a:ext cx="4964009" cy="62187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7787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3FF15F-A7B8-3C7F-553A-40DA24D978C1}"/>
              </a:ext>
            </a:extLst>
          </p:cNvPr>
          <p:cNvPicPr>
            <a:picLocks noChangeAspect="1"/>
          </p:cNvPicPr>
          <p:nvPr/>
        </p:nvPicPr>
        <p:blipFill>
          <a:blip r:embed="rId3"/>
          <a:stretch>
            <a:fillRect/>
          </a:stretch>
        </p:blipFill>
        <p:spPr>
          <a:xfrm>
            <a:off x="2859312" y="0"/>
            <a:ext cx="6109590" cy="6858000"/>
          </a:xfrm>
          <a:prstGeom prst="rect">
            <a:avLst/>
          </a:prstGeom>
        </p:spPr>
      </p:pic>
      <p:sp>
        <p:nvSpPr>
          <p:cNvPr id="2" name="Rectangle 1">
            <a:extLst>
              <a:ext uri="{FF2B5EF4-FFF2-40B4-BE49-F238E27FC236}">
                <a16:creationId xmlns:a16="http://schemas.microsoft.com/office/drawing/2014/main" id="{2F2F57CB-97DF-8045-E858-6BBD78007F57}"/>
              </a:ext>
            </a:extLst>
          </p:cNvPr>
          <p:cNvSpPr/>
          <p:nvPr/>
        </p:nvSpPr>
        <p:spPr>
          <a:xfrm>
            <a:off x="5627649" y="1910576"/>
            <a:ext cx="401444" cy="2378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1D6FDF8-36F6-6373-0B71-B36256B6A6A7}"/>
              </a:ext>
            </a:extLst>
          </p:cNvPr>
          <p:cNvSpPr/>
          <p:nvPr/>
        </p:nvSpPr>
        <p:spPr>
          <a:xfrm>
            <a:off x="6512780" y="4483947"/>
            <a:ext cx="401444" cy="74506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8A1632B-3472-A791-4361-99ECE50FFB30}"/>
              </a:ext>
            </a:extLst>
          </p:cNvPr>
          <p:cNvSpPr/>
          <p:nvPr/>
        </p:nvSpPr>
        <p:spPr>
          <a:xfrm>
            <a:off x="6512780" y="3699109"/>
            <a:ext cx="401444" cy="2378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87446F3-76FE-1AB7-B364-0ABF31A48CF2}"/>
              </a:ext>
            </a:extLst>
          </p:cNvPr>
          <p:cNvSpPr/>
          <p:nvPr/>
        </p:nvSpPr>
        <p:spPr>
          <a:xfrm>
            <a:off x="8299729" y="3429000"/>
            <a:ext cx="401444" cy="508001"/>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AE38474-7543-1400-DF85-8684859A47F8}"/>
              </a:ext>
            </a:extLst>
          </p:cNvPr>
          <p:cNvSpPr/>
          <p:nvPr/>
        </p:nvSpPr>
        <p:spPr>
          <a:xfrm>
            <a:off x="7398875" y="1910576"/>
            <a:ext cx="401444" cy="2378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DFD369-32B8-96BF-743D-3D5966636C7D}"/>
              </a:ext>
            </a:extLst>
          </p:cNvPr>
          <p:cNvSpPr/>
          <p:nvPr/>
        </p:nvSpPr>
        <p:spPr>
          <a:xfrm>
            <a:off x="7406255" y="3191108"/>
            <a:ext cx="401444" cy="5080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5ADF40B-7F49-4A30-9FD6-995BE90250F1}"/>
              </a:ext>
            </a:extLst>
          </p:cNvPr>
          <p:cNvSpPr/>
          <p:nvPr/>
        </p:nvSpPr>
        <p:spPr>
          <a:xfrm>
            <a:off x="5627649" y="2675452"/>
            <a:ext cx="401444" cy="2378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AA4805-15F5-621D-A621-A62104936348}"/>
              </a:ext>
            </a:extLst>
          </p:cNvPr>
          <p:cNvSpPr/>
          <p:nvPr/>
        </p:nvSpPr>
        <p:spPr>
          <a:xfrm>
            <a:off x="7406255" y="4463247"/>
            <a:ext cx="401444" cy="508000"/>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4A66E72-7534-9593-B46D-3CB1D770DEE0}"/>
              </a:ext>
            </a:extLst>
          </p:cNvPr>
          <p:cNvSpPr/>
          <p:nvPr/>
        </p:nvSpPr>
        <p:spPr>
          <a:xfrm>
            <a:off x="8299729" y="4733355"/>
            <a:ext cx="401444" cy="23789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598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3EECE-DDC6-2A33-7757-E834D894DEE7}"/>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7B1A7FB-7EA1-13E7-49C3-E3EBD1EB45A2}"/>
              </a:ext>
            </a:extLst>
          </p:cNvPr>
          <p:cNvPicPr>
            <a:picLocks noChangeAspect="1"/>
          </p:cNvPicPr>
          <p:nvPr/>
        </p:nvPicPr>
        <p:blipFill>
          <a:blip r:embed="rId3"/>
          <a:stretch>
            <a:fillRect/>
          </a:stretch>
        </p:blipFill>
        <p:spPr>
          <a:xfrm>
            <a:off x="1548317" y="261319"/>
            <a:ext cx="9451951" cy="6335361"/>
          </a:xfrm>
          <a:prstGeom prst="rect">
            <a:avLst/>
          </a:prstGeom>
        </p:spPr>
      </p:pic>
    </p:spTree>
    <p:extLst>
      <p:ext uri="{BB962C8B-B14F-4D97-AF65-F5344CB8AC3E}">
        <p14:creationId xmlns:p14="http://schemas.microsoft.com/office/powerpoint/2010/main" val="1461628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62B98-078D-7379-6D7A-C0E1DA02A28F}"/>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765317C-69E2-90A4-ABFA-7705EA21F82C}"/>
              </a:ext>
            </a:extLst>
          </p:cNvPr>
          <p:cNvGraphicFramePr>
            <a:graphicFrameLocks noGrp="1"/>
          </p:cNvGraphicFramePr>
          <p:nvPr>
            <p:extLst>
              <p:ext uri="{D42A27DB-BD31-4B8C-83A1-F6EECF244321}">
                <p14:modId xmlns:p14="http://schemas.microsoft.com/office/powerpoint/2010/main" val="2300621234"/>
              </p:ext>
            </p:extLst>
          </p:nvPr>
        </p:nvGraphicFramePr>
        <p:xfrm>
          <a:off x="1051561" y="1127758"/>
          <a:ext cx="10088879" cy="4602484"/>
        </p:xfrm>
        <a:graphic>
          <a:graphicData uri="http://schemas.openxmlformats.org/drawingml/2006/table">
            <a:tbl>
              <a:tblPr firstRow="1" bandRow="1">
                <a:tableStyleId>{2D5ABB26-0587-4C30-8999-92F81FD0307C}</a:tableStyleId>
              </a:tblPr>
              <a:tblGrid>
                <a:gridCol w="3931920">
                  <a:extLst>
                    <a:ext uri="{9D8B030D-6E8A-4147-A177-3AD203B41FA5}">
                      <a16:colId xmlns:a16="http://schemas.microsoft.com/office/drawing/2014/main" val="3706724901"/>
                    </a:ext>
                  </a:extLst>
                </a:gridCol>
                <a:gridCol w="1981200">
                  <a:extLst>
                    <a:ext uri="{9D8B030D-6E8A-4147-A177-3AD203B41FA5}">
                      <a16:colId xmlns:a16="http://schemas.microsoft.com/office/drawing/2014/main" val="435563397"/>
                    </a:ext>
                  </a:extLst>
                </a:gridCol>
                <a:gridCol w="2026920">
                  <a:extLst>
                    <a:ext uri="{9D8B030D-6E8A-4147-A177-3AD203B41FA5}">
                      <a16:colId xmlns:a16="http://schemas.microsoft.com/office/drawing/2014/main" val="2966633620"/>
                    </a:ext>
                  </a:extLst>
                </a:gridCol>
                <a:gridCol w="2148839">
                  <a:extLst>
                    <a:ext uri="{9D8B030D-6E8A-4147-A177-3AD203B41FA5}">
                      <a16:colId xmlns:a16="http://schemas.microsoft.com/office/drawing/2014/main" val="2173789236"/>
                    </a:ext>
                  </a:extLst>
                </a:gridCol>
              </a:tblGrid>
              <a:tr h="520728">
                <a:tc>
                  <a:txBody>
                    <a:bodyPr/>
                    <a:lstStyle/>
                    <a:p>
                      <a:pPr marL="0" algn="ctr" defTabSz="914400" rtl="0"/>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gridSpan="3">
                  <a:txBody>
                    <a:bodyPr/>
                    <a:lstStyle/>
                    <a:p>
                      <a:pPr algn="ctr"/>
                      <a:r>
                        <a:rPr lang="en-US" dirty="0"/>
                        <a:t>Nativity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36356018"/>
                  </a:ext>
                </a:extLst>
              </a:tr>
              <a:tr h="583108">
                <a:tc>
                  <a:txBody>
                    <a:bodyPr/>
                    <a:lstStyle/>
                    <a:p>
                      <a:pPr algn="ctr"/>
                      <a:r>
                        <a:rPr lang="en-US" dirty="0"/>
                        <a:t>Group</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Natives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FG</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SG</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5982128"/>
                  </a:ext>
                </a:extLst>
              </a:tr>
              <a:tr h="583108">
                <a:tc>
                  <a:txBody>
                    <a:bodyPr/>
                    <a:lstStyle/>
                    <a:p>
                      <a:r>
                        <a:rPr lang="en-US" dirty="0">
                          <a:solidFill>
                            <a:srgbClr val="1673B9"/>
                          </a:solidFill>
                        </a:rPr>
                        <a:t>1. Relatively Healthy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fontAlgn="b"/>
                      <a:r>
                        <a:rPr lang="en-DE" sz="1800" dirty="0">
                          <a:solidFill>
                            <a:srgbClr val="1673B9"/>
                          </a:solidFill>
                          <a:latin typeface="+mn-lt"/>
                          <a:ea typeface="+mn-ea"/>
                          <a:cs typeface="+mn-cs"/>
                        </a:rPr>
                        <a:t>2,030,076</a:t>
                      </a:r>
                    </a:p>
                  </a:txBody>
                  <a:tcPr marL="9525" marR="9525" marT="9525" marB="0" anchor="ctr">
                    <a:lnT w="12700" cap="flat" cmpd="sng" algn="ctr">
                      <a:solidFill>
                        <a:schemeClr val="tx1"/>
                      </a:solidFill>
                      <a:prstDash val="solid"/>
                      <a:round/>
                      <a:headEnd type="none" w="med" len="med"/>
                      <a:tailEnd type="none" w="med" len="med"/>
                    </a:lnT>
                    <a:solidFill>
                      <a:schemeClr val="bg1"/>
                    </a:solidFill>
                  </a:tcPr>
                </a:tc>
                <a:tc>
                  <a:txBody>
                    <a:bodyPr/>
                    <a:lstStyle/>
                    <a:p>
                      <a:pPr marL="0" algn="ctr" defTabSz="914400" fontAlgn="b"/>
                      <a:r>
                        <a:rPr lang="en-DE" sz="1800" dirty="0">
                          <a:solidFill>
                            <a:srgbClr val="1673B9"/>
                          </a:solidFill>
                          <a:latin typeface="+mn-lt"/>
                          <a:ea typeface="+mn-ea"/>
                          <a:cs typeface="+mn-cs"/>
                        </a:rPr>
                        <a:t>426,275</a:t>
                      </a:r>
                    </a:p>
                  </a:txBody>
                  <a:tcPr marL="9525" marR="9525" marT="9525" marB="0" anchor="ctr">
                    <a:lnT w="12700" cap="flat" cmpd="sng" algn="ctr">
                      <a:solidFill>
                        <a:schemeClr val="tx1"/>
                      </a:solidFill>
                      <a:prstDash val="solid"/>
                      <a:round/>
                      <a:headEnd type="none" w="med" len="med"/>
                      <a:tailEnd type="none" w="med" len="med"/>
                    </a:lnT>
                    <a:lnB>
                      <a:noFill/>
                    </a:lnB>
                    <a:solidFill>
                      <a:schemeClr val="bg1"/>
                    </a:solidFill>
                  </a:tcPr>
                </a:tc>
                <a:tc>
                  <a:txBody>
                    <a:bodyPr/>
                    <a:lstStyle/>
                    <a:p>
                      <a:pPr algn="ctr" fontAlgn="b"/>
                      <a:r>
                        <a:rPr lang="en-DE" sz="1800" dirty="0">
                          <a:solidFill>
                            <a:srgbClr val="1673B9"/>
                          </a:solidFill>
                          <a:latin typeface="+mn-lt"/>
                          <a:ea typeface="+mn-ea"/>
                          <a:cs typeface="+mn-cs"/>
                        </a:rPr>
                        <a:t>143,026</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601713712"/>
                  </a:ext>
                </a:extLst>
              </a:tr>
              <a:tr h="583108">
                <a:tc>
                  <a:txBody>
                    <a:bodyPr/>
                    <a:lstStyle/>
                    <a:p>
                      <a:r>
                        <a:rPr lang="de-DE" dirty="0">
                          <a:solidFill>
                            <a:srgbClr val="FF8708"/>
                          </a:solidFill>
                        </a:rPr>
                        <a:t>2. Primary Hypertension</a:t>
                      </a:r>
                      <a:endParaRPr dirty="0">
                        <a:solidFill>
                          <a:srgbClr val="FF8708"/>
                        </a:solidFill>
                      </a:endParaRPr>
                    </a:p>
                  </a:txBody>
                  <a:tcPr anchor="ctr">
                    <a:lnL w="12700" cap="flat" cmpd="sng" algn="ctr">
                      <a:solidFill>
                        <a:schemeClr val="tx1"/>
                      </a:solidFill>
                      <a:prstDash val="solid"/>
                      <a:round/>
                      <a:headEnd type="none" w="med" len="med"/>
                      <a:tailEnd type="none" w="med" len="med"/>
                    </a:lnL>
                    <a:lnT w="12700" cap="flat" cmpd="sng" algn="ctr">
                      <a:noFill/>
                      <a:prstDash val="solid"/>
                      <a:round/>
                      <a:headEnd type="none" w="med" len="med"/>
                      <a:tailEnd type="none" w="med" len="med"/>
                    </a:lnT>
                    <a:solidFill>
                      <a:schemeClr val="bg1"/>
                    </a:solidFill>
                  </a:tcPr>
                </a:tc>
                <a:tc>
                  <a:txBody>
                    <a:bodyPr/>
                    <a:lstStyle/>
                    <a:p>
                      <a:pPr marL="0" algn="ctr" defTabSz="914400" fontAlgn="b"/>
                      <a:r>
                        <a:rPr lang="en-DE" sz="1800" dirty="0">
                          <a:solidFill>
                            <a:srgbClr val="FF8708"/>
                          </a:solidFill>
                          <a:latin typeface="+mn-lt"/>
                          <a:ea typeface="+mn-ea"/>
                          <a:cs typeface="+mn-cs"/>
                        </a:rPr>
                        <a:t>459,900</a:t>
                      </a:r>
                    </a:p>
                  </a:txBody>
                  <a:tcPr marL="9525" marR="9525" marT="9525" marB="0" anchor="ctr">
                    <a:lnB w="12700" cap="flat" cmpd="sng" algn="ctr">
                      <a:noFill/>
                      <a:prstDash val="solid"/>
                      <a:round/>
                      <a:headEnd type="none" w="med" len="med"/>
                      <a:tailEnd type="none" w="med" len="med"/>
                    </a:lnB>
                    <a:solidFill>
                      <a:schemeClr val="bg1"/>
                    </a:solidFill>
                  </a:tcPr>
                </a:tc>
                <a:tc>
                  <a:txBody>
                    <a:bodyPr/>
                    <a:lstStyle/>
                    <a:p>
                      <a:pPr marL="0" algn="ctr" defTabSz="914400" fontAlgn="b"/>
                      <a:r>
                        <a:rPr lang="en-DE" sz="1800" dirty="0">
                          <a:solidFill>
                            <a:srgbClr val="FF8708"/>
                          </a:solidFill>
                          <a:latin typeface="+mn-lt"/>
                          <a:ea typeface="+mn-ea"/>
                          <a:cs typeface="+mn-cs"/>
                        </a:rPr>
                        <a:t>90,264</a:t>
                      </a:r>
                    </a:p>
                  </a:txBody>
                  <a:tcPr marL="9525" marR="9525" marT="9525" marB="0" anchor="ctr">
                    <a:lnT>
                      <a:noFill/>
                    </a:lnT>
                    <a:lnB w="12700" cap="flat" cmpd="sng" algn="ctr">
                      <a:noFill/>
                      <a:prstDash val="solid"/>
                      <a:round/>
                      <a:headEnd type="none" w="med" len="med"/>
                      <a:tailEnd type="none" w="med" len="med"/>
                    </a:lnB>
                    <a:solidFill>
                      <a:schemeClr val="bg1"/>
                    </a:solidFill>
                  </a:tcPr>
                </a:tc>
                <a:tc>
                  <a:txBody>
                    <a:bodyPr/>
                    <a:lstStyle/>
                    <a:p>
                      <a:pPr algn="ctr" fontAlgn="b"/>
                      <a:r>
                        <a:rPr lang="en-DE" sz="1800" dirty="0">
                          <a:solidFill>
                            <a:srgbClr val="FF8708"/>
                          </a:solidFill>
                          <a:latin typeface="+mn-lt"/>
                          <a:ea typeface="+mn-ea"/>
                          <a:cs typeface="+mn-cs"/>
                        </a:rPr>
                        <a:t>29,106</a:t>
                      </a:r>
                    </a:p>
                  </a:txBody>
                  <a:tcPr marL="9525" marR="9525" marT="9525" marB="0" anchor="ct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798017959"/>
                  </a:ext>
                </a:extLst>
              </a:tr>
              <a:tr h="583108">
                <a:tc>
                  <a:txBody>
                    <a:bodyPr/>
                    <a:lstStyle/>
                    <a:p>
                      <a:r>
                        <a:rPr lang="de-DE" dirty="0">
                          <a:solidFill>
                            <a:srgbClr val="268F29"/>
                          </a:solidFill>
                        </a:rPr>
                        <a:t>3. Mental and </a:t>
                      </a:r>
                      <a:r>
                        <a:rPr lang="de-DE" dirty="0" err="1">
                          <a:solidFill>
                            <a:srgbClr val="268F29"/>
                          </a:solidFill>
                        </a:rPr>
                        <a:t>Chronic</a:t>
                      </a:r>
                      <a:r>
                        <a:rPr lang="de-DE" dirty="0">
                          <a:solidFill>
                            <a:srgbClr val="268F29"/>
                          </a:solidFill>
                        </a:rPr>
                        <a:t> Pain </a:t>
                      </a:r>
                      <a:r>
                        <a:rPr lang="de-DE" dirty="0" err="1">
                          <a:solidFill>
                            <a:srgbClr val="268F29"/>
                          </a:solidFill>
                        </a:rPr>
                        <a:t>Conditions</a:t>
                      </a:r>
                      <a:endParaRPr dirty="0">
                        <a:solidFill>
                          <a:srgbClr val="268F29"/>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fontAlgn="b"/>
                      <a:r>
                        <a:rPr lang="en-DE" sz="1800" dirty="0">
                          <a:solidFill>
                            <a:srgbClr val="268F29"/>
                          </a:solidFill>
                          <a:latin typeface="+mn-lt"/>
                          <a:ea typeface="+mn-ea"/>
                          <a:cs typeface="+mn-cs"/>
                        </a:rPr>
                        <a:t>113,618</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fontAlgn="b"/>
                      <a:r>
                        <a:rPr lang="en-DE" sz="1800" dirty="0">
                          <a:solidFill>
                            <a:srgbClr val="268F29"/>
                          </a:solidFill>
                          <a:latin typeface="+mn-lt"/>
                          <a:ea typeface="+mn-ea"/>
                          <a:cs typeface="+mn-cs"/>
                        </a:rPr>
                        <a:t>18,909</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DE" sz="1800" dirty="0">
                          <a:solidFill>
                            <a:srgbClr val="268F29"/>
                          </a:solidFill>
                          <a:latin typeface="+mn-lt"/>
                          <a:ea typeface="+mn-ea"/>
                          <a:cs typeface="+mn-cs"/>
                        </a:rPr>
                        <a:t>8,982</a:t>
                      </a:r>
                    </a:p>
                  </a:txBody>
                  <a:tcPr marL="9525" marR="9525" marT="9525"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801028946"/>
                  </a:ext>
                </a:extLst>
              </a:tr>
              <a:tr h="583108">
                <a:tc>
                  <a:txBody>
                    <a:bodyPr/>
                    <a:lstStyle/>
                    <a:p>
                      <a:r>
                        <a:rPr lang="de-DE" dirty="0">
                          <a:solidFill>
                            <a:srgbClr val="E23A25"/>
                          </a:solidFill>
                        </a:rPr>
                        <a:t>4. Mixed </a:t>
                      </a:r>
                      <a:r>
                        <a:rPr lang="de-DE" dirty="0" err="1">
                          <a:solidFill>
                            <a:srgbClr val="E23A25"/>
                          </a:solidFill>
                        </a:rPr>
                        <a:t>Cardiopulmonary</a:t>
                      </a:r>
                      <a:r>
                        <a:rPr lang="de-DE" dirty="0">
                          <a:solidFill>
                            <a:srgbClr val="E23A25"/>
                          </a:solidFill>
                        </a:rPr>
                        <a:t> </a:t>
                      </a:r>
                      <a:r>
                        <a:rPr lang="de-DE" dirty="0" err="1">
                          <a:solidFill>
                            <a:srgbClr val="E23A25"/>
                          </a:solidFill>
                        </a:rPr>
                        <a:t>Conditions</a:t>
                      </a:r>
                      <a:endParaRPr dirty="0">
                        <a:solidFill>
                          <a:srgbClr val="E23A25"/>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fontAlgn="b"/>
                      <a:r>
                        <a:rPr lang="en-DE" sz="1800" dirty="0">
                          <a:solidFill>
                            <a:srgbClr val="E23A25"/>
                          </a:solidFill>
                          <a:latin typeface="+mn-lt"/>
                          <a:ea typeface="+mn-ea"/>
                          <a:cs typeface="+mn-cs"/>
                        </a:rPr>
                        <a:t>70,622</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fontAlgn="b"/>
                      <a:r>
                        <a:rPr lang="en-DE" sz="1800" dirty="0">
                          <a:solidFill>
                            <a:srgbClr val="E23A25"/>
                          </a:solidFill>
                          <a:latin typeface="+mn-lt"/>
                          <a:ea typeface="+mn-ea"/>
                          <a:cs typeface="+mn-cs"/>
                        </a:rPr>
                        <a:t>7,820</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DE" sz="1800" dirty="0">
                          <a:solidFill>
                            <a:srgbClr val="E23A25"/>
                          </a:solidFill>
                          <a:latin typeface="+mn-lt"/>
                          <a:ea typeface="+mn-ea"/>
                          <a:cs typeface="+mn-cs"/>
                        </a:rPr>
                        <a:t>4,642</a:t>
                      </a:r>
                    </a:p>
                  </a:txBody>
                  <a:tcPr marL="9525" marR="9525" marT="9525"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2602770050"/>
                  </a:ext>
                </a:extLst>
              </a:tr>
              <a:tr h="583108">
                <a:tc>
                  <a:txBody>
                    <a:bodyPr/>
                    <a:lstStyle/>
                    <a:p>
                      <a:r>
                        <a:rPr lang="de-DE" dirty="0">
                          <a:solidFill>
                            <a:srgbClr val="9770BF"/>
                          </a:solidFill>
                        </a:rPr>
                        <a:t>5. </a:t>
                      </a:r>
                      <a:r>
                        <a:rPr lang="de-DE" dirty="0" err="1">
                          <a:solidFill>
                            <a:srgbClr val="9770BF"/>
                          </a:solidFill>
                        </a:rPr>
                        <a:t>Severe</a:t>
                      </a:r>
                      <a:r>
                        <a:rPr lang="de-DE" dirty="0">
                          <a:solidFill>
                            <a:srgbClr val="9770BF"/>
                          </a:solidFill>
                        </a:rPr>
                        <a:t> Asthma and </a:t>
                      </a:r>
                      <a:r>
                        <a:rPr lang="de-DE" dirty="0" err="1">
                          <a:solidFill>
                            <a:srgbClr val="9770BF"/>
                          </a:solidFill>
                        </a:rPr>
                        <a:t>Allergy</a:t>
                      </a:r>
                      <a:endParaRPr dirty="0">
                        <a:solidFill>
                          <a:srgbClr val="9770BF"/>
                        </a:solidFill>
                      </a:endParaRPr>
                    </a:p>
                  </a:txBody>
                  <a:tcPr anchor="ctr">
                    <a:lnL w="12700" cap="flat" cmpd="sng" algn="ctr">
                      <a:solidFill>
                        <a:schemeClr val="tx1"/>
                      </a:solidFill>
                      <a:prstDash val="solid"/>
                      <a:round/>
                      <a:headEnd type="none" w="med" len="med"/>
                      <a:tailEnd type="none" w="med" len="med"/>
                    </a:lnL>
                    <a:solidFill>
                      <a:schemeClr val="bg1"/>
                    </a:solidFill>
                  </a:tcPr>
                </a:tc>
                <a:tc>
                  <a:txBody>
                    <a:bodyPr/>
                    <a:lstStyle/>
                    <a:p>
                      <a:pPr marL="0" algn="ctr" defTabSz="914400" fontAlgn="b"/>
                      <a:r>
                        <a:rPr lang="en-DE" sz="1800" dirty="0">
                          <a:solidFill>
                            <a:srgbClr val="9770BF"/>
                          </a:solidFill>
                          <a:latin typeface="+mn-lt"/>
                          <a:ea typeface="+mn-ea"/>
                          <a:cs typeface="+mn-cs"/>
                        </a:rPr>
                        <a:t>68,964</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marL="0" algn="ctr" defTabSz="914400" fontAlgn="b"/>
                      <a:r>
                        <a:rPr lang="en-DE" sz="1800" dirty="0">
                          <a:solidFill>
                            <a:srgbClr val="9770BF"/>
                          </a:solidFill>
                          <a:latin typeface="+mn-lt"/>
                          <a:ea typeface="+mn-ea"/>
                          <a:cs typeface="+mn-cs"/>
                        </a:rPr>
                        <a:t>7,203</a:t>
                      </a:r>
                    </a:p>
                  </a:txBody>
                  <a:tcPr marL="9525" marR="9525" marT="9525"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fontAlgn="b"/>
                      <a:r>
                        <a:rPr lang="en-DE" sz="1800" dirty="0">
                          <a:solidFill>
                            <a:srgbClr val="9770BF"/>
                          </a:solidFill>
                          <a:latin typeface="+mn-lt"/>
                          <a:ea typeface="+mn-ea"/>
                          <a:cs typeface="+mn-cs"/>
                        </a:rPr>
                        <a:t>5,154</a:t>
                      </a:r>
                    </a:p>
                  </a:txBody>
                  <a:tcPr marL="9525" marR="9525" marT="9525" marB="0"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extLst>
                  <a:ext uri="{0D108BD9-81ED-4DB2-BD59-A6C34878D82A}">
                    <a16:rowId xmlns:a16="http://schemas.microsoft.com/office/drawing/2014/main" val="1354195080"/>
                  </a:ext>
                </a:extLst>
              </a:tr>
              <a:tr h="583108">
                <a:tc>
                  <a:txBody>
                    <a:bodyPr/>
                    <a:lstStyle/>
                    <a:p>
                      <a:r>
                        <a:rPr lang="en-US" dirty="0"/>
                        <a:t>Total</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2,743,180</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550,471</a:t>
                      </a:r>
                    </a:p>
                  </a:txBody>
                  <a:tcPr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92,063</a:t>
                      </a:r>
                    </a:p>
                  </a:txBody>
                  <a:tcPr anchor="ctr">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7031722"/>
                  </a:ext>
                </a:extLst>
              </a:tr>
            </a:tbl>
          </a:graphicData>
        </a:graphic>
      </p:graphicFrame>
      <p:sp>
        <p:nvSpPr>
          <p:cNvPr id="4" name="TextBox 3">
            <a:extLst>
              <a:ext uri="{FF2B5EF4-FFF2-40B4-BE49-F238E27FC236}">
                <a16:creationId xmlns:a16="http://schemas.microsoft.com/office/drawing/2014/main" id="{BDDC82FF-CCB4-0430-74C3-512601B2C1CF}"/>
              </a:ext>
            </a:extLst>
          </p:cNvPr>
          <p:cNvSpPr txBox="1"/>
          <p:nvPr/>
        </p:nvSpPr>
        <p:spPr>
          <a:xfrm>
            <a:off x="1051560" y="485894"/>
            <a:ext cx="7894320" cy="400110"/>
          </a:xfrm>
          <a:prstGeom prst="rect">
            <a:avLst/>
          </a:prstGeom>
          <a:noFill/>
        </p:spPr>
        <p:txBody>
          <a:bodyPr wrap="square">
            <a:spAutoFit/>
          </a:bodyPr>
          <a:lstStyle/>
          <a:p>
            <a:pPr marL="0" algn="l" defTabSz="457200" rtl="0"/>
            <a:r>
              <a:rPr lang="en-GB" sz="2000" b="1" i="0" u="none" strike="noStrike" dirty="0">
                <a:solidFill>
                  <a:srgbClr val="000000"/>
                </a:solidFill>
                <a:effectLst/>
              </a:rPr>
              <a:t>Absolute  prevalence of multimorbidity in the Norwegian population</a:t>
            </a:r>
            <a:endParaRPr lang="en-LU" sz="2000" b="1" dirty="0"/>
          </a:p>
        </p:txBody>
      </p:sp>
      <p:sp>
        <p:nvSpPr>
          <p:cNvPr id="5" name="Rectangle 4">
            <a:extLst>
              <a:ext uri="{FF2B5EF4-FFF2-40B4-BE49-F238E27FC236}">
                <a16:creationId xmlns:a16="http://schemas.microsoft.com/office/drawing/2014/main" id="{B957B785-BC42-8625-4E27-D015C1A5F8CC}"/>
              </a:ext>
            </a:extLst>
          </p:cNvPr>
          <p:cNvSpPr/>
          <p:nvPr/>
        </p:nvSpPr>
        <p:spPr>
          <a:xfrm>
            <a:off x="5486400" y="2895600"/>
            <a:ext cx="914400" cy="4267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a:endParaRPr lang="en-LU"/>
          </a:p>
        </p:txBody>
      </p:sp>
      <p:sp>
        <p:nvSpPr>
          <p:cNvPr id="7" name="Rectangle 6">
            <a:extLst>
              <a:ext uri="{FF2B5EF4-FFF2-40B4-BE49-F238E27FC236}">
                <a16:creationId xmlns:a16="http://schemas.microsoft.com/office/drawing/2014/main" id="{C007CB6D-EE31-3ABE-65B1-43B57FBA6414}"/>
              </a:ext>
            </a:extLst>
          </p:cNvPr>
          <p:cNvSpPr/>
          <p:nvPr/>
        </p:nvSpPr>
        <p:spPr>
          <a:xfrm>
            <a:off x="9585960" y="3459480"/>
            <a:ext cx="914400" cy="42672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a:endParaRPr lang="en-LU"/>
          </a:p>
        </p:txBody>
      </p:sp>
    </p:spTree>
    <p:extLst>
      <p:ext uri="{BB962C8B-B14F-4D97-AF65-F5344CB8AC3E}">
        <p14:creationId xmlns:p14="http://schemas.microsoft.com/office/powerpoint/2010/main" val="3416540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5E0790-E204-E088-D8AA-4C3C98ED678E}"/>
              </a:ext>
            </a:extLst>
          </p:cNvPr>
          <p:cNvPicPr>
            <a:picLocks noChangeAspect="1"/>
          </p:cNvPicPr>
          <p:nvPr/>
        </p:nvPicPr>
        <p:blipFill>
          <a:blip r:embed="rId3"/>
          <a:stretch>
            <a:fillRect/>
          </a:stretch>
        </p:blipFill>
        <p:spPr>
          <a:xfrm>
            <a:off x="1684506" y="256508"/>
            <a:ext cx="9521758" cy="6344983"/>
          </a:xfrm>
          <a:prstGeom prst="rect">
            <a:avLst/>
          </a:prstGeom>
        </p:spPr>
      </p:pic>
    </p:spTree>
    <p:extLst>
      <p:ext uri="{BB962C8B-B14F-4D97-AF65-F5344CB8AC3E}">
        <p14:creationId xmlns:p14="http://schemas.microsoft.com/office/powerpoint/2010/main" val="1071379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A794CF-84EA-1096-1588-C490CDBB560C}"/>
              </a:ext>
            </a:extLst>
          </p:cNvPr>
          <p:cNvPicPr>
            <a:picLocks noChangeAspect="1"/>
          </p:cNvPicPr>
          <p:nvPr/>
        </p:nvPicPr>
        <p:blipFill>
          <a:blip r:embed="rId3"/>
          <a:stretch>
            <a:fillRect/>
          </a:stretch>
        </p:blipFill>
        <p:spPr>
          <a:xfrm>
            <a:off x="1723416" y="345915"/>
            <a:ext cx="9302663" cy="6249438"/>
          </a:xfrm>
          <a:prstGeom prst="rect">
            <a:avLst/>
          </a:prstGeom>
        </p:spPr>
      </p:pic>
    </p:spTree>
    <p:extLst>
      <p:ext uri="{BB962C8B-B14F-4D97-AF65-F5344CB8AC3E}">
        <p14:creationId xmlns:p14="http://schemas.microsoft.com/office/powerpoint/2010/main" val="127212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7F6D3-7F6F-09BC-B16F-532B61C7BD37}"/>
              </a:ext>
            </a:extLst>
          </p:cNvPr>
          <p:cNvSpPr>
            <a:spLocks noGrp="1"/>
          </p:cNvSpPr>
          <p:nvPr>
            <p:ph type="title"/>
          </p:nvPr>
        </p:nvSpPr>
        <p:spPr/>
        <p:txBody>
          <a:bodyPr/>
          <a:lstStyle/>
          <a:p>
            <a:r>
              <a:rPr lang="en-LU" b="1" dirty="0"/>
              <a:t>Focus of the Study</a:t>
            </a:r>
          </a:p>
        </p:txBody>
      </p:sp>
      <p:sp>
        <p:nvSpPr>
          <p:cNvPr id="3" name="Content Placeholder 2">
            <a:extLst>
              <a:ext uri="{FF2B5EF4-FFF2-40B4-BE49-F238E27FC236}">
                <a16:creationId xmlns:a16="http://schemas.microsoft.com/office/drawing/2014/main" id="{DF0DC69B-723E-E53D-5AB9-D5DDAC1AEFC8}"/>
              </a:ext>
            </a:extLst>
          </p:cNvPr>
          <p:cNvSpPr>
            <a:spLocks noGrp="1"/>
          </p:cNvSpPr>
          <p:nvPr>
            <p:ph idx="1"/>
          </p:nvPr>
        </p:nvSpPr>
        <p:spPr/>
        <p:txBody>
          <a:bodyPr/>
          <a:lstStyle/>
          <a:p>
            <a:pPr rtl="0"/>
            <a:r>
              <a:rPr lang="en-GB" b="0" i="0" u="none" strike="noStrike" dirty="0">
                <a:solidFill>
                  <a:srgbClr val="000000"/>
                </a:solidFill>
                <a:effectLst/>
              </a:rPr>
              <a:t>Multimorbidity - presence of two or more chronic diseases in the same individual </a:t>
            </a:r>
            <a:r>
              <a:rPr lang="en-GB" sz="1600" b="0" i="0" u="none" strike="noStrike" dirty="0">
                <a:solidFill>
                  <a:srgbClr val="000000"/>
                </a:solidFill>
                <a:effectLst/>
              </a:rPr>
              <a:t>(Larsen et al. 2017)</a:t>
            </a:r>
          </a:p>
          <a:p>
            <a:pPr marL="228600" indent="-228600" algn="l" defTabSz="914400" rtl="0">
              <a:lnSpc>
                <a:spcPct val="90000"/>
              </a:lnSpc>
              <a:spcBef>
                <a:spcPts val="1000"/>
              </a:spcBef>
              <a:buFont typeface="Arial"/>
              <a:buChar char="•"/>
            </a:pPr>
            <a:endParaRPr lang="en-GB" dirty="0"/>
          </a:p>
          <a:p>
            <a:pPr marL="228600" indent="-228600" algn="l" defTabSz="914400" rtl="0">
              <a:lnSpc>
                <a:spcPct val="90000"/>
              </a:lnSpc>
              <a:spcBef>
                <a:spcPts val="1000"/>
              </a:spcBef>
              <a:buFont typeface="Arial"/>
              <a:buChar char="•"/>
            </a:pPr>
            <a:endParaRPr lang="en-GB" dirty="0"/>
          </a:p>
          <a:p>
            <a:pPr marL="228600" indent="-228600" algn="l" defTabSz="914400" rtl="0">
              <a:lnSpc>
                <a:spcPct val="90000"/>
              </a:lnSpc>
              <a:spcBef>
                <a:spcPts val="1000"/>
              </a:spcBef>
              <a:buFont typeface="Arial"/>
              <a:buChar char="•"/>
            </a:pPr>
            <a:r>
              <a:rPr lang="en-GB" dirty="0"/>
              <a:t>To identify patterns of multimorbidity in immigrant and native-born populations in Norway and to examine how these patterns are related to sociodemographic and socioeconomic factors.</a:t>
            </a:r>
          </a:p>
          <a:p>
            <a:pPr marL="228600" indent="-228600" algn="l" defTabSz="914400" rtl="0">
              <a:lnSpc>
                <a:spcPct val="90000"/>
              </a:lnSpc>
              <a:spcBef>
                <a:spcPts val="1000"/>
              </a:spcBef>
              <a:buFont typeface="Arial"/>
              <a:buChar char="•"/>
            </a:pPr>
            <a:endParaRPr lang="en-GB" dirty="0"/>
          </a:p>
          <a:p>
            <a:pPr marL="228600" indent="-228600" algn="l" defTabSz="914400" rtl="0">
              <a:lnSpc>
                <a:spcPct val="90000"/>
              </a:lnSpc>
              <a:spcBef>
                <a:spcPts val="1000"/>
              </a:spcBef>
              <a:buFont typeface="Arial"/>
              <a:buChar char="•"/>
            </a:pPr>
            <a:endParaRPr lang="en-LU" dirty="0"/>
          </a:p>
        </p:txBody>
      </p:sp>
    </p:spTree>
    <p:extLst>
      <p:ext uri="{BB962C8B-B14F-4D97-AF65-F5344CB8AC3E}">
        <p14:creationId xmlns:p14="http://schemas.microsoft.com/office/powerpoint/2010/main" val="640524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BD26B-BB43-AB25-8890-C7026F88C07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3B7D6BE-75AF-A127-20A2-BE88C1B079B3}"/>
              </a:ext>
            </a:extLst>
          </p:cNvPr>
          <p:cNvPicPr>
            <a:picLocks noChangeAspect="1"/>
          </p:cNvPicPr>
          <p:nvPr/>
        </p:nvPicPr>
        <p:blipFill>
          <a:blip r:embed="rId3"/>
          <a:stretch>
            <a:fillRect/>
          </a:stretch>
        </p:blipFill>
        <p:spPr>
          <a:xfrm>
            <a:off x="1606686" y="190158"/>
            <a:ext cx="9677400" cy="6477684"/>
          </a:xfrm>
          <a:prstGeom prst="rect">
            <a:avLst/>
          </a:prstGeom>
        </p:spPr>
      </p:pic>
    </p:spTree>
    <p:extLst>
      <p:ext uri="{BB962C8B-B14F-4D97-AF65-F5344CB8AC3E}">
        <p14:creationId xmlns:p14="http://schemas.microsoft.com/office/powerpoint/2010/main" val="408288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8FD4B-542F-0FCE-DCC3-DB73B7FB66D4}"/>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ED0D94-15A6-C78A-C8DD-0BA652C19CB4}"/>
              </a:ext>
            </a:extLst>
          </p:cNvPr>
          <p:cNvGraphicFramePr>
            <a:graphicFrameLocks noGrp="1"/>
          </p:cNvGraphicFramePr>
          <p:nvPr>
            <p:extLst>
              <p:ext uri="{D42A27DB-BD31-4B8C-83A1-F6EECF244321}">
                <p14:modId xmlns:p14="http://schemas.microsoft.com/office/powerpoint/2010/main" val="401001487"/>
              </p:ext>
            </p:extLst>
          </p:nvPr>
        </p:nvGraphicFramePr>
        <p:xfrm>
          <a:off x="708659" y="563882"/>
          <a:ext cx="10774681" cy="6035036"/>
        </p:xfrm>
        <a:graphic>
          <a:graphicData uri="http://schemas.openxmlformats.org/drawingml/2006/table">
            <a:tbl>
              <a:tblPr firstRow="1" bandRow="1">
                <a:tableStyleId>{2D5ABB26-0587-4C30-8999-92F81FD0307C}</a:tableStyleId>
              </a:tblPr>
              <a:tblGrid>
                <a:gridCol w="3810000">
                  <a:extLst>
                    <a:ext uri="{9D8B030D-6E8A-4147-A177-3AD203B41FA5}">
                      <a16:colId xmlns:a16="http://schemas.microsoft.com/office/drawing/2014/main" val="3706724901"/>
                    </a:ext>
                  </a:extLst>
                </a:gridCol>
                <a:gridCol w="1524000">
                  <a:extLst>
                    <a:ext uri="{9D8B030D-6E8A-4147-A177-3AD203B41FA5}">
                      <a16:colId xmlns:a16="http://schemas.microsoft.com/office/drawing/2014/main" val="1327137528"/>
                    </a:ext>
                  </a:extLst>
                </a:gridCol>
                <a:gridCol w="1920240">
                  <a:extLst>
                    <a:ext uri="{9D8B030D-6E8A-4147-A177-3AD203B41FA5}">
                      <a16:colId xmlns:a16="http://schemas.microsoft.com/office/drawing/2014/main" val="435563397"/>
                    </a:ext>
                  </a:extLst>
                </a:gridCol>
                <a:gridCol w="1859280">
                  <a:extLst>
                    <a:ext uri="{9D8B030D-6E8A-4147-A177-3AD203B41FA5}">
                      <a16:colId xmlns:a16="http://schemas.microsoft.com/office/drawing/2014/main" val="2966633620"/>
                    </a:ext>
                  </a:extLst>
                </a:gridCol>
                <a:gridCol w="1661161">
                  <a:extLst>
                    <a:ext uri="{9D8B030D-6E8A-4147-A177-3AD203B41FA5}">
                      <a16:colId xmlns:a16="http://schemas.microsoft.com/office/drawing/2014/main" val="2173789236"/>
                    </a:ext>
                  </a:extLst>
                </a:gridCol>
              </a:tblGrid>
              <a:tr h="450190">
                <a:tc>
                  <a:txBody>
                    <a:bodyPr/>
                    <a:lstStyle/>
                    <a:p>
                      <a:pPr algn="ctr"/>
                      <a:endParaRPr lang="en-US"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a:txBody>
                    <a:bodyPr/>
                    <a:lstStyle/>
                    <a:p>
                      <a:pPr algn="ctr"/>
                      <a:endParaRPr lang="en-US" dirty="0"/>
                    </a:p>
                  </a:txBody>
                  <a:tcPr>
                    <a:lnT w="12700" cap="flat" cmpd="sng" algn="ctr">
                      <a:solidFill>
                        <a:schemeClr val="tx1"/>
                      </a:solidFill>
                      <a:prstDash val="solid"/>
                      <a:round/>
                      <a:headEnd type="none" w="med" len="med"/>
                      <a:tailEnd type="none" w="med" len="med"/>
                    </a:lnT>
                    <a:solidFill>
                      <a:schemeClr val="bg1"/>
                    </a:solidFill>
                  </a:tcPr>
                </a:tc>
                <a:tc gridSpan="3">
                  <a:txBody>
                    <a:bodyPr/>
                    <a:lstStyle/>
                    <a:p>
                      <a:pPr algn="ctr"/>
                      <a:r>
                        <a:rPr lang="en-US" dirty="0"/>
                        <a:t>Nativity</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4036356018"/>
                  </a:ext>
                </a:extLst>
              </a:tr>
              <a:tr h="450190">
                <a:tc>
                  <a:txBody>
                    <a:bodyPr/>
                    <a:lstStyle/>
                    <a:p>
                      <a:pPr algn="ctr"/>
                      <a:r>
                        <a:rPr lang="en-US" dirty="0"/>
                        <a:t>Group</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Sex</a:t>
                      </a:r>
                    </a:p>
                  </a:txBody>
                  <a:tcP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Natives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FG</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SG</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35982128"/>
                  </a:ext>
                </a:extLst>
              </a:tr>
              <a:tr h="450190">
                <a:tc rowSpan="2">
                  <a:txBody>
                    <a:bodyPr/>
                    <a:lstStyle/>
                    <a:p>
                      <a:r>
                        <a:rPr lang="en-US" dirty="0">
                          <a:solidFill>
                            <a:srgbClr val="1673B9"/>
                          </a:solidFill>
                        </a:rPr>
                        <a:t>1. Relatively Healthy</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1673B9"/>
                          </a:solidFill>
                        </a:rPr>
                        <a:t>Male</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1673B9"/>
                          </a:solidFill>
                        </a:rPr>
                        <a:t>1,059,111</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1673B9"/>
                          </a:solidFill>
                        </a:rPr>
                        <a:t>221,136</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1673B9"/>
                          </a:solidFill>
                        </a:rPr>
                        <a:t>75,836</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601713712"/>
                  </a:ext>
                </a:extLst>
              </a:tr>
              <a:tr h="450190">
                <a:tc vMerge="1">
                  <a:txBody>
                    <a:bodyPr/>
                    <a:lstStyle/>
                    <a:p>
                      <a:endParaRPr dirty="0"/>
                    </a:p>
                  </a:txBody>
                  <a:tcPr/>
                </a:tc>
                <a:tc>
                  <a:txBody>
                    <a:bodyPr/>
                    <a:lstStyle/>
                    <a:p>
                      <a:r>
                        <a:rPr lang="en-US" dirty="0">
                          <a:solidFill>
                            <a:srgbClr val="1673B9"/>
                          </a:solidFill>
                        </a:rPr>
                        <a:t>Female</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1673B9"/>
                          </a:solidFill>
                        </a:rPr>
                        <a:t>971,275</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1673B9"/>
                          </a:solidFill>
                        </a:rPr>
                        <a:t>205,097</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1673B9"/>
                          </a:solidFill>
                        </a:rPr>
                        <a:t>67,216</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58952721"/>
                  </a:ext>
                </a:extLst>
              </a:tr>
              <a:tr h="383284">
                <a:tc rowSpan="2">
                  <a:txBody>
                    <a:bodyPr/>
                    <a:lstStyle/>
                    <a:p>
                      <a:r>
                        <a:rPr lang="en-US" dirty="0">
                          <a:solidFill>
                            <a:srgbClr val="FF8708"/>
                          </a:solidFill>
                        </a:rPr>
                        <a:t>2.</a:t>
                      </a:r>
                      <a:r>
                        <a:rPr lang="de-DE" dirty="0">
                          <a:solidFill>
                            <a:srgbClr val="FF8708"/>
                          </a:solidFill>
                        </a:rPr>
                        <a:t> Primary Hypertension</a:t>
                      </a:r>
                      <a:endParaRPr lang="en-US" dirty="0">
                        <a:solidFill>
                          <a:srgbClr val="FF8708"/>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FF8708"/>
                          </a:solidFill>
                        </a:rPr>
                        <a:t>Male</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FF8708"/>
                          </a:solidFill>
                        </a:rPr>
                        <a:t>263,632</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FF8708"/>
                          </a:solidFill>
                        </a:rPr>
                        <a:t>48,067</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FF8708"/>
                          </a:solidFill>
                        </a:rPr>
                        <a:t>16,191</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349733723"/>
                  </a:ext>
                </a:extLst>
              </a:tr>
              <a:tr h="450190">
                <a:tc vMerge="1">
                  <a:txBody>
                    <a:bodyPr/>
                    <a:lstStyle/>
                    <a:p>
                      <a:endParaRPr dirty="0"/>
                    </a:p>
                  </a:txBody>
                  <a:tcPr/>
                </a:tc>
                <a:tc>
                  <a:txBody>
                    <a:bodyPr/>
                    <a:lstStyle/>
                    <a:p>
                      <a:r>
                        <a:rPr lang="en-US" dirty="0">
                          <a:solidFill>
                            <a:srgbClr val="FF8708"/>
                          </a:solidFill>
                        </a:rPr>
                        <a:t>Female</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FF8708"/>
                          </a:solidFill>
                        </a:rPr>
                        <a:t>195,735</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FF8708"/>
                          </a:solidFill>
                        </a:rPr>
                        <a:t>42,131</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FF8708"/>
                          </a:solidFill>
                        </a:rPr>
                        <a:t>12,909</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8017959"/>
                  </a:ext>
                </a:extLst>
              </a:tr>
              <a:tr h="383284">
                <a:tc rowSpan="2">
                  <a:txBody>
                    <a:bodyPr/>
                    <a:lstStyle/>
                    <a:p>
                      <a:r>
                        <a:rPr lang="en-US" dirty="0">
                          <a:solidFill>
                            <a:srgbClr val="268F29"/>
                          </a:solidFill>
                        </a:rPr>
                        <a:t>3.</a:t>
                      </a:r>
                      <a:r>
                        <a:rPr lang="de-DE" dirty="0">
                          <a:solidFill>
                            <a:srgbClr val="268F29"/>
                          </a:solidFill>
                        </a:rPr>
                        <a:t> Mental and </a:t>
                      </a:r>
                      <a:r>
                        <a:rPr lang="de-DE" dirty="0" err="1">
                          <a:solidFill>
                            <a:srgbClr val="268F29"/>
                          </a:solidFill>
                        </a:rPr>
                        <a:t>Chronic</a:t>
                      </a:r>
                      <a:r>
                        <a:rPr lang="de-DE" dirty="0">
                          <a:solidFill>
                            <a:srgbClr val="268F29"/>
                          </a:solidFill>
                        </a:rPr>
                        <a:t> Pain </a:t>
                      </a:r>
                      <a:r>
                        <a:rPr lang="de-DE" dirty="0" err="1">
                          <a:solidFill>
                            <a:srgbClr val="268F29"/>
                          </a:solidFill>
                        </a:rPr>
                        <a:t>Conditions</a:t>
                      </a:r>
                      <a:endParaRPr lang="en-US" dirty="0">
                        <a:solidFill>
                          <a:srgbClr val="268F29"/>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268F29"/>
                          </a:solidFill>
                        </a:rPr>
                        <a:t>Male</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268F29"/>
                          </a:solidFill>
                        </a:rPr>
                        <a:t>30,790</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268F29"/>
                          </a:solidFill>
                        </a:rPr>
                        <a:t>5,164</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268F29"/>
                          </a:solidFill>
                        </a:rPr>
                        <a:t>2,709</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30811016"/>
                  </a:ext>
                </a:extLst>
              </a:tr>
              <a:tr h="450190">
                <a:tc vMerge="1">
                  <a:txBody>
                    <a:bodyPr/>
                    <a:lstStyle/>
                    <a:p>
                      <a:endParaRPr dirty="0"/>
                    </a:p>
                  </a:txBody>
                  <a:tcPr/>
                </a:tc>
                <a:tc>
                  <a:txBody>
                    <a:bodyPr/>
                    <a:lstStyle/>
                    <a:p>
                      <a:r>
                        <a:rPr lang="en-US" dirty="0">
                          <a:solidFill>
                            <a:srgbClr val="268F29"/>
                          </a:solidFill>
                        </a:rPr>
                        <a:t>Female</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268F29"/>
                          </a:solidFill>
                        </a:rPr>
                        <a:t>82,946</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268F29"/>
                          </a:solidFill>
                        </a:rPr>
                        <a:t>13,835</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268F29"/>
                          </a:solidFill>
                        </a:rPr>
                        <a:t>6,257</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1028946"/>
                  </a:ext>
                </a:extLst>
              </a:tr>
              <a:tr h="383284">
                <a:tc rowSpan="2">
                  <a:txBody>
                    <a:bodyPr/>
                    <a:lstStyle/>
                    <a:p>
                      <a:r>
                        <a:rPr lang="en-US" dirty="0">
                          <a:solidFill>
                            <a:srgbClr val="E23A25"/>
                          </a:solidFill>
                        </a:rPr>
                        <a:t>4.</a:t>
                      </a:r>
                      <a:r>
                        <a:rPr lang="de-DE" dirty="0">
                          <a:solidFill>
                            <a:srgbClr val="E23A25"/>
                          </a:solidFill>
                        </a:rPr>
                        <a:t> Mixed </a:t>
                      </a:r>
                      <a:r>
                        <a:rPr lang="de-DE" dirty="0" err="1">
                          <a:solidFill>
                            <a:srgbClr val="E23A25"/>
                          </a:solidFill>
                        </a:rPr>
                        <a:t>Cardiopulmonary</a:t>
                      </a:r>
                      <a:r>
                        <a:rPr lang="de-DE" dirty="0">
                          <a:solidFill>
                            <a:srgbClr val="E23A25"/>
                          </a:solidFill>
                        </a:rPr>
                        <a:t> </a:t>
                      </a:r>
                      <a:r>
                        <a:rPr lang="de-DE" dirty="0" err="1">
                          <a:solidFill>
                            <a:srgbClr val="E23A25"/>
                          </a:solidFill>
                        </a:rPr>
                        <a:t>Conditions</a:t>
                      </a:r>
                      <a:endParaRPr lang="en-US" dirty="0">
                        <a:solidFill>
                          <a:srgbClr val="E23A25"/>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E23A25"/>
                          </a:solidFill>
                        </a:rPr>
                        <a:t>Male</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E23A25"/>
                          </a:solidFill>
                        </a:rPr>
                        <a:t>31,430</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E23A25"/>
                          </a:solidFill>
                        </a:rPr>
                        <a:t>3,861</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E23A25"/>
                          </a:solidFill>
                        </a:rPr>
                        <a:t>2,037</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030273403"/>
                  </a:ext>
                </a:extLst>
              </a:tr>
              <a:tr h="450190">
                <a:tc vMerge="1">
                  <a:txBody>
                    <a:bodyPr/>
                    <a:lstStyle/>
                    <a:p>
                      <a:endParaRPr dirty="0"/>
                    </a:p>
                  </a:txBody>
                  <a:tcPr/>
                </a:tc>
                <a:tc>
                  <a:txBody>
                    <a:bodyPr/>
                    <a:lstStyle/>
                    <a:p>
                      <a:r>
                        <a:rPr lang="en-US" dirty="0">
                          <a:solidFill>
                            <a:srgbClr val="E23A25"/>
                          </a:solidFill>
                        </a:rPr>
                        <a:t>Female</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E23A25"/>
                          </a:solidFill>
                        </a:rPr>
                        <a:t>39,230</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E23A25"/>
                          </a:solidFill>
                        </a:rPr>
                        <a:t>3,962</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E23A25"/>
                          </a:solidFill>
                        </a:rPr>
                        <a:t>2,603</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02770050"/>
                  </a:ext>
                </a:extLst>
              </a:tr>
              <a:tr h="383284">
                <a:tc rowSpan="2">
                  <a:txBody>
                    <a:bodyPr/>
                    <a:lstStyle/>
                    <a:p>
                      <a:r>
                        <a:rPr lang="en-US" dirty="0">
                          <a:solidFill>
                            <a:srgbClr val="9770BF"/>
                          </a:solidFill>
                        </a:rPr>
                        <a:t>5.</a:t>
                      </a:r>
                      <a:r>
                        <a:rPr lang="de-DE" dirty="0">
                          <a:solidFill>
                            <a:srgbClr val="9770BF"/>
                          </a:solidFill>
                        </a:rPr>
                        <a:t> </a:t>
                      </a:r>
                      <a:r>
                        <a:rPr lang="de-DE" dirty="0" err="1">
                          <a:solidFill>
                            <a:srgbClr val="9770BF"/>
                          </a:solidFill>
                        </a:rPr>
                        <a:t>Severe</a:t>
                      </a:r>
                      <a:r>
                        <a:rPr lang="de-DE" dirty="0">
                          <a:solidFill>
                            <a:srgbClr val="9770BF"/>
                          </a:solidFill>
                        </a:rPr>
                        <a:t> Asthma and </a:t>
                      </a:r>
                      <a:r>
                        <a:rPr lang="de-DE" dirty="0" err="1">
                          <a:solidFill>
                            <a:srgbClr val="9770BF"/>
                          </a:solidFill>
                        </a:rPr>
                        <a:t>Allergy</a:t>
                      </a:r>
                      <a:endParaRPr lang="en-US" dirty="0">
                        <a:solidFill>
                          <a:srgbClr val="9770BF"/>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solidFill>
                            <a:srgbClr val="9770BF"/>
                          </a:solidFill>
                        </a:rPr>
                        <a:t>Male</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9770BF"/>
                          </a:solidFill>
                        </a:rPr>
                        <a:t>26,730</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9770BF"/>
                          </a:solidFill>
                        </a:rPr>
                        <a:t>2,954</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solidFill>
                            <a:srgbClr val="9770BF"/>
                          </a:solidFill>
                        </a:rPr>
                        <a:t>2,074</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503928257"/>
                  </a:ext>
                </a:extLst>
              </a:tr>
              <a:tr h="450190">
                <a:tc vMerge="1">
                  <a:txBody>
                    <a:bodyPr/>
                    <a:lstStyle/>
                    <a:p>
                      <a:endParaRPr dirty="0"/>
                    </a:p>
                  </a:txBody>
                  <a:tcPr/>
                </a:tc>
                <a:tc>
                  <a:txBody>
                    <a:bodyPr/>
                    <a:lstStyle/>
                    <a:p>
                      <a:r>
                        <a:rPr lang="en-US" dirty="0">
                          <a:solidFill>
                            <a:srgbClr val="9770BF"/>
                          </a:solidFill>
                        </a:rPr>
                        <a:t>Female</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9770BF"/>
                          </a:solidFill>
                        </a:rPr>
                        <a:t>42,302</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9770BF"/>
                          </a:solidFill>
                        </a:rPr>
                        <a:t>4,266</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rgbClr val="9770BF"/>
                          </a:solidFill>
                        </a:rPr>
                        <a:t>3,078</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54195080"/>
                  </a:ext>
                </a:extLst>
              </a:tr>
              <a:tr h="450190">
                <a:tc rowSpan="2">
                  <a:txBody>
                    <a:bodyPr/>
                    <a:lstStyle/>
                    <a:p>
                      <a:r>
                        <a:rPr lang="en-US" dirty="0"/>
                        <a:t>Total</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Male</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t>1,411,693</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t>281,181</a:t>
                      </a:r>
                    </a:p>
                  </a:txBody>
                  <a:tcPr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dirty="0"/>
                        <a:t>98,848</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059909346"/>
                  </a:ext>
                </a:extLst>
              </a:tr>
              <a:tr h="450190">
                <a:tc vMerge="1">
                  <a:txBody>
                    <a:bodyPr/>
                    <a:lstStyle/>
                    <a:p>
                      <a:endParaRPr lang="en-US" dirty="0"/>
                    </a:p>
                  </a:txBody>
                  <a:tcPr anchor="ctr"/>
                </a:tc>
                <a:tc>
                  <a:txBody>
                    <a:bodyPr/>
                    <a:lstStyle/>
                    <a:p>
                      <a:r>
                        <a:rPr lang="en-US" dirty="0"/>
                        <a:t>Female</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1,331,488</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269,291</a:t>
                      </a:r>
                    </a:p>
                  </a:txBody>
                  <a:tcPr anchor="ctr">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t>92,063</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7031722"/>
                  </a:ext>
                </a:extLst>
              </a:tr>
            </a:tbl>
          </a:graphicData>
        </a:graphic>
      </p:graphicFrame>
      <p:sp>
        <p:nvSpPr>
          <p:cNvPr id="3" name="TextBox 2">
            <a:extLst>
              <a:ext uri="{FF2B5EF4-FFF2-40B4-BE49-F238E27FC236}">
                <a16:creationId xmlns:a16="http://schemas.microsoft.com/office/drawing/2014/main" id="{5D317DF8-5BA5-BBD0-468F-3158192DB0C8}"/>
              </a:ext>
            </a:extLst>
          </p:cNvPr>
          <p:cNvSpPr txBox="1"/>
          <p:nvPr/>
        </p:nvSpPr>
        <p:spPr>
          <a:xfrm>
            <a:off x="708659" y="59027"/>
            <a:ext cx="8161021" cy="400110"/>
          </a:xfrm>
          <a:prstGeom prst="rect">
            <a:avLst/>
          </a:prstGeom>
          <a:noFill/>
        </p:spPr>
        <p:txBody>
          <a:bodyPr wrap="square">
            <a:spAutoFit/>
          </a:bodyPr>
          <a:lstStyle/>
          <a:p>
            <a:pPr marL="0" algn="l" defTabSz="457200" rtl="0"/>
            <a:r>
              <a:rPr lang="en-GB" sz="2000" b="1" i="0" u="none" strike="noStrike" dirty="0">
                <a:solidFill>
                  <a:srgbClr val="000000"/>
                </a:solidFill>
                <a:effectLst/>
              </a:rPr>
              <a:t>Absolute prevalence of multimorbidity in the Norwegian population</a:t>
            </a:r>
            <a:endParaRPr lang="en-LU" sz="2000" b="1" dirty="0"/>
          </a:p>
        </p:txBody>
      </p:sp>
      <p:sp>
        <p:nvSpPr>
          <p:cNvPr id="4" name="Rectangle 3">
            <a:extLst>
              <a:ext uri="{FF2B5EF4-FFF2-40B4-BE49-F238E27FC236}">
                <a16:creationId xmlns:a16="http://schemas.microsoft.com/office/drawing/2014/main" id="{1FAC9687-33D6-9624-77BF-0B3EC701A820}"/>
              </a:ext>
            </a:extLst>
          </p:cNvPr>
          <p:cNvSpPr/>
          <p:nvPr/>
        </p:nvSpPr>
        <p:spPr>
          <a:xfrm>
            <a:off x="6537960" y="3215640"/>
            <a:ext cx="944880" cy="7924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a:endParaRPr lang="en-LU"/>
          </a:p>
        </p:txBody>
      </p:sp>
      <p:sp>
        <p:nvSpPr>
          <p:cNvPr id="5" name="Rectangle 4">
            <a:extLst>
              <a:ext uri="{FF2B5EF4-FFF2-40B4-BE49-F238E27FC236}">
                <a16:creationId xmlns:a16="http://schemas.microsoft.com/office/drawing/2014/main" id="{216D27AF-685B-C3EB-0424-A5480BF8F19A}"/>
              </a:ext>
            </a:extLst>
          </p:cNvPr>
          <p:cNvSpPr/>
          <p:nvPr/>
        </p:nvSpPr>
        <p:spPr>
          <a:xfrm>
            <a:off x="10271760" y="3215640"/>
            <a:ext cx="822960" cy="7924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defTabSz="457200" rtl="0"/>
            <a:endParaRPr lang="en-LU"/>
          </a:p>
        </p:txBody>
      </p:sp>
    </p:spTree>
    <p:extLst>
      <p:ext uri="{BB962C8B-B14F-4D97-AF65-F5344CB8AC3E}">
        <p14:creationId xmlns:p14="http://schemas.microsoft.com/office/powerpoint/2010/main" val="2964970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740F2C-5D57-2CE8-6243-4D1E7936EE5B}"/>
              </a:ext>
            </a:extLst>
          </p:cNvPr>
          <p:cNvPicPr>
            <a:picLocks noChangeAspect="1"/>
          </p:cNvPicPr>
          <p:nvPr/>
        </p:nvPicPr>
        <p:blipFill>
          <a:blip r:embed="rId3"/>
          <a:stretch>
            <a:fillRect/>
          </a:stretch>
        </p:blipFill>
        <p:spPr>
          <a:xfrm>
            <a:off x="1645596" y="265070"/>
            <a:ext cx="9521758" cy="6327859"/>
          </a:xfrm>
          <a:prstGeom prst="rect">
            <a:avLst/>
          </a:prstGeom>
        </p:spPr>
      </p:pic>
    </p:spTree>
    <p:extLst>
      <p:ext uri="{BB962C8B-B14F-4D97-AF65-F5344CB8AC3E}">
        <p14:creationId xmlns:p14="http://schemas.microsoft.com/office/powerpoint/2010/main" val="34170167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2DB85E-6DB4-705B-3FBE-66F5B59B473C}"/>
              </a:ext>
            </a:extLst>
          </p:cNvPr>
          <p:cNvPicPr>
            <a:picLocks noChangeAspect="1"/>
          </p:cNvPicPr>
          <p:nvPr/>
        </p:nvPicPr>
        <p:blipFill>
          <a:blip r:embed="rId3"/>
          <a:stretch>
            <a:fillRect/>
          </a:stretch>
        </p:blipFill>
        <p:spPr>
          <a:xfrm>
            <a:off x="1528862" y="202467"/>
            <a:ext cx="9657945" cy="6453065"/>
          </a:xfrm>
          <a:prstGeom prst="rect">
            <a:avLst/>
          </a:prstGeom>
        </p:spPr>
      </p:pic>
    </p:spTree>
    <p:extLst>
      <p:ext uri="{BB962C8B-B14F-4D97-AF65-F5344CB8AC3E}">
        <p14:creationId xmlns:p14="http://schemas.microsoft.com/office/powerpoint/2010/main" val="1652089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a:xfrm>
            <a:off x="838200" y="0"/>
            <a:ext cx="10515600" cy="1325563"/>
          </a:xfrm>
        </p:spPr>
        <p:txBody>
          <a:bodyPr/>
          <a:lstStyle/>
          <a:p>
            <a:pPr>
              <a:defRPr/>
            </a:pPr>
            <a:r>
              <a:rPr lang="en-US" dirty="0"/>
              <a:t>Summary</a:t>
            </a:r>
            <a:endParaRPr dirty="0"/>
          </a:p>
        </p:txBody>
      </p:sp>
      <p:sp>
        <p:nvSpPr>
          <p:cNvPr id="3" name="Content Placeholder 2"/>
          <p:cNvSpPr>
            <a:spLocks noGrp="1"/>
          </p:cNvSpPr>
          <p:nvPr>
            <p:ph idx="1"/>
          </p:nvPr>
        </p:nvSpPr>
        <p:spPr bwMode="auto">
          <a:xfrm>
            <a:off x="838200" y="1325563"/>
            <a:ext cx="10515600" cy="5051425"/>
          </a:xfrm>
        </p:spPr>
        <p:txBody>
          <a:bodyPr>
            <a:normAutofit/>
          </a:bodyPr>
          <a:lstStyle/>
          <a:p>
            <a:r>
              <a:rPr lang="en-GB" b="1" dirty="0"/>
              <a:t>Five Latent Classes</a:t>
            </a:r>
            <a:r>
              <a:rPr lang="en-GB" dirty="0"/>
              <a:t> were identified using Latent Class Analysis (LCA):</a:t>
            </a:r>
          </a:p>
          <a:p>
            <a:pPr lvl="1"/>
            <a:r>
              <a:rPr lang="en-GB" b="1" dirty="0"/>
              <a:t>Qualitative</a:t>
            </a:r>
            <a:r>
              <a:rPr lang="en-GB" dirty="0"/>
              <a:t> (types of diseases) and </a:t>
            </a:r>
            <a:r>
              <a:rPr lang="en-GB" b="1" dirty="0"/>
              <a:t>quantitative</a:t>
            </a:r>
            <a:r>
              <a:rPr lang="en-GB" dirty="0"/>
              <a:t> (prevalence) differences</a:t>
            </a:r>
          </a:p>
          <a:p>
            <a:pPr lvl="1"/>
            <a:r>
              <a:rPr lang="en-GB" dirty="0"/>
              <a:t>63% of the population belongs to a </a:t>
            </a:r>
            <a:r>
              <a:rPr lang="en-GB" b="1" dirty="0"/>
              <a:t>Relatively Healthy</a:t>
            </a:r>
            <a:r>
              <a:rPr lang="en-GB" dirty="0"/>
              <a:t> class.</a:t>
            </a:r>
          </a:p>
          <a:p>
            <a:pPr lvl="1"/>
            <a:r>
              <a:rPr lang="en-GB" dirty="0"/>
              <a:t>Four multimorbidity classes represent </a:t>
            </a:r>
            <a:r>
              <a:rPr lang="en-GB" b="1" dirty="0"/>
              <a:t>distinct disease patterns</a:t>
            </a:r>
            <a:r>
              <a:rPr lang="en-GB" dirty="0"/>
              <a:t> and </a:t>
            </a:r>
            <a:r>
              <a:rPr lang="en-GB" b="1" dirty="0"/>
              <a:t>varying disease burdens</a:t>
            </a:r>
            <a:r>
              <a:rPr lang="en-GB" dirty="0"/>
              <a:t>.</a:t>
            </a:r>
          </a:p>
          <a:p>
            <a:pPr marL="457200" lvl="1" indent="0">
              <a:buNone/>
            </a:pPr>
            <a:endParaRPr lang="en-GB" strike="sngStrike" dirty="0">
              <a:highlight>
                <a:srgbClr val="00FF00"/>
              </a:highlight>
            </a:endParaRPr>
          </a:p>
          <a:p>
            <a:pPr lvl="1"/>
            <a:endParaRPr lang="en-GB" dirty="0"/>
          </a:p>
          <a:p>
            <a:r>
              <a:rPr lang="en-GB" b="1" dirty="0"/>
              <a:t>Multimorbidity prevalence</a:t>
            </a:r>
            <a:r>
              <a:rPr lang="en-GB" dirty="0"/>
              <a:t>:</a:t>
            </a:r>
          </a:p>
          <a:p>
            <a:pPr lvl="1"/>
            <a:r>
              <a:rPr lang="en-GB" dirty="0"/>
              <a:t>More common among </a:t>
            </a:r>
            <a:r>
              <a:rPr lang="en-GB" b="1" dirty="0"/>
              <a:t>Natives and non-Western immigrants</a:t>
            </a:r>
            <a:r>
              <a:rPr lang="en-GB" dirty="0"/>
              <a:t>, and </a:t>
            </a:r>
            <a:r>
              <a:rPr lang="en-GB" b="1" dirty="0"/>
              <a:t>women</a:t>
            </a:r>
            <a:r>
              <a:rPr lang="en-GB" dirty="0"/>
              <a:t>.</a:t>
            </a:r>
          </a:p>
          <a:p>
            <a:pPr algn="just" rtl="0">
              <a:defRPr/>
            </a:pPr>
            <a:endParaRPr lang="en-US" sz="2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A18332C0-BADA-34A9-473E-794F90A38555}"/>
            </a:ext>
          </a:extLst>
        </p:cNvPr>
        <p:cNvGrpSpPr/>
        <p:nvPr/>
      </p:nvGrpSpPr>
      <p:grpSpPr bwMode="auto">
        <a:xfrm>
          <a:off x="0" y="0"/>
          <a:ext cx="0" cy="0"/>
          <a:chOff x="0" y="0"/>
          <a:chExt cx="0" cy="0"/>
        </a:xfrm>
      </p:grpSpPr>
      <p:sp>
        <p:nvSpPr>
          <p:cNvPr id="2" name="Title 1">
            <a:extLst>
              <a:ext uri="{FF2B5EF4-FFF2-40B4-BE49-F238E27FC236}">
                <a16:creationId xmlns:a16="http://schemas.microsoft.com/office/drawing/2014/main" id="{3CD21E6D-191A-1838-F132-296C97DAA568}"/>
              </a:ext>
            </a:extLst>
          </p:cNvPr>
          <p:cNvSpPr>
            <a:spLocks noGrp="1"/>
          </p:cNvSpPr>
          <p:nvPr>
            <p:ph type="title"/>
          </p:nvPr>
        </p:nvSpPr>
        <p:spPr bwMode="auto">
          <a:xfrm>
            <a:off x="838200" y="0"/>
            <a:ext cx="10515600" cy="1325563"/>
          </a:xfrm>
        </p:spPr>
        <p:txBody>
          <a:bodyPr/>
          <a:lstStyle/>
          <a:p>
            <a:pPr>
              <a:defRPr/>
            </a:pPr>
            <a:r>
              <a:rPr lang="en-US" dirty="0"/>
              <a:t>Summary</a:t>
            </a:r>
            <a:endParaRPr dirty="0"/>
          </a:p>
        </p:txBody>
      </p:sp>
      <p:sp>
        <p:nvSpPr>
          <p:cNvPr id="3" name="Content Placeholder 2">
            <a:extLst>
              <a:ext uri="{FF2B5EF4-FFF2-40B4-BE49-F238E27FC236}">
                <a16:creationId xmlns:a16="http://schemas.microsoft.com/office/drawing/2014/main" id="{92EA6723-A74E-68F0-AF2C-9F6E92F77B3F}"/>
              </a:ext>
            </a:extLst>
          </p:cNvPr>
          <p:cNvSpPr>
            <a:spLocks noGrp="1"/>
          </p:cNvSpPr>
          <p:nvPr>
            <p:ph idx="1"/>
          </p:nvPr>
        </p:nvSpPr>
        <p:spPr bwMode="auto">
          <a:xfrm>
            <a:off x="838200" y="1082041"/>
            <a:ext cx="10515600" cy="5294948"/>
          </a:xfrm>
        </p:spPr>
        <p:txBody>
          <a:bodyPr>
            <a:normAutofit fontScale="85000" lnSpcReduction="20000"/>
          </a:bodyPr>
          <a:lstStyle/>
          <a:p>
            <a:pPr algn="just"/>
            <a:r>
              <a:rPr lang="en-GB" b="1" dirty="0"/>
              <a:t>Generation: </a:t>
            </a:r>
          </a:p>
          <a:p>
            <a:pPr lvl="1" algn="just"/>
            <a:r>
              <a:rPr lang="en-GB" b="1" dirty="0"/>
              <a:t>FG</a:t>
            </a:r>
            <a:r>
              <a:rPr lang="en-GB" dirty="0"/>
              <a:t> immigrants are generally healthier compared to natives.</a:t>
            </a:r>
          </a:p>
          <a:p>
            <a:pPr lvl="1" algn="just"/>
            <a:r>
              <a:rPr lang="en-GB" b="1" dirty="0"/>
              <a:t>SG</a:t>
            </a:r>
            <a:r>
              <a:rPr lang="en-GB" dirty="0"/>
              <a:t> immigrants' health converges towards natives. </a:t>
            </a:r>
          </a:p>
          <a:p>
            <a:pPr lvl="1" algn="just"/>
            <a:endParaRPr lang="en-GB" b="1" dirty="0"/>
          </a:p>
          <a:p>
            <a:pPr algn="just"/>
            <a:r>
              <a:rPr lang="en-GB" b="1" dirty="0"/>
              <a:t>Country of Origin</a:t>
            </a:r>
            <a:r>
              <a:rPr lang="en-GB" dirty="0"/>
              <a:t>:</a:t>
            </a:r>
          </a:p>
          <a:p>
            <a:pPr lvl="1" algn="just"/>
            <a:r>
              <a:rPr lang="en-GB" b="1" dirty="0"/>
              <a:t>Nordic and EU migrants</a:t>
            </a:r>
            <a:r>
              <a:rPr lang="en-GB" dirty="0"/>
              <a:t> tend to have </a:t>
            </a:r>
            <a:r>
              <a:rPr lang="en-GB" b="1" dirty="0"/>
              <a:t>lower multimorbidity</a:t>
            </a:r>
            <a:r>
              <a:rPr lang="en-GB" dirty="0"/>
              <a:t>, often aligning more closely with the native-born population.</a:t>
            </a:r>
          </a:p>
          <a:p>
            <a:pPr lvl="1" algn="just"/>
            <a:r>
              <a:rPr lang="en-GB" b="1" dirty="0"/>
              <a:t>Non-Western immigrants</a:t>
            </a:r>
            <a:r>
              <a:rPr lang="en-GB" dirty="0"/>
              <a:t> show higher risks of </a:t>
            </a:r>
            <a:r>
              <a:rPr lang="en-GB" b="1" dirty="0"/>
              <a:t>chronic diseases</a:t>
            </a:r>
            <a:r>
              <a:rPr lang="en-GB" dirty="0"/>
              <a:t>, particularly mental health issues and hypertension.</a:t>
            </a:r>
          </a:p>
          <a:p>
            <a:pPr lvl="1" algn="just"/>
            <a:endParaRPr lang="en-GB" dirty="0"/>
          </a:p>
          <a:p>
            <a:pPr algn="just"/>
            <a:r>
              <a:rPr lang="en-GB" b="1" dirty="0"/>
              <a:t>Reason for Migration</a:t>
            </a:r>
            <a:r>
              <a:rPr lang="en-GB" dirty="0"/>
              <a:t>:</a:t>
            </a:r>
          </a:p>
          <a:p>
            <a:pPr lvl="1" algn="just"/>
            <a:r>
              <a:rPr lang="en-GB" b="1" dirty="0"/>
              <a:t>Work migrants</a:t>
            </a:r>
            <a:r>
              <a:rPr lang="en-GB" dirty="0"/>
              <a:t> are generally healthier, with a higher likelihood of being in the </a:t>
            </a:r>
            <a:r>
              <a:rPr lang="en-GB" b="1" dirty="0"/>
              <a:t>Relatively healthy</a:t>
            </a:r>
            <a:r>
              <a:rPr lang="en-GB" dirty="0"/>
              <a:t> group.</a:t>
            </a:r>
          </a:p>
          <a:p>
            <a:pPr lvl="1" algn="just"/>
            <a:r>
              <a:rPr lang="en-GB" b="1" dirty="0"/>
              <a:t>Refugees</a:t>
            </a:r>
            <a:r>
              <a:rPr lang="en-GB" dirty="0"/>
              <a:t> are most vulnerable, with increased risks of </a:t>
            </a:r>
            <a:r>
              <a:rPr lang="en-GB" b="1" dirty="0"/>
              <a:t>hypertension</a:t>
            </a:r>
            <a:r>
              <a:rPr lang="en-GB" dirty="0"/>
              <a:t>.</a:t>
            </a:r>
          </a:p>
          <a:p>
            <a:pPr lvl="1" algn="just"/>
            <a:endParaRPr lang="en-GB" dirty="0"/>
          </a:p>
          <a:p>
            <a:pPr algn="just"/>
            <a:r>
              <a:rPr lang="en-GB" b="1" dirty="0"/>
              <a:t>+ Women:</a:t>
            </a:r>
          </a:p>
          <a:p>
            <a:pPr lvl="1" algn="just"/>
            <a:r>
              <a:rPr lang="en-GB" b="1" dirty="0"/>
              <a:t> </a:t>
            </a:r>
            <a:r>
              <a:rPr lang="en-GB" dirty="0"/>
              <a:t>have a higher risk for </a:t>
            </a:r>
            <a:r>
              <a:rPr lang="en-GB" b="1" dirty="0"/>
              <a:t>mental/chronic pain, severe asthma &amp; allergy, and mixed cardiopulmonary</a:t>
            </a:r>
            <a:r>
              <a:rPr lang="en-GB" dirty="0"/>
              <a:t> diseases</a:t>
            </a:r>
            <a:endParaRPr lang="en-GB" b="1" dirty="0"/>
          </a:p>
          <a:p>
            <a:pPr algn="just" rtl="0">
              <a:defRPr/>
            </a:pPr>
            <a:endParaRPr lang="en-US" sz="2500" dirty="0">
              <a:highlight>
                <a:srgbClr val="FFFF00"/>
              </a:highlight>
            </a:endParaRPr>
          </a:p>
        </p:txBody>
      </p:sp>
    </p:spTree>
    <p:extLst>
      <p:ext uri="{BB962C8B-B14F-4D97-AF65-F5344CB8AC3E}">
        <p14:creationId xmlns:p14="http://schemas.microsoft.com/office/powerpoint/2010/main" val="258137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AD1EB-9EB5-BEF6-EEFC-213497A59CB7}"/>
              </a:ext>
            </a:extLst>
          </p:cNvPr>
          <p:cNvSpPr>
            <a:spLocks noGrp="1"/>
          </p:cNvSpPr>
          <p:nvPr>
            <p:ph type="title"/>
          </p:nvPr>
        </p:nvSpPr>
        <p:spPr/>
        <p:txBody>
          <a:bodyPr/>
          <a:lstStyle/>
          <a:p>
            <a:r>
              <a:rPr lang="en-US" dirty="0"/>
              <a:t>Discussion and Conclusions</a:t>
            </a:r>
            <a:endParaRPr lang="en-LU" dirty="0"/>
          </a:p>
        </p:txBody>
      </p:sp>
      <p:sp>
        <p:nvSpPr>
          <p:cNvPr id="3" name="Content Placeholder 2">
            <a:extLst>
              <a:ext uri="{FF2B5EF4-FFF2-40B4-BE49-F238E27FC236}">
                <a16:creationId xmlns:a16="http://schemas.microsoft.com/office/drawing/2014/main" id="{A8A72B94-D54E-8BEC-D5FD-1695431A3C1F}"/>
              </a:ext>
            </a:extLst>
          </p:cNvPr>
          <p:cNvSpPr>
            <a:spLocks noGrp="1"/>
          </p:cNvSpPr>
          <p:nvPr>
            <p:ph idx="1"/>
          </p:nvPr>
        </p:nvSpPr>
        <p:spPr/>
        <p:txBody>
          <a:bodyPr>
            <a:normAutofit fontScale="85000" lnSpcReduction="20000"/>
          </a:bodyPr>
          <a:lstStyle/>
          <a:p>
            <a:pPr algn="just">
              <a:buFont typeface="Arial" panose="020B0604020202020204" pitchFamily="34" charset="0"/>
              <a:buChar char="•"/>
            </a:pPr>
            <a:r>
              <a:rPr lang="en-GB" b="1" i="0" u="none" strike="noStrike" dirty="0">
                <a:solidFill>
                  <a:srgbClr val="000000"/>
                </a:solidFill>
                <a:effectLst/>
              </a:rPr>
              <a:t>Multimorbidity patterns are complex</a:t>
            </a:r>
            <a:r>
              <a:rPr lang="en-GB" b="0" i="0" u="none" strike="noStrike" dirty="0">
                <a:solidFill>
                  <a:srgbClr val="000000"/>
                </a:solidFill>
                <a:effectLst/>
              </a:rPr>
              <a:t> and cannot be fully understood by simply counting chronic diseases. </a:t>
            </a:r>
          </a:p>
          <a:p>
            <a:pPr algn="just">
              <a:buFont typeface="Arial" panose="020B0604020202020204" pitchFamily="34" charset="0"/>
              <a:buChar char="•"/>
            </a:pPr>
            <a:endParaRPr lang="en-GB" dirty="0">
              <a:solidFill>
                <a:srgbClr val="000000"/>
              </a:solidFill>
            </a:endParaRPr>
          </a:p>
          <a:p>
            <a:pPr algn="just">
              <a:buFont typeface="Arial" panose="020B0604020202020204" pitchFamily="34" charset="0"/>
              <a:buChar char="•"/>
            </a:pPr>
            <a:r>
              <a:rPr lang="en-GB" b="0" i="0" u="none" strike="noStrike" dirty="0">
                <a:solidFill>
                  <a:srgbClr val="000000"/>
                </a:solidFill>
                <a:effectLst/>
              </a:rPr>
              <a:t>Using Latent Class Analysis (LCA) reveals that multimorbidity involves </a:t>
            </a:r>
            <a:r>
              <a:rPr lang="en-GB" b="1" i="0" u="none" strike="noStrike" dirty="0">
                <a:solidFill>
                  <a:srgbClr val="000000"/>
                </a:solidFill>
                <a:effectLst/>
              </a:rPr>
              <a:t>distinct patterns</a:t>
            </a:r>
            <a:r>
              <a:rPr lang="en-GB" b="0" i="0" u="none" strike="noStrike" dirty="0">
                <a:solidFill>
                  <a:srgbClr val="000000"/>
                </a:solidFill>
                <a:effectLst/>
              </a:rPr>
              <a:t> that vary greatly by </a:t>
            </a:r>
            <a:r>
              <a:rPr lang="en-GB" b="1" i="0" u="none" strike="noStrike" dirty="0">
                <a:solidFill>
                  <a:srgbClr val="000000"/>
                </a:solidFill>
                <a:effectLst/>
              </a:rPr>
              <a:t>immigrant status</a:t>
            </a:r>
            <a:r>
              <a:rPr lang="en-GB" b="0" i="0" u="none" strike="noStrike" dirty="0">
                <a:solidFill>
                  <a:srgbClr val="000000"/>
                </a:solidFill>
                <a:effectLst/>
              </a:rPr>
              <a:t>, </a:t>
            </a:r>
            <a:r>
              <a:rPr lang="en-GB" b="1" i="0" u="none" strike="noStrike" dirty="0">
                <a:solidFill>
                  <a:srgbClr val="000000"/>
                </a:solidFill>
                <a:effectLst/>
              </a:rPr>
              <a:t>country of origin</a:t>
            </a:r>
            <a:r>
              <a:rPr lang="en-GB" b="0" i="0" u="none" strike="noStrike" dirty="0">
                <a:solidFill>
                  <a:srgbClr val="000000"/>
                </a:solidFill>
                <a:effectLst/>
              </a:rPr>
              <a:t>, and </a:t>
            </a:r>
            <a:r>
              <a:rPr lang="en-GB" b="1" i="0" u="none" strike="noStrike" dirty="0">
                <a:solidFill>
                  <a:srgbClr val="000000"/>
                </a:solidFill>
                <a:effectLst/>
              </a:rPr>
              <a:t>reason for migration.</a:t>
            </a:r>
          </a:p>
          <a:p>
            <a:pPr algn="just">
              <a:buFont typeface="Arial" panose="020B0604020202020204" pitchFamily="34" charset="0"/>
              <a:buChar char="•"/>
            </a:pPr>
            <a:endParaRPr lang="en-GB" b="0" i="0" u="none" strike="noStrike" dirty="0">
              <a:solidFill>
                <a:srgbClr val="000000"/>
              </a:solidFill>
              <a:effectLst/>
            </a:endParaRPr>
          </a:p>
          <a:p>
            <a:pPr algn="just">
              <a:buFont typeface="Arial" panose="020B0604020202020204" pitchFamily="34" charset="0"/>
              <a:buChar char="•"/>
            </a:pPr>
            <a:r>
              <a:rPr lang="en-GB" b="1" i="0" u="none" strike="noStrike" dirty="0">
                <a:solidFill>
                  <a:srgbClr val="000000"/>
                </a:solidFill>
                <a:effectLst/>
              </a:rPr>
              <a:t>Gender</a:t>
            </a:r>
            <a:r>
              <a:rPr lang="en-GB" b="0" i="0" u="none" strike="noStrike" dirty="0">
                <a:solidFill>
                  <a:srgbClr val="000000"/>
                </a:solidFill>
                <a:effectLst/>
              </a:rPr>
              <a:t> further shapes these patterns.</a:t>
            </a:r>
          </a:p>
          <a:p>
            <a:pPr algn="just">
              <a:buFont typeface="Arial" panose="020B0604020202020204" pitchFamily="34" charset="0"/>
              <a:buChar char="•"/>
            </a:pPr>
            <a:endParaRPr lang="en-GB" b="0" i="0" u="none" strike="noStrike" dirty="0">
              <a:solidFill>
                <a:srgbClr val="000000"/>
              </a:solidFill>
              <a:effectLst/>
            </a:endParaRPr>
          </a:p>
          <a:p>
            <a:pPr algn="just">
              <a:buFont typeface="Arial" panose="020B0604020202020204" pitchFamily="34" charset="0"/>
              <a:buChar char="•"/>
            </a:pPr>
            <a:r>
              <a:rPr lang="en-GB" b="0" i="0" u="none" strike="noStrike" dirty="0">
                <a:solidFill>
                  <a:srgbClr val="000000"/>
                </a:solidFill>
                <a:effectLst/>
              </a:rPr>
              <a:t>These findings demonstrate that </a:t>
            </a:r>
            <a:r>
              <a:rPr lang="en-GB" b="1" i="0" u="none" strike="noStrike" dirty="0">
                <a:solidFill>
                  <a:srgbClr val="000000"/>
                </a:solidFill>
                <a:effectLst/>
              </a:rPr>
              <a:t>multimorbidity </a:t>
            </a:r>
            <a:r>
              <a:rPr lang="en-GB" b="0" i="0" u="none" strike="noStrike" dirty="0">
                <a:solidFill>
                  <a:srgbClr val="000000"/>
                </a:solidFill>
                <a:effectLst/>
              </a:rPr>
              <a:t>should be addressed through </a:t>
            </a:r>
            <a:r>
              <a:rPr lang="en-GB" b="1" i="0" u="none" strike="noStrike" dirty="0">
                <a:solidFill>
                  <a:srgbClr val="000000"/>
                </a:solidFill>
                <a:effectLst/>
              </a:rPr>
              <a:t>tailored prevention and treatment policies</a:t>
            </a:r>
            <a:r>
              <a:rPr lang="en-GB" b="0" i="0" u="none" strike="noStrike" dirty="0">
                <a:solidFill>
                  <a:srgbClr val="000000"/>
                </a:solidFill>
                <a:effectLst/>
              </a:rPr>
              <a:t> rather than generalized approaches based solely on the number of chronic conditions.</a:t>
            </a:r>
          </a:p>
        </p:txBody>
      </p:sp>
    </p:spTree>
    <p:extLst>
      <p:ext uri="{BB962C8B-B14F-4D97-AF65-F5344CB8AC3E}">
        <p14:creationId xmlns:p14="http://schemas.microsoft.com/office/powerpoint/2010/main" val="2742605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le 3"/>
          <p:cNvSpPr>
            <a:spLocks noGrp="1"/>
          </p:cNvSpPr>
          <p:nvPr>
            <p:ph type="ctrTitle"/>
          </p:nvPr>
        </p:nvSpPr>
        <p:spPr bwMode="auto">
          <a:xfrm>
            <a:off x="1524000" y="571519"/>
            <a:ext cx="9144000" cy="2387600"/>
          </a:xfrm>
        </p:spPr>
        <p:txBody>
          <a:bodyPr>
            <a:normAutofit/>
          </a:bodyPr>
          <a:lstStyle/>
          <a:p>
            <a:pPr algn="ctr">
              <a:defRPr/>
            </a:pPr>
            <a:r>
              <a:rPr lang="en-US" sz="5400"/>
              <a:t>THANK YOU!</a:t>
            </a:r>
            <a:endParaRPr sz="5400"/>
          </a:p>
        </p:txBody>
      </p:sp>
      <p:sp>
        <p:nvSpPr>
          <p:cNvPr id="2" name="Text Placeholder 1"/>
          <p:cNvSpPr>
            <a:spLocks noGrp="1"/>
          </p:cNvSpPr>
          <p:nvPr>
            <p:ph type="subTitle" idx="1"/>
          </p:nvPr>
        </p:nvSpPr>
        <p:spPr bwMode="auto">
          <a:xfrm>
            <a:off x="1524000" y="3602037"/>
            <a:ext cx="9144000" cy="2133599"/>
          </a:xfrm>
        </p:spPr>
        <p:txBody>
          <a:bodyPr>
            <a:normAutofit fontScale="85000" lnSpcReduction="20000"/>
          </a:bodyPr>
          <a:lstStyle/>
          <a:p>
            <a:pPr algn="ctr">
              <a:defRPr/>
            </a:pPr>
            <a:r>
              <a:rPr lang="en-US"/>
              <a:t>dina.maskileyson@uni.lu</a:t>
            </a:r>
            <a:endParaRPr/>
          </a:p>
          <a:p>
            <a:pPr algn="ctr">
              <a:defRPr/>
            </a:pPr>
            <a:r>
              <a:rPr lang="en-US"/>
              <a:t>huenteler@wiso.uni-koeln.de</a:t>
            </a:r>
            <a:endParaRPr/>
          </a:p>
          <a:p>
            <a:pPr algn="ctr">
              <a:defRPr/>
            </a:pPr>
            <a:endParaRPr lang="en-US" i="1"/>
          </a:p>
          <a:p>
            <a:pPr algn="ctr">
              <a:defRPr/>
            </a:pPr>
            <a:endParaRPr lang="en-US" i="1"/>
          </a:p>
          <a:p>
            <a:pPr algn="ctr">
              <a:defRPr/>
            </a:pPr>
            <a:r>
              <a:rPr lang="en-GB" b="0" i="0" u="none" strike="noStrike">
                <a:latin typeface="Söhne"/>
              </a:rPr>
              <a:t>Thanks to the Research Council of Norway and its Centers of Excellence funding scheme (project number 262700) for their financial support of this project.</a:t>
            </a:r>
            <a:endParaRPr lang="en-US"/>
          </a:p>
        </p:txBody>
      </p:sp>
      <p:pic>
        <p:nvPicPr>
          <p:cNvPr id="5" name="Picture 4"/>
          <p:cNvPicPr>
            <a:picLocks noChangeAspect="1"/>
          </p:cNvPicPr>
          <p:nvPr/>
        </p:nvPicPr>
        <p:blipFill>
          <a:blip r:embed="rId3"/>
          <a:stretch/>
        </p:blipFill>
        <p:spPr bwMode="auto">
          <a:xfrm>
            <a:off x="2332384" y="5989638"/>
            <a:ext cx="1585531" cy="700013"/>
          </a:xfrm>
          <a:prstGeom prst="rect">
            <a:avLst/>
          </a:prstGeom>
        </p:spPr>
      </p:pic>
      <p:pic>
        <p:nvPicPr>
          <p:cNvPr id="6" name="Picture 5"/>
          <p:cNvPicPr>
            <a:picLocks noChangeAspect="1"/>
          </p:cNvPicPr>
          <p:nvPr/>
        </p:nvPicPr>
        <p:blipFill>
          <a:blip r:embed="rId4"/>
          <a:stretch/>
        </p:blipFill>
        <p:spPr bwMode="auto">
          <a:xfrm>
            <a:off x="145774" y="5929001"/>
            <a:ext cx="1908313" cy="73590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600D6-8DF0-F0E4-7FF2-5F418BA14BB1}"/>
              </a:ext>
            </a:extLst>
          </p:cNvPr>
          <p:cNvSpPr>
            <a:spLocks noGrp="1"/>
          </p:cNvSpPr>
          <p:nvPr>
            <p:ph type="title"/>
          </p:nvPr>
        </p:nvSpPr>
        <p:spPr/>
        <p:txBody>
          <a:bodyPr/>
          <a:lstStyle/>
          <a:p>
            <a:r>
              <a:rPr lang="en-GB" b="1" i="0" u="none" strike="noStrike" dirty="0">
                <a:solidFill>
                  <a:srgbClr val="000000"/>
                </a:solidFill>
                <a:effectLst/>
              </a:rPr>
              <a:t>Morbidity profiles by reason for migration</a:t>
            </a:r>
            <a:endParaRPr lang="en-LU" dirty="0"/>
          </a:p>
        </p:txBody>
      </p:sp>
      <p:sp>
        <p:nvSpPr>
          <p:cNvPr id="3" name="Content Placeholder 2">
            <a:extLst>
              <a:ext uri="{FF2B5EF4-FFF2-40B4-BE49-F238E27FC236}">
                <a16:creationId xmlns:a16="http://schemas.microsoft.com/office/drawing/2014/main" id="{8B1D339F-C84F-B91C-EE05-304901F5EC22}"/>
              </a:ext>
            </a:extLst>
          </p:cNvPr>
          <p:cNvSpPr>
            <a:spLocks noGrp="1"/>
          </p:cNvSpPr>
          <p:nvPr>
            <p:ph idx="1"/>
          </p:nvPr>
        </p:nvSpPr>
        <p:spPr/>
        <p:txBody>
          <a:bodyPr>
            <a:normAutofit fontScale="85000" lnSpcReduction="10000"/>
          </a:bodyPr>
          <a:lstStyle/>
          <a:p>
            <a:pPr algn="just"/>
            <a:r>
              <a:rPr lang="en-GB" b="1" i="0" u="none" strike="noStrike" dirty="0">
                <a:solidFill>
                  <a:srgbClr val="000000"/>
                </a:solidFill>
                <a:effectLst/>
              </a:rPr>
              <a:t>Labor and Educational Migrants</a:t>
            </a:r>
          </a:p>
          <a:p>
            <a:pPr lvl="1" algn="just">
              <a:buFont typeface="Arial" panose="020B0604020202020204" pitchFamily="34" charset="0"/>
              <a:buChar char="•"/>
            </a:pPr>
            <a:r>
              <a:rPr lang="en-GB" b="1" i="0" u="none" strike="noStrike" dirty="0">
                <a:solidFill>
                  <a:srgbClr val="000000"/>
                </a:solidFill>
                <a:effectLst/>
              </a:rPr>
              <a:t>Lower morbidity rates</a:t>
            </a:r>
            <a:r>
              <a:rPr lang="en-GB" b="0" i="0" u="none" strike="noStrike" dirty="0">
                <a:solidFill>
                  <a:srgbClr val="000000"/>
                </a:solidFill>
                <a:effectLst/>
              </a:rPr>
              <a:t> (chronic diseases, mental health issues) </a:t>
            </a:r>
            <a:r>
              <a:rPr lang="en-GB" b="0" i="0" u="none" strike="noStrike" dirty="0">
                <a:solidFill>
                  <a:srgbClr val="000000"/>
                </a:solidFill>
                <a:effectLst/>
                <a:latin typeface="-webkit-standard"/>
              </a:rPr>
              <a:t>(Diaz et al., 2015b).</a:t>
            </a:r>
            <a:endParaRPr lang="en-GB" b="0" i="0" u="none" strike="noStrike" dirty="0">
              <a:solidFill>
                <a:srgbClr val="000000"/>
              </a:solidFill>
              <a:effectLst/>
            </a:endParaRPr>
          </a:p>
          <a:p>
            <a:pPr lvl="1" algn="just">
              <a:buFont typeface="Arial" panose="020B0604020202020204" pitchFamily="34" charset="0"/>
              <a:buChar char="•"/>
            </a:pPr>
            <a:r>
              <a:rPr lang="en-GB" b="0" i="0" u="none" strike="noStrike" dirty="0">
                <a:solidFill>
                  <a:srgbClr val="000000"/>
                </a:solidFill>
                <a:effectLst/>
              </a:rPr>
              <a:t>Healthier due to higher </a:t>
            </a:r>
            <a:r>
              <a:rPr lang="en-GB" b="1" i="0" u="none" strike="noStrike" dirty="0">
                <a:solidFill>
                  <a:srgbClr val="000000"/>
                </a:solidFill>
                <a:effectLst/>
              </a:rPr>
              <a:t>economic status</a:t>
            </a:r>
            <a:r>
              <a:rPr lang="en-GB" b="0" i="0" u="none" strike="noStrike" dirty="0">
                <a:solidFill>
                  <a:srgbClr val="000000"/>
                </a:solidFill>
                <a:effectLst/>
              </a:rPr>
              <a:t> and </a:t>
            </a:r>
            <a:r>
              <a:rPr lang="en-GB" b="1" i="0" u="none" strike="noStrike" dirty="0">
                <a:solidFill>
                  <a:srgbClr val="000000"/>
                </a:solidFill>
                <a:effectLst/>
              </a:rPr>
              <a:t>education</a:t>
            </a:r>
            <a:r>
              <a:rPr lang="en-GB" b="0" i="0" u="none" strike="noStrike" dirty="0">
                <a:solidFill>
                  <a:srgbClr val="000000"/>
                </a:solidFill>
                <a:effectLst/>
              </a:rPr>
              <a:t>.</a:t>
            </a:r>
          </a:p>
          <a:p>
            <a:pPr marL="228600" indent="-228600" algn="just" defTabSz="914400" rtl="0">
              <a:lnSpc>
                <a:spcPct val="90000"/>
              </a:lnSpc>
              <a:spcBef>
                <a:spcPts val="1000"/>
              </a:spcBef>
              <a:buFont typeface="Arial"/>
              <a:buChar char="•"/>
            </a:pPr>
            <a:endParaRPr lang="en-LU" dirty="0"/>
          </a:p>
          <a:p>
            <a:pPr algn="just"/>
            <a:r>
              <a:rPr lang="en-GB" b="1" i="0" u="none" strike="noStrike" dirty="0">
                <a:solidFill>
                  <a:srgbClr val="000000"/>
                </a:solidFill>
                <a:effectLst/>
              </a:rPr>
              <a:t>Family Reunification</a:t>
            </a:r>
          </a:p>
          <a:p>
            <a:pPr lvl="1" algn="just">
              <a:buFont typeface="Arial" panose="020B0604020202020204" pitchFamily="34" charset="0"/>
              <a:buChar char="•"/>
            </a:pPr>
            <a:r>
              <a:rPr lang="en-GB" b="1" i="0" u="none" strike="noStrike" dirty="0">
                <a:solidFill>
                  <a:srgbClr val="000000"/>
                </a:solidFill>
                <a:effectLst/>
              </a:rPr>
              <a:t>Higher risks</a:t>
            </a:r>
            <a:r>
              <a:rPr lang="en-GB" b="0" i="0" u="none" strike="noStrike" dirty="0">
                <a:solidFill>
                  <a:srgbClr val="000000"/>
                </a:solidFill>
                <a:effectLst/>
              </a:rPr>
              <a:t> of chronic diseases and mental health issues </a:t>
            </a:r>
            <a:r>
              <a:rPr lang="en-GB" b="0" i="0" u="none" strike="noStrike" dirty="0">
                <a:solidFill>
                  <a:srgbClr val="000000"/>
                </a:solidFill>
                <a:effectLst/>
                <a:latin typeface="-webkit-standard"/>
              </a:rPr>
              <a:t>(Diaz et al., 2015b).</a:t>
            </a:r>
            <a:endParaRPr lang="en-GB" b="0" i="0" u="none" strike="noStrike" dirty="0">
              <a:solidFill>
                <a:srgbClr val="000000"/>
              </a:solidFill>
              <a:effectLst/>
            </a:endParaRPr>
          </a:p>
          <a:p>
            <a:pPr lvl="1" algn="just">
              <a:buFont typeface="Arial" panose="020B0604020202020204" pitchFamily="34" charset="0"/>
              <a:buChar char="•"/>
            </a:pPr>
            <a:r>
              <a:rPr lang="en-GB" b="0" i="0" u="none" strike="noStrike" dirty="0">
                <a:solidFill>
                  <a:srgbClr val="000000"/>
                </a:solidFill>
                <a:effectLst/>
              </a:rPr>
              <a:t>Challenges due to </a:t>
            </a:r>
            <a:r>
              <a:rPr lang="en-GB" b="1" i="0" u="none" strike="noStrike" dirty="0">
                <a:solidFill>
                  <a:srgbClr val="000000"/>
                </a:solidFill>
                <a:effectLst/>
              </a:rPr>
              <a:t>socioeconomic disadvantages</a:t>
            </a:r>
            <a:r>
              <a:rPr lang="en-GB" b="0" i="0" u="none" strike="noStrike" dirty="0">
                <a:solidFill>
                  <a:srgbClr val="000000"/>
                </a:solidFill>
                <a:effectLst/>
              </a:rPr>
              <a:t>.</a:t>
            </a:r>
          </a:p>
          <a:p>
            <a:pPr marL="228600" indent="-228600" algn="just" defTabSz="914400" rtl="0">
              <a:lnSpc>
                <a:spcPct val="90000"/>
              </a:lnSpc>
              <a:spcBef>
                <a:spcPts val="1000"/>
              </a:spcBef>
              <a:buFont typeface="Arial"/>
              <a:buChar char="•"/>
            </a:pPr>
            <a:endParaRPr lang="en-LU" dirty="0"/>
          </a:p>
          <a:p>
            <a:pPr algn="just"/>
            <a:r>
              <a:rPr lang="en-GB" b="1" i="0" u="none" strike="noStrike" dirty="0">
                <a:solidFill>
                  <a:srgbClr val="000000"/>
                </a:solidFill>
                <a:effectLst/>
              </a:rPr>
              <a:t>Refugees</a:t>
            </a:r>
          </a:p>
          <a:p>
            <a:pPr lvl="1" algn="just">
              <a:buFont typeface="Arial" panose="020B0604020202020204" pitchFamily="34" charset="0"/>
              <a:buChar char="•"/>
            </a:pPr>
            <a:r>
              <a:rPr lang="en-GB" b="1" i="0" u="none" strike="noStrike" dirty="0">
                <a:solidFill>
                  <a:srgbClr val="000000"/>
                </a:solidFill>
                <a:effectLst/>
              </a:rPr>
              <a:t>High rates</a:t>
            </a:r>
            <a:r>
              <a:rPr lang="en-GB" b="0" i="0" u="none" strike="noStrike" dirty="0">
                <a:solidFill>
                  <a:srgbClr val="000000"/>
                </a:solidFill>
                <a:effectLst/>
              </a:rPr>
              <a:t> of mental health disorders (e.g., PTSD, depression)</a:t>
            </a:r>
            <a:r>
              <a:rPr lang="en-GB" b="0" i="0" u="none" strike="noStrike" dirty="0">
                <a:solidFill>
                  <a:srgbClr val="000000"/>
                </a:solidFill>
                <a:effectLst/>
                <a:latin typeface="-webkit-standard"/>
              </a:rPr>
              <a:t> (Diaz et al., 2015b).</a:t>
            </a:r>
            <a:endParaRPr lang="en-GB" b="0" i="0" u="none" strike="noStrike" dirty="0">
              <a:solidFill>
                <a:srgbClr val="000000"/>
              </a:solidFill>
              <a:effectLst/>
            </a:endParaRPr>
          </a:p>
          <a:p>
            <a:pPr lvl="1" algn="just">
              <a:buFont typeface="Arial" panose="020B0604020202020204" pitchFamily="34" charset="0"/>
              <a:buChar char="•"/>
            </a:pPr>
            <a:r>
              <a:rPr lang="en-GB" b="1" i="0" u="none" strike="noStrike" dirty="0">
                <a:solidFill>
                  <a:srgbClr val="000000"/>
                </a:solidFill>
                <a:effectLst/>
              </a:rPr>
              <a:t>Pre-migration trauma</a:t>
            </a:r>
            <a:r>
              <a:rPr lang="en-GB" b="0" i="0" u="none" strike="noStrike" dirty="0">
                <a:solidFill>
                  <a:srgbClr val="000000"/>
                </a:solidFill>
                <a:effectLst/>
              </a:rPr>
              <a:t> and </a:t>
            </a:r>
            <a:r>
              <a:rPr lang="en-GB" b="1" i="0" u="none" strike="noStrike" dirty="0">
                <a:solidFill>
                  <a:srgbClr val="000000"/>
                </a:solidFill>
                <a:effectLst/>
              </a:rPr>
              <a:t>post-migration stress</a:t>
            </a:r>
            <a:r>
              <a:rPr lang="en-GB" b="0" i="0" u="none" strike="noStrike" dirty="0">
                <a:solidFill>
                  <a:srgbClr val="000000"/>
                </a:solidFill>
                <a:effectLst/>
              </a:rPr>
              <a:t> </a:t>
            </a:r>
            <a:r>
              <a:rPr lang="en-GB" b="0" i="0" u="none" strike="noStrike" dirty="0">
                <a:solidFill>
                  <a:srgbClr val="000000"/>
                </a:solidFill>
                <a:effectLst/>
                <a:latin typeface="-webkit-standard"/>
              </a:rPr>
              <a:t>contribute to worse health outcomes (Qureshi et al., 2022).</a:t>
            </a:r>
          </a:p>
          <a:p>
            <a:pPr lvl="1">
              <a:buFont typeface="Arial" panose="020B0604020202020204" pitchFamily="34" charset="0"/>
              <a:buChar char="•"/>
            </a:pPr>
            <a:endParaRPr lang="en-GB" dirty="0">
              <a:solidFill>
                <a:srgbClr val="000000"/>
              </a:solidFill>
              <a:latin typeface="-webkit-standard"/>
            </a:endParaRPr>
          </a:p>
          <a:p>
            <a:pPr lvl="1">
              <a:buFont typeface="Arial" panose="020B0604020202020204" pitchFamily="34" charset="0"/>
              <a:buChar char="•"/>
            </a:pPr>
            <a:endParaRPr lang="en-GB" b="0" i="0" u="none" strike="noStrike" dirty="0">
              <a:solidFill>
                <a:srgbClr val="000000"/>
              </a:solidFill>
              <a:effectLst/>
            </a:endParaRPr>
          </a:p>
          <a:p>
            <a:pPr marL="228600" indent="-228600" algn="l" defTabSz="914400" rtl="0">
              <a:lnSpc>
                <a:spcPct val="90000"/>
              </a:lnSpc>
              <a:spcBef>
                <a:spcPts val="1000"/>
              </a:spcBef>
              <a:buFont typeface="Arial"/>
              <a:buChar char="•"/>
            </a:pPr>
            <a:endParaRPr lang="en-LU" dirty="0"/>
          </a:p>
        </p:txBody>
      </p:sp>
    </p:spTree>
    <p:extLst>
      <p:ext uri="{BB962C8B-B14F-4D97-AF65-F5344CB8AC3E}">
        <p14:creationId xmlns:p14="http://schemas.microsoft.com/office/powerpoint/2010/main" val="2974153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C6B-40B9-28C2-6AFA-F3C99AC22B52}"/>
              </a:ext>
            </a:extLst>
          </p:cNvPr>
          <p:cNvSpPr>
            <a:spLocks noGrp="1"/>
          </p:cNvSpPr>
          <p:nvPr>
            <p:ph type="title"/>
          </p:nvPr>
        </p:nvSpPr>
        <p:spPr/>
        <p:txBody>
          <a:bodyPr>
            <a:normAutofit/>
          </a:bodyPr>
          <a:lstStyle/>
          <a:p>
            <a:r>
              <a:rPr lang="en-GB" b="0" i="0" u="none" strike="noStrike" dirty="0">
                <a:solidFill>
                  <a:srgbClr val="000000"/>
                </a:solidFill>
                <a:effectLst/>
                <a:latin typeface="-webkit-standard"/>
              </a:rPr>
              <a:t>Social Determinants of Morbidity Profiles</a:t>
            </a:r>
            <a:endParaRPr lang="en-LU" dirty="0"/>
          </a:p>
        </p:txBody>
      </p:sp>
      <p:sp>
        <p:nvSpPr>
          <p:cNvPr id="3" name="Content Placeholder 2">
            <a:extLst>
              <a:ext uri="{FF2B5EF4-FFF2-40B4-BE49-F238E27FC236}">
                <a16:creationId xmlns:a16="http://schemas.microsoft.com/office/drawing/2014/main" id="{3DA9EEF0-A6D9-D91A-A941-24F49BB20114}"/>
              </a:ext>
            </a:extLst>
          </p:cNvPr>
          <p:cNvSpPr>
            <a:spLocks noGrp="1"/>
          </p:cNvSpPr>
          <p:nvPr>
            <p:ph idx="1"/>
          </p:nvPr>
        </p:nvSpPr>
        <p:spPr/>
        <p:txBody>
          <a:bodyPr>
            <a:normAutofit/>
          </a:bodyPr>
          <a:lstStyle/>
          <a:p>
            <a:pPr marL="228600" indent="-228600" algn="l" defTabSz="914400" rtl="0">
              <a:lnSpc>
                <a:spcPct val="90000"/>
              </a:lnSpc>
              <a:spcBef>
                <a:spcPts val="1000"/>
              </a:spcBef>
              <a:buFont typeface="Arial"/>
              <a:buChar char="•"/>
            </a:pPr>
            <a:r>
              <a:rPr lang="en-LU" b="1" dirty="0"/>
              <a:t>Gender:</a:t>
            </a:r>
          </a:p>
          <a:p>
            <a:pPr lvl="1"/>
            <a:r>
              <a:rPr lang="en-GB" dirty="0"/>
              <a:t>Women are more likely to suffer from chronic conditions, mental health issues, and more complex morbidity patterns (Case &amp; Paxson, 2005; Larsen et al., 2017).</a:t>
            </a:r>
            <a:endParaRPr lang="en-GB" b="1" i="0" u="none" strike="noStrike" dirty="0">
              <a:solidFill>
                <a:srgbClr val="000000"/>
              </a:solidFill>
              <a:effectLst/>
            </a:endParaRPr>
          </a:p>
          <a:p>
            <a:pPr algn="l"/>
            <a:endParaRPr lang="en-GB" b="1" dirty="0">
              <a:solidFill>
                <a:srgbClr val="000000"/>
              </a:solidFill>
            </a:endParaRPr>
          </a:p>
          <a:p>
            <a:pPr algn="l"/>
            <a:r>
              <a:rPr lang="en-GB" b="1" i="0" u="none" strike="noStrike" dirty="0">
                <a:solidFill>
                  <a:srgbClr val="000000"/>
                </a:solidFill>
                <a:effectLst/>
              </a:rPr>
              <a:t>Socioeconomic Status (SES)</a:t>
            </a:r>
          </a:p>
          <a:p>
            <a:pPr lvl="1">
              <a:buFont typeface="Arial" panose="020B0604020202020204" pitchFamily="34" charset="0"/>
              <a:buChar char="•"/>
            </a:pPr>
            <a:r>
              <a:rPr lang="en-GB" dirty="0"/>
              <a:t>Lower SES is linked to higher rates of multimorbidity, including mental health issues (</a:t>
            </a:r>
            <a:r>
              <a:rPr lang="en-GB" dirty="0" err="1"/>
              <a:t>Violan</a:t>
            </a:r>
            <a:r>
              <a:rPr lang="en-GB" dirty="0"/>
              <a:t> et al., 2014).</a:t>
            </a:r>
          </a:p>
          <a:p>
            <a:pPr lvl="1">
              <a:buFont typeface="Arial" panose="020B0604020202020204" pitchFamily="34" charset="0"/>
              <a:buChar char="•"/>
            </a:pPr>
            <a:endParaRPr lang="en-LU" dirty="0"/>
          </a:p>
          <a:p>
            <a:pPr marL="457200" lvl="1" indent="0">
              <a:buNone/>
            </a:pPr>
            <a:endParaRPr lang="en-GB" dirty="0"/>
          </a:p>
        </p:txBody>
      </p:sp>
    </p:spTree>
    <p:extLst>
      <p:ext uri="{BB962C8B-B14F-4D97-AF65-F5344CB8AC3E}">
        <p14:creationId xmlns:p14="http://schemas.microsoft.com/office/powerpoint/2010/main" val="1021174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b="1" dirty="0"/>
              <a:t>Research Questions</a:t>
            </a:r>
            <a:endParaRPr b="1" dirty="0"/>
          </a:p>
        </p:txBody>
      </p:sp>
      <p:sp>
        <p:nvSpPr>
          <p:cNvPr id="3" name="Content Placeholder 2"/>
          <p:cNvSpPr>
            <a:spLocks noGrp="1"/>
          </p:cNvSpPr>
          <p:nvPr>
            <p:ph idx="1"/>
          </p:nvPr>
        </p:nvSpPr>
        <p:spPr bwMode="auto"/>
        <p:txBody>
          <a:bodyPr>
            <a:normAutofit/>
          </a:bodyPr>
          <a:lstStyle/>
          <a:p>
            <a:pPr marL="514350" indent="-514350" algn="just" rtl="0">
              <a:buFont typeface="+mj-lt"/>
              <a:buAutoNum type="arabicPeriod"/>
              <a:defRPr/>
            </a:pPr>
            <a:r>
              <a:rPr lang="en-GB" dirty="0"/>
              <a:t>To what extent do multimorbidity profiles differ among </a:t>
            </a:r>
            <a:r>
              <a:rPr lang="en-GB" b="1" dirty="0"/>
              <a:t>first-generation (FG) immigrants</a:t>
            </a:r>
            <a:r>
              <a:rPr lang="en-GB" dirty="0"/>
              <a:t>, </a:t>
            </a:r>
            <a:r>
              <a:rPr lang="en-GB" b="1" dirty="0"/>
              <a:t>second-generation (SG) immigrants</a:t>
            </a:r>
            <a:r>
              <a:rPr lang="en-GB" dirty="0"/>
              <a:t>, and </a:t>
            </a:r>
            <a:r>
              <a:rPr lang="en-GB" b="1" dirty="0"/>
              <a:t>Norwegian natives</a:t>
            </a:r>
            <a:r>
              <a:rPr lang="en-GB" dirty="0"/>
              <a:t>?</a:t>
            </a:r>
          </a:p>
          <a:p>
            <a:pPr marL="514350" indent="-514350" algn="just" rtl="0">
              <a:buFont typeface="+mj-lt"/>
              <a:buAutoNum type="arabicPeriod"/>
              <a:defRPr/>
            </a:pPr>
            <a:endParaRPr lang="en-GB" dirty="0"/>
          </a:p>
          <a:p>
            <a:pPr marL="514350" indent="-514350" algn="just" rtl="0">
              <a:buFont typeface="+mj-lt"/>
              <a:buAutoNum type="arabicPeriod"/>
              <a:defRPr/>
            </a:pPr>
            <a:r>
              <a:rPr lang="en-GB" dirty="0"/>
              <a:t>To what extent do the multimorbidity profiles differ by </a:t>
            </a:r>
            <a:r>
              <a:rPr lang="en-GB" b="1" dirty="0"/>
              <a:t>country of origin </a:t>
            </a:r>
            <a:r>
              <a:rPr lang="en-GB" dirty="0"/>
              <a:t>and </a:t>
            </a:r>
            <a:r>
              <a:rPr lang="en-GB" b="1" dirty="0"/>
              <a:t>reason for migration</a:t>
            </a:r>
            <a:r>
              <a:rPr lang="en-GB" dirty="0"/>
              <a:t>?</a:t>
            </a:r>
          </a:p>
          <a:p>
            <a:pPr marL="514350" indent="-514350" algn="just" rtl="0">
              <a:buFont typeface="+mj-lt"/>
              <a:buAutoNum type="arabicPeriod"/>
              <a:defRPr/>
            </a:pPr>
            <a:endParaRPr lang="en-GB" dirty="0">
              <a:highlight>
                <a:srgbClr val="FFFF00"/>
              </a:highlight>
            </a:endParaRPr>
          </a:p>
          <a:p>
            <a:pPr marL="514350" indent="-514350" algn="just" rtl="0">
              <a:buFont typeface="+mj-lt"/>
              <a:buAutoNum type="arabicPeriod"/>
              <a:defRPr/>
            </a:pPr>
            <a:r>
              <a:rPr lang="en-GB" b="0" i="0" u="none" strike="noStrike" dirty="0">
                <a:solidFill>
                  <a:srgbClr val="000000"/>
                </a:solidFill>
                <a:effectLst/>
                <a:latin typeface="-webkit-standard"/>
              </a:rPr>
              <a:t>What are the main determinants (e.g., gender, socioeconomic status) of multimorbidity across different groups?</a:t>
            </a:r>
            <a:endParaRPr lang="en-GB"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Slide Number Placeholder 2"/>
          <p:cNvSpPr>
            <a:spLocks noGrp="1"/>
          </p:cNvSpPr>
          <p:nvPr>
            <p:ph type="sldNum" sz="quarter" idx="12"/>
          </p:nvPr>
        </p:nvSpPr>
        <p:spPr bwMode="auto"/>
        <p:txBody>
          <a:bodyPr/>
          <a:lstStyle/>
          <a:p>
            <a:pPr>
              <a:defRPr/>
            </a:pPr>
            <a:fld id="{F8BB9520-0EDE-4F0A-B5CB-009A678C3796}" type="slidenum">
              <a:rPr lang="he-IL"/>
              <a:t>30</a:t>
            </a:fld>
            <a:endParaRPr lang="he-IL"/>
          </a:p>
        </p:txBody>
      </p:sp>
      <p:pic>
        <p:nvPicPr>
          <p:cNvPr id="8" name="Picture 7"/>
          <p:cNvPicPr>
            <a:picLocks noChangeAspect="1"/>
          </p:cNvPicPr>
          <p:nvPr/>
        </p:nvPicPr>
        <p:blipFill>
          <a:blip r:embed="rId3"/>
          <a:stretch/>
        </p:blipFill>
        <p:spPr bwMode="auto">
          <a:xfrm>
            <a:off x="2582988" y="364670"/>
            <a:ext cx="2743200" cy="6128659"/>
          </a:xfrm>
          <a:prstGeom prst="rect">
            <a:avLst/>
          </a:prstGeom>
        </p:spPr>
      </p:pic>
      <p:pic>
        <p:nvPicPr>
          <p:cNvPr id="10" name="Content Placeholder 9"/>
          <p:cNvPicPr>
            <a:picLocks noGrp="1" noChangeAspect="1"/>
          </p:cNvPicPr>
          <p:nvPr>
            <p:ph sz="half" idx="2"/>
          </p:nvPr>
        </p:nvPicPr>
        <p:blipFill>
          <a:blip r:embed="rId4"/>
          <a:stretch/>
        </p:blipFill>
        <p:spPr bwMode="auto">
          <a:xfrm>
            <a:off x="5494214" y="364669"/>
            <a:ext cx="2743200" cy="6128659"/>
          </a:xfrm>
          <a:prstGeom prst="rect">
            <a:avLst/>
          </a:prstGeom>
        </p:spPr>
      </p:pic>
    </p:spTree>
    <p:extLst>
      <p:ext uri="{BB962C8B-B14F-4D97-AF65-F5344CB8AC3E}">
        <p14:creationId xmlns:p14="http://schemas.microsoft.com/office/powerpoint/2010/main" val="1287116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7F540B9-DC25-A983-32EB-420CD5D38204}"/>
              </a:ext>
            </a:extLst>
          </p:cNvPr>
          <p:cNvPicPr>
            <a:picLocks noChangeAspect="1"/>
          </p:cNvPicPr>
          <p:nvPr/>
        </p:nvPicPr>
        <p:blipFill>
          <a:blip r:embed="rId2"/>
          <a:stretch>
            <a:fillRect/>
          </a:stretch>
        </p:blipFill>
        <p:spPr>
          <a:xfrm>
            <a:off x="2764326" y="223465"/>
            <a:ext cx="6301853" cy="6411070"/>
          </a:xfrm>
          <a:prstGeom prst="rect">
            <a:avLst/>
          </a:prstGeom>
        </p:spPr>
      </p:pic>
    </p:spTree>
    <p:extLst>
      <p:ext uri="{BB962C8B-B14F-4D97-AF65-F5344CB8AC3E}">
        <p14:creationId xmlns:p14="http://schemas.microsoft.com/office/powerpoint/2010/main" val="16422272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87BE09-B9A3-F50E-C4EB-E03E7941A470}"/>
              </a:ext>
            </a:extLst>
          </p:cNvPr>
          <p:cNvPicPr>
            <a:picLocks noChangeAspect="1"/>
          </p:cNvPicPr>
          <p:nvPr/>
        </p:nvPicPr>
        <p:blipFill>
          <a:blip r:embed="rId2"/>
          <a:stretch>
            <a:fillRect/>
          </a:stretch>
        </p:blipFill>
        <p:spPr>
          <a:xfrm>
            <a:off x="1433749" y="578959"/>
            <a:ext cx="9324502" cy="5700081"/>
          </a:xfrm>
          <a:prstGeom prst="rect">
            <a:avLst/>
          </a:prstGeom>
        </p:spPr>
      </p:pic>
    </p:spTree>
    <p:extLst>
      <p:ext uri="{BB962C8B-B14F-4D97-AF65-F5344CB8AC3E}">
        <p14:creationId xmlns:p14="http://schemas.microsoft.com/office/powerpoint/2010/main" val="15270029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403F62-F43D-EE81-5C3C-6591EE9B58DD}"/>
              </a:ext>
            </a:extLst>
          </p:cNvPr>
          <p:cNvPicPr>
            <a:picLocks noChangeAspect="1"/>
          </p:cNvPicPr>
          <p:nvPr/>
        </p:nvPicPr>
        <p:blipFill>
          <a:blip r:embed="rId3"/>
          <a:stretch>
            <a:fillRect/>
          </a:stretch>
        </p:blipFill>
        <p:spPr>
          <a:xfrm>
            <a:off x="984114" y="809356"/>
            <a:ext cx="10170195" cy="5124516"/>
          </a:xfrm>
          <a:prstGeom prst="rect">
            <a:avLst/>
          </a:prstGeom>
        </p:spPr>
      </p:pic>
    </p:spTree>
    <p:extLst>
      <p:ext uri="{BB962C8B-B14F-4D97-AF65-F5344CB8AC3E}">
        <p14:creationId xmlns:p14="http://schemas.microsoft.com/office/powerpoint/2010/main" val="4199739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1102CC59-2A7C-68E1-A802-790C9EE1FC06}"/>
              </a:ext>
            </a:extLst>
          </p:cNvPr>
          <p:cNvPicPr>
            <a:picLocks noGrp="1" noChangeAspect="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2569779" y="6162"/>
            <a:ext cx="6109409" cy="6851838"/>
          </a:xfrm>
        </p:spPr>
      </p:pic>
    </p:spTree>
    <p:extLst>
      <p:ext uri="{BB962C8B-B14F-4D97-AF65-F5344CB8AC3E}">
        <p14:creationId xmlns:p14="http://schemas.microsoft.com/office/powerpoint/2010/main" val="133651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32687-CDA9-21A2-D9FC-3AA76E6CD50C}"/>
              </a:ext>
            </a:extLst>
          </p:cNvPr>
          <p:cNvSpPr>
            <a:spLocks noGrp="1"/>
          </p:cNvSpPr>
          <p:nvPr>
            <p:ph type="title"/>
          </p:nvPr>
        </p:nvSpPr>
        <p:spPr>
          <a:xfrm>
            <a:off x="838200" y="18255"/>
            <a:ext cx="10515600" cy="1325563"/>
          </a:xfrm>
        </p:spPr>
        <p:txBody>
          <a:bodyPr>
            <a:normAutofit fontScale="90000"/>
          </a:bodyPr>
          <a:lstStyle/>
          <a:p>
            <a:pPr rtl="0"/>
            <a:r>
              <a:rPr lang="en-GB" b="1" i="0" u="none" strike="noStrike" dirty="0">
                <a:solidFill>
                  <a:srgbClr val="000000"/>
                </a:solidFill>
                <a:effectLst/>
              </a:rPr>
              <a:t/>
            </a:r>
            <a:br>
              <a:rPr lang="en-GB" b="1" i="0" u="none" strike="noStrike" dirty="0">
                <a:solidFill>
                  <a:srgbClr val="000000"/>
                </a:solidFill>
                <a:effectLst/>
              </a:rPr>
            </a:br>
            <a:r>
              <a:rPr lang="en-GB" b="1" i="0" u="none" strike="noStrike" dirty="0">
                <a:solidFill>
                  <a:srgbClr val="000000"/>
                </a:solidFill>
                <a:effectLst/>
                <a:latin typeface="-webkit-standard"/>
              </a:rPr>
              <a:t>Motivation behind this Study</a:t>
            </a:r>
            <a:r>
              <a:rPr lang="en-GB" b="0" i="0" u="none" strike="noStrike" dirty="0">
                <a:solidFill>
                  <a:srgbClr val="000000"/>
                </a:solidFill>
                <a:effectLst/>
              </a:rPr>
              <a:t/>
            </a:r>
            <a:br>
              <a:rPr lang="en-GB" b="0" i="0" u="none" strike="noStrike" dirty="0">
                <a:solidFill>
                  <a:srgbClr val="000000"/>
                </a:solidFill>
                <a:effectLst/>
              </a:rPr>
            </a:br>
            <a:r>
              <a:rPr lang="en-GB" b="0" i="0" u="none" strike="noStrike" dirty="0">
                <a:solidFill>
                  <a:srgbClr val="000000"/>
                </a:solidFill>
                <a:effectLst/>
              </a:rPr>
              <a:t>  </a:t>
            </a:r>
            <a:endParaRPr lang="en-LU" dirty="0"/>
          </a:p>
        </p:txBody>
      </p:sp>
      <p:sp>
        <p:nvSpPr>
          <p:cNvPr id="5" name="Content Placeholder 4">
            <a:extLst>
              <a:ext uri="{FF2B5EF4-FFF2-40B4-BE49-F238E27FC236}">
                <a16:creationId xmlns:a16="http://schemas.microsoft.com/office/drawing/2014/main" id="{187C7949-4B6E-610F-2DB6-8BDF715A5532}"/>
              </a:ext>
            </a:extLst>
          </p:cNvPr>
          <p:cNvSpPr>
            <a:spLocks noGrp="1"/>
          </p:cNvSpPr>
          <p:nvPr>
            <p:ph idx="1"/>
          </p:nvPr>
        </p:nvSpPr>
        <p:spPr>
          <a:xfrm>
            <a:off x="838200" y="1343818"/>
            <a:ext cx="10515600" cy="4833145"/>
          </a:xfrm>
        </p:spPr>
        <p:txBody>
          <a:bodyPr>
            <a:normAutofit lnSpcReduction="10000"/>
          </a:bodyPr>
          <a:lstStyle/>
          <a:p>
            <a:pPr algn="just">
              <a:buFont typeface="Arial" panose="020B0604020202020204" pitchFamily="34" charset="0"/>
              <a:buChar char="•"/>
            </a:pPr>
            <a:r>
              <a:rPr lang="en-GB" b="1" i="0" u="none" strike="noStrike" dirty="0">
                <a:solidFill>
                  <a:srgbClr val="000000"/>
                </a:solidFill>
                <a:effectLst/>
              </a:rPr>
              <a:t>Multimorbidity</a:t>
            </a:r>
            <a:r>
              <a:rPr lang="en-GB" b="0" i="0" u="none" strike="noStrike" dirty="0">
                <a:solidFill>
                  <a:srgbClr val="000000"/>
                </a:solidFill>
                <a:effectLst/>
              </a:rPr>
              <a:t> is linked to:</a:t>
            </a:r>
          </a:p>
          <a:p>
            <a:pPr marL="742950" lvl="1" indent="-285750" algn="just">
              <a:buFont typeface="Arial" panose="020B0604020202020204" pitchFamily="34" charset="0"/>
              <a:buChar char="•"/>
            </a:pPr>
            <a:r>
              <a:rPr lang="en-GB" b="0" i="0" u="none" strike="noStrike" dirty="0">
                <a:solidFill>
                  <a:srgbClr val="000000"/>
                </a:solidFill>
                <a:effectLst/>
              </a:rPr>
              <a:t>Increased risks of </a:t>
            </a:r>
            <a:r>
              <a:rPr lang="en-GB" b="1" i="0" u="none" strike="noStrike" dirty="0">
                <a:solidFill>
                  <a:srgbClr val="000000"/>
                </a:solidFill>
                <a:effectLst/>
              </a:rPr>
              <a:t>premature death</a:t>
            </a:r>
            <a:r>
              <a:rPr lang="en-GB" b="0" i="0" u="none" strike="noStrike" dirty="0">
                <a:solidFill>
                  <a:srgbClr val="000000"/>
                </a:solidFill>
                <a:effectLst/>
              </a:rPr>
              <a:t>, </a:t>
            </a:r>
            <a:r>
              <a:rPr lang="en-GB" b="1" i="0" u="none" strike="noStrike" dirty="0">
                <a:solidFill>
                  <a:srgbClr val="000000"/>
                </a:solidFill>
                <a:effectLst/>
              </a:rPr>
              <a:t>hospitalization</a:t>
            </a:r>
            <a:r>
              <a:rPr lang="en-GB" b="0" i="0" u="none" strike="noStrike" dirty="0">
                <a:solidFill>
                  <a:srgbClr val="000000"/>
                </a:solidFill>
                <a:effectLst/>
              </a:rPr>
              <a:t>, </a:t>
            </a:r>
            <a:r>
              <a:rPr lang="en-GB" b="1" i="0" u="none" strike="noStrike" dirty="0">
                <a:solidFill>
                  <a:srgbClr val="000000"/>
                </a:solidFill>
                <a:effectLst/>
              </a:rPr>
              <a:t>polypharmacy</a:t>
            </a:r>
            <a:r>
              <a:rPr lang="en-GB" b="0" i="0" u="none" strike="noStrike" dirty="0">
                <a:solidFill>
                  <a:srgbClr val="000000"/>
                </a:solidFill>
                <a:effectLst/>
              </a:rPr>
              <a:t>, and </a:t>
            </a:r>
            <a:r>
              <a:rPr lang="en-GB" b="1" i="0" u="none" strike="noStrike" dirty="0">
                <a:solidFill>
                  <a:srgbClr val="000000"/>
                </a:solidFill>
                <a:effectLst/>
              </a:rPr>
              <a:t>reduced quality of life</a:t>
            </a:r>
            <a:r>
              <a:rPr lang="en-GB" b="0" i="0" u="none" strike="noStrike" dirty="0">
                <a:solidFill>
                  <a:srgbClr val="000000"/>
                </a:solidFill>
                <a:effectLst/>
              </a:rPr>
              <a:t>.</a:t>
            </a:r>
          </a:p>
          <a:p>
            <a:pPr marL="742950" lvl="1" indent="-285750" algn="just">
              <a:buFont typeface="Arial" panose="020B0604020202020204" pitchFamily="34" charset="0"/>
              <a:buChar char="•"/>
            </a:pPr>
            <a:r>
              <a:rPr lang="en-GB" b="0" i="0" u="none" strike="noStrike" dirty="0">
                <a:solidFill>
                  <a:srgbClr val="000000"/>
                </a:solidFill>
                <a:effectLst/>
              </a:rPr>
              <a:t>A significant </a:t>
            </a:r>
            <a:r>
              <a:rPr lang="en-GB" b="1" i="0" u="none" strike="noStrike" dirty="0">
                <a:solidFill>
                  <a:srgbClr val="000000"/>
                </a:solidFill>
                <a:effectLst/>
              </a:rPr>
              <a:t>economic burden</a:t>
            </a:r>
            <a:r>
              <a:rPr lang="en-GB" b="0" i="0" u="none" strike="noStrike" dirty="0">
                <a:solidFill>
                  <a:srgbClr val="000000"/>
                </a:solidFill>
                <a:effectLst/>
              </a:rPr>
              <a:t> on healthcare systems.</a:t>
            </a:r>
          </a:p>
          <a:p>
            <a:pPr marL="457200" lvl="1" indent="0" algn="just">
              <a:buNone/>
            </a:pPr>
            <a:endParaRPr lang="en-GB" b="0" i="0" u="none" strike="noStrike" dirty="0">
              <a:solidFill>
                <a:srgbClr val="000000"/>
              </a:solidFill>
              <a:effectLst/>
            </a:endParaRPr>
          </a:p>
          <a:p>
            <a:pPr algn="just">
              <a:buFont typeface="Arial" panose="020B0604020202020204" pitchFamily="34" charset="0"/>
              <a:buChar char="•"/>
            </a:pPr>
            <a:r>
              <a:rPr lang="en-GB" b="0" i="0" u="none" strike="noStrike" dirty="0">
                <a:solidFill>
                  <a:srgbClr val="000000"/>
                </a:solidFill>
                <a:effectLst/>
              </a:rPr>
              <a:t>Healthcare systems are primarily designed for single-disease treatment, which may increase the risk of:</a:t>
            </a:r>
          </a:p>
          <a:p>
            <a:pPr marL="742950" lvl="1" indent="-285750" algn="just">
              <a:buFont typeface="Arial" panose="020B0604020202020204" pitchFamily="34" charset="0"/>
              <a:buChar char="•"/>
            </a:pPr>
            <a:r>
              <a:rPr lang="en-GB" b="1" i="0" u="none" strike="noStrike" dirty="0">
                <a:solidFill>
                  <a:srgbClr val="000000"/>
                </a:solidFill>
                <a:effectLst/>
              </a:rPr>
              <a:t>Iatrogenic harm</a:t>
            </a:r>
            <a:r>
              <a:rPr lang="en-GB" b="0" i="0" u="none" strike="noStrike" dirty="0">
                <a:solidFill>
                  <a:srgbClr val="000000"/>
                </a:solidFill>
                <a:effectLst/>
              </a:rPr>
              <a:t> and </a:t>
            </a:r>
            <a:r>
              <a:rPr lang="en-GB" b="1" i="0" u="none" strike="noStrike" dirty="0">
                <a:solidFill>
                  <a:srgbClr val="000000"/>
                </a:solidFill>
                <a:effectLst/>
              </a:rPr>
              <a:t>complex drug interactions</a:t>
            </a:r>
            <a:r>
              <a:rPr lang="en-GB" b="0" i="0" u="none" strike="noStrike" dirty="0">
                <a:solidFill>
                  <a:srgbClr val="000000"/>
                </a:solidFill>
                <a:effectLst/>
              </a:rPr>
              <a:t> due to </a:t>
            </a:r>
            <a:r>
              <a:rPr lang="en-GB" b="1" i="0" u="none" strike="noStrike" dirty="0">
                <a:solidFill>
                  <a:srgbClr val="000000"/>
                </a:solidFill>
                <a:effectLst/>
              </a:rPr>
              <a:t>polypharmacy</a:t>
            </a:r>
            <a:r>
              <a:rPr lang="en-GB" b="0" i="0" u="none" strike="noStrike" dirty="0">
                <a:solidFill>
                  <a:srgbClr val="000000"/>
                </a:solidFill>
                <a:effectLst/>
              </a:rPr>
              <a:t> in multimorbid patients.</a:t>
            </a:r>
          </a:p>
          <a:p>
            <a:pPr marL="742950" lvl="1" indent="-285750" algn="just">
              <a:buFont typeface="Arial" panose="020B0604020202020204" pitchFamily="34" charset="0"/>
              <a:buChar char="•"/>
            </a:pPr>
            <a:endParaRPr lang="en-GB" b="0" i="0" u="none" strike="noStrike" dirty="0">
              <a:solidFill>
                <a:srgbClr val="000000"/>
              </a:solidFill>
              <a:effectLst/>
            </a:endParaRPr>
          </a:p>
          <a:p>
            <a:pPr algn="just">
              <a:buFont typeface="Arial" panose="020B0604020202020204" pitchFamily="34" charset="0"/>
              <a:buChar char="•"/>
            </a:pPr>
            <a:r>
              <a:rPr lang="en-GB" b="0" i="0" u="none" strike="noStrike" dirty="0">
                <a:solidFill>
                  <a:srgbClr val="000000"/>
                </a:solidFill>
                <a:effectLst/>
              </a:rPr>
              <a:t>There is a </a:t>
            </a:r>
            <a:r>
              <a:rPr lang="en-GB" b="1" i="0" u="none" strike="noStrike" dirty="0">
                <a:solidFill>
                  <a:srgbClr val="000000"/>
                </a:solidFill>
                <a:effectLst/>
              </a:rPr>
              <a:t>growing need</a:t>
            </a:r>
            <a:r>
              <a:rPr lang="en-GB" b="0" i="0" u="none" strike="noStrike" dirty="0">
                <a:solidFill>
                  <a:srgbClr val="000000"/>
                </a:solidFill>
                <a:effectLst/>
              </a:rPr>
              <a:t> for improved management of multimorbidity due to the </a:t>
            </a:r>
            <a:r>
              <a:rPr lang="en-GB" b="1" i="0" u="none" strike="noStrike" dirty="0">
                <a:solidFill>
                  <a:srgbClr val="000000"/>
                </a:solidFill>
                <a:effectLst/>
              </a:rPr>
              <a:t>aging population</a:t>
            </a:r>
            <a:r>
              <a:rPr lang="en-GB" b="0" i="0" u="none" strike="noStrike" dirty="0">
                <a:solidFill>
                  <a:srgbClr val="000000"/>
                </a:solidFill>
                <a:effectLst/>
              </a:rPr>
              <a:t>.</a:t>
            </a:r>
          </a:p>
          <a:p>
            <a:pPr marL="228600" indent="-228600" algn="just" defTabSz="914400" rtl="0">
              <a:lnSpc>
                <a:spcPct val="90000"/>
              </a:lnSpc>
              <a:spcBef>
                <a:spcPts val="1000"/>
              </a:spcBef>
              <a:buFont typeface="Arial"/>
              <a:buChar char="•"/>
            </a:pPr>
            <a:endParaRPr lang="en-LU" dirty="0"/>
          </a:p>
        </p:txBody>
      </p:sp>
    </p:spTree>
    <p:extLst>
      <p:ext uri="{BB962C8B-B14F-4D97-AF65-F5344CB8AC3E}">
        <p14:creationId xmlns:p14="http://schemas.microsoft.com/office/powerpoint/2010/main" val="2528492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722C1-C887-1CE6-AC16-43BFF27C9C74}"/>
              </a:ext>
            </a:extLst>
          </p:cNvPr>
          <p:cNvSpPr>
            <a:spLocks noGrp="1"/>
          </p:cNvSpPr>
          <p:nvPr>
            <p:ph type="title"/>
          </p:nvPr>
        </p:nvSpPr>
        <p:spPr/>
        <p:txBody>
          <a:bodyPr/>
          <a:lstStyle/>
          <a:p>
            <a:r>
              <a:rPr lang="en-GB" b="1" i="0" u="none" strike="noStrike" dirty="0">
                <a:solidFill>
                  <a:srgbClr val="000000"/>
                </a:solidFill>
                <a:effectLst/>
                <a:latin typeface="-webkit-standard"/>
              </a:rPr>
              <a:t>Research Gap</a:t>
            </a:r>
            <a:endParaRPr lang="en-LU" b="1" dirty="0"/>
          </a:p>
        </p:txBody>
      </p:sp>
      <p:sp>
        <p:nvSpPr>
          <p:cNvPr id="3" name="Content Placeholder 2">
            <a:extLst>
              <a:ext uri="{FF2B5EF4-FFF2-40B4-BE49-F238E27FC236}">
                <a16:creationId xmlns:a16="http://schemas.microsoft.com/office/drawing/2014/main" id="{AB2F64C8-939C-75D0-EF84-0BD02B80BD3F}"/>
              </a:ext>
            </a:extLst>
          </p:cNvPr>
          <p:cNvSpPr>
            <a:spLocks noGrp="1"/>
          </p:cNvSpPr>
          <p:nvPr>
            <p:ph idx="1"/>
          </p:nvPr>
        </p:nvSpPr>
        <p:spPr/>
        <p:txBody>
          <a:bodyPr>
            <a:normAutofit/>
          </a:bodyPr>
          <a:lstStyle/>
          <a:p>
            <a:pPr algn="l">
              <a:buFont typeface="Arial" panose="020B0604020202020204" pitchFamily="34" charset="0"/>
              <a:buChar char="•"/>
            </a:pPr>
            <a:r>
              <a:rPr lang="en-GB" b="0" i="0" u="none" strike="noStrike" dirty="0">
                <a:solidFill>
                  <a:srgbClr val="000000"/>
                </a:solidFill>
                <a:effectLst/>
              </a:rPr>
              <a:t>Limited knowledge on the </a:t>
            </a:r>
            <a:r>
              <a:rPr lang="en-GB" b="1" i="0" u="none" strike="noStrike" dirty="0">
                <a:solidFill>
                  <a:srgbClr val="000000"/>
                </a:solidFill>
                <a:effectLst/>
              </a:rPr>
              <a:t>prevalence</a:t>
            </a:r>
            <a:r>
              <a:rPr lang="en-GB" b="0" i="0" u="none" strike="noStrike" dirty="0">
                <a:solidFill>
                  <a:srgbClr val="000000"/>
                </a:solidFill>
                <a:effectLst/>
              </a:rPr>
              <a:t> of disease combinations in </a:t>
            </a:r>
            <a:r>
              <a:rPr lang="en-GB" b="1" i="0" u="none" strike="noStrike" dirty="0">
                <a:solidFill>
                  <a:srgbClr val="000000"/>
                </a:solidFill>
                <a:effectLst/>
              </a:rPr>
              <a:t>immigrant</a:t>
            </a:r>
            <a:r>
              <a:rPr lang="en-GB" b="0" i="0" u="none" strike="noStrike" dirty="0">
                <a:solidFill>
                  <a:srgbClr val="000000"/>
                </a:solidFill>
                <a:effectLst/>
              </a:rPr>
              <a:t> populations.</a:t>
            </a: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Need for studies that:</a:t>
            </a:r>
          </a:p>
          <a:p>
            <a:pPr marL="742950" lvl="1" indent="-285750" algn="l">
              <a:buFont typeface="Arial" panose="020B0604020202020204" pitchFamily="34" charset="0"/>
              <a:buChar char="•"/>
            </a:pPr>
            <a:r>
              <a:rPr lang="en-GB" b="0" i="0" u="none" strike="noStrike" dirty="0">
                <a:solidFill>
                  <a:srgbClr val="000000"/>
                </a:solidFill>
                <a:effectLst/>
              </a:rPr>
              <a:t>Identify common clusters of chronic diseases.</a:t>
            </a:r>
          </a:p>
          <a:p>
            <a:pPr marL="742950" lvl="1" indent="-285750" algn="l">
              <a:buFont typeface="Arial" panose="020B0604020202020204" pitchFamily="34" charset="0"/>
              <a:buChar char="•"/>
            </a:pPr>
            <a:r>
              <a:rPr lang="en-GB" b="0" i="0" u="none" strike="noStrike" dirty="0">
                <a:solidFill>
                  <a:srgbClr val="000000"/>
                </a:solidFill>
                <a:effectLst/>
              </a:rPr>
              <a:t>Simplify care processes and improve understanding of health disparities.</a:t>
            </a:r>
          </a:p>
          <a:p>
            <a:pPr marL="228600" indent="-228600" algn="l" defTabSz="914400" rtl="0">
              <a:lnSpc>
                <a:spcPct val="90000"/>
              </a:lnSpc>
              <a:spcBef>
                <a:spcPts val="1000"/>
              </a:spcBef>
              <a:buFont typeface="Arial"/>
              <a:buChar char="•"/>
            </a:pPr>
            <a:endParaRPr lang="en-LU" dirty="0"/>
          </a:p>
        </p:txBody>
      </p:sp>
    </p:spTree>
    <p:extLst>
      <p:ext uri="{BB962C8B-B14F-4D97-AF65-F5344CB8AC3E}">
        <p14:creationId xmlns:p14="http://schemas.microsoft.com/office/powerpoint/2010/main" val="240499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r>
              <a:rPr lang="en-GB" b="1" dirty="0"/>
              <a:t>Morbidity Profiles by Nativity Status and Country of Origin</a:t>
            </a:r>
          </a:p>
        </p:txBody>
      </p:sp>
      <p:sp>
        <p:nvSpPr>
          <p:cNvPr id="3" name="Content Placeholder 2"/>
          <p:cNvSpPr>
            <a:spLocks noGrp="1"/>
          </p:cNvSpPr>
          <p:nvPr>
            <p:ph idx="1"/>
          </p:nvPr>
        </p:nvSpPr>
        <p:spPr bwMode="auto">
          <a:xfrm>
            <a:off x="838200" y="2064065"/>
            <a:ext cx="10515600" cy="4231431"/>
          </a:xfrm>
        </p:spPr>
        <p:txBody>
          <a:bodyPr>
            <a:normAutofit/>
          </a:bodyPr>
          <a:lstStyle/>
          <a:p>
            <a:r>
              <a:rPr lang="en-GB" b="1" dirty="0"/>
              <a:t>First-generation (FG) immigrants</a:t>
            </a:r>
            <a:r>
              <a:rPr lang="en-GB" dirty="0"/>
              <a:t>:</a:t>
            </a:r>
          </a:p>
          <a:p>
            <a:pPr lvl="1"/>
            <a:r>
              <a:rPr lang="en-GB" dirty="0"/>
              <a:t>Lower multimorbidity rates compared to natives.</a:t>
            </a:r>
          </a:p>
          <a:p>
            <a:pPr lvl="1"/>
            <a:r>
              <a:rPr lang="en-GB" dirty="0"/>
              <a:t>Greater complexity in health patterns, especially among </a:t>
            </a:r>
            <a:r>
              <a:rPr lang="en-GB" b="1" dirty="0"/>
              <a:t>non-Western immigrants</a:t>
            </a:r>
            <a:r>
              <a:rPr lang="en-GB" dirty="0"/>
              <a:t> (Diaz et al. 2015).</a:t>
            </a:r>
          </a:p>
          <a:p>
            <a:pPr lvl="1"/>
            <a:endParaRPr lang="en-GB" dirty="0"/>
          </a:p>
          <a:p>
            <a:r>
              <a:rPr lang="en-GB" b="1" dirty="0"/>
              <a:t>Second-generation (SG) immigrants</a:t>
            </a:r>
            <a:r>
              <a:rPr lang="en-GB" dirty="0"/>
              <a:t>:</a:t>
            </a:r>
          </a:p>
          <a:p>
            <a:pPr lvl="1"/>
            <a:r>
              <a:rPr lang="en-GB" dirty="0"/>
              <a:t>Higher rates of </a:t>
            </a:r>
            <a:r>
              <a:rPr lang="en-GB" b="1" dirty="0"/>
              <a:t>mortality</a:t>
            </a:r>
            <a:r>
              <a:rPr lang="en-GB" dirty="0"/>
              <a:t> and </a:t>
            </a:r>
            <a:r>
              <a:rPr lang="en-GB" b="1" dirty="0"/>
              <a:t>chronic diseases</a:t>
            </a:r>
            <a:r>
              <a:rPr lang="en-GB" dirty="0"/>
              <a:t>, particularly among those with </a:t>
            </a:r>
            <a:r>
              <a:rPr lang="en-GB" b="1" dirty="0"/>
              <a:t>non-Western parents </a:t>
            </a:r>
            <a:r>
              <a:rPr lang="en-GB" dirty="0"/>
              <a:t>(Bennet et al. 2021; Wallace et al. 2023).</a:t>
            </a:r>
          </a:p>
          <a:p>
            <a:pPr lvl="2" rtl="0">
              <a:defRPr/>
            </a:pPr>
            <a:endParaRPr lang="en-GB" i="1" dirty="0"/>
          </a:p>
          <a:p>
            <a:pPr lvl="1" rtl="0">
              <a:defRPr/>
            </a:pPr>
            <a:endParaRPr lang="en-GB" i="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b="1" dirty="0"/>
              <a:t>Norwegian context</a:t>
            </a:r>
            <a:endParaRPr b="1" dirty="0"/>
          </a:p>
        </p:txBody>
      </p:sp>
      <p:sp>
        <p:nvSpPr>
          <p:cNvPr id="3" name="Content Placeholder 2"/>
          <p:cNvSpPr>
            <a:spLocks noGrp="1"/>
          </p:cNvSpPr>
          <p:nvPr>
            <p:ph idx="1"/>
          </p:nvPr>
        </p:nvSpPr>
        <p:spPr bwMode="auto">
          <a:xfrm>
            <a:off x="838200" y="1823509"/>
            <a:ext cx="10647555" cy="4486275"/>
          </a:xfrm>
        </p:spPr>
        <p:txBody>
          <a:bodyPr>
            <a:normAutofit/>
          </a:bodyPr>
          <a:lstStyle/>
          <a:p>
            <a:pPr>
              <a:defRPr/>
            </a:pPr>
            <a:r>
              <a:rPr lang="en-US" b="1" dirty="0"/>
              <a:t>FG immigrants </a:t>
            </a:r>
            <a:r>
              <a:rPr lang="en-US" dirty="0"/>
              <a:t>∼ 15% of the population.</a:t>
            </a:r>
          </a:p>
          <a:p>
            <a:pPr>
              <a:defRPr/>
            </a:pPr>
            <a:endParaRPr lang="en-US" dirty="0"/>
          </a:p>
          <a:p>
            <a:pPr>
              <a:defRPr/>
            </a:pPr>
            <a:r>
              <a:rPr lang="en-GB" dirty="0"/>
              <a:t>Diverse immigrant backgrounds by </a:t>
            </a:r>
            <a:r>
              <a:rPr lang="en-GB" b="1" dirty="0"/>
              <a:t>country of origin</a:t>
            </a:r>
            <a:r>
              <a:rPr lang="en-GB" dirty="0"/>
              <a:t> and </a:t>
            </a:r>
            <a:r>
              <a:rPr lang="en-GB" b="1" dirty="0"/>
              <a:t>reasons for migration</a:t>
            </a:r>
            <a:r>
              <a:rPr lang="en-GB" dirty="0"/>
              <a:t>: </a:t>
            </a:r>
            <a:endParaRPr dirty="0"/>
          </a:p>
          <a:p>
            <a:pPr marL="457200" lvl="1" indent="0">
              <a:buNone/>
              <a:defRPr/>
            </a:pPr>
            <a:r>
              <a:rPr lang="en-US" dirty="0"/>
              <a:t>Nordic, outside EU/EEA, EU/EEA (particularly CEE) </a:t>
            </a:r>
            <a:r>
              <a:rPr lang="en-US" sz="1600" i="1" dirty="0"/>
              <a:t>(</a:t>
            </a:r>
            <a:r>
              <a:rPr lang="en-US" sz="1600" i="1" dirty="0" err="1"/>
              <a:t>Brochmann</a:t>
            </a:r>
            <a:r>
              <a:rPr lang="en-US" sz="1600" i="1" dirty="0"/>
              <a:t> &amp; </a:t>
            </a:r>
            <a:r>
              <a:rPr lang="en-US" sz="1600" i="1" dirty="0" err="1"/>
              <a:t>Kjeldstadli</a:t>
            </a:r>
            <a:r>
              <a:rPr lang="en-US" sz="1600" i="1" dirty="0"/>
              <a:t>, 2008; Friberg, 2016)</a:t>
            </a:r>
            <a:endParaRPr dirty="0"/>
          </a:p>
          <a:p>
            <a:pPr>
              <a:defRPr/>
            </a:pPr>
            <a:endParaRPr lang="en-US" b="1" dirty="0"/>
          </a:p>
          <a:p>
            <a:pPr algn="just">
              <a:defRPr/>
            </a:pPr>
            <a:endParaRPr lang="en-US" dirty="0"/>
          </a:p>
          <a:p>
            <a:pPr algn="just">
              <a:defRPr/>
            </a:pPr>
            <a:endParaRPr lang="en-US" dirty="0"/>
          </a:p>
          <a:p>
            <a:pPr algn="just">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1"/>
          <p:cNvSpPr>
            <a:spLocks noGrp="1"/>
          </p:cNvSpPr>
          <p:nvPr>
            <p:ph type="title"/>
          </p:nvPr>
        </p:nvSpPr>
        <p:spPr bwMode="auto"/>
        <p:txBody>
          <a:bodyPr/>
          <a:lstStyle/>
          <a:p>
            <a:pPr>
              <a:defRPr/>
            </a:pPr>
            <a:r>
              <a:rPr lang="en-US"/>
              <a:t>Data</a:t>
            </a:r>
            <a:endParaRPr/>
          </a:p>
        </p:txBody>
      </p:sp>
      <p:sp>
        <p:nvSpPr>
          <p:cNvPr id="3" name="Content Placeholder 2"/>
          <p:cNvSpPr>
            <a:spLocks noGrp="1"/>
          </p:cNvSpPr>
          <p:nvPr>
            <p:ph idx="1"/>
          </p:nvPr>
        </p:nvSpPr>
        <p:spPr bwMode="auto"/>
        <p:txBody>
          <a:bodyPr>
            <a:normAutofit fontScale="92500"/>
          </a:bodyPr>
          <a:lstStyle/>
          <a:p>
            <a:pPr>
              <a:defRPr/>
            </a:pPr>
            <a:r>
              <a:rPr lang="en-US" b="1" dirty="0"/>
              <a:t>Source:</a:t>
            </a:r>
            <a:r>
              <a:rPr lang="en-US" dirty="0"/>
              <a:t> Norwegian Population Register and KUHR register, 2014-2019</a:t>
            </a:r>
          </a:p>
          <a:p>
            <a:pPr>
              <a:defRPr/>
            </a:pPr>
            <a:endParaRPr lang="en-US" dirty="0">
              <a:highlight>
                <a:srgbClr val="FFFF00"/>
              </a:highlight>
            </a:endParaRPr>
          </a:p>
          <a:p>
            <a:pPr>
              <a:defRPr/>
            </a:pPr>
            <a:r>
              <a:rPr lang="en-US" b="1" dirty="0"/>
              <a:t>Analytical sample</a:t>
            </a:r>
            <a:r>
              <a:rPr lang="en-US" dirty="0"/>
              <a:t>: </a:t>
            </a:r>
          </a:p>
          <a:p>
            <a:pPr lvl="1">
              <a:defRPr/>
            </a:pPr>
            <a:r>
              <a:rPr lang="en-US" dirty="0"/>
              <a:t>2,743,181 native-born individuals,</a:t>
            </a:r>
          </a:p>
          <a:p>
            <a:pPr lvl="1">
              <a:defRPr/>
            </a:pPr>
            <a:r>
              <a:rPr lang="en-US" dirty="0"/>
              <a:t>550,471 FG immigrants (= not born in Norway) &amp;</a:t>
            </a:r>
          </a:p>
          <a:p>
            <a:pPr lvl="1">
              <a:defRPr/>
            </a:pPr>
            <a:r>
              <a:rPr lang="en-US" dirty="0"/>
              <a:t>190,910 SG immigrants (= at least one parent not born in Norway)</a:t>
            </a:r>
          </a:p>
          <a:p>
            <a:pPr lvl="1">
              <a:defRPr/>
            </a:pPr>
            <a:r>
              <a:rPr lang="en-US" dirty="0"/>
              <a:t>Lived in Norway between 2014 and 2019</a:t>
            </a:r>
          </a:p>
          <a:p>
            <a:pPr lvl="1">
              <a:defRPr/>
            </a:pPr>
            <a:r>
              <a:rPr lang="en-US" dirty="0"/>
              <a:t>Aged 20+ years in 2014</a:t>
            </a:r>
          </a:p>
          <a:p>
            <a:pPr>
              <a:defRPr/>
            </a:pPr>
            <a:endParaRPr lang="en-US" dirty="0">
              <a:highlight>
                <a:srgbClr val="FFFF00"/>
              </a:highlight>
              <a:latin typeface="Corbel"/>
            </a:endParaRPr>
          </a:p>
          <a:p>
            <a:pPr>
              <a:defRPr/>
            </a:pPr>
            <a:r>
              <a:rPr lang="en-US" dirty="0">
                <a:latin typeface="Corbel"/>
              </a:rPr>
              <a:t>10% probability </a:t>
            </a:r>
            <a:r>
              <a:rPr lang="en-US" dirty="0"/>
              <a:t>sample was used </a:t>
            </a:r>
            <a:r>
              <a:rPr lang="en-US" dirty="0">
                <a:latin typeface="Corbel"/>
              </a:rPr>
              <a:t>for the current analysis</a:t>
            </a:r>
          </a:p>
          <a:p>
            <a:pPr>
              <a:defRPr/>
            </a:pPr>
            <a:endParaRPr lang="en-US" dirty="0">
              <a:highlight>
                <a:srgbClr val="FFFF00"/>
              </a:highlight>
              <a:latin typeface="Corbel"/>
            </a:endParaRPr>
          </a:p>
          <a:p>
            <a:pPr>
              <a:defRPr/>
            </a:pPr>
            <a:endParaRPr lang="en-US" dirty="0">
              <a:highlight>
                <a:srgbClr val="FFFF00"/>
              </a:highlight>
              <a:latin typeface="Corbel"/>
            </a:endParaRPr>
          </a:p>
          <a:p>
            <a:pPr>
              <a:defRPr/>
            </a:pPr>
            <a:endParaRPr dirty="0">
              <a:highlight>
                <a:srgbClr val="FFFF00"/>
              </a:highlight>
            </a:endParaRPr>
          </a:p>
          <a:p>
            <a:pPr>
              <a:defRPr/>
            </a:pPr>
            <a:endParaRPr dirty="0">
              <a:latin typeface="Corbe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8F393-3E3B-B491-B16E-83C8775AAA44}"/>
              </a:ext>
            </a:extLst>
          </p:cNvPr>
          <p:cNvSpPr>
            <a:spLocks noGrp="1"/>
          </p:cNvSpPr>
          <p:nvPr>
            <p:ph type="title"/>
          </p:nvPr>
        </p:nvSpPr>
        <p:spPr>
          <a:xfrm>
            <a:off x="838200" y="133012"/>
            <a:ext cx="10515600" cy="1325563"/>
          </a:xfrm>
        </p:spPr>
        <p:txBody>
          <a:bodyPr/>
          <a:lstStyle/>
          <a:p>
            <a:r>
              <a:rPr lang="en-US" sz="4400" b="1" dirty="0">
                <a:solidFill>
                  <a:schemeClr val="tx1"/>
                </a:solidFill>
                <a:latin typeface="Corbel"/>
              </a:rPr>
              <a:t>Measures of chronic diseases</a:t>
            </a:r>
            <a:endParaRPr lang="en-LU" b="1" dirty="0"/>
          </a:p>
        </p:txBody>
      </p:sp>
      <p:sp>
        <p:nvSpPr>
          <p:cNvPr id="3" name="Content Placeholder 2">
            <a:extLst>
              <a:ext uri="{FF2B5EF4-FFF2-40B4-BE49-F238E27FC236}">
                <a16:creationId xmlns:a16="http://schemas.microsoft.com/office/drawing/2014/main" id="{49B81691-D2F2-7B2A-40D2-4D99F6057977}"/>
              </a:ext>
            </a:extLst>
          </p:cNvPr>
          <p:cNvSpPr>
            <a:spLocks noGrp="1"/>
          </p:cNvSpPr>
          <p:nvPr>
            <p:ph idx="1"/>
          </p:nvPr>
        </p:nvSpPr>
        <p:spPr>
          <a:xfrm>
            <a:off x="838200" y="1458575"/>
            <a:ext cx="10515600" cy="4718388"/>
          </a:xfrm>
        </p:spPr>
        <p:txBody>
          <a:bodyPr>
            <a:normAutofit/>
          </a:bodyPr>
          <a:lstStyle/>
          <a:p>
            <a:r>
              <a:rPr lang="en-GB" i="0" u="none" strike="noStrike" dirty="0">
                <a:solidFill>
                  <a:srgbClr val="000000"/>
                </a:solidFill>
                <a:effectLst/>
              </a:rPr>
              <a:t>Data on </a:t>
            </a:r>
            <a:r>
              <a:rPr lang="en-GB" b="1" i="0" u="none" strike="noStrike" dirty="0">
                <a:solidFill>
                  <a:srgbClr val="000000"/>
                </a:solidFill>
                <a:effectLst/>
              </a:rPr>
              <a:t>39 chronic conditions, </a:t>
            </a:r>
            <a:r>
              <a:rPr lang="en-GB" i="0" u="none" strike="noStrike" dirty="0">
                <a:solidFill>
                  <a:srgbClr val="000000"/>
                </a:solidFill>
                <a:effectLst/>
              </a:rPr>
              <a:t>grouped into </a:t>
            </a:r>
            <a:r>
              <a:rPr lang="en-GB" b="1" i="0" u="none" strike="noStrike" dirty="0">
                <a:solidFill>
                  <a:srgbClr val="000000"/>
                </a:solidFill>
                <a:effectLst/>
              </a:rPr>
              <a:t>15 disease categories </a:t>
            </a:r>
            <a:r>
              <a:rPr lang="en-GB" i="0" u="none" strike="noStrike" dirty="0">
                <a:solidFill>
                  <a:srgbClr val="000000"/>
                </a:solidFill>
                <a:effectLst/>
              </a:rPr>
              <a:t>(adopted from </a:t>
            </a:r>
            <a:r>
              <a:rPr lang="en-GB" b="0" i="0" u="none" strike="noStrike" dirty="0">
                <a:solidFill>
                  <a:srgbClr val="000000"/>
                </a:solidFill>
                <a:effectLst/>
              </a:rPr>
              <a:t>Larsen et al., 2017).</a:t>
            </a: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Conditions chosen for their </a:t>
            </a:r>
            <a:r>
              <a:rPr lang="en-GB" b="1" i="0" u="none" strike="noStrike" dirty="0">
                <a:solidFill>
                  <a:srgbClr val="000000"/>
                </a:solidFill>
                <a:effectLst/>
              </a:rPr>
              <a:t>seriousness</a:t>
            </a:r>
            <a:r>
              <a:rPr lang="en-GB" b="0" i="0" u="none" strike="noStrike" dirty="0">
                <a:solidFill>
                  <a:srgbClr val="000000"/>
                </a:solidFill>
                <a:effectLst/>
              </a:rPr>
              <a:t> (fatal or limiting) and </a:t>
            </a:r>
            <a:r>
              <a:rPr lang="en-GB" b="1" i="0" u="none" strike="noStrike" dirty="0">
                <a:solidFill>
                  <a:srgbClr val="000000"/>
                </a:solidFill>
                <a:effectLst/>
              </a:rPr>
              <a:t>high economic cost</a:t>
            </a:r>
            <a:r>
              <a:rPr lang="en-GB" b="0" i="0" u="none" strike="noStrike" dirty="0">
                <a:solidFill>
                  <a:srgbClr val="000000"/>
                </a:solidFill>
                <a:effectLst/>
              </a:rPr>
              <a:t>.</a:t>
            </a:r>
          </a:p>
          <a:p>
            <a:pPr algn="l">
              <a:buFont typeface="Arial" panose="020B0604020202020204" pitchFamily="34" charset="0"/>
              <a:buChar char="•"/>
            </a:pPr>
            <a:endParaRPr lang="en-GB" b="0" i="0" u="none" strike="noStrike" dirty="0">
              <a:solidFill>
                <a:srgbClr val="000000"/>
              </a:solidFill>
              <a:effectLst/>
            </a:endParaRPr>
          </a:p>
          <a:p>
            <a:pPr algn="l">
              <a:buFont typeface="Arial" panose="020B0604020202020204" pitchFamily="34" charset="0"/>
              <a:buChar char="•"/>
            </a:pPr>
            <a:r>
              <a:rPr lang="en-GB" b="0" i="0" u="none" strike="noStrike" dirty="0">
                <a:solidFill>
                  <a:srgbClr val="000000"/>
                </a:solidFill>
                <a:effectLst/>
              </a:rPr>
              <a:t>Disease recorded by a general practitioner</a:t>
            </a:r>
            <a:r>
              <a:rPr lang="en-GB" dirty="0">
                <a:solidFill>
                  <a:srgbClr val="000000"/>
                </a:solidFill>
              </a:rPr>
              <a:t> during the </a:t>
            </a:r>
            <a:r>
              <a:rPr lang="en-GB" b="1" dirty="0">
                <a:solidFill>
                  <a:srgbClr val="000000"/>
                </a:solidFill>
              </a:rPr>
              <a:t>last 5 years</a:t>
            </a:r>
            <a:r>
              <a:rPr lang="en-GB" dirty="0">
                <a:solidFill>
                  <a:srgbClr val="000000"/>
                </a:solidFill>
              </a:rPr>
              <a:t>.</a:t>
            </a:r>
            <a:endParaRPr lang="en-GB" b="0" i="0" u="none" strike="noStrike" dirty="0">
              <a:solidFill>
                <a:srgbClr val="000000"/>
              </a:solidFill>
              <a:effectLst/>
            </a:endParaRPr>
          </a:p>
          <a:p>
            <a:pPr marL="0" indent="0" algn="l">
              <a:buNone/>
            </a:pPr>
            <a:endParaRPr lang="en-GB" b="0" i="0" u="none" strike="noStrike" dirty="0">
              <a:solidFill>
                <a:srgbClr val="000000"/>
              </a:solidFill>
              <a:effectLst/>
            </a:endParaRPr>
          </a:p>
          <a:p>
            <a:pPr algn="l">
              <a:buFont typeface="Arial" panose="020B0604020202020204" pitchFamily="34" charset="0"/>
              <a:buChar char="•"/>
            </a:pPr>
            <a:r>
              <a:rPr lang="en-GB" b="1" i="0" u="none" strike="noStrike" dirty="0">
                <a:solidFill>
                  <a:srgbClr val="000000"/>
                </a:solidFill>
                <a:effectLst/>
              </a:rPr>
              <a:t>Multimorbidity</a:t>
            </a:r>
            <a:r>
              <a:rPr lang="en-GB" b="0" i="0" u="none" strike="noStrike" dirty="0">
                <a:solidFill>
                  <a:srgbClr val="000000"/>
                </a:solidFill>
                <a:effectLst/>
              </a:rPr>
              <a:t> defined as having </a:t>
            </a:r>
            <a:r>
              <a:rPr lang="en-GB" b="1" i="0" u="none" strike="noStrike" dirty="0">
                <a:solidFill>
                  <a:srgbClr val="000000"/>
                </a:solidFill>
                <a:effectLst/>
              </a:rPr>
              <a:t>2+ chronic diseases</a:t>
            </a:r>
            <a:r>
              <a:rPr lang="en-GB" b="0" i="0" u="none" strike="noStrike" dirty="0">
                <a:solidFill>
                  <a:srgbClr val="000000"/>
                </a:solidFill>
                <a:effectLst/>
              </a:rPr>
              <a:t>.</a:t>
            </a:r>
          </a:p>
        </p:txBody>
      </p:sp>
    </p:spTree>
    <p:extLst>
      <p:ext uri="{BB962C8B-B14F-4D97-AF65-F5344CB8AC3E}">
        <p14:creationId xmlns:p14="http://schemas.microsoft.com/office/powerpoint/2010/main" val="35831812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orbel"/>
        <a:ea typeface="Arial"/>
        <a:cs typeface="Arial"/>
      </a:majorFont>
      <a:minorFont>
        <a:latin typeface="Corbel"/>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22445</TotalTime>
  <Words>4433</Words>
  <Application>Microsoft Office PowerPoint</Application>
  <DocSecurity>0</DocSecurity>
  <PresentationFormat>Panorámica</PresentationFormat>
  <Paragraphs>487</Paragraphs>
  <Slides>34</Slides>
  <Notes>27</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34</vt:i4>
      </vt:variant>
    </vt:vector>
  </HeadingPairs>
  <TitlesOfParts>
    <vt:vector size="45" baseType="lpstr">
      <vt:lpstr>Aptos</vt:lpstr>
      <vt:lpstr>Arial</vt:lpstr>
      <vt:lpstr>Arial</vt:lpstr>
      <vt:lpstr>Calibri</vt:lpstr>
      <vt:lpstr>Corbel</vt:lpstr>
      <vt:lpstr>Google Sans</vt:lpstr>
      <vt:lpstr>Söhne</vt:lpstr>
      <vt:lpstr>Times New Roman</vt:lpstr>
      <vt:lpstr>-webkit-standard</vt:lpstr>
      <vt:lpstr>Wingdings</vt:lpstr>
      <vt:lpstr>Office Theme</vt:lpstr>
      <vt:lpstr>Multimorbidity Profiles of Immigrants and Natives in Norway</vt:lpstr>
      <vt:lpstr>Focus of the Study</vt:lpstr>
      <vt:lpstr>Research Questions</vt:lpstr>
      <vt:lpstr> Motivation behind this Study   </vt:lpstr>
      <vt:lpstr>Research Gap</vt:lpstr>
      <vt:lpstr>Morbidity Profiles by Nativity Status and Country of Origin</vt:lpstr>
      <vt:lpstr>Norwegian context</vt:lpstr>
      <vt:lpstr>Data</vt:lpstr>
      <vt:lpstr>Measures of chronic diseases</vt:lpstr>
      <vt:lpstr>Migration background</vt:lpstr>
      <vt:lpstr>Sociodemographic and Socioeconomic variables </vt:lpstr>
      <vt:lpstr>Method</vt:lpstr>
      <vt:lpstr>Method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Summary</vt:lpstr>
      <vt:lpstr>Summary</vt:lpstr>
      <vt:lpstr>Discussion and Conclusions</vt:lpstr>
      <vt:lpstr>THANK YOU!</vt:lpstr>
      <vt:lpstr>Morbidity profiles by reason for migration</vt:lpstr>
      <vt:lpstr>Social Determinants of Morbidity Profiles</vt:lpstr>
      <vt:lpstr>Presentación de PowerPoint</vt:lpstr>
      <vt:lpstr>Presentación de PowerPoint</vt:lpstr>
      <vt:lpstr>Presentación de PowerPoint</vt:lpstr>
      <vt:lpstr>Presentación de PowerPoint</vt:lpstr>
      <vt:lpstr>Presentación de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Dina Maskileyson</dc:creator>
  <cp:keywords/>
  <dc:description/>
  <cp:lastModifiedBy>User</cp:lastModifiedBy>
  <cp:revision>583</cp:revision>
  <dcterms:created xsi:type="dcterms:W3CDTF">2023-07-19T12:29:41Z</dcterms:created>
  <dcterms:modified xsi:type="dcterms:W3CDTF">2024-09-26T08:43:03Z</dcterms:modified>
  <cp:category/>
  <dc:identifier/>
  <cp:contentStatus/>
  <dc:language/>
  <cp:version/>
</cp:coreProperties>
</file>