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4" r:id="rId3"/>
    <p:sldId id="261" r:id="rId4"/>
    <p:sldId id="263" r:id="rId5"/>
    <p:sldId id="306" r:id="rId6"/>
    <p:sldId id="303" r:id="rId7"/>
    <p:sldId id="293" r:id="rId8"/>
    <p:sldId id="294" r:id="rId9"/>
    <p:sldId id="319" r:id="rId10"/>
    <p:sldId id="278" r:id="rId11"/>
    <p:sldId id="320" r:id="rId12"/>
    <p:sldId id="295" r:id="rId13"/>
    <p:sldId id="296" r:id="rId14"/>
    <p:sldId id="321" r:id="rId15"/>
    <p:sldId id="298" r:id="rId16"/>
    <p:sldId id="315" r:id="rId17"/>
    <p:sldId id="316" r:id="rId18"/>
    <p:sldId id="317" r:id="rId19"/>
    <p:sldId id="289" r:id="rId20"/>
    <p:sldId id="318" r:id="rId21"/>
    <p:sldId id="313" r:id="rId22"/>
    <p:sldId id="322" r:id="rId23"/>
    <p:sldId id="323" r:id="rId24"/>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6377" autoAdjust="0"/>
  </p:normalViewPr>
  <p:slideViewPr>
    <p:cSldViewPr>
      <p:cViewPr varScale="1">
        <p:scale>
          <a:sx n="83" d="100"/>
          <a:sy n="83" d="100"/>
        </p:scale>
        <p:origin x="2346" y="12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3" y="0"/>
            <a:ext cx="2946347" cy="496491"/>
          </a:xfrm>
          <a:prstGeom prst="rect">
            <a:avLst/>
          </a:prstGeom>
        </p:spPr>
        <p:txBody>
          <a:bodyPr vert="horz" lIns="91440" tIns="45720" rIns="91440" bIns="45720" rtlCol="0"/>
          <a:lstStyle>
            <a:lvl1pPr algn="r">
              <a:defRPr sz="1200"/>
            </a:lvl1pPr>
          </a:lstStyle>
          <a:p>
            <a:fld id="{5025FF8C-1742-44E9-8B42-90A760243EF8}" type="datetimeFigureOut">
              <a:rPr lang="fr-FR" smtClean="0"/>
              <a:pPr/>
              <a:t>20/09/2024</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8"/>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598"/>
            <a:ext cx="2946347" cy="496491"/>
          </a:xfrm>
          <a:prstGeom prst="rect">
            <a:avLst/>
          </a:prstGeom>
        </p:spPr>
        <p:txBody>
          <a:bodyPr vert="horz" lIns="91440" tIns="45720" rIns="91440" bIns="45720" rtlCol="0" anchor="b"/>
          <a:lstStyle>
            <a:lvl1pPr algn="r">
              <a:defRPr sz="1200"/>
            </a:lvl1pPr>
          </a:lstStyle>
          <a:p>
            <a:fld id="{56A359AC-7299-4270-8156-032E23022B01}" type="slidenum">
              <a:rPr lang="fr-FR" smtClean="0"/>
              <a:pPr/>
              <a:t>‹N°›</a:t>
            </a:fld>
            <a:endParaRPr lang="fr-FR"/>
          </a:p>
        </p:txBody>
      </p:sp>
    </p:spTree>
    <p:extLst>
      <p:ext uri="{BB962C8B-B14F-4D97-AF65-F5344CB8AC3E}">
        <p14:creationId xmlns:p14="http://schemas.microsoft.com/office/powerpoint/2010/main" val="380153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4525" indent="-278663" eaLnBrk="0" hangingPunct="0">
              <a:spcBef>
                <a:spcPct val="30000"/>
              </a:spcBef>
              <a:defRPr sz="1200">
                <a:solidFill>
                  <a:schemeClr val="tx1"/>
                </a:solidFill>
                <a:latin typeface="Arial" charset="0"/>
                <a:ea typeface="ＭＳ Ｐゴシック" pitchFamily="34" charset="-128"/>
              </a:defRPr>
            </a:lvl2pPr>
            <a:lvl3pPr marL="1114654" indent="-222931" eaLnBrk="0" hangingPunct="0">
              <a:spcBef>
                <a:spcPct val="30000"/>
              </a:spcBef>
              <a:defRPr sz="1200">
                <a:solidFill>
                  <a:schemeClr val="tx1"/>
                </a:solidFill>
                <a:latin typeface="Arial" charset="0"/>
                <a:ea typeface="ＭＳ Ｐゴシック" pitchFamily="34" charset="-128"/>
              </a:defRPr>
            </a:lvl3pPr>
            <a:lvl4pPr marL="1560515" indent="-222931" eaLnBrk="0" hangingPunct="0">
              <a:spcBef>
                <a:spcPct val="30000"/>
              </a:spcBef>
              <a:defRPr sz="1200">
                <a:solidFill>
                  <a:schemeClr val="tx1"/>
                </a:solidFill>
                <a:latin typeface="Arial" charset="0"/>
                <a:ea typeface="ＭＳ Ｐゴシック" pitchFamily="34" charset="-128"/>
              </a:defRPr>
            </a:lvl4pPr>
            <a:lvl5pPr marL="2006376" indent="-222931" eaLnBrk="0" hangingPunct="0">
              <a:spcBef>
                <a:spcPct val="30000"/>
              </a:spcBef>
              <a:defRPr sz="1200">
                <a:solidFill>
                  <a:schemeClr val="tx1"/>
                </a:solidFill>
                <a:latin typeface="Arial" charset="0"/>
                <a:ea typeface="ＭＳ Ｐゴシック" pitchFamily="34" charset="-128"/>
              </a:defRPr>
            </a:lvl5pPr>
            <a:lvl6pPr marL="2452238" indent="-222931" eaLnBrk="0" fontAlgn="base" hangingPunct="0">
              <a:spcBef>
                <a:spcPct val="30000"/>
              </a:spcBef>
              <a:spcAft>
                <a:spcPct val="0"/>
              </a:spcAft>
              <a:defRPr sz="1200">
                <a:solidFill>
                  <a:schemeClr val="tx1"/>
                </a:solidFill>
                <a:latin typeface="Arial" charset="0"/>
                <a:ea typeface="ＭＳ Ｐゴシック" pitchFamily="34" charset="-128"/>
              </a:defRPr>
            </a:lvl6pPr>
            <a:lvl7pPr marL="2898099" indent="-222931" eaLnBrk="0" fontAlgn="base" hangingPunct="0">
              <a:spcBef>
                <a:spcPct val="30000"/>
              </a:spcBef>
              <a:spcAft>
                <a:spcPct val="0"/>
              </a:spcAft>
              <a:defRPr sz="1200">
                <a:solidFill>
                  <a:schemeClr val="tx1"/>
                </a:solidFill>
                <a:latin typeface="Arial" charset="0"/>
                <a:ea typeface="ＭＳ Ｐゴシック" pitchFamily="34" charset="-128"/>
              </a:defRPr>
            </a:lvl7pPr>
            <a:lvl8pPr marL="3343961" indent="-222931" eaLnBrk="0" fontAlgn="base" hangingPunct="0">
              <a:spcBef>
                <a:spcPct val="30000"/>
              </a:spcBef>
              <a:spcAft>
                <a:spcPct val="0"/>
              </a:spcAft>
              <a:defRPr sz="1200">
                <a:solidFill>
                  <a:schemeClr val="tx1"/>
                </a:solidFill>
                <a:latin typeface="Arial" charset="0"/>
                <a:ea typeface="ＭＳ Ｐゴシック" pitchFamily="34" charset="-128"/>
              </a:defRPr>
            </a:lvl8pPr>
            <a:lvl9pPr marL="3789822" indent="-222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C2C5A93-159E-4CE0-B672-CFAC5D3B8E8A}" type="slidenum">
              <a:rPr lang="fr-CA" altLang="fr-FR" smtClean="0"/>
              <a:pPr eaLnBrk="1" hangingPunct="1">
                <a:spcBef>
                  <a:spcPct val="0"/>
                </a:spcBef>
              </a:pPr>
              <a:t>1</a:t>
            </a:fld>
            <a:endParaRPr lang="fr-CA" altLang="fr-FR"/>
          </a:p>
        </p:txBody>
      </p:sp>
      <p:sp>
        <p:nvSpPr>
          <p:cNvPr id="31747"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pPr marL="171428" indent="-171428">
              <a:buFont typeface="Arial"/>
              <a:buChar char="•"/>
              <a:defRPr/>
            </a:pPr>
            <a:r>
              <a:rPr lang="en-CA" dirty="0">
                <a:cs typeface="+mn-cs"/>
              </a:rPr>
              <a:t>Let me first acknowledge my co-authors, NO, TR, and CW, without</a:t>
            </a:r>
            <a:r>
              <a:rPr lang="en-CA" baseline="0" dirty="0">
                <a:cs typeface="+mn-cs"/>
              </a:rPr>
              <a:t> whom this study would not have been possible.</a:t>
            </a:r>
            <a:endParaRPr lang="en-CA"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dirty="0">
                <a:ea typeface="ＭＳ Ｐゴシック" pitchFamily="34" charset="-128"/>
              </a:rPr>
              <a:t>The third important result</a:t>
            </a:r>
            <a:r>
              <a:rPr lang="en-US" altLang="fr-FR" baseline="0" dirty="0">
                <a:ea typeface="ＭＳ Ｐゴシック" pitchFamily="34" charset="-128"/>
              </a:rPr>
              <a:t> is that, again nearly everywhere, there was a very strong coincidence in timing between the discontinuities in all-cause mortality and in cardiovascular mortality (corresponding to the pink dots on this graph)</a:t>
            </a:r>
          </a:p>
          <a:p>
            <a:pPr marL="171450" indent="-171450">
              <a:buFont typeface="Arial" panose="020B0604020202020204" pitchFamily="34" charset="0"/>
              <a:buChar char="•"/>
            </a:pPr>
            <a:r>
              <a:rPr lang="en-US" altLang="fr-FR" baseline="0" dirty="0">
                <a:ea typeface="ＭＳ Ｐゴシック" pitchFamily="34" charset="-128"/>
              </a:rPr>
              <a:t>Also, the correlation between the rate of decline in all-cause and in cardiovascular mortality over the period is extremely high (90% and highly significant), not surprising given the heavy share of total mortality attributable to heart and cerebrovascular diseases</a:t>
            </a:r>
            <a:endParaRPr lang="en-US" altLang="fr-FR" dirty="0">
              <a:ea typeface="ＭＳ Ｐゴシック" pitchFamily="34" charset="-128"/>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4525" indent="-278663" eaLnBrk="0" hangingPunct="0">
              <a:spcBef>
                <a:spcPct val="30000"/>
              </a:spcBef>
              <a:defRPr sz="1200">
                <a:solidFill>
                  <a:schemeClr val="tx1"/>
                </a:solidFill>
                <a:latin typeface="Arial" charset="0"/>
                <a:ea typeface="ＭＳ Ｐゴシック" pitchFamily="34" charset="-128"/>
              </a:defRPr>
            </a:lvl2pPr>
            <a:lvl3pPr marL="1114654" indent="-222931" eaLnBrk="0" hangingPunct="0">
              <a:spcBef>
                <a:spcPct val="30000"/>
              </a:spcBef>
              <a:defRPr sz="1200">
                <a:solidFill>
                  <a:schemeClr val="tx1"/>
                </a:solidFill>
                <a:latin typeface="Arial" charset="0"/>
                <a:ea typeface="ＭＳ Ｐゴシック" pitchFamily="34" charset="-128"/>
              </a:defRPr>
            </a:lvl3pPr>
            <a:lvl4pPr marL="1560515" indent="-222931" eaLnBrk="0" hangingPunct="0">
              <a:spcBef>
                <a:spcPct val="30000"/>
              </a:spcBef>
              <a:defRPr sz="1200">
                <a:solidFill>
                  <a:schemeClr val="tx1"/>
                </a:solidFill>
                <a:latin typeface="Arial" charset="0"/>
                <a:ea typeface="ＭＳ Ｐゴシック" pitchFamily="34" charset="-128"/>
              </a:defRPr>
            </a:lvl4pPr>
            <a:lvl5pPr marL="2006376" indent="-222931" eaLnBrk="0" hangingPunct="0">
              <a:spcBef>
                <a:spcPct val="30000"/>
              </a:spcBef>
              <a:defRPr sz="1200">
                <a:solidFill>
                  <a:schemeClr val="tx1"/>
                </a:solidFill>
                <a:latin typeface="Arial" charset="0"/>
                <a:ea typeface="ＭＳ Ｐゴシック" pitchFamily="34" charset="-128"/>
              </a:defRPr>
            </a:lvl5pPr>
            <a:lvl6pPr marL="2452238" indent="-222931" eaLnBrk="0" fontAlgn="base" hangingPunct="0">
              <a:spcBef>
                <a:spcPct val="30000"/>
              </a:spcBef>
              <a:spcAft>
                <a:spcPct val="0"/>
              </a:spcAft>
              <a:defRPr sz="1200">
                <a:solidFill>
                  <a:schemeClr val="tx1"/>
                </a:solidFill>
                <a:latin typeface="Arial" charset="0"/>
                <a:ea typeface="ＭＳ Ｐゴシック" pitchFamily="34" charset="-128"/>
              </a:defRPr>
            </a:lvl6pPr>
            <a:lvl7pPr marL="2898099" indent="-222931" eaLnBrk="0" fontAlgn="base" hangingPunct="0">
              <a:spcBef>
                <a:spcPct val="30000"/>
              </a:spcBef>
              <a:spcAft>
                <a:spcPct val="0"/>
              </a:spcAft>
              <a:defRPr sz="1200">
                <a:solidFill>
                  <a:schemeClr val="tx1"/>
                </a:solidFill>
                <a:latin typeface="Arial" charset="0"/>
                <a:ea typeface="ＭＳ Ｐゴシック" pitchFamily="34" charset="-128"/>
              </a:defRPr>
            </a:lvl7pPr>
            <a:lvl8pPr marL="3343961" indent="-222931" eaLnBrk="0" fontAlgn="base" hangingPunct="0">
              <a:spcBef>
                <a:spcPct val="30000"/>
              </a:spcBef>
              <a:spcAft>
                <a:spcPct val="0"/>
              </a:spcAft>
              <a:defRPr sz="1200">
                <a:solidFill>
                  <a:schemeClr val="tx1"/>
                </a:solidFill>
                <a:latin typeface="Arial" charset="0"/>
                <a:ea typeface="ＭＳ Ｐゴシック" pitchFamily="34" charset="-128"/>
              </a:defRPr>
            </a:lvl8pPr>
            <a:lvl9pPr marL="3789822" indent="-222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F8471A4-640B-47D1-9898-11CA5AC3173C}" type="slidenum">
              <a:rPr lang="fr-CA" altLang="fr-FR" smtClean="0"/>
              <a:pPr eaLnBrk="1" hangingPunct="1">
                <a:spcBef>
                  <a:spcPct val="0"/>
                </a:spcBef>
              </a:pPr>
              <a:t>10</a:t>
            </a:fld>
            <a:endParaRPr lang="fr-CA"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 typeface="Arial" panose="020B0604020202020204" pitchFamily="34" charset="0"/>
              <a:buChar char="•"/>
              <a:defRPr/>
            </a:pPr>
            <a:r>
              <a:rPr lang="en-US" altLang="fr-FR" dirty="0">
                <a:ea typeface="ＭＳ Ｐゴシック" pitchFamily="34" charset="-128"/>
              </a:rPr>
              <a:t>The first dominant turning point occurred fairly suddenly after either a plateau has been reached in all-cause mortality or after mortality has been increasing (in all southern states in particular).</a:t>
            </a:r>
          </a:p>
          <a:p>
            <a:pPr marL="174708" indent="-174708">
              <a:buFont typeface="Arial" panose="020B0604020202020204" pitchFamily="34" charset="0"/>
              <a:buChar char="•"/>
              <a:defRPr/>
            </a:pPr>
            <a:r>
              <a:rPr lang="en-US" altLang="fr-FR" dirty="0">
                <a:ea typeface="ＭＳ Ｐゴシック" pitchFamily="34" charset="-128"/>
              </a:rPr>
              <a:t>It occurred in every state around 1970, for males at least (some exceptions for females)</a:t>
            </a:r>
          </a:p>
          <a:p>
            <a:pPr>
              <a:defRPr/>
            </a:pPr>
            <a:r>
              <a:rPr lang="en-US" altLang="fr-FR" dirty="0">
                <a:ea typeface="ＭＳ Ｐゴシック" pitchFamily="34" charset="-128"/>
              </a:rPr>
              <a:t>Starting around 1970, mortality started to decline precipitously.</a:t>
            </a: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5650" indent="-290513" eaLnBrk="0" hangingPunct="0">
              <a:spcBef>
                <a:spcPct val="30000"/>
              </a:spcBef>
              <a:defRPr sz="1200">
                <a:solidFill>
                  <a:schemeClr val="tx1"/>
                </a:solidFill>
                <a:latin typeface="Arial" pitchFamily="34" charset="0"/>
                <a:ea typeface="ＭＳ Ｐゴシック" pitchFamily="34" charset="-128"/>
              </a:defRPr>
            </a:lvl2pPr>
            <a:lvl3pPr marL="1163638" indent="-231775" eaLnBrk="0" hangingPunct="0">
              <a:spcBef>
                <a:spcPct val="30000"/>
              </a:spcBef>
              <a:defRPr sz="1200">
                <a:solidFill>
                  <a:schemeClr val="tx1"/>
                </a:solidFill>
                <a:latin typeface="Arial" pitchFamily="34" charset="0"/>
                <a:ea typeface="ＭＳ Ｐゴシック" pitchFamily="34" charset="-128"/>
              </a:defRPr>
            </a:lvl3pPr>
            <a:lvl4pPr marL="1630363" indent="-231775" eaLnBrk="0" hangingPunct="0">
              <a:spcBef>
                <a:spcPct val="30000"/>
              </a:spcBef>
              <a:defRPr sz="1200">
                <a:solidFill>
                  <a:schemeClr val="tx1"/>
                </a:solidFill>
                <a:latin typeface="Arial" pitchFamily="34" charset="0"/>
                <a:ea typeface="ＭＳ Ｐゴシック" pitchFamily="34" charset="-128"/>
              </a:defRPr>
            </a:lvl4pPr>
            <a:lvl5pPr marL="2095500" indent="-231775" eaLnBrk="0" hangingPunct="0">
              <a:spcBef>
                <a:spcPct val="30000"/>
              </a:spcBef>
              <a:defRPr sz="1200">
                <a:solidFill>
                  <a:schemeClr val="tx1"/>
                </a:solidFill>
                <a:latin typeface="Arial" pitchFamily="34" charset="0"/>
                <a:ea typeface="ＭＳ Ｐゴシック" pitchFamily="34" charset="-128"/>
              </a:defRPr>
            </a:lvl5pPr>
            <a:lvl6pPr marL="25527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99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71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243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FBC79B47-5859-46EB-9CB8-8DAAA8625914}" type="slidenum">
              <a:rPr lang="fr-CA" altLang="fr-FR" smtClean="0"/>
              <a:pPr eaLnBrk="1" hangingPunct="1">
                <a:spcBef>
                  <a:spcPct val="0"/>
                </a:spcBef>
              </a:pPr>
              <a:t>11</a:t>
            </a:fld>
            <a:endParaRPr lang="fr-CA" altLang="fr-FR"/>
          </a:p>
        </p:txBody>
      </p:sp>
    </p:spTree>
    <p:extLst>
      <p:ext uri="{BB962C8B-B14F-4D97-AF65-F5344CB8AC3E}">
        <p14:creationId xmlns:p14="http://schemas.microsoft.com/office/powerpoint/2010/main" val="230973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dirty="0">
                <a:ea typeface="ＭＳ Ｐゴシック" pitchFamily="34" charset="-128"/>
              </a:rPr>
              <a:t>This is clearly not the case for the</a:t>
            </a:r>
            <a:r>
              <a:rPr lang="en-US" altLang="fr-FR" baseline="0" dirty="0">
                <a:ea typeface="ＭＳ Ｐゴシック" pitchFamily="34" charset="-128"/>
              </a:rPr>
              <a:t> other large cause-of-death groupings</a:t>
            </a:r>
          </a:p>
          <a:p>
            <a:pPr marL="171450" indent="-171450">
              <a:buFont typeface="Arial" panose="020B0604020202020204" pitchFamily="34" charset="0"/>
              <a:buChar char="•"/>
            </a:pPr>
            <a:r>
              <a:rPr lang="en-US" altLang="fr-FR" baseline="0" dirty="0">
                <a:ea typeface="ＭＳ Ｐゴシック" pitchFamily="34" charset="-128"/>
              </a:rPr>
              <a:t>Here the green dots represent the timing and magnitude of the change in mortality from smoking-related cancer (most of which correspond to years around 1990, so about 2 decades later)</a:t>
            </a:r>
            <a:endParaRPr lang="en-US" altLang="fr-FR" dirty="0">
              <a:ea typeface="ＭＳ Ｐゴシック" pitchFamily="34" charset="-128"/>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4525" indent="-278663" eaLnBrk="0" hangingPunct="0">
              <a:spcBef>
                <a:spcPct val="30000"/>
              </a:spcBef>
              <a:defRPr sz="1200">
                <a:solidFill>
                  <a:schemeClr val="tx1"/>
                </a:solidFill>
                <a:latin typeface="Arial" charset="0"/>
                <a:ea typeface="ＭＳ Ｐゴシック" pitchFamily="34" charset="-128"/>
              </a:defRPr>
            </a:lvl2pPr>
            <a:lvl3pPr marL="1114654" indent="-222931" eaLnBrk="0" hangingPunct="0">
              <a:spcBef>
                <a:spcPct val="30000"/>
              </a:spcBef>
              <a:defRPr sz="1200">
                <a:solidFill>
                  <a:schemeClr val="tx1"/>
                </a:solidFill>
                <a:latin typeface="Arial" charset="0"/>
                <a:ea typeface="ＭＳ Ｐゴシック" pitchFamily="34" charset="-128"/>
              </a:defRPr>
            </a:lvl3pPr>
            <a:lvl4pPr marL="1560515" indent="-222931" eaLnBrk="0" hangingPunct="0">
              <a:spcBef>
                <a:spcPct val="30000"/>
              </a:spcBef>
              <a:defRPr sz="1200">
                <a:solidFill>
                  <a:schemeClr val="tx1"/>
                </a:solidFill>
                <a:latin typeface="Arial" charset="0"/>
                <a:ea typeface="ＭＳ Ｐゴシック" pitchFamily="34" charset="-128"/>
              </a:defRPr>
            </a:lvl4pPr>
            <a:lvl5pPr marL="2006376" indent="-222931" eaLnBrk="0" hangingPunct="0">
              <a:spcBef>
                <a:spcPct val="30000"/>
              </a:spcBef>
              <a:defRPr sz="1200">
                <a:solidFill>
                  <a:schemeClr val="tx1"/>
                </a:solidFill>
                <a:latin typeface="Arial" charset="0"/>
                <a:ea typeface="ＭＳ Ｐゴシック" pitchFamily="34" charset="-128"/>
              </a:defRPr>
            </a:lvl5pPr>
            <a:lvl6pPr marL="2452238" indent="-222931" eaLnBrk="0" fontAlgn="base" hangingPunct="0">
              <a:spcBef>
                <a:spcPct val="30000"/>
              </a:spcBef>
              <a:spcAft>
                <a:spcPct val="0"/>
              </a:spcAft>
              <a:defRPr sz="1200">
                <a:solidFill>
                  <a:schemeClr val="tx1"/>
                </a:solidFill>
                <a:latin typeface="Arial" charset="0"/>
                <a:ea typeface="ＭＳ Ｐゴシック" pitchFamily="34" charset="-128"/>
              </a:defRPr>
            </a:lvl6pPr>
            <a:lvl7pPr marL="2898099" indent="-222931" eaLnBrk="0" fontAlgn="base" hangingPunct="0">
              <a:spcBef>
                <a:spcPct val="30000"/>
              </a:spcBef>
              <a:spcAft>
                <a:spcPct val="0"/>
              </a:spcAft>
              <a:defRPr sz="1200">
                <a:solidFill>
                  <a:schemeClr val="tx1"/>
                </a:solidFill>
                <a:latin typeface="Arial" charset="0"/>
                <a:ea typeface="ＭＳ Ｐゴシック" pitchFamily="34" charset="-128"/>
              </a:defRPr>
            </a:lvl7pPr>
            <a:lvl8pPr marL="3343961" indent="-222931" eaLnBrk="0" fontAlgn="base" hangingPunct="0">
              <a:spcBef>
                <a:spcPct val="30000"/>
              </a:spcBef>
              <a:spcAft>
                <a:spcPct val="0"/>
              </a:spcAft>
              <a:defRPr sz="1200">
                <a:solidFill>
                  <a:schemeClr val="tx1"/>
                </a:solidFill>
                <a:latin typeface="Arial" charset="0"/>
                <a:ea typeface="ＭＳ Ｐゴシック" pitchFamily="34" charset="-128"/>
              </a:defRPr>
            </a:lvl8pPr>
            <a:lvl9pPr marL="3789822" indent="-222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F8471A4-640B-47D1-9898-11CA5AC3173C}" type="slidenum">
              <a:rPr lang="fr-CA" altLang="fr-FR" smtClean="0"/>
              <a:pPr eaLnBrk="1" hangingPunct="1">
                <a:spcBef>
                  <a:spcPct val="0"/>
                </a:spcBef>
              </a:pPr>
              <a:t>12</a:t>
            </a:fld>
            <a:endParaRPr lang="fr-CA"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fr-FR" dirty="0">
                <a:ea typeface="ＭＳ Ｐゴシック" pitchFamily="34" charset="-128"/>
              </a:rPr>
              <a:t>And again here for other cancers</a:t>
            </a:r>
          </a:p>
          <a:p>
            <a:pPr marL="171450" indent="-171450">
              <a:buFont typeface="Arial" panose="020B0604020202020204" pitchFamily="34" charset="0"/>
              <a:buChar char="•"/>
            </a:pPr>
            <a:endParaRPr lang="en-US" altLang="fr-FR" dirty="0">
              <a:ea typeface="ＭＳ Ｐゴシック" pitchFamily="34" charset="-128"/>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4525" indent="-278663" eaLnBrk="0" hangingPunct="0">
              <a:spcBef>
                <a:spcPct val="30000"/>
              </a:spcBef>
              <a:defRPr sz="1200">
                <a:solidFill>
                  <a:schemeClr val="tx1"/>
                </a:solidFill>
                <a:latin typeface="Arial" charset="0"/>
                <a:ea typeface="ＭＳ Ｐゴシック" pitchFamily="34" charset="-128"/>
              </a:defRPr>
            </a:lvl2pPr>
            <a:lvl3pPr marL="1114654" indent="-222931" eaLnBrk="0" hangingPunct="0">
              <a:spcBef>
                <a:spcPct val="30000"/>
              </a:spcBef>
              <a:defRPr sz="1200">
                <a:solidFill>
                  <a:schemeClr val="tx1"/>
                </a:solidFill>
                <a:latin typeface="Arial" charset="0"/>
                <a:ea typeface="ＭＳ Ｐゴシック" pitchFamily="34" charset="-128"/>
              </a:defRPr>
            </a:lvl3pPr>
            <a:lvl4pPr marL="1560515" indent="-222931" eaLnBrk="0" hangingPunct="0">
              <a:spcBef>
                <a:spcPct val="30000"/>
              </a:spcBef>
              <a:defRPr sz="1200">
                <a:solidFill>
                  <a:schemeClr val="tx1"/>
                </a:solidFill>
                <a:latin typeface="Arial" charset="0"/>
                <a:ea typeface="ＭＳ Ｐゴシック" pitchFamily="34" charset="-128"/>
              </a:defRPr>
            </a:lvl4pPr>
            <a:lvl5pPr marL="2006376" indent="-222931" eaLnBrk="0" hangingPunct="0">
              <a:spcBef>
                <a:spcPct val="30000"/>
              </a:spcBef>
              <a:defRPr sz="1200">
                <a:solidFill>
                  <a:schemeClr val="tx1"/>
                </a:solidFill>
                <a:latin typeface="Arial" charset="0"/>
                <a:ea typeface="ＭＳ Ｐゴシック" pitchFamily="34" charset="-128"/>
              </a:defRPr>
            </a:lvl5pPr>
            <a:lvl6pPr marL="2452238" indent="-222931" eaLnBrk="0" fontAlgn="base" hangingPunct="0">
              <a:spcBef>
                <a:spcPct val="30000"/>
              </a:spcBef>
              <a:spcAft>
                <a:spcPct val="0"/>
              </a:spcAft>
              <a:defRPr sz="1200">
                <a:solidFill>
                  <a:schemeClr val="tx1"/>
                </a:solidFill>
                <a:latin typeface="Arial" charset="0"/>
                <a:ea typeface="ＭＳ Ｐゴシック" pitchFamily="34" charset="-128"/>
              </a:defRPr>
            </a:lvl6pPr>
            <a:lvl7pPr marL="2898099" indent="-222931" eaLnBrk="0" fontAlgn="base" hangingPunct="0">
              <a:spcBef>
                <a:spcPct val="30000"/>
              </a:spcBef>
              <a:spcAft>
                <a:spcPct val="0"/>
              </a:spcAft>
              <a:defRPr sz="1200">
                <a:solidFill>
                  <a:schemeClr val="tx1"/>
                </a:solidFill>
                <a:latin typeface="Arial" charset="0"/>
                <a:ea typeface="ＭＳ Ｐゴシック" pitchFamily="34" charset="-128"/>
              </a:defRPr>
            </a:lvl7pPr>
            <a:lvl8pPr marL="3343961" indent="-222931" eaLnBrk="0" fontAlgn="base" hangingPunct="0">
              <a:spcBef>
                <a:spcPct val="30000"/>
              </a:spcBef>
              <a:spcAft>
                <a:spcPct val="0"/>
              </a:spcAft>
              <a:defRPr sz="1200">
                <a:solidFill>
                  <a:schemeClr val="tx1"/>
                </a:solidFill>
                <a:latin typeface="Arial" charset="0"/>
                <a:ea typeface="ＭＳ Ｐゴシック" pitchFamily="34" charset="-128"/>
              </a:defRPr>
            </a:lvl8pPr>
            <a:lvl9pPr marL="3789822" indent="-222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F8471A4-640B-47D1-9898-11CA5AC3173C}" type="slidenum">
              <a:rPr lang="fr-CA" altLang="fr-FR" smtClean="0"/>
              <a:pPr eaLnBrk="1" hangingPunct="1">
                <a:spcBef>
                  <a:spcPct val="0"/>
                </a:spcBef>
              </a:pPr>
              <a:t>13</a:t>
            </a:fld>
            <a:endParaRPr lang="fr-CA"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 typeface="Arial" panose="020B0604020202020204" pitchFamily="34" charset="0"/>
              <a:buChar char="•"/>
              <a:defRPr/>
            </a:pPr>
            <a:r>
              <a:rPr lang="en-US" altLang="fr-FR" dirty="0">
                <a:ea typeface="ＭＳ Ｐゴシック" pitchFamily="34" charset="-128"/>
              </a:rPr>
              <a:t>The first dominant turning point occurred fairly suddenly after either a plateau has been reached in all-cause mortality or after mortality has been increasing (in all southern states in particular).</a:t>
            </a:r>
          </a:p>
          <a:p>
            <a:pPr marL="174708" indent="-174708">
              <a:buFont typeface="Arial" panose="020B0604020202020204" pitchFamily="34" charset="0"/>
              <a:buChar char="•"/>
              <a:defRPr/>
            </a:pPr>
            <a:r>
              <a:rPr lang="en-US" altLang="fr-FR" dirty="0">
                <a:ea typeface="ＭＳ Ｐゴシック" pitchFamily="34" charset="-128"/>
              </a:rPr>
              <a:t>It occurred in every state around 1970, for males at least (some exceptions for females)</a:t>
            </a:r>
          </a:p>
          <a:p>
            <a:pPr>
              <a:defRPr/>
            </a:pPr>
            <a:r>
              <a:rPr lang="en-US" altLang="fr-FR" dirty="0">
                <a:ea typeface="ＭＳ Ｐゴシック" pitchFamily="34" charset="-128"/>
              </a:rPr>
              <a:t>Starting around 1970, mortality started to decline precipitously.</a:t>
            </a: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5650" indent="-290513" eaLnBrk="0" hangingPunct="0">
              <a:spcBef>
                <a:spcPct val="30000"/>
              </a:spcBef>
              <a:defRPr sz="1200">
                <a:solidFill>
                  <a:schemeClr val="tx1"/>
                </a:solidFill>
                <a:latin typeface="Arial" pitchFamily="34" charset="0"/>
                <a:ea typeface="ＭＳ Ｐゴシック" pitchFamily="34" charset="-128"/>
              </a:defRPr>
            </a:lvl2pPr>
            <a:lvl3pPr marL="1163638" indent="-231775" eaLnBrk="0" hangingPunct="0">
              <a:spcBef>
                <a:spcPct val="30000"/>
              </a:spcBef>
              <a:defRPr sz="1200">
                <a:solidFill>
                  <a:schemeClr val="tx1"/>
                </a:solidFill>
                <a:latin typeface="Arial" pitchFamily="34" charset="0"/>
                <a:ea typeface="ＭＳ Ｐゴシック" pitchFamily="34" charset="-128"/>
              </a:defRPr>
            </a:lvl3pPr>
            <a:lvl4pPr marL="1630363" indent="-231775" eaLnBrk="0" hangingPunct="0">
              <a:spcBef>
                <a:spcPct val="30000"/>
              </a:spcBef>
              <a:defRPr sz="1200">
                <a:solidFill>
                  <a:schemeClr val="tx1"/>
                </a:solidFill>
                <a:latin typeface="Arial" pitchFamily="34" charset="0"/>
                <a:ea typeface="ＭＳ Ｐゴシック" pitchFamily="34" charset="-128"/>
              </a:defRPr>
            </a:lvl4pPr>
            <a:lvl5pPr marL="2095500" indent="-231775" eaLnBrk="0" hangingPunct="0">
              <a:spcBef>
                <a:spcPct val="30000"/>
              </a:spcBef>
              <a:defRPr sz="1200">
                <a:solidFill>
                  <a:schemeClr val="tx1"/>
                </a:solidFill>
                <a:latin typeface="Arial" pitchFamily="34" charset="0"/>
                <a:ea typeface="ＭＳ Ｐゴシック" pitchFamily="34" charset="-128"/>
              </a:defRPr>
            </a:lvl5pPr>
            <a:lvl6pPr marL="25527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99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71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243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FBC79B47-5859-46EB-9CB8-8DAAA8625914}" type="slidenum">
              <a:rPr lang="fr-CA" altLang="fr-FR" smtClean="0"/>
              <a:pPr eaLnBrk="1" hangingPunct="1">
                <a:spcBef>
                  <a:spcPct val="0"/>
                </a:spcBef>
              </a:pPr>
              <a:t>14</a:t>
            </a:fld>
            <a:endParaRPr lang="fr-CA" altLang="fr-FR"/>
          </a:p>
        </p:txBody>
      </p:sp>
    </p:spTree>
    <p:extLst>
      <p:ext uri="{BB962C8B-B14F-4D97-AF65-F5344CB8AC3E}">
        <p14:creationId xmlns:p14="http://schemas.microsoft.com/office/powerpoint/2010/main" val="15873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6A359AC-7299-4270-8156-032E23022B01}" type="slidenum">
              <a:rPr lang="fr-FR" smtClean="0"/>
              <a:pPr/>
              <a:t>15</a:t>
            </a:fld>
            <a:endParaRPr lang="fr-FR"/>
          </a:p>
        </p:txBody>
      </p:sp>
    </p:spTree>
    <p:extLst>
      <p:ext uri="{BB962C8B-B14F-4D97-AF65-F5344CB8AC3E}">
        <p14:creationId xmlns:p14="http://schemas.microsoft.com/office/powerpoint/2010/main" val="327125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fr-FR" dirty="0">
                <a:latin typeface="Arial" pitchFamily="34" charset="0"/>
                <a:ea typeface="ＭＳ Ｐゴシック" pitchFamily="34" charset="-128"/>
              </a:rPr>
              <a:t> Example of the two slope model: the figure shows that based on the ASDR 40-84 series for all cancers over the period 1941 to 2019, the dominant turning point occurred in 1989, yielding the following model (plus an error term not indicated here for simplification) where I(year&gt;1989) is an indicator variable that equals one after 1989 and zero otherwise</a:t>
            </a:r>
          </a:p>
          <a:p>
            <a:pPr>
              <a:buFontTx/>
              <a:buChar char="•"/>
            </a:pPr>
            <a:r>
              <a:rPr lang="en-US" altLang="fr-FR" dirty="0">
                <a:latin typeface="Arial" pitchFamily="34" charset="0"/>
                <a:ea typeface="ＭＳ Ｐゴシック" pitchFamily="34" charset="-128"/>
              </a:rPr>
              <a:t>Of the 3 parameters, beta 0 correspond to the estimated level of mortality at the origin (1941), beta 1 is the slope (best thought of as the rate of change in mortality) between the origin and the first break point, and beta 2, the change in slope before and after the break point (a higher beta 2 suggests a sharper mortality change, whereas a lower beta 2 indicates a milder discontinuity)</a:t>
            </a: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5650" indent="-290513" eaLnBrk="0" hangingPunct="0">
              <a:spcBef>
                <a:spcPct val="30000"/>
              </a:spcBef>
              <a:defRPr sz="1200">
                <a:solidFill>
                  <a:schemeClr val="tx1"/>
                </a:solidFill>
                <a:latin typeface="Arial" pitchFamily="34" charset="0"/>
                <a:ea typeface="ＭＳ Ｐゴシック" pitchFamily="34" charset="-128"/>
              </a:defRPr>
            </a:lvl2pPr>
            <a:lvl3pPr marL="1163638" indent="-231775" eaLnBrk="0" hangingPunct="0">
              <a:spcBef>
                <a:spcPct val="30000"/>
              </a:spcBef>
              <a:defRPr sz="1200">
                <a:solidFill>
                  <a:schemeClr val="tx1"/>
                </a:solidFill>
                <a:latin typeface="Arial" pitchFamily="34" charset="0"/>
                <a:ea typeface="ＭＳ Ｐゴシック" pitchFamily="34" charset="-128"/>
              </a:defRPr>
            </a:lvl3pPr>
            <a:lvl4pPr marL="1630363" indent="-231775" eaLnBrk="0" hangingPunct="0">
              <a:spcBef>
                <a:spcPct val="30000"/>
              </a:spcBef>
              <a:defRPr sz="1200">
                <a:solidFill>
                  <a:schemeClr val="tx1"/>
                </a:solidFill>
                <a:latin typeface="Arial" pitchFamily="34" charset="0"/>
                <a:ea typeface="ＭＳ Ｐゴシック" pitchFamily="34" charset="-128"/>
              </a:defRPr>
            </a:lvl4pPr>
            <a:lvl5pPr marL="2095500" indent="-231775" eaLnBrk="0" hangingPunct="0">
              <a:spcBef>
                <a:spcPct val="30000"/>
              </a:spcBef>
              <a:defRPr sz="1200">
                <a:solidFill>
                  <a:schemeClr val="tx1"/>
                </a:solidFill>
                <a:latin typeface="Arial" pitchFamily="34" charset="0"/>
                <a:ea typeface="ＭＳ Ｐゴシック" pitchFamily="34" charset="-128"/>
              </a:defRPr>
            </a:lvl5pPr>
            <a:lvl6pPr marL="25527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99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71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243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FD9C8A23-BA0F-4555-801A-CAD6A924FF6A}" type="slidenum">
              <a:rPr lang="fr-CA" altLang="fr-FR" smtClean="0"/>
              <a:pPr eaLnBrk="1" hangingPunct="1">
                <a:spcBef>
                  <a:spcPct val="0"/>
                </a:spcBef>
              </a:pPr>
              <a:t>16</a:t>
            </a:fld>
            <a:endParaRPr lang="fr-CA" altLang="fr-FR"/>
          </a:p>
        </p:txBody>
      </p:sp>
    </p:spTree>
    <p:extLst>
      <p:ext uri="{BB962C8B-B14F-4D97-AF65-F5344CB8AC3E}">
        <p14:creationId xmlns:p14="http://schemas.microsoft.com/office/powerpoint/2010/main" val="2437525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fr-FR" dirty="0">
                <a:latin typeface="Arial" pitchFamily="34" charset="0"/>
                <a:ea typeface="ＭＳ Ｐゴシック" pitchFamily="34" charset="-128"/>
              </a:rPr>
              <a:t> But 2-slope models did not always describe the data well and in many instances, 3-slope models fared much better (in most cases in fact, except for heart diseases for men; smoking-related cancer mortality for women in many states; and all other cancers for both sexes)</a:t>
            </a:r>
          </a:p>
          <a:p>
            <a:pPr>
              <a:buFontTx/>
              <a:buChar char="•"/>
            </a:pPr>
            <a:r>
              <a:rPr lang="en-US" altLang="fr-FR" dirty="0">
                <a:latin typeface="Arial" pitchFamily="34" charset="0"/>
                <a:ea typeface="ＭＳ Ｐゴシック" pitchFamily="34" charset="-128"/>
              </a:rPr>
              <a:t> In the 3-slope model, there is an additional parameter, beta 3, which corresponds to a second turning point in trends </a:t>
            </a:r>
          </a:p>
          <a:p>
            <a:pPr>
              <a:buFontTx/>
              <a:buChar char="•"/>
            </a:pPr>
            <a:r>
              <a:rPr lang="en-US" altLang="fr-FR" dirty="0">
                <a:latin typeface="Arial" pitchFamily="34" charset="0"/>
                <a:ea typeface="ＭＳ Ｐゴシック" pitchFamily="34" charset="-128"/>
              </a:rPr>
              <a:t> We selected one model per state, choosing the model (2 slope or 3 slope) best describing the data as measured by the goodness-of-fit in R-squared, the BIC (Bayesian information criterion) and whether or not the coefficient characterizing the second break point (beta 3) was significant</a:t>
            </a:r>
          </a:p>
          <a:p>
            <a:endParaRPr lang="en-US" altLang="fr-FR" dirty="0">
              <a:latin typeface="Arial" pitchFamily="34" charset="0"/>
              <a:ea typeface="ＭＳ Ｐゴシック" pitchFamily="34" charset="-128"/>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5650" indent="-290513" eaLnBrk="0" hangingPunct="0">
              <a:spcBef>
                <a:spcPct val="30000"/>
              </a:spcBef>
              <a:defRPr sz="1200">
                <a:solidFill>
                  <a:schemeClr val="tx1"/>
                </a:solidFill>
                <a:latin typeface="Arial" pitchFamily="34" charset="0"/>
                <a:ea typeface="ＭＳ Ｐゴシック" pitchFamily="34" charset="-128"/>
              </a:defRPr>
            </a:lvl2pPr>
            <a:lvl3pPr marL="1163638" indent="-231775" eaLnBrk="0" hangingPunct="0">
              <a:spcBef>
                <a:spcPct val="30000"/>
              </a:spcBef>
              <a:defRPr sz="1200">
                <a:solidFill>
                  <a:schemeClr val="tx1"/>
                </a:solidFill>
                <a:latin typeface="Arial" pitchFamily="34" charset="0"/>
                <a:ea typeface="ＭＳ Ｐゴシック" pitchFamily="34" charset="-128"/>
              </a:defRPr>
            </a:lvl3pPr>
            <a:lvl4pPr marL="1630363" indent="-231775" eaLnBrk="0" hangingPunct="0">
              <a:spcBef>
                <a:spcPct val="30000"/>
              </a:spcBef>
              <a:defRPr sz="1200">
                <a:solidFill>
                  <a:schemeClr val="tx1"/>
                </a:solidFill>
                <a:latin typeface="Arial" pitchFamily="34" charset="0"/>
                <a:ea typeface="ＭＳ Ｐゴシック" pitchFamily="34" charset="-128"/>
              </a:defRPr>
            </a:lvl4pPr>
            <a:lvl5pPr marL="2095500" indent="-231775" eaLnBrk="0" hangingPunct="0">
              <a:spcBef>
                <a:spcPct val="30000"/>
              </a:spcBef>
              <a:defRPr sz="1200">
                <a:solidFill>
                  <a:schemeClr val="tx1"/>
                </a:solidFill>
                <a:latin typeface="Arial" pitchFamily="34" charset="0"/>
                <a:ea typeface="ＭＳ Ｐゴシック" pitchFamily="34" charset="-128"/>
              </a:defRPr>
            </a:lvl5pPr>
            <a:lvl6pPr marL="25527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99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71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243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107AF52F-A941-415F-94A5-9610C99AEDC7}" type="slidenum">
              <a:rPr lang="fr-CA" altLang="fr-FR" smtClean="0"/>
              <a:pPr eaLnBrk="1" hangingPunct="1">
                <a:spcBef>
                  <a:spcPct val="0"/>
                </a:spcBef>
              </a:pPr>
              <a:t>17</a:t>
            </a:fld>
            <a:endParaRPr lang="fr-CA" altLang="fr-FR"/>
          </a:p>
        </p:txBody>
      </p:sp>
    </p:spTree>
    <p:extLst>
      <p:ext uri="{BB962C8B-B14F-4D97-AF65-F5344CB8AC3E}">
        <p14:creationId xmlns:p14="http://schemas.microsoft.com/office/powerpoint/2010/main" val="3678722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latin typeface="Arial" pitchFamily="34" charset="0"/>
              <a:ea typeface="ＭＳ Ｐゴシック" pitchFamily="34" charset="-128"/>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5650" indent="-290513" eaLnBrk="0" hangingPunct="0">
              <a:spcBef>
                <a:spcPct val="30000"/>
              </a:spcBef>
              <a:defRPr sz="1200">
                <a:solidFill>
                  <a:schemeClr val="tx1"/>
                </a:solidFill>
                <a:latin typeface="Arial" pitchFamily="34" charset="0"/>
                <a:ea typeface="ＭＳ Ｐゴシック" pitchFamily="34" charset="-128"/>
              </a:defRPr>
            </a:lvl2pPr>
            <a:lvl3pPr marL="1163638" indent="-231775" eaLnBrk="0" hangingPunct="0">
              <a:spcBef>
                <a:spcPct val="30000"/>
              </a:spcBef>
              <a:defRPr sz="1200">
                <a:solidFill>
                  <a:schemeClr val="tx1"/>
                </a:solidFill>
                <a:latin typeface="Arial" pitchFamily="34" charset="0"/>
                <a:ea typeface="ＭＳ Ｐゴシック" pitchFamily="34" charset="-128"/>
              </a:defRPr>
            </a:lvl3pPr>
            <a:lvl4pPr marL="1630363" indent="-231775" eaLnBrk="0" hangingPunct="0">
              <a:spcBef>
                <a:spcPct val="30000"/>
              </a:spcBef>
              <a:defRPr sz="1200">
                <a:solidFill>
                  <a:schemeClr val="tx1"/>
                </a:solidFill>
                <a:latin typeface="Arial" pitchFamily="34" charset="0"/>
                <a:ea typeface="ＭＳ Ｐゴシック" pitchFamily="34" charset="-128"/>
              </a:defRPr>
            </a:lvl4pPr>
            <a:lvl5pPr marL="2095500" indent="-231775" eaLnBrk="0" hangingPunct="0">
              <a:spcBef>
                <a:spcPct val="30000"/>
              </a:spcBef>
              <a:defRPr sz="1200">
                <a:solidFill>
                  <a:schemeClr val="tx1"/>
                </a:solidFill>
                <a:latin typeface="Arial" pitchFamily="34" charset="0"/>
                <a:ea typeface="ＭＳ Ｐゴシック" pitchFamily="34" charset="-128"/>
              </a:defRPr>
            </a:lvl5pPr>
            <a:lvl6pPr marL="25527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99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71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243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107AF52F-A941-415F-94A5-9610C99AEDC7}" type="slidenum">
              <a:rPr lang="fr-CA" altLang="fr-FR" smtClean="0"/>
              <a:pPr eaLnBrk="1" hangingPunct="1">
                <a:spcBef>
                  <a:spcPct val="0"/>
                </a:spcBef>
              </a:pPr>
              <a:t>18</a:t>
            </a:fld>
            <a:endParaRPr lang="fr-CA" altLang="fr-FR"/>
          </a:p>
        </p:txBody>
      </p:sp>
    </p:spTree>
    <p:extLst>
      <p:ext uri="{BB962C8B-B14F-4D97-AF65-F5344CB8AC3E}">
        <p14:creationId xmlns:p14="http://schemas.microsoft.com/office/powerpoint/2010/main" val="2547303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dirty="0"/>
              <a:t>And </a:t>
            </a:r>
            <a:r>
              <a:rPr lang="fr-FR" dirty="0" err="1"/>
              <a:t>indeed</a:t>
            </a:r>
            <a:r>
              <a:rPr lang="fr-FR" dirty="0"/>
              <a:t>, </a:t>
            </a:r>
            <a:r>
              <a:rPr lang="fr-FR" dirty="0" err="1"/>
              <a:t>here</a:t>
            </a:r>
            <a:r>
              <a:rPr lang="fr-FR" dirty="0"/>
              <a:t> </a:t>
            </a:r>
            <a:r>
              <a:rPr lang="fr-FR" dirty="0" err="1"/>
              <a:t>is</a:t>
            </a:r>
            <a:r>
              <a:rPr lang="fr-FR" dirty="0"/>
              <a:t> a </a:t>
            </a:r>
            <a:r>
              <a:rPr lang="fr-FR" dirty="0" err="1"/>
              <a:t>map</a:t>
            </a:r>
            <a:r>
              <a:rPr lang="fr-FR" dirty="0"/>
              <a:t> of e0</a:t>
            </a:r>
            <a:r>
              <a:rPr lang="fr-FR" baseline="0" dirty="0"/>
              <a:t> in the US at the </a:t>
            </a:r>
            <a:r>
              <a:rPr lang="fr-FR" baseline="0" dirty="0" err="1"/>
              <a:t>beginning</a:t>
            </a:r>
            <a:r>
              <a:rPr lang="fr-FR" baseline="0" dirty="0"/>
              <a:t> of </a:t>
            </a:r>
            <a:r>
              <a:rPr lang="fr-FR" baseline="0" dirty="0" err="1"/>
              <a:t>our</a:t>
            </a:r>
            <a:r>
              <a:rPr lang="fr-FR" baseline="0" dirty="0"/>
              <a:t> </a:t>
            </a:r>
            <a:r>
              <a:rPr lang="fr-FR" baseline="0" dirty="0" err="1"/>
              <a:t>study</a:t>
            </a:r>
            <a:r>
              <a:rPr lang="fr-FR" baseline="0" dirty="0"/>
              <a:t> </a:t>
            </a:r>
            <a:r>
              <a:rPr lang="fr-FR" baseline="0" dirty="0" err="1"/>
              <a:t>period</a:t>
            </a:r>
            <a:r>
              <a:rPr lang="fr-FR" baseline="0" dirty="0"/>
              <a:t>.</a:t>
            </a:r>
          </a:p>
          <a:p>
            <a:pPr marL="171450" indent="-171450">
              <a:buFont typeface="Arial" panose="020B0604020202020204" pitchFamily="34" charset="0"/>
              <a:buChar char="•"/>
            </a:pPr>
            <a:r>
              <a:rPr lang="fr-FR" baseline="0" dirty="0"/>
              <a:t>The range of life </a:t>
            </a:r>
            <a:r>
              <a:rPr lang="fr-FR" baseline="0" dirty="0" err="1"/>
              <a:t>expectancy</a:t>
            </a:r>
            <a:r>
              <a:rPr lang="fr-FR" baseline="0" dirty="0"/>
              <a:t> </a:t>
            </a:r>
            <a:r>
              <a:rPr lang="fr-FR" baseline="0" dirty="0" err="1"/>
              <a:t>covered</a:t>
            </a:r>
            <a:r>
              <a:rPr lang="fr-FR" baseline="0" dirty="0"/>
              <a:t> about 15 </a:t>
            </a:r>
            <a:r>
              <a:rPr lang="fr-FR" baseline="0" dirty="0" err="1"/>
              <a:t>years</a:t>
            </a:r>
            <a:endParaRPr lang="fr-FR" dirty="0"/>
          </a:p>
        </p:txBody>
      </p:sp>
      <p:sp>
        <p:nvSpPr>
          <p:cNvPr id="4" name="Espace réservé du numéro de diapositive 3"/>
          <p:cNvSpPr>
            <a:spLocks noGrp="1"/>
          </p:cNvSpPr>
          <p:nvPr>
            <p:ph type="sldNum" sz="quarter" idx="10"/>
          </p:nvPr>
        </p:nvSpPr>
        <p:spPr/>
        <p:txBody>
          <a:bodyPr/>
          <a:lstStyle/>
          <a:p>
            <a:fld id="{56A359AC-7299-4270-8156-032E23022B01}" type="slidenum">
              <a:rPr lang="fr-FR" smtClean="0"/>
              <a:pPr/>
              <a:t>19</a:t>
            </a:fld>
            <a:endParaRPr lang="fr-FR"/>
          </a:p>
        </p:txBody>
      </p:sp>
    </p:spTree>
    <p:extLst>
      <p:ext uri="{BB962C8B-B14F-4D97-AF65-F5344CB8AC3E}">
        <p14:creationId xmlns:p14="http://schemas.microsoft.com/office/powerpoint/2010/main" val="107420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sz="1600" dirty="0">
                <a:latin typeface="Times New Roman" panose="02020603050405020304" pitchFamily="18" charset="0"/>
                <a:ea typeface="ＭＳ Ｐゴシック" pitchFamily="34" charset="-128"/>
                <a:cs typeface="Times New Roman" panose="02020603050405020304" pitchFamily="18" charset="0"/>
              </a:rPr>
              <a:t>The</a:t>
            </a:r>
            <a:r>
              <a:rPr lang="en-US" altLang="fr-FR" sz="1600" baseline="0" dirty="0">
                <a:latin typeface="Times New Roman" panose="02020603050405020304" pitchFamily="18" charset="0"/>
                <a:ea typeface="ＭＳ Ｐゴシック" pitchFamily="34" charset="-128"/>
                <a:cs typeface="Times New Roman" panose="02020603050405020304" pitchFamily="18" charset="0"/>
              </a:rPr>
              <a:t> o</a:t>
            </a:r>
            <a:r>
              <a:rPr lang="en-US" altLang="fr-FR" sz="1600" dirty="0">
                <a:latin typeface="Times New Roman" panose="02020603050405020304" pitchFamily="18" charset="0"/>
                <a:ea typeface="ＭＳ Ｐゴシック" pitchFamily="34" charset="-128"/>
                <a:cs typeface="Times New Roman" panose="02020603050405020304" pitchFamily="18" charset="0"/>
              </a:rPr>
              <a:t>verall purpose of our research project is relatively simple, that is to increase our empirical knowledge about actual transition experiences within a national population</a:t>
            </a:r>
          </a:p>
          <a:p>
            <a:pPr marL="171450" indent="-171450">
              <a:buFont typeface="Arial" panose="020B0604020202020204" pitchFamily="34" charset="0"/>
              <a:buChar char="•"/>
            </a:pPr>
            <a:r>
              <a:rPr lang="en-US" altLang="fr-FR" sz="1600" dirty="0">
                <a:latin typeface="Times New Roman" panose="02020603050405020304" pitchFamily="18" charset="0"/>
                <a:ea typeface="ＭＳ Ｐゴシック" pitchFamily="34" charset="-128"/>
                <a:cs typeface="Times New Roman" panose="02020603050405020304" pitchFamily="18" charset="0"/>
              </a:rPr>
              <a:t>We focus on that stage of the transition</a:t>
            </a:r>
            <a:r>
              <a:rPr lang="en-US" altLang="fr-FR" sz="1600" baseline="0" dirty="0">
                <a:latin typeface="Times New Roman" panose="02020603050405020304" pitchFamily="18" charset="0"/>
                <a:ea typeface="ＭＳ Ｐゴシック" pitchFamily="34" charset="-128"/>
                <a:cs typeface="Times New Roman" panose="02020603050405020304" pitchFamily="18" charset="0"/>
              </a:rPr>
              <a:t> called the Age of Degenerative diseases by </a:t>
            </a:r>
            <a:r>
              <a:rPr lang="en-US" altLang="fr-FR" sz="1600" baseline="0" dirty="0" err="1">
                <a:latin typeface="Times New Roman" panose="02020603050405020304" pitchFamily="18" charset="0"/>
                <a:ea typeface="ＭＳ Ｐゴシック" pitchFamily="34" charset="-128"/>
                <a:cs typeface="Times New Roman" panose="02020603050405020304" pitchFamily="18" charset="0"/>
              </a:rPr>
              <a:t>Omran</a:t>
            </a:r>
            <a:r>
              <a:rPr lang="en-US" altLang="fr-FR" sz="1600" baseline="0" dirty="0">
                <a:latin typeface="Times New Roman" panose="02020603050405020304" pitchFamily="18" charset="0"/>
                <a:ea typeface="ＭＳ Ｐゴシック" pitchFamily="34" charset="-128"/>
                <a:cs typeface="Times New Roman" panose="02020603050405020304" pitchFamily="18" charset="0"/>
              </a:rPr>
              <a:t> and the Age of delayed degenerative diseases by </a:t>
            </a:r>
            <a:r>
              <a:rPr lang="en-US" altLang="fr-FR" sz="1600" baseline="0" dirty="0" err="1">
                <a:latin typeface="Times New Roman" panose="02020603050405020304" pitchFamily="18" charset="0"/>
                <a:ea typeface="ＭＳ Ｐゴシック" pitchFamily="34" charset="-128"/>
                <a:cs typeface="Times New Roman" panose="02020603050405020304" pitchFamily="18" charset="0"/>
              </a:rPr>
              <a:t>Olshansky</a:t>
            </a:r>
            <a:r>
              <a:rPr lang="en-US" altLang="fr-FR" sz="1600" baseline="0" dirty="0">
                <a:latin typeface="Times New Roman" panose="02020603050405020304" pitchFamily="18" charset="0"/>
                <a:ea typeface="ＭＳ Ｐゴシック" pitchFamily="34" charset="-128"/>
                <a:cs typeface="Times New Roman" panose="02020603050405020304" pitchFamily="18" charset="0"/>
              </a:rPr>
              <a:t> and Ault, when cardiovascular diseases and cancer have replaced infectious diseases as the leading causes of death</a:t>
            </a:r>
            <a:endParaRPr lang="en-US" altLang="fr-FR" sz="1600" dirty="0">
              <a:latin typeface="Times New Roman" panose="02020603050405020304" pitchFamily="18" charset="0"/>
              <a:ea typeface="ＭＳ Ｐゴシック" pitchFamily="34" charset="-128"/>
              <a:cs typeface="Times New Roman" panose="02020603050405020304" pitchFamily="18" charset="0"/>
            </a:endParaRPr>
          </a:p>
          <a:p>
            <a:pPr marL="171450" indent="-171450">
              <a:buFont typeface="Arial" panose="020B0604020202020204" pitchFamily="34" charset="0"/>
              <a:buChar char="•"/>
            </a:pPr>
            <a:r>
              <a:rPr lang="en-US" altLang="fr-FR" sz="1600" dirty="0">
                <a:latin typeface="Times New Roman" panose="02020603050405020304" pitchFamily="18" charset="0"/>
                <a:ea typeface="ＭＳ Ｐゴシック" pitchFamily="34" charset="-128"/>
                <a:cs typeface="Times New Roman" panose="02020603050405020304" pitchFamily="18" charset="0"/>
              </a:rPr>
              <a:t>We</a:t>
            </a:r>
            <a:r>
              <a:rPr lang="en-US" altLang="fr-FR" sz="1600" baseline="0" dirty="0">
                <a:latin typeface="Times New Roman" panose="02020603050405020304" pitchFamily="18" charset="0"/>
                <a:ea typeface="ＭＳ Ｐゴシック" pitchFamily="34" charset="-128"/>
                <a:cs typeface="Times New Roman" panose="02020603050405020304" pitchFamily="18" charset="0"/>
              </a:rPr>
              <a:t> simply want to assess h</a:t>
            </a:r>
            <a:r>
              <a:rPr lang="en-US" altLang="fr-FR" sz="1600" dirty="0">
                <a:latin typeface="Times New Roman" panose="02020603050405020304" pitchFamily="18" charset="0"/>
                <a:ea typeface="ＭＳ Ｐゴシック" pitchFamily="34" charset="-128"/>
                <a:cs typeface="Times New Roman" panose="02020603050405020304" pitchFamily="18" charset="0"/>
              </a:rPr>
              <a:t>ow</a:t>
            </a:r>
            <a:r>
              <a:rPr lang="en-US" altLang="fr-FR" sz="1600" baseline="0" dirty="0">
                <a:latin typeface="Times New Roman" panose="02020603050405020304" pitchFamily="18" charset="0"/>
                <a:ea typeface="ＭＳ Ｐゴシック" pitchFamily="34" charset="-128"/>
                <a:cs typeface="Times New Roman" panose="02020603050405020304" pitchFamily="18" charset="0"/>
              </a:rPr>
              <a:t> diverse the mortality patterns of sub-groups of the population are compared to the national average as a country progresses through this major stage of the epidemiologic transition</a:t>
            </a:r>
          </a:p>
        </p:txBody>
      </p:sp>
      <p:sp>
        <p:nvSpPr>
          <p:cNvPr id="3379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4525" indent="-278663" eaLnBrk="0" hangingPunct="0">
              <a:spcBef>
                <a:spcPct val="30000"/>
              </a:spcBef>
              <a:defRPr sz="1200">
                <a:solidFill>
                  <a:schemeClr val="tx1"/>
                </a:solidFill>
                <a:latin typeface="Arial" charset="0"/>
                <a:ea typeface="ＭＳ Ｐゴシック" pitchFamily="34" charset="-128"/>
              </a:defRPr>
            </a:lvl2pPr>
            <a:lvl3pPr marL="1114654" indent="-222931" eaLnBrk="0" hangingPunct="0">
              <a:spcBef>
                <a:spcPct val="30000"/>
              </a:spcBef>
              <a:defRPr sz="1200">
                <a:solidFill>
                  <a:schemeClr val="tx1"/>
                </a:solidFill>
                <a:latin typeface="Arial" charset="0"/>
                <a:ea typeface="ＭＳ Ｐゴシック" pitchFamily="34" charset="-128"/>
              </a:defRPr>
            </a:lvl3pPr>
            <a:lvl4pPr marL="1560515" indent="-222931" eaLnBrk="0" hangingPunct="0">
              <a:spcBef>
                <a:spcPct val="30000"/>
              </a:spcBef>
              <a:defRPr sz="1200">
                <a:solidFill>
                  <a:schemeClr val="tx1"/>
                </a:solidFill>
                <a:latin typeface="Arial" charset="0"/>
                <a:ea typeface="ＭＳ Ｐゴシック" pitchFamily="34" charset="-128"/>
              </a:defRPr>
            </a:lvl4pPr>
            <a:lvl5pPr marL="2006376" indent="-222931" eaLnBrk="0" hangingPunct="0">
              <a:spcBef>
                <a:spcPct val="30000"/>
              </a:spcBef>
              <a:defRPr sz="1200">
                <a:solidFill>
                  <a:schemeClr val="tx1"/>
                </a:solidFill>
                <a:latin typeface="Arial" charset="0"/>
                <a:ea typeface="ＭＳ Ｐゴシック" pitchFamily="34" charset="-128"/>
              </a:defRPr>
            </a:lvl5pPr>
            <a:lvl6pPr marL="2452238" indent="-222931" eaLnBrk="0" fontAlgn="base" hangingPunct="0">
              <a:spcBef>
                <a:spcPct val="30000"/>
              </a:spcBef>
              <a:spcAft>
                <a:spcPct val="0"/>
              </a:spcAft>
              <a:defRPr sz="1200">
                <a:solidFill>
                  <a:schemeClr val="tx1"/>
                </a:solidFill>
                <a:latin typeface="Arial" charset="0"/>
                <a:ea typeface="ＭＳ Ｐゴシック" pitchFamily="34" charset="-128"/>
              </a:defRPr>
            </a:lvl6pPr>
            <a:lvl7pPr marL="2898099" indent="-222931" eaLnBrk="0" fontAlgn="base" hangingPunct="0">
              <a:spcBef>
                <a:spcPct val="30000"/>
              </a:spcBef>
              <a:spcAft>
                <a:spcPct val="0"/>
              </a:spcAft>
              <a:defRPr sz="1200">
                <a:solidFill>
                  <a:schemeClr val="tx1"/>
                </a:solidFill>
                <a:latin typeface="Arial" charset="0"/>
                <a:ea typeface="ＭＳ Ｐゴシック" pitchFamily="34" charset="-128"/>
              </a:defRPr>
            </a:lvl7pPr>
            <a:lvl8pPr marL="3343961" indent="-222931" eaLnBrk="0" fontAlgn="base" hangingPunct="0">
              <a:spcBef>
                <a:spcPct val="30000"/>
              </a:spcBef>
              <a:spcAft>
                <a:spcPct val="0"/>
              </a:spcAft>
              <a:defRPr sz="1200">
                <a:solidFill>
                  <a:schemeClr val="tx1"/>
                </a:solidFill>
                <a:latin typeface="Arial" charset="0"/>
                <a:ea typeface="ＭＳ Ｐゴシック" pitchFamily="34" charset="-128"/>
              </a:defRPr>
            </a:lvl8pPr>
            <a:lvl9pPr marL="3789822" indent="-222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737CFC9-0E89-49BA-8642-8B9885623B8C}" type="slidenum">
              <a:rPr lang="fr-CA" altLang="fr-FR" smtClean="0"/>
              <a:pPr eaLnBrk="1" hangingPunct="1">
                <a:spcBef>
                  <a:spcPct val="0"/>
                </a:spcBef>
              </a:pPr>
              <a:t>2</a:t>
            </a:fld>
            <a:endParaRPr lang="fr-CA"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6A359AC-7299-4270-8156-032E23022B01}" type="slidenum">
              <a:rPr lang="fr-FR" smtClean="0"/>
              <a:pPr/>
              <a:t>20</a:t>
            </a:fld>
            <a:endParaRPr lang="fr-FR"/>
          </a:p>
        </p:txBody>
      </p:sp>
    </p:spTree>
    <p:extLst>
      <p:ext uri="{BB962C8B-B14F-4D97-AF65-F5344CB8AC3E}">
        <p14:creationId xmlns:p14="http://schemas.microsoft.com/office/powerpoint/2010/main" val="3615968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fr-FR" dirty="0">
                <a:ea typeface="ＭＳ Ｐゴシック" pitchFamily="34" charset="-128"/>
              </a:rPr>
              <a:t>Same thing but with the result of another statistical approach (segmented regression model) which has the advantage of providing</a:t>
            </a:r>
            <a:r>
              <a:rPr lang="en-US" altLang="fr-FR" baseline="0" dirty="0">
                <a:ea typeface="ＭＳ Ｐゴシック" pitchFamily="34" charset="-128"/>
              </a:rPr>
              <a:t> confidence intervals for the timing (and not only the magnitude) of the disruptions; disadvantage of complexity and </a:t>
            </a:r>
            <a:r>
              <a:rPr lang="en-US" altLang="fr-FR" baseline="0" dirty="0" err="1">
                <a:ea typeface="ＭＳ Ｐゴシック" pitchFamily="34" charset="-128"/>
              </a:rPr>
              <a:t>arbitrarity</a:t>
            </a:r>
            <a:r>
              <a:rPr lang="en-US" altLang="fr-FR" baseline="0">
                <a:ea typeface="ＭＳ Ｐゴシック" pitchFamily="34" charset="-128"/>
              </a:rPr>
              <a:t>.</a:t>
            </a:r>
            <a:endParaRPr lang="en-US" altLang="fr-FR" dirty="0">
              <a:ea typeface="ＭＳ Ｐゴシック" pitchFamily="34" charset="-128"/>
            </a:endParaRPr>
          </a:p>
          <a:p>
            <a:pPr marL="171450" indent="-171450">
              <a:buFont typeface="Arial" panose="020B0604020202020204" pitchFamily="34" charset="0"/>
              <a:buChar char="•"/>
            </a:pPr>
            <a:endParaRPr lang="en-US" altLang="fr-FR" dirty="0">
              <a:ea typeface="ＭＳ Ｐゴシック" pitchFamily="34" charset="-128"/>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4525" indent="-278663" eaLnBrk="0" hangingPunct="0">
              <a:spcBef>
                <a:spcPct val="30000"/>
              </a:spcBef>
              <a:defRPr sz="1200">
                <a:solidFill>
                  <a:schemeClr val="tx1"/>
                </a:solidFill>
                <a:latin typeface="Arial" charset="0"/>
                <a:ea typeface="ＭＳ Ｐゴシック" pitchFamily="34" charset="-128"/>
              </a:defRPr>
            </a:lvl2pPr>
            <a:lvl3pPr marL="1114654" indent="-222931" eaLnBrk="0" hangingPunct="0">
              <a:spcBef>
                <a:spcPct val="30000"/>
              </a:spcBef>
              <a:defRPr sz="1200">
                <a:solidFill>
                  <a:schemeClr val="tx1"/>
                </a:solidFill>
                <a:latin typeface="Arial" charset="0"/>
                <a:ea typeface="ＭＳ Ｐゴシック" pitchFamily="34" charset="-128"/>
              </a:defRPr>
            </a:lvl3pPr>
            <a:lvl4pPr marL="1560515" indent="-222931" eaLnBrk="0" hangingPunct="0">
              <a:spcBef>
                <a:spcPct val="30000"/>
              </a:spcBef>
              <a:defRPr sz="1200">
                <a:solidFill>
                  <a:schemeClr val="tx1"/>
                </a:solidFill>
                <a:latin typeface="Arial" charset="0"/>
                <a:ea typeface="ＭＳ Ｐゴシック" pitchFamily="34" charset="-128"/>
              </a:defRPr>
            </a:lvl4pPr>
            <a:lvl5pPr marL="2006376" indent="-222931" eaLnBrk="0" hangingPunct="0">
              <a:spcBef>
                <a:spcPct val="30000"/>
              </a:spcBef>
              <a:defRPr sz="1200">
                <a:solidFill>
                  <a:schemeClr val="tx1"/>
                </a:solidFill>
                <a:latin typeface="Arial" charset="0"/>
                <a:ea typeface="ＭＳ Ｐゴシック" pitchFamily="34" charset="-128"/>
              </a:defRPr>
            </a:lvl5pPr>
            <a:lvl6pPr marL="2452238" indent="-222931" eaLnBrk="0" fontAlgn="base" hangingPunct="0">
              <a:spcBef>
                <a:spcPct val="30000"/>
              </a:spcBef>
              <a:spcAft>
                <a:spcPct val="0"/>
              </a:spcAft>
              <a:defRPr sz="1200">
                <a:solidFill>
                  <a:schemeClr val="tx1"/>
                </a:solidFill>
                <a:latin typeface="Arial" charset="0"/>
                <a:ea typeface="ＭＳ Ｐゴシック" pitchFamily="34" charset="-128"/>
              </a:defRPr>
            </a:lvl6pPr>
            <a:lvl7pPr marL="2898099" indent="-222931" eaLnBrk="0" fontAlgn="base" hangingPunct="0">
              <a:spcBef>
                <a:spcPct val="30000"/>
              </a:spcBef>
              <a:spcAft>
                <a:spcPct val="0"/>
              </a:spcAft>
              <a:defRPr sz="1200">
                <a:solidFill>
                  <a:schemeClr val="tx1"/>
                </a:solidFill>
                <a:latin typeface="Arial" charset="0"/>
                <a:ea typeface="ＭＳ Ｐゴシック" pitchFamily="34" charset="-128"/>
              </a:defRPr>
            </a:lvl7pPr>
            <a:lvl8pPr marL="3343961" indent="-222931" eaLnBrk="0" fontAlgn="base" hangingPunct="0">
              <a:spcBef>
                <a:spcPct val="30000"/>
              </a:spcBef>
              <a:spcAft>
                <a:spcPct val="0"/>
              </a:spcAft>
              <a:defRPr sz="1200">
                <a:solidFill>
                  <a:schemeClr val="tx1"/>
                </a:solidFill>
                <a:latin typeface="Arial" charset="0"/>
                <a:ea typeface="ＭＳ Ｐゴシック" pitchFamily="34" charset="-128"/>
              </a:defRPr>
            </a:lvl8pPr>
            <a:lvl9pPr marL="3789822" indent="-222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F8471A4-640B-47D1-9898-11CA5AC3173C}" type="slidenum">
              <a:rPr lang="fr-CA" altLang="fr-FR" smtClean="0"/>
              <a:pPr eaLnBrk="1" hangingPunct="1">
                <a:spcBef>
                  <a:spcPct val="0"/>
                </a:spcBef>
              </a:pPr>
              <a:t>21</a:t>
            </a:fld>
            <a:endParaRPr lang="fr-CA"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ln/>
        </p:spPr>
      </p:sp>
      <p:sp>
        <p:nvSpPr>
          <p:cNvPr id="7270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itchFamily="34" charset="0"/>
              <a:ea typeface="ＭＳ Ｐゴシック" pitchFamily="34" charset="-128"/>
            </a:endParaRPr>
          </a:p>
        </p:txBody>
      </p:sp>
      <p:sp>
        <p:nvSpPr>
          <p:cNvPr id="7270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214417D0-9A41-4266-981F-9C26BE3C9458}" type="slidenum">
              <a:rPr lang="fr-CA" altLang="fr-FR" smtClean="0"/>
              <a:pPr eaLnBrk="1" hangingPunct="1">
                <a:spcBef>
                  <a:spcPct val="0"/>
                </a:spcBef>
              </a:pPr>
              <a:t>22</a:t>
            </a:fld>
            <a:endParaRPr lang="fr-CA" altLang="fr-FR"/>
          </a:p>
        </p:txBody>
      </p:sp>
    </p:spTree>
    <p:extLst>
      <p:ext uri="{BB962C8B-B14F-4D97-AF65-F5344CB8AC3E}">
        <p14:creationId xmlns:p14="http://schemas.microsoft.com/office/powerpoint/2010/main" val="1389465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ln/>
        </p:spPr>
      </p:sp>
      <p:sp>
        <p:nvSpPr>
          <p:cNvPr id="7270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itchFamily="34" charset="0"/>
              <a:ea typeface="ＭＳ Ｐゴシック" pitchFamily="34" charset="-128"/>
            </a:endParaRPr>
          </a:p>
        </p:txBody>
      </p:sp>
      <p:sp>
        <p:nvSpPr>
          <p:cNvPr id="7270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214417D0-9A41-4266-981F-9C26BE3C9458}" type="slidenum">
              <a:rPr lang="fr-CA" altLang="fr-FR" smtClean="0"/>
              <a:pPr eaLnBrk="1" hangingPunct="1">
                <a:spcBef>
                  <a:spcPct val="0"/>
                </a:spcBef>
              </a:pPr>
              <a:t>23</a:t>
            </a:fld>
            <a:endParaRPr lang="fr-CA" altLang="fr-FR"/>
          </a:p>
        </p:txBody>
      </p:sp>
    </p:spTree>
    <p:extLst>
      <p:ext uri="{BB962C8B-B14F-4D97-AF65-F5344CB8AC3E}">
        <p14:creationId xmlns:p14="http://schemas.microsoft.com/office/powerpoint/2010/main" val="79901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fr-FR" dirty="0">
              <a:ea typeface="ＭＳ Ｐゴシック" pitchFamily="34" charset="-128"/>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4525" indent="-278663" eaLnBrk="0" hangingPunct="0">
              <a:spcBef>
                <a:spcPct val="30000"/>
              </a:spcBef>
              <a:defRPr sz="1200">
                <a:solidFill>
                  <a:schemeClr val="tx1"/>
                </a:solidFill>
                <a:latin typeface="Arial" charset="0"/>
                <a:ea typeface="ＭＳ Ｐゴシック" pitchFamily="34" charset="-128"/>
              </a:defRPr>
            </a:lvl2pPr>
            <a:lvl3pPr marL="1114654" indent="-222931" eaLnBrk="0" hangingPunct="0">
              <a:spcBef>
                <a:spcPct val="30000"/>
              </a:spcBef>
              <a:defRPr sz="1200">
                <a:solidFill>
                  <a:schemeClr val="tx1"/>
                </a:solidFill>
                <a:latin typeface="Arial" charset="0"/>
                <a:ea typeface="ＭＳ Ｐゴシック" pitchFamily="34" charset="-128"/>
              </a:defRPr>
            </a:lvl3pPr>
            <a:lvl4pPr marL="1560515" indent="-222931" eaLnBrk="0" hangingPunct="0">
              <a:spcBef>
                <a:spcPct val="30000"/>
              </a:spcBef>
              <a:defRPr sz="1200">
                <a:solidFill>
                  <a:schemeClr val="tx1"/>
                </a:solidFill>
                <a:latin typeface="Arial" charset="0"/>
                <a:ea typeface="ＭＳ Ｐゴシック" pitchFamily="34" charset="-128"/>
              </a:defRPr>
            </a:lvl4pPr>
            <a:lvl5pPr marL="2006376" indent="-222931" eaLnBrk="0" hangingPunct="0">
              <a:spcBef>
                <a:spcPct val="30000"/>
              </a:spcBef>
              <a:defRPr sz="1200">
                <a:solidFill>
                  <a:schemeClr val="tx1"/>
                </a:solidFill>
                <a:latin typeface="Arial" charset="0"/>
                <a:ea typeface="ＭＳ Ｐゴシック" pitchFamily="34" charset="-128"/>
              </a:defRPr>
            </a:lvl5pPr>
            <a:lvl6pPr marL="2452238" indent="-222931" eaLnBrk="0" fontAlgn="base" hangingPunct="0">
              <a:spcBef>
                <a:spcPct val="30000"/>
              </a:spcBef>
              <a:spcAft>
                <a:spcPct val="0"/>
              </a:spcAft>
              <a:defRPr sz="1200">
                <a:solidFill>
                  <a:schemeClr val="tx1"/>
                </a:solidFill>
                <a:latin typeface="Arial" charset="0"/>
                <a:ea typeface="ＭＳ Ｐゴシック" pitchFamily="34" charset="-128"/>
              </a:defRPr>
            </a:lvl6pPr>
            <a:lvl7pPr marL="2898099" indent="-222931" eaLnBrk="0" fontAlgn="base" hangingPunct="0">
              <a:spcBef>
                <a:spcPct val="30000"/>
              </a:spcBef>
              <a:spcAft>
                <a:spcPct val="0"/>
              </a:spcAft>
              <a:defRPr sz="1200">
                <a:solidFill>
                  <a:schemeClr val="tx1"/>
                </a:solidFill>
                <a:latin typeface="Arial" charset="0"/>
                <a:ea typeface="ＭＳ Ｐゴシック" pitchFamily="34" charset="-128"/>
              </a:defRPr>
            </a:lvl7pPr>
            <a:lvl8pPr marL="3343961" indent="-222931" eaLnBrk="0" fontAlgn="base" hangingPunct="0">
              <a:spcBef>
                <a:spcPct val="30000"/>
              </a:spcBef>
              <a:spcAft>
                <a:spcPct val="0"/>
              </a:spcAft>
              <a:defRPr sz="1200">
                <a:solidFill>
                  <a:schemeClr val="tx1"/>
                </a:solidFill>
                <a:latin typeface="Arial" charset="0"/>
                <a:ea typeface="ＭＳ Ｐゴシック" pitchFamily="34" charset="-128"/>
              </a:defRPr>
            </a:lvl8pPr>
            <a:lvl9pPr marL="3789822" indent="-222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7492648-4EA1-4AB5-9764-962C623AEE8A}" type="slidenum">
              <a:rPr lang="fr-CA" altLang="fr-FR" smtClean="0"/>
              <a:pPr eaLnBrk="1" hangingPunct="1">
                <a:spcBef>
                  <a:spcPct val="0"/>
                </a:spcBef>
              </a:pPr>
              <a:t>3</a:t>
            </a:fld>
            <a:endParaRPr lang="fr-CA"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 typeface="Arial" pitchFamily="34" charset="0"/>
              <a:buChar char="•"/>
              <a:defRPr/>
            </a:pPr>
            <a:r>
              <a:rPr lang="en-US" dirty="0"/>
              <a:t> The challenge was to reduce the mortality experience of each</a:t>
            </a:r>
            <a:r>
              <a:rPr lang="en-US" baseline="0" dirty="0"/>
              <a:t> of the 51 geographic units to a manageable number of parameters</a:t>
            </a:r>
          </a:p>
          <a:p>
            <a:pPr>
              <a:buFont typeface="Arial" pitchFamily="34" charset="0"/>
              <a:buChar char="•"/>
              <a:defRPr/>
            </a:pPr>
            <a:r>
              <a:rPr lang="en-US" baseline="0" dirty="0"/>
              <a:t>Our strategy was to use a 2, 3 or in some cases, a 4-slope regression model to identify, for each sex and cause-specific series in each state, the main discontinuities in trends</a:t>
            </a:r>
          </a:p>
          <a:p>
            <a:pPr>
              <a:buFont typeface="Arial" pitchFamily="34" charset="0"/>
              <a:buChar char="•"/>
              <a:defRPr/>
            </a:pPr>
            <a:r>
              <a:rPr lang="en-US" baseline="0" dirty="0"/>
              <a:t>The models estimate the timing and the magnitude of each turning point, that is the year when the main change or changes occurred and the intensity of this change (in terms of the difference between the slope before and the slope after the change)</a:t>
            </a:r>
          </a:p>
          <a:p>
            <a:pPr>
              <a:buFont typeface="Arial" pitchFamily="34" charset="0"/>
              <a:buChar char="•"/>
              <a:defRPr/>
            </a:pPr>
            <a:r>
              <a:rPr lang="en-US" sz="1800" dirty="0">
                <a:effectLst/>
                <a:latin typeface="Times New Roman" panose="02020603050405020304" pitchFamily="18" charset="0"/>
                <a:ea typeface="Calibri" panose="020F0502020204030204" pitchFamily="34" charset="0"/>
              </a:rPr>
              <a:t>Experimenting with a range of statistical approaches, we found not only that fitting such trend lines using a grid-search algorithm based on R</a:t>
            </a:r>
            <a:r>
              <a:rPr lang="en-US" sz="1800" baseline="30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 goodness-of-fit criteria led to fits that were as good as those obtained with more sophisticated methods but also that this simple approach was less arbitrary</a:t>
            </a:r>
            <a:endParaRPr lang="en-US" sz="1800" baseline="0" dirty="0">
              <a:effectLst/>
              <a:latin typeface="Times New Roman" panose="02020603050405020304" pitchFamily="18" charset="0"/>
              <a:ea typeface="Calibri" panose="020F0502020204030204" pitchFamily="34" charset="0"/>
            </a:endParaRPr>
          </a:p>
          <a:p>
            <a:pPr>
              <a:buFont typeface="Arial" pitchFamily="34" charset="0"/>
              <a:buChar char="•"/>
              <a:defRPr/>
            </a:pPr>
            <a:r>
              <a:rPr lang="en-US" sz="1800" dirty="0">
                <a:effectLst/>
                <a:latin typeface="Times New Roman" panose="02020603050405020304" pitchFamily="18" charset="0"/>
                <a:ea typeface="Calibri" panose="020F0502020204030204" pitchFamily="34" charset="0"/>
              </a:rPr>
              <a:t>For instance, segmented regression models require an initial guess that must first be provided for the turning points parameters and this introduces undesirable subjectivity into the analysis.</a:t>
            </a:r>
            <a:endParaRPr lang="en-US" dirty="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4525" indent="-278663" eaLnBrk="0" hangingPunct="0">
              <a:spcBef>
                <a:spcPct val="30000"/>
              </a:spcBef>
              <a:defRPr sz="1200">
                <a:solidFill>
                  <a:schemeClr val="tx1"/>
                </a:solidFill>
                <a:latin typeface="Arial" charset="0"/>
                <a:ea typeface="ＭＳ Ｐゴシック" pitchFamily="34" charset="-128"/>
              </a:defRPr>
            </a:lvl2pPr>
            <a:lvl3pPr marL="1114654" indent="-222931" eaLnBrk="0" hangingPunct="0">
              <a:spcBef>
                <a:spcPct val="30000"/>
              </a:spcBef>
              <a:defRPr sz="1200">
                <a:solidFill>
                  <a:schemeClr val="tx1"/>
                </a:solidFill>
                <a:latin typeface="Arial" charset="0"/>
                <a:ea typeface="ＭＳ Ｐゴシック" pitchFamily="34" charset="-128"/>
              </a:defRPr>
            </a:lvl3pPr>
            <a:lvl4pPr marL="1560515" indent="-222931" eaLnBrk="0" hangingPunct="0">
              <a:spcBef>
                <a:spcPct val="30000"/>
              </a:spcBef>
              <a:defRPr sz="1200">
                <a:solidFill>
                  <a:schemeClr val="tx1"/>
                </a:solidFill>
                <a:latin typeface="Arial" charset="0"/>
                <a:ea typeface="ＭＳ Ｐゴシック" pitchFamily="34" charset="-128"/>
              </a:defRPr>
            </a:lvl4pPr>
            <a:lvl5pPr marL="2006376" indent="-222931" eaLnBrk="0" hangingPunct="0">
              <a:spcBef>
                <a:spcPct val="30000"/>
              </a:spcBef>
              <a:defRPr sz="1200">
                <a:solidFill>
                  <a:schemeClr val="tx1"/>
                </a:solidFill>
                <a:latin typeface="Arial" charset="0"/>
                <a:ea typeface="ＭＳ Ｐゴシック" pitchFamily="34" charset="-128"/>
              </a:defRPr>
            </a:lvl5pPr>
            <a:lvl6pPr marL="2452238" indent="-222931" eaLnBrk="0" fontAlgn="base" hangingPunct="0">
              <a:spcBef>
                <a:spcPct val="30000"/>
              </a:spcBef>
              <a:spcAft>
                <a:spcPct val="0"/>
              </a:spcAft>
              <a:defRPr sz="1200">
                <a:solidFill>
                  <a:schemeClr val="tx1"/>
                </a:solidFill>
                <a:latin typeface="Arial" charset="0"/>
                <a:ea typeface="ＭＳ Ｐゴシック" pitchFamily="34" charset="-128"/>
              </a:defRPr>
            </a:lvl6pPr>
            <a:lvl7pPr marL="2898099" indent="-222931" eaLnBrk="0" fontAlgn="base" hangingPunct="0">
              <a:spcBef>
                <a:spcPct val="30000"/>
              </a:spcBef>
              <a:spcAft>
                <a:spcPct val="0"/>
              </a:spcAft>
              <a:defRPr sz="1200">
                <a:solidFill>
                  <a:schemeClr val="tx1"/>
                </a:solidFill>
                <a:latin typeface="Arial" charset="0"/>
                <a:ea typeface="ＭＳ Ｐゴシック" pitchFamily="34" charset="-128"/>
              </a:defRPr>
            </a:lvl7pPr>
            <a:lvl8pPr marL="3343961" indent="-222931" eaLnBrk="0" fontAlgn="base" hangingPunct="0">
              <a:spcBef>
                <a:spcPct val="30000"/>
              </a:spcBef>
              <a:spcAft>
                <a:spcPct val="0"/>
              </a:spcAft>
              <a:defRPr sz="1200">
                <a:solidFill>
                  <a:schemeClr val="tx1"/>
                </a:solidFill>
                <a:latin typeface="Arial" charset="0"/>
                <a:ea typeface="ＭＳ Ｐゴシック" pitchFamily="34" charset="-128"/>
              </a:defRPr>
            </a:lvl8pPr>
            <a:lvl9pPr marL="3789822" indent="-222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59719C8-E11D-4380-B3EB-7179605D7AD3}" type="slidenum">
              <a:rPr lang="fr-CA" altLang="fr-FR" smtClean="0"/>
              <a:pPr eaLnBrk="1" hangingPunct="1">
                <a:spcBef>
                  <a:spcPct val="0"/>
                </a:spcBef>
              </a:pPr>
              <a:t>4</a:t>
            </a:fld>
            <a:endParaRPr lang="fr-CA"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 typeface="Arial" panose="020B0604020202020204" pitchFamily="34" charset="0"/>
              <a:buChar char="•"/>
              <a:defRPr/>
            </a:pPr>
            <a:r>
              <a:rPr lang="en-US" altLang="fr-FR" dirty="0">
                <a:ea typeface="ＭＳ Ｐゴシック" pitchFamily="34" charset="-128"/>
              </a:rPr>
              <a:t>The first dominant turning point occurred fairly suddenly after either a plateau has been reached in all-cause mortality or after mortality has been increasing (in all southern states in particular).</a:t>
            </a:r>
          </a:p>
          <a:p>
            <a:pPr marL="174708" indent="-174708">
              <a:buFont typeface="Arial" panose="020B0604020202020204" pitchFamily="34" charset="0"/>
              <a:buChar char="•"/>
              <a:defRPr/>
            </a:pPr>
            <a:r>
              <a:rPr lang="en-US" altLang="fr-FR" dirty="0">
                <a:ea typeface="ＭＳ Ｐゴシック" pitchFamily="34" charset="-128"/>
              </a:rPr>
              <a:t>It occurred in every state around 1970, for males at least (some exceptions for females)</a:t>
            </a:r>
          </a:p>
          <a:p>
            <a:pPr>
              <a:defRPr/>
            </a:pPr>
            <a:r>
              <a:rPr lang="en-US" altLang="fr-FR" dirty="0">
                <a:ea typeface="ＭＳ Ｐゴシック" pitchFamily="34" charset="-128"/>
              </a:rPr>
              <a:t>Starting around 1970, mortality started to decline precipitously.</a:t>
            </a: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5650" indent="-290513" eaLnBrk="0" hangingPunct="0">
              <a:spcBef>
                <a:spcPct val="30000"/>
              </a:spcBef>
              <a:defRPr sz="1200">
                <a:solidFill>
                  <a:schemeClr val="tx1"/>
                </a:solidFill>
                <a:latin typeface="Arial" pitchFamily="34" charset="0"/>
                <a:ea typeface="ＭＳ Ｐゴシック" pitchFamily="34" charset="-128"/>
              </a:defRPr>
            </a:lvl2pPr>
            <a:lvl3pPr marL="1163638" indent="-231775" eaLnBrk="0" hangingPunct="0">
              <a:spcBef>
                <a:spcPct val="30000"/>
              </a:spcBef>
              <a:defRPr sz="1200">
                <a:solidFill>
                  <a:schemeClr val="tx1"/>
                </a:solidFill>
                <a:latin typeface="Arial" pitchFamily="34" charset="0"/>
                <a:ea typeface="ＭＳ Ｐゴシック" pitchFamily="34" charset="-128"/>
              </a:defRPr>
            </a:lvl3pPr>
            <a:lvl4pPr marL="1630363" indent="-231775" eaLnBrk="0" hangingPunct="0">
              <a:spcBef>
                <a:spcPct val="30000"/>
              </a:spcBef>
              <a:defRPr sz="1200">
                <a:solidFill>
                  <a:schemeClr val="tx1"/>
                </a:solidFill>
                <a:latin typeface="Arial" pitchFamily="34" charset="0"/>
                <a:ea typeface="ＭＳ Ｐゴシック" pitchFamily="34" charset="-128"/>
              </a:defRPr>
            </a:lvl4pPr>
            <a:lvl5pPr marL="2095500" indent="-231775" eaLnBrk="0" hangingPunct="0">
              <a:spcBef>
                <a:spcPct val="30000"/>
              </a:spcBef>
              <a:defRPr sz="1200">
                <a:solidFill>
                  <a:schemeClr val="tx1"/>
                </a:solidFill>
                <a:latin typeface="Arial" pitchFamily="34" charset="0"/>
                <a:ea typeface="ＭＳ Ｐゴシック" pitchFamily="34" charset="-128"/>
              </a:defRPr>
            </a:lvl5pPr>
            <a:lvl6pPr marL="25527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99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71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243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FBC79B47-5859-46EB-9CB8-8DAAA8625914}" type="slidenum">
              <a:rPr lang="fr-CA" altLang="fr-FR" smtClean="0"/>
              <a:pPr eaLnBrk="1" hangingPunct="1">
                <a:spcBef>
                  <a:spcPct val="0"/>
                </a:spcBef>
              </a:pPr>
              <a:t>5</a:t>
            </a:fld>
            <a:endParaRPr lang="fr-CA"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ln/>
        </p:spPr>
      </p:sp>
      <p:sp>
        <p:nvSpPr>
          <p:cNvPr id="7270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itchFamily="34" charset="0"/>
              <a:ea typeface="ＭＳ Ｐゴシック" pitchFamily="34" charset="-128"/>
            </a:endParaRPr>
          </a:p>
        </p:txBody>
      </p:sp>
      <p:sp>
        <p:nvSpPr>
          <p:cNvPr id="7270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214417D0-9A41-4266-981F-9C26BE3C9458}" type="slidenum">
              <a:rPr lang="fr-CA" altLang="fr-FR" smtClean="0"/>
              <a:pPr eaLnBrk="1" hangingPunct="1">
                <a:spcBef>
                  <a:spcPct val="0"/>
                </a:spcBef>
              </a:pPr>
              <a:t>6</a:t>
            </a:fld>
            <a:endParaRPr lang="fr-CA"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dirty="0">
                <a:ea typeface="ＭＳ Ｐゴシック" pitchFamily="34" charset="-128"/>
              </a:rPr>
              <a:t>Here we have a time scale (on the x-axis) and a dot</a:t>
            </a:r>
            <a:r>
              <a:rPr lang="en-US" altLang="fr-FR" baseline="0" dirty="0">
                <a:ea typeface="ＭＳ Ｐゴシック" pitchFamily="34" charset="-128"/>
              </a:rPr>
              <a:t> in front of every state listed on the left</a:t>
            </a:r>
          </a:p>
          <a:p>
            <a:pPr marL="171450" indent="-171450">
              <a:buFont typeface="Arial" panose="020B0604020202020204" pitchFamily="34" charset="0"/>
              <a:buChar char="•"/>
            </a:pPr>
            <a:r>
              <a:rPr lang="en-US" altLang="fr-FR" baseline="0" dirty="0">
                <a:ea typeface="ＭＳ Ｐゴシック" pitchFamily="34" charset="-128"/>
              </a:rPr>
              <a:t>The location of the dot corresponds to the year of the main discontinuity in overall mortality trends and the size of the dot is proportionate to the magnitude of the change in trends</a:t>
            </a:r>
          </a:p>
          <a:p>
            <a:pPr marL="171450" indent="-171450">
              <a:buFont typeface="Arial" panose="020B0604020202020204" pitchFamily="34" charset="0"/>
              <a:buChar char="•"/>
            </a:pPr>
            <a:r>
              <a:rPr lang="en-US" altLang="fr-FR" baseline="0" dirty="0">
                <a:ea typeface="ＭＳ Ｐゴシック" pitchFamily="34" charset="-128"/>
              </a:rPr>
              <a:t>Note that all states experienced either a plateau or an increase in mortality before the discontinuity and each and every state experienced a decline in all-cause mortality after the turning point</a:t>
            </a:r>
            <a:endParaRPr lang="en-US" altLang="fr-FR" dirty="0">
              <a:ea typeface="ＭＳ Ｐゴシック" pitchFamily="34" charset="-128"/>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4525" indent="-278663" eaLnBrk="0" hangingPunct="0">
              <a:spcBef>
                <a:spcPct val="30000"/>
              </a:spcBef>
              <a:defRPr sz="1200">
                <a:solidFill>
                  <a:schemeClr val="tx1"/>
                </a:solidFill>
                <a:latin typeface="Arial" charset="0"/>
                <a:ea typeface="ＭＳ Ｐゴシック" pitchFamily="34" charset="-128"/>
              </a:defRPr>
            </a:lvl2pPr>
            <a:lvl3pPr marL="1114654" indent="-222931" eaLnBrk="0" hangingPunct="0">
              <a:spcBef>
                <a:spcPct val="30000"/>
              </a:spcBef>
              <a:defRPr sz="1200">
                <a:solidFill>
                  <a:schemeClr val="tx1"/>
                </a:solidFill>
                <a:latin typeface="Arial" charset="0"/>
                <a:ea typeface="ＭＳ Ｐゴシック" pitchFamily="34" charset="-128"/>
              </a:defRPr>
            </a:lvl3pPr>
            <a:lvl4pPr marL="1560515" indent="-222931" eaLnBrk="0" hangingPunct="0">
              <a:spcBef>
                <a:spcPct val="30000"/>
              </a:spcBef>
              <a:defRPr sz="1200">
                <a:solidFill>
                  <a:schemeClr val="tx1"/>
                </a:solidFill>
                <a:latin typeface="Arial" charset="0"/>
                <a:ea typeface="ＭＳ Ｐゴシック" pitchFamily="34" charset="-128"/>
              </a:defRPr>
            </a:lvl4pPr>
            <a:lvl5pPr marL="2006376" indent="-222931" eaLnBrk="0" hangingPunct="0">
              <a:spcBef>
                <a:spcPct val="30000"/>
              </a:spcBef>
              <a:defRPr sz="1200">
                <a:solidFill>
                  <a:schemeClr val="tx1"/>
                </a:solidFill>
                <a:latin typeface="Arial" charset="0"/>
                <a:ea typeface="ＭＳ Ｐゴシック" pitchFamily="34" charset="-128"/>
              </a:defRPr>
            </a:lvl5pPr>
            <a:lvl6pPr marL="2452238" indent="-222931" eaLnBrk="0" fontAlgn="base" hangingPunct="0">
              <a:spcBef>
                <a:spcPct val="30000"/>
              </a:spcBef>
              <a:spcAft>
                <a:spcPct val="0"/>
              </a:spcAft>
              <a:defRPr sz="1200">
                <a:solidFill>
                  <a:schemeClr val="tx1"/>
                </a:solidFill>
                <a:latin typeface="Arial" charset="0"/>
                <a:ea typeface="ＭＳ Ｐゴシック" pitchFamily="34" charset="-128"/>
              </a:defRPr>
            </a:lvl6pPr>
            <a:lvl7pPr marL="2898099" indent="-222931" eaLnBrk="0" fontAlgn="base" hangingPunct="0">
              <a:spcBef>
                <a:spcPct val="30000"/>
              </a:spcBef>
              <a:spcAft>
                <a:spcPct val="0"/>
              </a:spcAft>
              <a:defRPr sz="1200">
                <a:solidFill>
                  <a:schemeClr val="tx1"/>
                </a:solidFill>
                <a:latin typeface="Arial" charset="0"/>
                <a:ea typeface="ＭＳ Ｐゴシック" pitchFamily="34" charset="-128"/>
              </a:defRPr>
            </a:lvl7pPr>
            <a:lvl8pPr marL="3343961" indent="-222931" eaLnBrk="0" fontAlgn="base" hangingPunct="0">
              <a:spcBef>
                <a:spcPct val="30000"/>
              </a:spcBef>
              <a:spcAft>
                <a:spcPct val="0"/>
              </a:spcAft>
              <a:defRPr sz="1200">
                <a:solidFill>
                  <a:schemeClr val="tx1"/>
                </a:solidFill>
                <a:latin typeface="Arial" charset="0"/>
                <a:ea typeface="ＭＳ Ｐゴシック" pitchFamily="34" charset="-128"/>
              </a:defRPr>
            </a:lvl8pPr>
            <a:lvl9pPr marL="3789822" indent="-222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F8471A4-640B-47D1-9898-11CA5AC3173C}" type="slidenum">
              <a:rPr lang="fr-CA" altLang="fr-FR" smtClean="0"/>
              <a:pPr eaLnBrk="1" hangingPunct="1">
                <a:spcBef>
                  <a:spcPct val="0"/>
                </a:spcBef>
              </a:pPr>
              <a:t>7</a:t>
            </a:fld>
            <a:endParaRPr lang="fr-CA"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dirty="0">
                <a:ea typeface="ＭＳ Ｐゴシック" pitchFamily="34" charset="-128"/>
              </a:rPr>
              <a:t>Our first main</a:t>
            </a:r>
            <a:r>
              <a:rPr lang="en-US" altLang="fr-FR" baseline="0" dirty="0">
                <a:ea typeface="ＭＳ Ｐゴシック" pitchFamily="34" charset="-128"/>
              </a:rPr>
              <a:t> finding here is that there was very little spread in the year of discontinuity across the states</a:t>
            </a:r>
          </a:p>
          <a:p>
            <a:pPr marL="171450" indent="-171450">
              <a:buFont typeface="Arial" panose="020B0604020202020204" pitchFamily="34" charset="0"/>
              <a:buChar char="•"/>
            </a:pPr>
            <a:r>
              <a:rPr lang="en-US" altLang="fr-FR" baseline="0" dirty="0">
                <a:ea typeface="ＭＳ Ｐゴシック" pitchFamily="34" charset="-128"/>
              </a:rPr>
              <a:t>A major change occurred everywhere in the US between 1963 and 1974, though for the vast majority of states (over 80%), the change took place within a narrow time window covering the 5 years between 1967 and 1972</a:t>
            </a:r>
            <a:endParaRPr lang="en-US" altLang="fr-FR" dirty="0">
              <a:ea typeface="ＭＳ Ｐゴシック" pitchFamily="34" charset="-128"/>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4525" indent="-278663" eaLnBrk="0" hangingPunct="0">
              <a:spcBef>
                <a:spcPct val="30000"/>
              </a:spcBef>
              <a:defRPr sz="1200">
                <a:solidFill>
                  <a:schemeClr val="tx1"/>
                </a:solidFill>
                <a:latin typeface="Arial" charset="0"/>
                <a:ea typeface="ＭＳ Ｐゴシック" pitchFamily="34" charset="-128"/>
              </a:defRPr>
            </a:lvl2pPr>
            <a:lvl3pPr marL="1114654" indent="-222931" eaLnBrk="0" hangingPunct="0">
              <a:spcBef>
                <a:spcPct val="30000"/>
              </a:spcBef>
              <a:defRPr sz="1200">
                <a:solidFill>
                  <a:schemeClr val="tx1"/>
                </a:solidFill>
                <a:latin typeface="Arial" charset="0"/>
                <a:ea typeface="ＭＳ Ｐゴシック" pitchFamily="34" charset="-128"/>
              </a:defRPr>
            </a:lvl3pPr>
            <a:lvl4pPr marL="1560515" indent="-222931" eaLnBrk="0" hangingPunct="0">
              <a:spcBef>
                <a:spcPct val="30000"/>
              </a:spcBef>
              <a:defRPr sz="1200">
                <a:solidFill>
                  <a:schemeClr val="tx1"/>
                </a:solidFill>
                <a:latin typeface="Arial" charset="0"/>
                <a:ea typeface="ＭＳ Ｐゴシック" pitchFamily="34" charset="-128"/>
              </a:defRPr>
            </a:lvl4pPr>
            <a:lvl5pPr marL="2006376" indent="-222931" eaLnBrk="0" hangingPunct="0">
              <a:spcBef>
                <a:spcPct val="30000"/>
              </a:spcBef>
              <a:defRPr sz="1200">
                <a:solidFill>
                  <a:schemeClr val="tx1"/>
                </a:solidFill>
                <a:latin typeface="Arial" charset="0"/>
                <a:ea typeface="ＭＳ Ｐゴシック" pitchFamily="34" charset="-128"/>
              </a:defRPr>
            </a:lvl5pPr>
            <a:lvl6pPr marL="2452238" indent="-222931" eaLnBrk="0" fontAlgn="base" hangingPunct="0">
              <a:spcBef>
                <a:spcPct val="30000"/>
              </a:spcBef>
              <a:spcAft>
                <a:spcPct val="0"/>
              </a:spcAft>
              <a:defRPr sz="1200">
                <a:solidFill>
                  <a:schemeClr val="tx1"/>
                </a:solidFill>
                <a:latin typeface="Arial" charset="0"/>
                <a:ea typeface="ＭＳ Ｐゴシック" pitchFamily="34" charset="-128"/>
              </a:defRPr>
            </a:lvl6pPr>
            <a:lvl7pPr marL="2898099" indent="-222931" eaLnBrk="0" fontAlgn="base" hangingPunct="0">
              <a:spcBef>
                <a:spcPct val="30000"/>
              </a:spcBef>
              <a:spcAft>
                <a:spcPct val="0"/>
              </a:spcAft>
              <a:defRPr sz="1200">
                <a:solidFill>
                  <a:schemeClr val="tx1"/>
                </a:solidFill>
                <a:latin typeface="Arial" charset="0"/>
                <a:ea typeface="ＭＳ Ｐゴシック" pitchFamily="34" charset="-128"/>
              </a:defRPr>
            </a:lvl7pPr>
            <a:lvl8pPr marL="3343961" indent="-222931" eaLnBrk="0" fontAlgn="base" hangingPunct="0">
              <a:spcBef>
                <a:spcPct val="30000"/>
              </a:spcBef>
              <a:spcAft>
                <a:spcPct val="0"/>
              </a:spcAft>
              <a:defRPr sz="1200">
                <a:solidFill>
                  <a:schemeClr val="tx1"/>
                </a:solidFill>
                <a:latin typeface="Arial" charset="0"/>
                <a:ea typeface="ＭＳ Ｐゴシック" pitchFamily="34" charset="-128"/>
              </a:defRPr>
            </a:lvl8pPr>
            <a:lvl9pPr marL="3789822" indent="-222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F8471A4-640B-47D1-9898-11CA5AC3173C}" type="slidenum">
              <a:rPr lang="fr-CA" altLang="fr-FR" smtClean="0"/>
              <a:pPr eaLnBrk="1" hangingPunct="1">
                <a:spcBef>
                  <a:spcPct val="0"/>
                </a:spcBef>
              </a:pPr>
              <a:t>8</a:t>
            </a:fld>
            <a:endParaRPr lang="fr-CA"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 typeface="Arial" panose="020B0604020202020204" pitchFamily="34" charset="0"/>
              <a:buChar char="•"/>
              <a:defRPr/>
            </a:pPr>
            <a:r>
              <a:rPr lang="en-US" altLang="fr-FR" dirty="0">
                <a:ea typeface="ＭＳ Ｐゴシック" pitchFamily="34" charset="-128"/>
              </a:rPr>
              <a:t>The first dominant turning point occurred fairly suddenly after either a plateau has been reached in all-cause mortality or after mortality has been increasing (in all southern states in particular).</a:t>
            </a:r>
          </a:p>
          <a:p>
            <a:pPr marL="174708" indent="-174708">
              <a:buFont typeface="Arial" panose="020B0604020202020204" pitchFamily="34" charset="0"/>
              <a:buChar char="•"/>
              <a:defRPr/>
            </a:pPr>
            <a:r>
              <a:rPr lang="en-US" altLang="fr-FR" dirty="0">
                <a:ea typeface="ＭＳ Ｐゴシック" pitchFamily="34" charset="-128"/>
              </a:rPr>
              <a:t>It occurred in every state around 1970, for males at least (some exceptions for females)</a:t>
            </a:r>
          </a:p>
          <a:p>
            <a:pPr>
              <a:defRPr/>
            </a:pPr>
            <a:r>
              <a:rPr lang="en-US" altLang="fr-FR" dirty="0">
                <a:ea typeface="ＭＳ Ｐゴシック" pitchFamily="34" charset="-128"/>
              </a:rPr>
              <a:t>Starting around 1970, mortality started to decline precipitously.</a:t>
            </a: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5650" indent="-290513" eaLnBrk="0" hangingPunct="0">
              <a:spcBef>
                <a:spcPct val="30000"/>
              </a:spcBef>
              <a:defRPr sz="1200">
                <a:solidFill>
                  <a:schemeClr val="tx1"/>
                </a:solidFill>
                <a:latin typeface="Arial" pitchFamily="34" charset="0"/>
                <a:ea typeface="ＭＳ Ｐゴシック" pitchFamily="34" charset="-128"/>
              </a:defRPr>
            </a:lvl2pPr>
            <a:lvl3pPr marL="1163638" indent="-231775" eaLnBrk="0" hangingPunct="0">
              <a:spcBef>
                <a:spcPct val="30000"/>
              </a:spcBef>
              <a:defRPr sz="1200">
                <a:solidFill>
                  <a:schemeClr val="tx1"/>
                </a:solidFill>
                <a:latin typeface="Arial" pitchFamily="34" charset="0"/>
                <a:ea typeface="ＭＳ Ｐゴシック" pitchFamily="34" charset="-128"/>
              </a:defRPr>
            </a:lvl3pPr>
            <a:lvl4pPr marL="1630363" indent="-231775" eaLnBrk="0" hangingPunct="0">
              <a:spcBef>
                <a:spcPct val="30000"/>
              </a:spcBef>
              <a:defRPr sz="1200">
                <a:solidFill>
                  <a:schemeClr val="tx1"/>
                </a:solidFill>
                <a:latin typeface="Arial" pitchFamily="34" charset="0"/>
                <a:ea typeface="ＭＳ Ｐゴシック" pitchFamily="34" charset="-128"/>
              </a:defRPr>
            </a:lvl4pPr>
            <a:lvl5pPr marL="2095500" indent="-231775" eaLnBrk="0" hangingPunct="0">
              <a:spcBef>
                <a:spcPct val="30000"/>
              </a:spcBef>
              <a:defRPr sz="1200">
                <a:solidFill>
                  <a:schemeClr val="tx1"/>
                </a:solidFill>
                <a:latin typeface="Arial" pitchFamily="34" charset="0"/>
                <a:ea typeface="ＭＳ Ｐゴシック" pitchFamily="34" charset="-128"/>
              </a:defRPr>
            </a:lvl5pPr>
            <a:lvl6pPr marL="25527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99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71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24300" indent="-231775"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FBC79B47-5859-46EB-9CB8-8DAAA8625914}" type="slidenum">
              <a:rPr lang="fr-CA" altLang="fr-FR" smtClean="0"/>
              <a:pPr eaLnBrk="1" hangingPunct="1">
                <a:spcBef>
                  <a:spcPct val="0"/>
                </a:spcBef>
              </a:pPr>
              <a:t>9</a:t>
            </a:fld>
            <a:endParaRPr lang="fr-CA" altLang="fr-FR"/>
          </a:p>
        </p:txBody>
      </p:sp>
    </p:spTree>
    <p:extLst>
      <p:ext uri="{BB962C8B-B14F-4D97-AF65-F5344CB8AC3E}">
        <p14:creationId xmlns:p14="http://schemas.microsoft.com/office/powerpoint/2010/main" val="365169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1907945-0216-4FEA-8FCD-C92E74550E1B}" type="datetimeFigureOut">
              <a:rPr lang="fr-FR" smtClean="0"/>
              <a:pPr/>
              <a:t>20/09/2024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F2A238-6766-4313-AD34-0C0C3AD35468}" type="slidenum">
              <a:rPr lang="fr-FR" smtClean="0"/>
              <a:pPr/>
              <a:t>‹N°›</a:t>
            </a:fld>
            <a:endParaRPr lang="fr-FR"/>
          </a:p>
        </p:txBody>
      </p:sp>
    </p:spTree>
    <p:extLst>
      <p:ext uri="{BB962C8B-B14F-4D97-AF65-F5344CB8AC3E}">
        <p14:creationId xmlns:p14="http://schemas.microsoft.com/office/powerpoint/2010/main" val="267870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907945-0216-4FEA-8FCD-C92E74550E1B}" type="datetimeFigureOut">
              <a:rPr lang="fr-FR" smtClean="0"/>
              <a:pPr/>
              <a:t>20/09/2024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F2A238-6766-4313-AD34-0C0C3AD35468}" type="slidenum">
              <a:rPr lang="fr-FR" smtClean="0"/>
              <a:pPr/>
              <a:t>‹N°›</a:t>
            </a:fld>
            <a:endParaRPr lang="fr-FR"/>
          </a:p>
        </p:txBody>
      </p:sp>
    </p:spTree>
    <p:extLst>
      <p:ext uri="{BB962C8B-B14F-4D97-AF65-F5344CB8AC3E}">
        <p14:creationId xmlns:p14="http://schemas.microsoft.com/office/powerpoint/2010/main" val="406649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907945-0216-4FEA-8FCD-C92E74550E1B}" type="datetimeFigureOut">
              <a:rPr lang="fr-FR" smtClean="0"/>
              <a:pPr/>
              <a:t>20/09/2024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F2A238-6766-4313-AD34-0C0C3AD35468}" type="slidenum">
              <a:rPr lang="fr-FR" smtClean="0"/>
              <a:pPr/>
              <a:t>‹N°›</a:t>
            </a:fld>
            <a:endParaRPr lang="fr-FR"/>
          </a:p>
        </p:txBody>
      </p:sp>
    </p:spTree>
    <p:extLst>
      <p:ext uri="{BB962C8B-B14F-4D97-AF65-F5344CB8AC3E}">
        <p14:creationId xmlns:p14="http://schemas.microsoft.com/office/powerpoint/2010/main" val="272834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907945-0216-4FEA-8FCD-C92E74550E1B}" type="datetimeFigureOut">
              <a:rPr lang="fr-FR" smtClean="0"/>
              <a:pPr/>
              <a:t>20/09/2024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F2A238-6766-4313-AD34-0C0C3AD35468}" type="slidenum">
              <a:rPr lang="fr-FR" smtClean="0"/>
              <a:pPr/>
              <a:t>‹N°›</a:t>
            </a:fld>
            <a:endParaRPr lang="fr-FR"/>
          </a:p>
        </p:txBody>
      </p:sp>
    </p:spTree>
    <p:extLst>
      <p:ext uri="{BB962C8B-B14F-4D97-AF65-F5344CB8AC3E}">
        <p14:creationId xmlns:p14="http://schemas.microsoft.com/office/powerpoint/2010/main" val="205949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1907945-0216-4FEA-8FCD-C92E74550E1B}" type="datetimeFigureOut">
              <a:rPr lang="fr-FR" smtClean="0"/>
              <a:pPr/>
              <a:t>20/09/2024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F2A238-6766-4313-AD34-0C0C3AD35468}" type="slidenum">
              <a:rPr lang="fr-FR" smtClean="0"/>
              <a:pPr/>
              <a:t>‹N°›</a:t>
            </a:fld>
            <a:endParaRPr lang="fr-FR"/>
          </a:p>
        </p:txBody>
      </p:sp>
    </p:spTree>
    <p:extLst>
      <p:ext uri="{BB962C8B-B14F-4D97-AF65-F5344CB8AC3E}">
        <p14:creationId xmlns:p14="http://schemas.microsoft.com/office/powerpoint/2010/main" val="115508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1907945-0216-4FEA-8FCD-C92E74550E1B}" type="datetimeFigureOut">
              <a:rPr lang="fr-FR" smtClean="0"/>
              <a:pPr/>
              <a:t>20/09/2024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F2A238-6766-4313-AD34-0C0C3AD35468}" type="slidenum">
              <a:rPr lang="fr-FR" smtClean="0"/>
              <a:pPr/>
              <a:t>‹N°›</a:t>
            </a:fld>
            <a:endParaRPr lang="fr-FR"/>
          </a:p>
        </p:txBody>
      </p:sp>
    </p:spTree>
    <p:extLst>
      <p:ext uri="{BB962C8B-B14F-4D97-AF65-F5344CB8AC3E}">
        <p14:creationId xmlns:p14="http://schemas.microsoft.com/office/powerpoint/2010/main" val="162252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1907945-0216-4FEA-8FCD-C92E74550E1B}" type="datetimeFigureOut">
              <a:rPr lang="fr-FR" smtClean="0"/>
              <a:pPr/>
              <a:t>20/09/2024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7F2A238-6766-4313-AD34-0C0C3AD35468}" type="slidenum">
              <a:rPr lang="fr-FR" smtClean="0"/>
              <a:pPr/>
              <a:t>‹N°›</a:t>
            </a:fld>
            <a:endParaRPr lang="fr-FR"/>
          </a:p>
        </p:txBody>
      </p:sp>
    </p:spTree>
    <p:extLst>
      <p:ext uri="{BB962C8B-B14F-4D97-AF65-F5344CB8AC3E}">
        <p14:creationId xmlns:p14="http://schemas.microsoft.com/office/powerpoint/2010/main" val="365815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1907945-0216-4FEA-8FCD-C92E74550E1B}" type="datetimeFigureOut">
              <a:rPr lang="fr-FR" smtClean="0"/>
              <a:pPr/>
              <a:t>20/09/2024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7F2A238-6766-4313-AD34-0C0C3AD35468}" type="slidenum">
              <a:rPr lang="fr-FR" smtClean="0"/>
              <a:pPr/>
              <a:t>‹N°›</a:t>
            </a:fld>
            <a:endParaRPr lang="fr-FR"/>
          </a:p>
        </p:txBody>
      </p:sp>
    </p:spTree>
    <p:extLst>
      <p:ext uri="{BB962C8B-B14F-4D97-AF65-F5344CB8AC3E}">
        <p14:creationId xmlns:p14="http://schemas.microsoft.com/office/powerpoint/2010/main" val="405907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907945-0216-4FEA-8FCD-C92E74550E1B}" type="datetimeFigureOut">
              <a:rPr lang="fr-FR" smtClean="0"/>
              <a:pPr/>
              <a:t>20/09/2024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7F2A238-6766-4313-AD34-0C0C3AD35468}" type="slidenum">
              <a:rPr lang="fr-FR" smtClean="0"/>
              <a:pPr/>
              <a:t>‹N°›</a:t>
            </a:fld>
            <a:endParaRPr lang="fr-FR"/>
          </a:p>
        </p:txBody>
      </p:sp>
    </p:spTree>
    <p:extLst>
      <p:ext uri="{BB962C8B-B14F-4D97-AF65-F5344CB8AC3E}">
        <p14:creationId xmlns:p14="http://schemas.microsoft.com/office/powerpoint/2010/main" val="108795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1907945-0216-4FEA-8FCD-C92E74550E1B}" type="datetimeFigureOut">
              <a:rPr lang="fr-FR" smtClean="0"/>
              <a:pPr/>
              <a:t>20/09/2024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F2A238-6766-4313-AD34-0C0C3AD35468}" type="slidenum">
              <a:rPr lang="fr-FR" smtClean="0"/>
              <a:pPr/>
              <a:t>‹N°›</a:t>
            </a:fld>
            <a:endParaRPr lang="fr-FR"/>
          </a:p>
        </p:txBody>
      </p:sp>
    </p:spTree>
    <p:extLst>
      <p:ext uri="{BB962C8B-B14F-4D97-AF65-F5344CB8AC3E}">
        <p14:creationId xmlns:p14="http://schemas.microsoft.com/office/powerpoint/2010/main" val="95363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1907945-0216-4FEA-8FCD-C92E74550E1B}" type="datetimeFigureOut">
              <a:rPr lang="fr-FR" smtClean="0"/>
              <a:pPr/>
              <a:t>20/09/2024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F2A238-6766-4313-AD34-0C0C3AD35468}" type="slidenum">
              <a:rPr lang="fr-FR" smtClean="0"/>
              <a:pPr/>
              <a:t>‹N°›</a:t>
            </a:fld>
            <a:endParaRPr lang="fr-FR"/>
          </a:p>
        </p:txBody>
      </p:sp>
    </p:spTree>
    <p:extLst>
      <p:ext uri="{BB962C8B-B14F-4D97-AF65-F5344CB8AC3E}">
        <p14:creationId xmlns:p14="http://schemas.microsoft.com/office/powerpoint/2010/main" val="111415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07945-0216-4FEA-8FCD-C92E74550E1B}" type="datetimeFigureOut">
              <a:rPr lang="fr-FR" smtClean="0"/>
              <a:pPr/>
              <a:t>20/09/2024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2A238-6766-4313-AD34-0C0C3AD35468}" type="slidenum">
              <a:rPr lang="fr-FR" smtClean="0"/>
              <a:pPr/>
              <a:t>‹N°›</a:t>
            </a:fld>
            <a:endParaRPr lang="fr-FR"/>
          </a:p>
        </p:txBody>
      </p:sp>
    </p:spTree>
    <p:extLst>
      <p:ext uri="{BB962C8B-B14F-4D97-AF65-F5344CB8AC3E}">
        <p14:creationId xmlns:p14="http://schemas.microsoft.com/office/powerpoint/2010/main" val="550487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215106" y="838200"/>
            <a:ext cx="8713787" cy="1800225"/>
          </a:xfrm>
          <a:noFill/>
        </p:spPr>
        <p:txBody>
          <a:bodyPr>
            <a:normAutofit fontScale="90000"/>
          </a:bodyPr>
          <a:lstStyle/>
          <a:p>
            <a:pPr eaLnBrk="1" hangingPunct="1">
              <a:defRPr/>
            </a:pPr>
            <a:r>
              <a:rPr lang="en-CA" b="1" dirty="0">
                <a:solidFill>
                  <a:schemeClr val="tx1"/>
                </a:solidFill>
                <a:cs typeface="Times New Roman" charset="0"/>
              </a:rPr>
              <a:t>From the Cardiovascular Revolution to the Cancer Transition: 80 years of mortality change </a:t>
            </a:r>
            <a:r>
              <a:rPr lang="en-CA" b="1" dirty="0">
                <a:cs typeface="Times New Roman" charset="0"/>
              </a:rPr>
              <a:t>across US states</a:t>
            </a:r>
            <a:endParaRPr lang="en-CA" b="1" dirty="0">
              <a:solidFill>
                <a:schemeClr val="tx1"/>
              </a:solidFill>
              <a:cs typeface="+mj-cs"/>
            </a:endParaRPr>
          </a:p>
        </p:txBody>
      </p:sp>
      <p:sp>
        <p:nvSpPr>
          <p:cNvPr id="2051" name="Rectangle 3"/>
          <p:cNvSpPr>
            <a:spLocks noGrp="1" noChangeArrowheads="1"/>
          </p:cNvSpPr>
          <p:nvPr>
            <p:ph type="subTitle" idx="1"/>
          </p:nvPr>
        </p:nvSpPr>
        <p:spPr>
          <a:xfrm>
            <a:off x="1623114" y="4346740"/>
            <a:ext cx="6048375" cy="1444460"/>
          </a:xfrm>
        </p:spPr>
        <p:txBody>
          <a:bodyPr>
            <a:normAutofit/>
          </a:bodyPr>
          <a:lstStyle/>
          <a:p>
            <a:pPr eaLnBrk="1" hangingPunct="1">
              <a:lnSpc>
                <a:spcPct val="80000"/>
              </a:lnSpc>
            </a:pPr>
            <a:r>
              <a:rPr lang="en-CA" altLang="fr-FR" sz="1600" baseline="30000" dirty="0"/>
              <a:t>1 </a:t>
            </a:r>
            <a:r>
              <a:rPr lang="en-CA" altLang="fr-FR" sz="1600" dirty="0"/>
              <a:t>University of California, Berkeley, US</a:t>
            </a:r>
          </a:p>
          <a:p>
            <a:pPr eaLnBrk="1" hangingPunct="1">
              <a:lnSpc>
                <a:spcPct val="80000"/>
              </a:lnSpc>
            </a:pPr>
            <a:r>
              <a:rPr lang="en-CA" altLang="fr-FR" sz="1600" baseline="30000" dirty="0"/>
              <a:t>2 </a:t>
            </a:r>
            <a:r>
              <a:rPr lang="en-CA" altLang="fr-FR" sz="1600" dirty="0"/>
              <a:t>French Institute for Demographic Studies (INED), Paris, France</a:t>
            </a:r>
          </a:p>
          <a:p>
            <a:pPr eaLnBrk="1" hangingPunct="1">
              <a:lnSpc>
                <a:spcPct val="80000"/>
              </a:lnSpc>
            </a:pPr>
            <a:r>
              <a:rPr lang="en-CA" altLang="fr-FR" sz="1600" baseline="30000" dirty="0"/>
              <a:t>3</a:t>
            </a:r>
            <a:r>
              <a:rPr lang="en-CA" altLang="fr-FR" sz="1600" dirty="0"/>
              <a:t> Université de Montréal, Montréal, Canada</a:t>
            </a:r>
          </a:p>
          <a:p>
            <a:pPr eaLnBrk="1" hangingPunct="1">
              <a:lnSpc>
                <a:spcPct val="80000"/>
              </a:lnSpc>
            </a:pPr>
            <a:r>
              <a:rPr lang="en-CA" altLang="fr-FR" sz="1600" baseline="30000" dirty="0"/>
              <a:t>4 </a:t>
            </a:r>
            <a:r>
              <a:rPr lang="en-CA" altLang="fr-FR" sz="1600" dirty="0"/>
              <a:t>University of Essex, United Kingdom</a:t>
            </a:r>
          </a:p>
          <a:p>
            <a:pPr eaLnBrk="1" hangingPunct="1">
              <a:lnSpc>
                <a:spcPct val="80000"/>
              </a:lnSpc>
            </a:pPr>
            <a:r>
              <a:rPr lang="en-CA" altLang="fr-FR" sz="1600" baseline="30000" dirty="0"/>
              <a:t>5 </a:t>
            </a:r>
            <a:r>
              <a:rPr lang="en-CA" altLang="fr-FR" sz="1600" dirty="0"/>
              <a:t>University of the Basque Country, Spain</a:t>
            </a:r>
          </a:p>
        </p:txBody>
      </p:sp>
      <p:sp>
        <p:nvSpPr>
          <p:cNvPr id="2052" name="Rectangle 5"/>
          <p:cNvSpPr>
            <a:spLocks noChangeArrowheads="1"/>
          </p:cNvSpPr>
          <p:nvPr/>
        </p:nvSpPr>
        <p:spPr bwMode="auto">
          <a:xfrm>
            <a:off x="615052" y="6197025"/>
            <a:ext cx="8064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Arial" charset="0"/>
              <a:buChar char="●"/>
              <a:defRPr sz="2000">
                <a:solidFill>
                  <a:schemeClr val="tx1"/>
                </a:solidFill>
                <a:latin typeface="Arial"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a:spcBef>
                <a:spcPts val="0"/>
              </a:spcBef>
              <a:buClrTx/>
              <a:buFontTx/>
              <a:buNone/>
            </a:pPr>
            <a:r>
              <a:rPr lang="en-CA" altLang="fr-FR" sz="1600" dirty="0"/>
              <a:t>EAPS Health, Morbidity and Mortality Working Group Meeting</a:t>
            </a:r>
            <a:br>
              <a:rPr lang="en-CA" altLang="fr-FR" sz="1600" dirty="0"/>
            </a:br>
            <a:r>
              <a:rPr lang="en-CA" altLang="fr-FR" sz="1600" dirty="0"/>
              <a:t>25-27 September 2024</a:t>
            </a:r>
          </a:p>
        </p:txBody>
      </p:sp>
      <p:sp>
        <p:nvSpPr>
          <p:cNvPr id="2053" name="Rectangle 3"/>
          <p:cNvSpPr txBox="1">
            <a:spLocks noChangeArrowheads="1"/>
          </p:cNvSpPr>
          <p:nvPr/>
        </p:nvSpPr>
        <p:spPr bwMode="auto">
          <a:xfrm>
            <a:off x="381691" y="2975372"/>
            <a:ext cx="8531225" cy="124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99"/>
              </a:buClr>
              <a:buFont typeface="Arial" charset="0"/>
              <a:buChar char="●"/>
              <a:defRPr sz="2000">
                <a:solidFill>
                  <a:schemeClr val="tx1"/>
                </a:solidFill>
                <a:latin typeface="Arial"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a:lnSpc>
                <a:spcPct val="115000"/>
              </a:lnSpc>
              <a:spcAft>
                <a:spcPts val="10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Magali Barbieri</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1,2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Nadine Ouellette</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Nicholas Reynolds</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5000"/>
              </a:lnSpc>
              <a:spcBef>
                <a:spcPts val="0"/>
              </a:spcBef>
              <a:spcAft>
                <a:spcPts val="6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Timothy Riffe</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Celeste Winant</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fr-CA" altLang="fr-FR" sz="2800" baseline="30000" dirty="0"/>
              <a:t> </a:t>
            </a:r>
            <a:endParaRPr lang="en-CA" altLang="fr-FR" sz="2800" baseline="30000" dirty="0"/>
          </a:p>
        </p:txBody>
      </p:sp>
    </p:spTree>
    <p:extLst>
      <p:ext uri="{BB962C8B-B14F-4D97-AF65-F5344CB8AC3E}">
        <p14:creationId xmlns:p14="http://schemas.microsoft.com/office/powerpoint/2010/main" val="15390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6988"/>
            <a:ext cx="9144000" cy="576263"/>
          </a:xfrm>
        </p:spPr>
        <p:txBody>
          <a:bodyPr/>
          <a:lstStyle/>
          <a:p>
            <a:pPr algn="l"/>
            <a:r>
              <a:rPr lang="en-US" altLang="fr-FR" sz="2400"/>
              <a:t>   </a:t>
            </a:r>
            <a:r>
              <a:rPr lang="en-US" altLang="fr-FR" sz="2400" b="1"/>
              <a:t>Onset of declining trends for all causes and by cause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9011412" cy="621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52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37322" y="16565"/>
            <a:ext cx="8229600" cy="1143000"/>
          </a:xfrm>
        </p:spPr>
        <p:txBody>
          <a:bodyPr/>
          <a:lstStyle/>
          <a:p>
            <a:r>
              <a:rPr lang="en-US" altLang="fr-FR" dirty="0"/>
              <a:t>   </a:t>
            </a:r>
            <a:r>
              <a:rPr lang="en-US" altLang="fr-FR" b="1" dirty="0"/>
              <a:t>Main initial findings</a:t>
            </a:r>
          </a:p>
        </p:txBody>
      </p:sp>
      <p:sp>
        <p:nvSpPr>
          <p:cNvPr id="21507" name="Content Placeholder 2"/>
          <p:cNvSpPr>
            <a:spLocks noGrp="1"/>
          </p:cNvSpPr>
          <p:nvPr>
            <p:ph idx="1"/>
          </p:nvPr>
        </p:nvSpPr>
        <p:spPr>
          <a:xfrm>
            <a:off x="437322" y="1295400"/>
            <a:ext cx="8229600" cy="5334000"/>
          </a:xfrm>
        </p:spPr>
        <p:txBody>
          <a:bodyPr>
            <a:normAutofit fontScale="92500" lnSpcReduction="10000"/>
          </a:bodyPr>
          <a:lstStyle/>
          <a:p>
            <a:pPr marL="514350" indent="-514350">
              <a:buFont typeface="+mj-lt"/>
              <a:buAutoNum type="arabicPeriod"/>
            </a:pPr>
            <a:r>
              <a:rPr lang="en-US" altLang="fr-FR" sz="3200" dirty="0"/>
              <a:t>Remarkable coincidence in the timing of a major turning point in mortality trends in all states around 1970</a:t>
            </a:r>
          </a:p>
          <a:p>
            <a:pPr marL="514350" indent="-514350">
              <a:buFont typeface="+mj-lt"/>
              <a:buAutoNum type="arabicPeriod"/>
            </a:pPr>
            <a:r>
              <a:rPr lang="en-US" altLang="fr-FR" sz="3200" dirty="0"/>
              <a:t>Cardiovascular disease mortality was clearly the main driver everywhere for this first major turning point</a:t>
            </a:r>
          </a:p>
          <a:p>
            <a:pPr marL="514350" indent="-514350">
              <a:buFont typeface="+mj-lt"/>
              <a:buAutoNum type="arabicPeriod"/>
            </a:pPr>
            <a:r>
              <a:rPr lang="en-US" altLang="fr-FR" dirty="0"/>
              <a:t>The cancer transition occurred in all states in the 1980s and 1990s but not so much simultaneity in timing</a:t>
            </a:r>
          </a:p>
          <a:p>
            <a:pPr marL="514350" indent="-514350">
              <a:buFont typeface="+mj-lt"/>
              <a:buAutoNum type="arabicPeriod"/>
            </a:pPr>
            <a:r>
              <a:rPr lang="en-US" altLang="fr-FR" sz="3200" dirty="0">
                <a:solidFill>
                  <a:schemeClr val="bg1">
                    <a:lumMod val="85000"/>
                  </a:schemeClr>
                </a:solidFill>
              </a:rPr>
              <a:t>Cardiovascular disease mortality is also driving the stagnation in progress observed everywhere since 2010</a:t>
            </a:r>
          </a:p>
        </p:txBody>
      </p:sp>
    </p:spTree>
    <p:extLst>
      <p:ext uri="{BB962C8B-B14F-4D97-AF65-F5344CB8AC3E}">
        <p14:creationId xmlns:p14="http://schemas.microsoft.com/office/powerpoint/2010/main" val="89648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6988"/>
            <a:ext cx="9144000" cy="576263"/>
          </a:xfrm>
        </p:spPr>
        <p:txBody>
          <a:bodyPr/>
          <a:lstStyle/>
          <a:p>
            <a:pPr algn="l"/>
            <a:r>
              <a:rPr lang="en-US" altLang="fr-FR" sz="2400"/>
              <a:t>   </a:t>
            </a:r>
            <a:r>
              <a:rPr lang="en-US" altLang="fr-FR" sz="2400" b="1"/>
              <a:t>Onset of declining trends for all causes and by cause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 y="589026"/>
            <a:ext cx="9011412" cy="6192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28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6988"/>
            <a:ext cx="9144000" cy="576263"/>
          </a:xfrm>
        </p:spPr>
        <p:txBody>
          <a:bodyPr/>
          <a:lstStyle/>
          <a:p>
            <a:pPr algn="l"/>
            <a:r>
              <a:rPr lang="en-US" altLang="fr-FR" sz="2400"/>
              <a:t>   </a:t>
            </a:r>
            <a:r>
              <a:rPr lang="en-US" altLang="fr-FR" sz="2400" b="1"/>
              <a:t>Onset of declining trends for all causes and by cause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89026"/>
            <a:ext cx="9042273" cy="6192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1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37322" y="16565"/>
            <a:ext cx="8229600" cy="1143000"/>
          </a:xfrm>
        </p:spPr>
        <p:txBody>
          <a:bodyPr/>
          <a:lstStyle/>
          <a:p>
            <a:r>
              <a:rPr lang="en-US" altLang="fr-FR" dirty="0"/>
              <a:t>   </a:t>
            </a:r>
            <a:r>
              <a:rPr lang="en-US" altLang="fr-FR" b="1" dirty="0"/>
              <a:t>Main initial findings</a:t>
            </a:r>
          </a:p>
        </p:txBody>
      </p:sp>
      <p:sp>
        <p:nvSpPr>
          <p:cNvPr id="21507" name="Content Placeholder 2"/>
          <p:cNvSpPr>
            <a:spLocks noGrp="1"/>
          </p:cNvSpPr>
          <p:nvPr>
            <p:ph idx="1"/>
          </p:nvPr>
        </p:nvSpPr>
        <p:spPr>
          <a:xfrm>
            <a:off x="437322" y="1295400"/>
            <a:ext cx="8229600" cy="5334000"/>
          </a:xfrm>
        </p:spPr>
        <p:txBody>
          <a:bodyPr>
            <a:normAutofit fontScale="92500" lnSpcReduction="10000"/>
          </a:bodyPr>
          <a:lstStyle/>
          <a:p>
            <a:pPr marL="514350" indent="-514350">
              <a:buFont typeface="+mj-lt"/>
              <a:buAutoNum type="arabicPeriod"/>
            </a:pPr>
            <a:r>
              <a:rPr lang="en-US" altLang="fr-FR" sz="3200" dirty="0"/>
              <a:t>Remarkable coincidence in the timing of a major turning point in mortality trends in all states around 1970</a:t>
            </a:r>
          </a:p>
          <a:p>
            <a:pPr marL="514350" indent="-514350">
              <a:buFont typeface="+mj-lt"/>
              <a:buAutoNum type="arabicPeriod"/>
            </a:pPr>
            <a:r>
              <a:rPr lang="en-US" altLang="fr-FR" sz="3200" dirty="0"/>
              <a:t>Cardiovascular disease mortality was clearly the main driver everywhere for this first major turning point</a:t>
            </a:r>
          </a:p>
          <a:p>
            <a:pPr marL="514350" indent="-514350">
              <a:buFont typeface="+mj-lt"/>
              <a:buAutoNum type="arabicPeriod"/>
            </a:pPr>
            <a:r>
              <a:rPr lang="en-US" altLang="fr-FR" dirty="0"/>
              <a:t>The cancer transition occurred in all states in the 1980s and 1990s but not so much simultaneity in timing</a:t>
            </a:r>
          </a:p>
          <a:p>
            <a:pPr marL="514350" indent="-514350">
              <a:buFont typeface="+mj-lt"/>
              <a:buAutoNum type="arabicPeriod"/>
            </a:pPr>
            <a:r>
              <a:rPr lang="en-US" altLang="fr-FR" sz="3200" dirty="0"/>
              <a:t>Cardiovascular disease mortality is also driving the stagnation in progress observed everywhere since 2010</a:t>
            </a:r>
          </a:p>
        </p:txBody>
      </p:sp>
    </p:spTree>
    <p:extLst>
      <p:ext uri="{BB962C8B-B14F-4D97-AF65-F5344CB8AC3E}">
        <p14:creationId xmlns:p14="http://schemas.microsoft.com/office/powerpoint/2010/main" val="53493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Acknowledgments</a:t>
            </a:r>
            <a:endParaRPr lang="fr-FR" dirty="0"/>
          </a:p>
        </p:txBody>
      </p:sp>
      <p:sp>
        <p:nvSpPr>
          <p:cNvPr id="3" name="Espace réservé du contenu 2"/>
          <p:cNvSpPr>
            <a:spLocks noGrp="1"/>
          </p:cNvSpPr>
          <p:nvPr>
            <p:ph idx="1"/>
          </p:nvPr>
        </p:nvSpPr>
        <p:spPr/>
        <p:txBody>
          <a:bodyPr>
            <a:normAutofit/>
          </a:bodyPr>
          <a:lstStyle/>
          <a:p>
            <a:pPr marL="0" indent="0">
              <a:buNone/>
            </a:pPr>
            <a:r>
              <a:rPr lang="en-US" dirty="0"/>
              <a:t>Support provided by the U.S. National Institute on Aging (grants R01-AG011552 and R01-AG040245) and the AXA Research Fund (MODICOD). </a:t>
            </a:r>
          </a:p>
          <a:p>
            <a:pPr marL="0" indent="0">
              <a:buNone/>
            </a:pPr>
            <a:endParaRPr lang="en-US" dirty="0"/>
          </a:p>
          <a:p>
            <a:pPr marL="0" indent="0">
              <a:buNone/>
            </a:pPr>
            <a:r>
              <a:rPr lang="en-US" sz="2800" b="1" dirty="0"/>
              <a:t>Disclaimer</a:t>
            </a:r>
            <a:r>
              <a:rPr lang="en-US" sz="2800" dirty="0"/>
              <a:t>: The authors are solely responsible for the content of this presentation, which does not necessarily represent the official views of the National Institutes of Health and other funders.</a:t>
            </a:r>
          </a:p>
        </p:txBody>
      </p:sp>
    </p:spTree>
    <p:extLst>
      <p:ext uri="{BB962C8B-B14F-4D97-AF65-F5344CB8AC3E}">
        <p14:creationId xmlns:p14="http://schemas.microsoft.com/office/powerpoint/2010/main" val="386361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6200"/>
            <a:ext cx="8229600" cy="868362"/>
          </a:xfrm>
        </p:spPr>
        <p:txBody>
          <a:bodyPr/>
          <a:lstStyle/>
          <a:p>
            <a:pPr algn="l"/>
            <a:r>
              <a:rPr lang="en-US" altLang="fr-FR" dirty="0"/>
              <a:t>   </a:t>
            </a:r>
            <a:r>
              <a:rPr lang="en-US" altLang="fr-FR" b="1" dirty="0"/>
              <a:t>Methods </a:t>
            </a:r>
            <a:r>
              <a:rPr lang="en-US" altLang="fr-FR" sz="2400" b="1" dirty="0"/>
              <a:t>: </a:t>
            </a:r>
            <a:r>
              <a:rPr lang="en-US" altLang="fr-FR" sz="3200" b="1" dirty="0"/>
              <a:t>The two-slope model</a:t>
            </a:r>
          </a:p>
        </p:txBody>
      </p:sp>
      <p:sp>
        <p:nvSpPr>
          <p:cNvPr id="2" name="Content Placeholder 2"/>
          <p:cNvSpPr>
            <a:spLocks noGrp="1"/>
          </p:cNvSpPr>
          <p:nvPr>
            <p:ph idx="1"/>
          </p:nvPr>
        </p:nvSpPr>
        <p:spPr>
          <a:xfrm>
            <a:off x="228600" y="1341438"/>
            <a:ext cx="8686800" cy="5516562"/>
          </a:xfrm>
        </p:spPr>
        <p:txBody>
          <a:bodyPr/>
          <a:lstStyle/>
          <a:p>
            <a:pPr marL="0" indent="0">
              <a:buFont typeface="Arial" charset="0"/>
              <a:buNone/>
              <a:defRPr/>
            </a:pPr>
            <a:endParaRPr lang="en-US" sz="500" dirty="0">
              <a:solidFill>
                <a:srgbClr val="000090"/>
              </a:solidFill>
            </a:endParaRPr>
          </a:p>
          <a:p>
            <a:pPr marL="342900" lvl="1">
              <a:buFont typeface="Symbol" charset="0"/>
              <a:buChar char="·"/>
              <a:defRPr/>
            </a:pPr>
            <a:r>
              <a:rPr lang="en-US" dirty="0" err="1">
                <a:solidFill>
                  <a:srgbClr val="000000"/>
                </a:solidFill>
              </a:rPr>
              <a:t>Ex.:Nebraska</a:t>
            </a:r>
            <a:r>
              <a:rPr lang="en-US" dirty="0">
                <a:solidFill>
                  <a:srgbClr val="000000"/>
                </a:solidFill>
              </a:rPr>
              <a:t>, Males,</a:t>
            </a:r>
            <a:br>
              <a:rPr lang="en-US" dirty="0">
                <a:solidFill>
                  <a:srgbClr val="000000"/>
                </a:solidFill>
              </a:rPr>
            </a:br>
            <a:r>
              <a:rPr lang="en-US" dirty="0">
                <a:solidFill>
                  <a:srgbClr val="000000"/>
                </a:solidFill>
              </a:rPr>
              <a:t>all cancer</a:t>
            </a:r>
          </a:p>
          <a:p>
            <a:pPr lvl="1">
              <a:buFont typeface="Symbol" charset="0"/>
              <a:buChar char="·"/>
              <a:defRPr/>
            </a:pPr>
            <a:endParaRPr lang="en-US" sz="2000" dirty="0">
              <a:solidFill>
                <a:srgbClr val="000000"/>
              </a:solidFill>
            </a:endParaRPr>
          </a:p>
          <a:p>
            <a:pPr lvl="1">
              <a:buFont typeface="Symbol" charset="0"/>
              <a:buChar char="·"/>
              <a:defRPr/>
            </a:pPr>
            <a:endParaRPr lang="en-US" sz="2000" dirty="0">
              <a:solidFill>
                <a:srgbClr val="000000"/>
              </a:solidFill>
            </a:endParaRPr>
          </a:p>
          <a:p>
            <a:pPr lvl="1">
              <a:buFont typeface="Symbol" charset="0"/>
              <a:buChar char="·"/>
              <a:defRPr/>
            </a:pPr>
            <a:endParaRPr lang="en-US" sz="2000" dirty="0">
              <a:solidFill>
                <a:srgbClr val="000000"/>
              </a:solidFill>
            </a:endParaRPr>
          </a:p>
          <a:p>
            <a:pPr lvl="1">
              <a:buFont typeface="Symbol" charset="0"/>
              <a:buChar char="·"/>
              <a:defRPr/>
            </a:pPr>
            <a:endParaRPr lang="en-US" sz="2000" dirty="0">
              <a:solidFill>
                <a:srgbClr val="000000"/>
              </a:solidFill>
            </a:endParaRPr>
          </a:p>
          <a:p>
            <a:pPr lvl="1">
              <a:buFont typeface="Symbol" charset="0"/>
              <a:buChar char="·"/>
              <a:defRPr/>
            </a:pPr>
            <a:endParaRPr lang="en-US" sz="2000" dirty="0"/>
          </a:p>
          <a:p>
            <a:pPr lvl="1">
              <a:buFont typeface="Symbol" charset="0"/>
              <a:buChar char="·"/>
              <a:defRPr/>
            </a:pPr>
            <a:endParaRPr lang="en-US" sz="2000" dirty="0"/>
          </a:p>
          <a:p>
            <a:pPr marL="457200" lvl="1" indent="0">
              <a:buNone/>
              <a:defRPr/>
            </a:pPr>
            <a:endParaRPr lang="en-US" sz="2000" dirty="0"/>
          </a:p>
          <a:p>
            <a:pPr lvl="1">
              <a:spcBef>
                <a:spcPts val="0"/>
              </a:spcBef>
              <a:buFont typeface="Symbol" charset="0"/>
              <a:buChar char="·"/>
              <a:defRPr/>
            </a:pPr>
            <a:endParaRPr lang="en-US" sz="2000" dirty="0"/>
          </a:p>
          <a:p>
            <a:pPr lvl="1">
              <a:spcBef>
                <a:spcPts val="0"/>
              </a:spcBef>
              <a:buFont typeface="Symbol" pitchFamily="18" charset="2"/>
              <a:buNone/>
              <a:defRPr/>
            </a:pPr>
            <a:endParaRPr lang="en-US" dirty="0"/>
          </a:p>
          <a:p>
            <a:pPr lvl="1">
              <a:spcBef>
                <a:spcPts val="0"/>
              </a:spcBef>
              <a:buFont typeface="Symbol" pitchFamily="18" charset="2"/>
              <a:buNone/>
              <a:defRPr/>
            </a:pPr>
            <a:r>
              <a:rPr lang="en-US" dirty="0"/>
              <a:t>ASDR = β</a:t>
            </a:r>
            <a:r>
              <a:rPr lang="en-US" baseline="-25000" dirty="0"/>
              <a:t>0</a:t>
            </a:r>
            <a:r>
              <a:rPr lang="en-US" dirty="0"/>
              <a:t> + β</a:t>
            </a:r>
            <a:r>
              <a:rPr lang="en-US" baseline="-25000" dirty="0"/>
              <a:t>1</a:t>
            </a:r>
            <a:r>
              <a:rPr lang="en-US" dirty="0"/>
              <a:t> (year – 1941) + β</a:t>
            </a:r>
            <a:r>
              <a:rPr lang="en-US" baseline="-25000" dirty="0"/>
              <a:t>2</a:t>
            </a:r>
            <a:r>
              <a:rPr lang="en-US" dirty="0"/>
              <a:t> (year– 1989)</a:t>
            </a:r>
            <a:r>
              <a:rPr lang="en-US" dirty="0" err="1"/>
              <a:t>I</a:t>
            </a:r>
            <a:r>
              <a:rPr lang="en-US" baseline="-25000" dirty="0" err="1"/>
              <a:t>year</a:t>
            </a:r>
            <a:r>
              <a:rPr lang="en-US" baseline="-25000" dirty="0"/>
              <a:t>&gt;1989</a:t>
            </a:r>
            <a:endParaRPr lang="en-US" dirty="0"/>
          </a:p>
          <a:p>
            <a:pPr lvl="1">
              <a:buFont typeface="Symbol" pitchFamily="18" charset="2"/>
              <a:buNone/>
              <a:defRPr/>
            </a:pPr>
            <a:endParaRPr lang="en-US" sz="2000" dirty="0">
              <a:solidFill>
                <a:srgbClr val="000000"/>
              </a:solidFill>
            </a:endParaRPr>
          </a:p>
          <a:p>
            <a:pPr marL="457200" lvl="1" indent="0">
              <a:buNone/>
              <a:defRPr/>
            </a:pPr>
            <a:endParaRPr lang="en-US" sz="2000" dirty="0">
              <a:solidFill>
                <a:srgbClr val="000000"/>
              </a:solidFill>
            </a:endParaRPr>
          </a:p>
          <a:p>
            <a:pPr lvl="1">
              <a:buFont typeface="Symbol" charset="0"/>
              <a:buChar char="·"/>
              <a:defRPr/>
            </a:pPr>
            <a:endParaRPr lang="en-US" sz="2000" dirty="0">
              <a:solidFill>
                <a:srgbClr val="000000"/>
              </a:solidFill>
            </a:endParaRPr>
          </a:p>
          <a:p>
            <a:pPr marL="457200" lvl="1" indent="0">
              <a:buFont typeface="Symbol" charset="0"/>
              <a:buNone/>
              <a:defRPr/>
            </a:pPr>
            <a:endParaRPr lang="en-US" sz="2000" dirty="0">
              <a:solidFill>
                <a:srgbClr val="000000"/>
              </a:solidFill>
            </a:endParaRPr>
          </a:p>
          <a:p>
            <a:pPr lvl="1">
              <a:buFont typeface="Symbol" pitchFamily="18" charset="2"/>
              <a:buNone/>
              <a:defRPr/>
            </a:pPr>
            <a:endParaRPr lang="en-US" sz="2000" dirty="0"/>
          </a:p>
          <a:p>
            <a:pPr lvl="1">
              <a:buFont typeface="Symbol" charset="0"/>
              <a:buChar char="·"/>
              <a:defRPr/>
            </a:pPr>
            <a:endParaRPr lang="en-US" sz="2000" dirty="0">
              <a:solidFill>
                <a:srgbClr val="000000"/>
              </a:solidFill>
            </a:endParaRPr>
          </a:p>
        </p:txBody>
      </p:sp>
      <p:sp>
        <p:nvSpPr>
          <p:cNvPr id="18436" name="TextBox 1"/>
          <p:cNvSpPr txBox="1">
            <a:spLocks noChangeArrowheads="1"/>
          </p:cNvSpPr>
          <p:nvPr/>
        </p:nvSpPr>
        <p:spPr bwMode="auto">
          <a:xfrm>
            <a:off x="5692715" y="6206811"/>
            <a:ext cx="26892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en-US" altLang="fr-FR" dirty="0">
                <a:solidFill>
                  <a:srgbClr val="000000"/>
                </a:solidFill>
              </a:rPr>
              <a:t>year of dominant turning point</a:t>
            </a:r>
          </a:p>
        </p:txBody>
      </p:sp>
      <p:sp>
        <p:nvSpPr>
          <p:cNvPr id="18437" name="TextBox 7"/>
          <p:cNvSpPr txBox="1">
            <a:spLocks noChangeArrowheads="1"/>
          </p:cNvSpPr>
          <p:nvPr/>
        </p:nvSpPr>
        <p:spPr bwMode="auto">
          <a:xfrm>
            <a:off x="3546744" y="4753045"/>
            <a:ext cx="1368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en-US" altLang="fr-FR" dirty="0">
                <a:solidFill>
                  <a:srgbClr val="000000"/>
                </a:solidFill>
              </a:rPr>
              <a:t>change in</a:t>
            </a:r>
          </a:p>
          <a:p>
            <a:pPr algn="ctr" eaLnBrk="1" hangingPunct="1">
              <a:spcBef>
                <a:spcPct val="0"/>
              </a:spcBef>
              <a:buClrTx/>
              <a:buFontTx/>
              <a:buNone/>
            </a:pPr>
            <a:r>
              <a:rPr lang="en-US" altLang="fr-FR" dirty="0">
                <a:solidFill>
                  <a:srgbClr val="000000"/>
                </a:solidFill>
              </a:rPr>
              <a:t>slope</a:t>
            </a:r>
          </a:p>
        </p:txBody>
      </p:sp>
      <p:sp>
        <p:nvSpPr>
          <p:cNvPr id="23" name="Oval 22"/>
          <p:cNvSpPr/>
          <p:nvPr/>
        </p:nvSpPr>
        <p:spPr>
          <a:xfrm>
            <a:off x="5135817" y="5676586"/>
            <a:ext cx="424656" cy="530225"/>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p:cNvSpPr/>
          <p:nvPr/>
        </p:nvSpPr>
        <p:spPr>
          <a:xfrm>
            <a:off x="6503987" y="5636280"/>
            <a:ext cx="963613" cy="530225"/>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43" name="TextBox 13"/>
          <p:cNvSpPr txBox="1">
            <a:spLocks noChangeArrowheads="1"/>
          </p:cNvSpPr>
          <p:nvPr/>
        </p:nvSpPr>
        <p:spPr bwMode="auto">
          <a:xfrm rot="-5400000">
            <a:off x="3426619" y="2894806"/>
            <a:ext cx="3049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fr-FR" altLang="fr-FR" sz="1400"/>
              <a:t>Age-adj. Death Rate (per 1,000)</a:t>
            </a:r>
            <a:endParaRPr lang="en-US" altLang="fr-FR" sz="1400"/>
          </a:p>
        </p:txBody>
      </p:sp>
      <p:cxnSp>
        <p:nvCxnSpPr>
          <p:cNvPr id="7" name="Connecteur droit avec flèche 6"/>
          <p:cNvCxnSpPr/>
          <p:nvPr/>
        </p:nvCxnSpPr>
        <p:spPr>
          <a:xfrm>
            <a:off x="4797425" y="5257800"/>
            <a:ext cx="441325" cy="41878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036FAFC4-CC66-49F1-98CE-D186A42FCC93}"/>
              </a:ext>
            </a:extLst>
          </p:cNvPr>
          <p:cNvPicPr>
            <a:picLocks noChangeAspect="1"/>
          </p:cNvPicPr>
          <p:nvPr/>
        </p:nvPicPr>
        <p:blipFill>
          <a:blip r:embed="rId3"/>
          <a:stretch>
            <a:fillRect/>
          </a:stretch>
        </p:blipFill>
        <p:spPr>
          <a:xfrm>
            <a:off x="5199697" y="1066109"/>
            <a:ext cx="3182303" cy="4080034"/>
          </a:xfrm>
          <a:prstGeom prst="rect">
            <a:avLst/>
          </a:prstGeom>
        </p:spPr>
      </p:pic>
    </p:spTree>
    <p:extLst>
      <p:ext uri="{BB962C8B-B14F-4D97-AF65-F5344CB8AC3E}">
        <p14:creationId xmlns:p14="http://schemas.microsoft.com/office/powerpoint/2010/main" val="376703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914400"/>
          </a:xfrm>
        </p:spPr>
        <p:txBody>
          <a:bodyPr>
            <a:normAutofit/>
          </a:bodyPr>
          <a:lstStyle/>
          <a:p>
            <a:pPr algn="l"/>
            <a:r>
              <a:rPr lang="en-US" altLang="fr-FR" dirty="0"/>
              <a:t>   </a:t>
            </a:r>
            <a:r>
              <a:rPr lang="en-US" altLang="fr-FR" b="1" dirty="0"/>
              <a:t>Methods </a:t>
            </a:r>
            <a:r>
              <a:rPr lang="en-US" altLang="fr-FR" sz="2400" b="1" dirty="0"/>
              <a:t>: </a:t>
            </a:r>
            <a:r>
              <a:rPr lang="en-US" altLang="fr-FR" sz="3200" b="1" dirty="0"/>
              <a:t>The three-slope model</a:t>
            </a:r>
          </a:p>
        </p:txBody>
      </p:sp>
      <p:sp>
        <p:nvSpPr>
          <p:cNvPr id="9218" name="Content Placeholder 2"/>
          <p:cNvSpPr>
            <a:spLocks noGrp="1"/>
          </p:cNvSpPr>
          <p:nvPr>
            <p:ph idx="1"/>
          </p:nvPr>
        </p:nvSpPr>
        <p:spPr>
          <a:xfrm>
            <a:off x="179388" y="1341438"/>
            <a:ext cx="8856662" cy="5516562"/>
          </a:xfrm>
        </p:spPr>
        <p:txBody>
          <a:bodyPr/>
          <a:lstStyle/>
          <a:p>
            <a:pPr marL="0" indent="0">
              <a:buFont typeface="Arial" charset="0"/>
              <a:buNone/>
              <a:defRPr/>
            </a:pPr>
            <a:endParaRPr lang="en-US" sz="500" dirty="0">
              <a:solidFill>
                <a:srgbClr val="000090"/>
              </a:solidFill>
            </a:endParaRPr>
          </a:p>
          <a:p>
            <a:pPr marL="342900" lvl="1">
              <a:buFont typeface="Symbol" charset="0"/>
              <a:buChar char="·"/>
              <a:defRPr/>
            </a:pPr>
            <a:r>
              <a:rPr lang="en-US" dirty="0">
                <a:solidFill>
                  <a:srgbClr val="000000"/>
                </a:solidFill>
              </a:rPr>
              <a:t>Ex.: Delaware, Males,</a:t>
            </a:r>
            <a:br>
              <a:rPr lang="en-US" dirty="0">
                <a:solidFill>
                  <a:srgbClr val="000000"/>
                </a:solidFill>
              </a:rPr>
            </a:br>
            <a:r>
              <a:rPr lang="en-US" dirty="0">
                <a:solidFill>
                  <a:srgbClr val="000000"/>
                </a:solidFill>
              </a:rPr>
              <a:t>all cancers</a:t>
            </a:r>
          </a:p>
          <a:p>
            <a:pPr lvl="1">
              <a:buFont typeface="Symbol" charset="0"/>
              <a:buChar char="·"/>
              <a:defRPr/>
            </a:pPr>
            <a:endParaRPr lang="en-US" sz="2000" dirty="0">
              <a:solidFill>
                <a:srgbClr val="000000"/>
              </a:solidFill>
            </a:endParaRPr>
          </a:p>
          <a:p>
            <a:pPr lvl="1">
              <a:buFont typeface="Symbol" charset="0"/>
              <a:buChar char="·"/>
              <a:defRPr/>
            </a:pPr>
            <a:endParaRPr lang="en-US" sz="2000" dirty="0">
              <a:solidFill>
                <a:srgbClr val="000000"/>
              </a:solidFill>
            </a:endParaRPr>
          </a:p>
          <a:p>
            <a:pPr lvl="1">
              <a:buFont typeface="Symbol" charset="0"/>
              <a:buChar char="·"/>
              <a:defRPr/>
            </a:pPr>
            <a:endParaRPr lang="en-US" sz="2000" dirty="0">
              <a:solidFill>
                <a:srgbClr val="000000"/>
              </a:solidFill>
            </a:endParaRPr>
          </a:p>
          <a:p>
            <a:pPr lvl="1">
              <a:buFont typeface="Symbol" charset="0"/>
              <a:buChar char="·"/>
              <a:defRPr/>
            </a:pPr>
            <a:endParaRPr lang="en-US" sz="2000" dirty="0">
              <a:solidFill>
                <a:srgbClr val="000000"/>
              </a:solidFill>
            </a:endParaRPr>
          </a:p>
          <a:p>
            <a:pPr lvl="1">
              <a:buFont typeface="Symbol" charset="0"/>
              <a:buChar char="·"/>
              <a:defRPr/>
            </a:pPr>
            <a:endParaRPr lang="en-US" sz="2000" dirty="0"/>
          </a:p>
          <a:p>
            <a:pPr lvl="1">
              <a:buFont typeface="Symbol" charset="0"/>
              <a:buChar char="·"/>
              <a:defRPr/>
            </a:pPr>
            <a:endParaRPr lang="en-US" sz="2000" dirty="0"/>
          </a:p>
          <a:p>
            <a:pPr lvl="1">
              <a:buFont typeface="Symbol" charset="0"/>
              <a:buChar char="·"/>
              <a:defRPr/>
            </a:pPr>
            <a:endParaRPr lang="en-US" sz="2000" dirty="0"/>
          </a:p>
          <a:p>
            <a:pPr lvl="1">
              <a:spcBef>
                <a:spcPts val="0"/>
              </a:spcBef>
              <a:buFont typeface="Symbol" pitchFamily="18" charset="2"/>
              <a:buNone/>
              <a:defRPr/>
            </a:pPr>
            <a:endParaRPr lang="en-US" sz="2000" dirty="0"/>
          </a:p>
          <a:p>
            <a:pPr lvl="1">
              <a:spcBef>
                <a:spcPts val="0"/>
              </a:spcBef>
              <a:buFont typeface="Symbol" pitchFamily="18" charset="2"/>
              <a:buNone/>
              <a:defRPr/>
            </a:pPr>
            <a:endParaRPr lang="en-US" sz="2000" dirty="0"/>
          </a:p>
          <a:p>
            <a:pPr lvl="1" indent="-742950">
              <a:buFont typeface="Symbol" pitchFamily="18" charset="2"/>
              <a:buNone/>
              <a:defRPr/>
            </a:pPr>
            <a:r>
              <a:rPr lang="en-US" sz="2000" dirty="0"/>
              <a:t>ASDR = β</a:t>
            </a:r>
            <a:r>
              <a:rPr lang="en-US" sz="2000" baseline="-25000" dirty="0"/>
              <a:t>0</a:t>
            </a:r>
            <a:r>
              <a:rPr lang="en-US" sz="2000" dirty="0"/>
              <a:t> + β</a:t>
            </a:r>
            <a:r>
              <a:rPr lang="en-US" sz="2000" baseline="-25000" dirty="0"/>
              <a:t>1</a:t>
            </a:r>
            <a:r>
              <a:rPr lang="en-US" sz="2000" dirty="0"/>
              <a:t> (year – 1941) + β</a:t>
            </a:r>
            <a:r>
              <a:rPr lang="en-US" sz="2000" baseline="-25000" dirty="0"/>
              <a:t>2</a:t>
            </a:r>
            <a:r>
              <a:rPr lang="en-US" sz="2000" dirty="0"/>
              <a:t> (year – 1974)</a:t>
            </a:r>
            <a:r>
              <a:rPr lang="en-US" sz="2000" dirty="0" err="1"/>
              <a:t>I</a:t>
            </a:r>
            <a:r>
              <a:rPr lang="en-US" sz="2000" baseline="-25000" dirty="0" err="1"/>
              <a:t>year</a:t>
            </a:r>
            <a:r>
              <a:rPr lang="en-US" sz="2000" baseline="-25000" dirty="0"/>
              <a:t>&gt;1974 </a:t>
            </a:r>
            <a:r>
              <a:rPr lang="en-US" sz="2000" dirty="0"/>
              <a:t>+ β</a:t>
            </a:r>
            <a:r>
              <a:rPr lang="en-US" sz="2000" baseline="-25000" dirty="0"/>
              <a:t>3</a:t>
            </a:r>
            <a:r>
              <a:rPr lang="en-US" sz="2000" dirty="0"/>
              <a:t> (year – 1988) </a:t>
            </a:r>
            <a:r>
              <a:rPr lang="en-US" sz="2000" dirty="0" err="1"/>
              <a:t>I</a:t>
            </a:r>
            <a:r>
              <a:rPr lang="en-US" sz="2000" baseline="-25000" dirty="0" err="1"/>
              <a:t>year</a:t>
            </a:r>
            <a:r>
              <a:rPr lang="en-US" sz="2000" baseline="-25000" dirty="0"/>
              <a:t>&gt;1988</a:t>
            </a:r>
            <a:endParaRPr lang="en-US" sz="2000" dirty="0"/>
          </a:p>
          <a:p>
            <a:pPr lvl="1">
              <a:buFont typeface="Symbol" pitchFamily="18" charset="2"/>
              <a:buNone/>
              <a:defRPr/>
            </a:pPr>
            <a:endParaRPr lang="en-US" sz="2000" dirty="0">
              <a:solidFill>
                <a:srgbClr val="000000"/>
              </a:solidFill>
            </a:endParaRPr>
          </a:p>
          <a:p>
            <a:pPr lvl="1">
              <a:buFont typeface="Symbol" charset="0"/>
              <a:buChar char="·"/>
              <a:defRPr/>
            </a:pPr>
            <a:endParaRPr lang="en-US" sz="2000" dirty="0">
              <a:solidFill>
                <a:srgbClr val="000000"/>
              </a:solidFill>
            </a:endParaRPr>
          </a:p>
          <a:p>
            <a:pPr lvl="1">
              <a:buFont typeface="Symbol" charset="0"/>
              <a:buChar char="·"/>
              <a:defRPr/>
            </a:pPr>
            <a:endParaRPr lang="en-US" sz="2000" dirty="0">
              <a:solidFill>
                <a:srgbClr val="000000"/>
              </a:solidFill>
            </a:endParaRPr>
          </a:p>
          <a:p>
            <a:pPr marL="457200" lvl="1" indent="0">
              <a:buFont typeface="Symbol" charset="0"/>
              <a:buNone/>
              <a:defRPr/>
            </a:pPr>
            <a:endParaRPr lang="en-US" sz="2000" dirty="0">
              <a:solidFill>
                <a:srgbClr val="000000"/>
              </a:solidFill>
            </a:endParaRPr>
          </a:p>
          <a:p>
            <a:pPr lvl="1">
              <a:buFont typeface="Symbol" pitchFamily="18" charset="2"/>
              <a:buNone/>
              <a:defRPr/>
            </a:pPr>
            <a:endParaRPr lang="en-US" sz="2000" dirty="0"/>
          </a:p>
          <a:p>
            <a:pPr lvl="1">
              <a:buFont typeface="Symbol" charset="0"/>
              <a:buChar char="·"/>
              <a:defRPr/>
            </a:pPr>
            <a:endParaRPr lang="en-US" sz="2000" dirty="0">
              <a:solidFill>
                <a:srgbClr val="000000"/>
              </a:solidFill>
            </a:endParaRPr>
          </a:p>
        </p:txBody>
      </p:sp>
      <p:sp>
        <p:nvSpPr>
          <p:cNvPr id="19460" name="TextBox 1"/>
          <p:cNvSpPr txBox="1">
            <a:spLocks noChangeArrowheads="1"/>
          </p:cNvSpPr>
          <p:nvPr/>
        </p:nvSpPr>
        <p:spPr bwMode="auto">
          <a:xfrm>
            <a:off x="3852863" y="6021388"/>
            <a:ext cx="194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en-US" altLang="fr-FR" sz="1600">
                <a:solidFill>
                  <a:srgbClr val="000000"/>
                </a:solidFill>
              </a:rPr>
              <a:t>year of 1</a:t>
            </a:r>
            <a:r>
              <a:rPr lang="en-US" altLang="fr-FR" sz="1600" baseline="30000">
                <a:solidFill>
                  <a:srgbClr val="000000"/>
                </a:solidFill>
              </a:rPr>
              <a:t>st</a:t>
            </a:r>
            <a:r>
              <a:rPr lang="en-US" altLang="fr-FR" sz="1600">
                <a:solidFill>
                  <a:srgbClr val="000000"/>
                </a:solidFill>
              </a:rPr>
              <a:t> turning point</a:t>
            </a:r>
          </a:p>
        </p:txBody>
      </p:sp>
      <p:sp>
        <p:nvSpPr>
          <p:cNvPr id="19461" name="TextBox 7"/>
          <p:cNvSpPr txBox="1">
            <a:spLocks noChangeArrowheads="1"/>
          </p:cNvSpPr>
          <p:nvPr/>
        </p:nvSpPr>
        <p:spPr bwMode="auto">
          <a:xfrm>
            <a:off x="3151248" y="4497387"/>
            <a:ext cx="1368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en-US" altLang="fr-FR" dirty="0">
                <a:solidFill>
                  <a:srgbClr val="000000"/>
                </a:solidFill>
              </a:rPr>
              <a:t>1</a:t>
            </a:r>
            <a:r>
              <a:rPr lang="en-US" altLang="fr-FR" baseline="30000" dirty="0">
                <a:solidFill>
                  <a:srgbClr val="000000"/>
                </a:solidFill>
              </a:rPr>
              <a:t>st</a:t>
            </a:r>
            <a:r>
              <a:rPr lang="en-US" altLang="fr-FR" dirty="0">
                <a:solidFill>
                  <a:srgbClr val="000000"/>
                </a:solidFill>
              </a:rPr>
              <a:t> change in slope</a:t>
            </a:r>
          </a:p>
        </p:txBody>
      </p:sp>
      <p:cxnSp>
        <p:nvCxnSpPr>
          <p:cNvPr id="5" name="Straight Arrow Connector 4"/>
          <p:cNvCxnSpPr/>
          <p:nvPr/>
        </p:nvCxnSpPr>
        <p:spPr>
          <a:xfrm flipH="1">
            <a:off x="3668713" y="5192713"/>
            <a:ext cx="217488" cy="215900"/>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3352800" y="5491163"/>
            <a:ext cx="315913" cy="530225"/>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Oval 23"/>
          <p:cNvSpPr/>
          <p:nvPr/>
        </p:nvSpPr>
        <p:spPr>
          <a:xfrm>
            <a:off x="4535488" y="5516563"/>
            <a:ext cx="612775" cy="530225"/>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65" name="TextBox 13"/>
          <p:cNvSpPr txBox="1">
            <a:spLocks noChangeArrowheads="1"/>
          </p:cNvSpPr>
          <p:nvPr/>
        </p:nvSpPr>
        <p:spPr bwMode="auto">
          <a:xfrm rot="-5400000">
            <a:off x="3502819" y="2818606"/>
            <a:ext cx="3049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fr-FR" altLang="fr-FR" sz="1400" dirty="0"/>
              <a:t>Age-adj. </a:t>
            </a:r>
            <a:r>
              <a:rPr lang="fr-FR" altLang="fr-FR" sz="1400" dirty="0" err="1"/>
              <a:t>Death</a:t>
            </a:r>
            <a:r>
              <a:rPr lang="fr-FR" altLang="fr-FR" sz="1400" dirty="0"/>
              <a:t> Rate (per 1,000)</a:t>
            </a:r>
            <a:endParaRPr lang="en-US" altLang="fr-FR" sz="1400" dirty="0"/>
          </a:p>
        </p:txBody>
      </p:sp>
      <p:sp>
        <p:nvSpPr>
          <p:cNvPr id="19466" name="TextBox 1"/>
          <p:cNvSpPr txBox="1">
            <a:spLocks noChangeArrowheads="1"/>
          </p:cNvSpPr>
          <p:nvPr/>
        </p:nvSpPr>
        <p:spPr bwMode="auto">
          <a:xfrm>
            <a:off x="7308850" y="6011863"/>
            <a:ext cx="1943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en-US" altLang="fr-FR" sz="1600">
                <a:solidFill>
                  <a:srgbClr val="000000"/>
                </a:solidFill>
              </a:rPr>
              <a:t>year of 2</a:t>
            </a:r>
            <a:r>
              <a:rPr lang="en-US" altLang="fr-FR" sz="1600" baseline="30000">
                <a:solidFill>
                  <a:srgbClr val="000000"/>
                </a:solidFill>
              </a:rPr>
              <a:t>nd</a:t>
            </a:r>
            <a:r>
              <a:rPr lang="en-US" altLang="fr-FR" sz="1600">
                <a:solidFill>
                  <a:srgbClr val="000000"/>
                </a:solidFill>
              </a:rPr>
              <a:t> turning point</a:t>
            </a:r>
          </a:p>
        </p:txBody>
      </p:sp>
      <p:sp>
        <p:nvSpPr>
          <p:cNvPr id="19467" name="TextBox 7"/>
          <p:cNvSpPr txBox="1">
            <a:spLocks noChangeArrowheads="1"/>
          </p:cNvSpPr>
          <p:nvPr/>
        </p:nvSpPr>
        <p:spPr bwMode="auto">
          <a:xfrm>
            <a:off x="5867400" y="6021388"/>
            <a:ext cx="136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en-US" altLang="fr-FR" sz="1600">
                <a:solidFill>
                  <a:srgbClr val="000000"/>
                </a:solidFill>
              </a:rPr>
              <a:t>2</a:t>
            </a:r>
            <a:r>
              <a:rPr lang="en-US" altLang="fr-FR" sz="1600" baseline="30000">
                <a:solidFill>
                  <a:srgbClr val="000000"/>
                </a:solidFill>
              </a:rPr>
              <a:t>nd</a:t>
            </a:r>
            <a:r>
              <a:rPr lang="en-US" altLang="fr-FR" sz="1600">
                <a:solidFill>
                  <a:srgbClr val="000000"/>
                </a:solidFill>
              </a:rPr>
              <a:t> change in slope</a:t>
            </a:r>
          </a:p>
        </p:txBody>
      </p:sp>
      <p:sp>
        <p:nvSpPr>
          <p:cNvPr id="17" name="Oval 16"/>
          <p:cNvSpPr/>
          <p:nvPr/>
        </p:nvSpPr>
        <p:spPr>
          <a:xfrm>
            <a:off x="6047162" y="5516563"/>
            <a:ext cx="315913" cy="530225"/>
          </a:xfrm>
          <a:prstGeom prst="ellipse">
            <a:avLst/>
          </a:prstGeom>
          <a:noFill/>
          <a:ln w="25400">
            <a:solidFill>
              <a:srgbClr val="7030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Oval 17"/>
          <p:cNvSpPr/>
          <p:nvPr/>
        </p:nvSpPr>
        <p:spPr>
          <a:xfrm>
            <a:off x="7086600" y="5516563"/>
            <a:ext cx="612775" cy="530225"/>
          </a:xfrm>
          <a:prstGeom prst="ellipse">
            <a:avLst/>
          </a:prstGeom>
          <a:noFill/>
          <a:ln w="25400">
            <a:solidFill>
              <a:srgbClr val="7030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Image 2">
            <a:extLst>
              <a:ext uri="{FF2B5EF4-FFF2-40B4-BE49-F238E27FC236}">
                <a16:creationId xmlns:a16="http://schemas.microsoft.com/office/drawing/2014/main" id="{C5E8F9E5-3CCD-41F2-AC31-6C8E1230DA8E}"/>
              </a:ext>
            </a:extLst>
          </p:cNvPr>
          <p:cNvPicPr>
            <a:picLocks noChangeAspect="1"/>
          </p:cNvPicPr>
          <p:nvPr/>
        </p:nvPicPr>
        <p:blipFill>
          <a:blip r:embed="rId3"/>
          <a:stretch>
            <a:fillRect/>
          </a:stretch>
        </p:blipFill>
        <p:spPr>
          <a:xfrm>
            <a:off x="5312569" y="1130459"/>
            <a:ext cx="3374231" cy="4278154"/>
          </a:xfrm>
          <a:prstGeom prst="rect">
            <a:avLst/>
          </a:prstGeom>
        </p:spPr>
      </p:pic>
    </p:spTree>
    <p:extLst>
      <p:ext uri="{BB962C8B-B14F-4D97-AF65-F5344CB8AC3E}">
        <p14:creationId xmlns:p14="http://schemas.microsoft.com/office/powerpoint/2010/main" val="3181657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914400"/>
          </a:xfrm>
        </p:spPr>
        <p:txBody>
          <a:bodyPr>
            <a:normAutofit/>
          </a:bodyPr>
          <a:lstStyle/>
          <a:p>
            <a:pPr algn="l"/>
            <a:r>
              <a:rPr lang="en-US" altLang="fr-FR" dirty="0"/>
              <a:t>   </a:t>
            </a:r>
            <a:r>
              <a:rPr lang="en-US" altLang="fr-FR" b="1" dirty="0"/>
              <a:t>Methods </a:t>
            </a:r>
            <a:r>
              <a:rPr lang="en-US" altLang="fr-FR" sz="2400" b="1" dirty="0"/>
              <a:t>: </a:t>
            </a:r>
            <a:r>
              <a:rPr lang="en-US" altLang="fr-FR" sz="3200" b="1" dirty="0"/>
              <a:t>The four-slope model</a:t>
            </a:r>
          </a:p>
        </p:txBody>
      </p:sp>
      <p:sp>
        <p:nvSpPr>
          <p:cNvPr id="9218" name="Content Placeholder 2"/>
          <p:cNvSpPr>
            <a:spLocks noGrp="1"/>
          </p:cNvSpPr>
          <p:nvPr>
            <p:ph idx="1"/>
          </p:nvPr>
        </p:nvSpPr>
        <p:spPr>
          <a:xfrm>
            <a:off x="179388" y="1341438"/>
            <a:ext cx="8856662" cy="5516562"/>
          </a:xfrm>
        </p:spPr>
        <p:txBody>
          <a:bodyPr/>
          <a:lstStyle/>
          <a:p>
            <a:pPr marL="0" indent="0">
              <a:buFont typeface="Arial" charset="0"/>
              <a:buNone/>
              <a:defRPr/>
            </a:pPr>
            <a:endParaRPr lang="en-US" sz="500" dirty="0">
              <a:solidFill>
                <a:srgbClr val="000090"/>
              </a:solidFill>
            </a:endParaRPr>
          </a:p>
          <a:p>
            <a:pPr marL="342900" lvl="1">
              <a:buFont typeface="Symbol" charset="0"/>
              <a:buChar char="·"/>
              <a:defRPr/>
            </a:pPr>
            <a:r>
              <a:rPr lang="en-US" dirty="0">
                <a:solidFill>
                  <a:srgbClr val="000000"/>
                </a:solidFill>
              </a:rPr>
              <a:t>Ex.: West Virginia, Males,</a:t>
            </a:r>
            <a:br>
              <a:rPr lang="en-US" dirty="0">
                <a:solidFill>
                  <a:srgbClr val="000000"/>
                </a:solidFill>
              </a:rPr>
            </a:br>
            <a:r>
              <a:rPr lang="en-US" dirty="0">
                <a:solidFill>
                  <a:srgbClr val="000000"/>
                </a:solidFill>
              </a:rPr>
              <a:t>all causes combined</a:t>
            </a:r>
          </a:p>
          <a:p>
            <a:pPr lvl="1">
              <a:buFont typeface="Symbol" charset="0"/>
              <a:buChar char="·"/>
              <a:defRPr/>
            </a:pPr>
            <a:endParaRPr lang="en-US" sz="2000" dirty="0">
              <a:solidFill>
                <a:srgbClr val="000000"/>
              </a:solidFill>
            </a:endParaRPr>
          </a:p>
          <a:p>
            <a:pPr lvl="1">
              <a:buFont typeface="Symbol" charset="0"/>
              <a:buChar char="·"/>
              <a:defRPr/>
            </a:pPr>
            <a:endParaRPr lang="en-US" sz="2000" dirty="0">
              <a:solidFill>
                <a:srgbClr val="000000"/>
              </a:solidFill>
            </a:endParaRPr>
          </a:p>
          <a:p>
            <a:pPr lvl="1">
              <a:buFont typeface="Symbol" charset="0"/>
              <a:buChar char="·"/>
              <a:defRPr/>
            </a:pPr>
            <a:endParaRPr lang="en-US" sz="2000" dirty="0">
              <a:solidFill>
                <a:srgbClr val="000000"/>
              </a:solidFill>
            </a:endParaRPr>
          </a:p>
          <a:p>
            <a:pPr lvl="1">
              <a:buFont typeface="Symbol" charset="0"/>
              <a:buChar char="·"/>
              <a:defRPr/>
            </a:pPr>
            <a:endParaRPr lang="en-US" sz="2000" dirty="0">
              <a:solidFill>
                <a:srgbClr val="000000"/>
              </a:solidFill>
            </a:endParaRPr>
          </a:p>
          <a:p>
            <a:pPr lvl="1">
              <a:buFont typeface="Symbol" charset="0"/>
              <a:buChar char="·"/>
              <a:defRPr/>
            </a:pPr>
            <a:endParaRPr lang="en-US" sz="2000" dirty="0"/>
          </a:p>
          <a:p>
            <a:pPr lvl="1">
              <a:buFont typeface="Symbol" charset="0"/>
              <a:buChar char="·"/>
              <a:defRPr/>
            </a:pPr>
            <a:endParaRPr lang="en-US" sz="2000" dirty="0"/>
          </a:p>
          <a:p>
            <a:pPr lvl="1">
              <a:buFont typeface="Symbol" charset="0"/>
              <a:buChar char="·"/>
              <a:defRPr/>
            </a:pPr>
            <a:endParaRPr lang="en-US" sz="2000" dirty="0"/>
          </a:p>
          <a:p>
            <a:pPr lvl="1">
              <a:spcBef>
                <a:spcPts val="0"/>
              </a:spcBef>
              <a:buFont typeface="Symbol" pitchFamily="18" charset="2"/>
              <a:buNone/>
              <a:defRPr/>
            </a:pPr>
            <a:endParaRPr lang="en-US" sz="2000" dirty="0"/>
          </a:p>
          <a:p>
            <a:pPr lvl="1">
              <a:spcBef>
                <a:spcPts val="0"/>
              </a:spcBef>
              <a:buFont typeface="Symbol" pitchFamily="18" charset="2"/>
              <a:buNone/>
              <a:defRPr/>
            </a:pPr>
            <a:endParaRPr lang="en-US" sz="2000" dirty="0"/>
          </a:p>
          <a:p>
            <a:pPr lvl="1" indent="-742950">
              <a:buFont typeface="Symbol" pitchFamily="18" charset="2"/>
              <a:buNone/>
              <a:defRPr/>
            </a:pPr>
            <a:r>
              <a:rPr lang="en-US" sz="1600" dirty="0"/>
              <a:t>ASDR = β</a:t>
            </a:r>
            <a:r>
              <a:rPr lang="en-US" sz="1600" baseline="-25000" dirty="0"/>
              <a:t>0</a:t>
            </a:r>
            <a:r>
              <a:rPr lang="en-US" sz="1600" dirty="0"/>
              <a:t> + β</a:t>
            </a:r>
            <a:r>
              <a:rPr lang="en-US" sz="1600" baseline="-25000" dirty="0"/>
              <a:t>1</a:t>
            </a:r>
            <a:r>
              <a:rPr lang="en-US" sz="1600" dirty="0"/>
              <a:t> (year – 1941) + β</a:t>
            </a:r>
            <a:r>
              <a:rPr lang="en-US" sz="1600" baseline="-25000" dirty="0"/>
              <a:t>2</a:t>
            </a:r>
            <a:r>
              <a:rPr lang="en-US" sz="1600" dirty="0"/>
              <a:t> (year – 1954)</a:t>
            </a:r>
            <a:r>
              <a:rPr lang="en-US" sz="1600" dirty="0" err="1"/>
              <a:t>I</a:t>
            </a:r>
            <a:r>
              <a:rPr lang="en-US" sz="1600" baseline="-25000" dirty="0" err="1"/>
              <a:t>yr</a:t>
            </a:r>
            <a:r>
              <a:rPr lang="en-US" sz="1600" baseline="-25000" dirty="0"/>
              <a:t>&gt;1954 </a:t>
            </a:r>
            <a:r>
              <a:rPr lang="en-US" sz="1600" dirty="0"/>
              <a:t>+ β</a:t>
            </a:r>
            <a:r>
              <a:rPr lang="en-US" sz="1600" baseline="-25000" dirty="0"/>
              <a:t>3</a:t>
            </a:r>
            <a:r>
              <a:rPr lang="en-US" sz="1600" dirty="0"/>
              <a:t> (year – 1969) </a:t>
            </a:r>
            <a:r>
              <a:rPr lang="en-US" sz="1600" dirty="0" err="1"/>
              <a:t>I</a:t>
            </a:r>
            <a:r>
              <a:rPr lang="en-US" sz="1600" baseline="-25000" dirty="0" err="1"/>
              <a:t>yr</a:t>
            </a:r>
            <a:r>
              <a:rPr lang="en-US" sz="1600" baseline="-25000" dirty="0"/>
              <a:t>&gt;1969 </a:t>
            </a:r>
            <a:r>
              <a:rPr lang="en-US" sz="1600" dirty="0"/>
              <a:t>+ β</a:t>
            </a:r>
            <a:r>
              <a:rPr lang="en-US" sz="1600" baseline="-25000" dirty="0"/>
              <a:t>4</a:t>
            </a:r>
            <a:r>
              <a:rPr lang="en-US" sz="1600" dirty="0"/>
              <a:t> (year – 2005) </a:t>
            </a:r>
            <a:r>
              <a:rPr lang="en-US" sz="1600" dirty="0" err="1"/>
              <a:t>I</a:t>
            </a:r>
            <a:r>
              <a:rPr lang="en-US" sz="1600" baseline="-25000" dirty="0" err="1"/>
              <a:t>yr</a:t>
            </a:r>
            <a:r>
              <a:rPr lang="en-US" sz="1600" baseline="-25000" dirty="0"/>
              <a:t>&gt;2005</a:t>
            </a:r>
            <a:endParaRPr lang="en-US" sz="1600" dirty="0"/>
          </a:p>
          <a:p>
            <a:pPr lvl="1">
              <a:buFont typeface="Symbol" pitchFamily="18" charset="2"/>
              <a:buNone/>
              <a:defRPr/>
            </a:pPr>
            <a:endParaRPr lang="en-US" sz="1600" dirty="0">
              <a:solidFill>
                <a:srgbClr val="000000"/>
              </a:solidFill>
            </a:endParaRPr>
          </a:p>
          <a:p>
            <a:pPr lvl="1">
              <a:buFont typeface="Symbol" charset="0"/>
              <a:buChar char="·"/>
              <a:defRPr/>
            </a:pPr>
            <a:endParaRPr lang="en-US" sz="2000" dirty="0">
              <a:solidFill>
                <a:srgbClr val="000000"/>
              </a:solidFill>
            </a:endParaRPr>
          </a:p>
          <a:p>
            <a:pPr lvl="1">
              <a:buFont typeface="Symbol" charset="0"/>
              <a:buChar char="·"/>
              <a:defRPr/>
            </a:pPr>
            <a:endParaRPr lang="en-US" sz="2000" dirty="0">
              <a:solidFill>
                <a:srgbClr val="000000"/>
              </a:solidFill>
            </a:endParaRPr>
          </a:p>
          <a:p>
            <a:pPr marL="457200" lvl="1" indent="0">
              <a:buFont typeface="Symbol" charset="0"/>
              <a:buNone/>
              <a:defRPr/>
            </a:pPr>
            <a:endParaRPr lang="en-US" sz="2000" dirty="0">
              <a:solidFill>
                <a:srgbClr val="000000"/>
              </a:solidFill>
            </a:endParaRPr>
          </a:p>
          <a:p>
            <a:pPr lvl="1">
              <a:buFont typeface="Symbol" pitchFamily="18" charset="2"/>
              <a:buNone/>
              <a:defRPr/>
            </a:pPr>
            <a:endParaRPr lang="en-US" sz="2000" dirty="0"/>
          </a:p>
          <a:p>
            <a:pPr lvl="1">
              <a:buFont typeface="Symbol" charset="0"/>
              <a:buChar char="·"/>
              <a:defRPr/>
            </a:pPr>
            <a:endParaRPr lang="en-US" sz="2000" dirty="0">
              <a:solidFill>
                <a:srgbClr val="000000"/>
              </a:solidFill>
            </a:endParaRPr>
          </a:p>
        </p:txBody>
      </p:sp>
      <p:sp>
        <p:nvSpPr>
          <p:cNvPr id="19461" name="TextBox 7"/>
          <p:cNvSpPr txBox="1">
            <a:spLocks noChangeArrowheads="1"/>
          </p:cNvSpPr>
          <p:nvPr/>
        </p:nvSpPr>
        <p:spPr bwMode="auto">
          <a:xfrm>
            <a:off x="3151248" y="4497387"/>
            <a:ext cx="1368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en-US" altLang="fr-FR" dirty="0">
                <a:solidFill>
                  <a:srgbClr val="000000"/>
                </a:solidFill>
              </a:rPr>
              <a:t>1</a:t>
            </a:r>
            <a:r>
              <a:rPr lang="en-US" altLang="fr-FR" baseline="30000" dirty="0">
                <a:solidFill>
                  <a:srgbClr val="000000"/>
                </a:solidFill>
              </a:rPr>
              <a:t>st</a:t>
            </a:r>
            <a:r>
              <a:rPr lang="en-US" altLang="fr-FR" dirty="0">
                <a:solidFill>
                  <a:srgbClr val="000000"/>
                </a:solidFill>
              </a:rPr>
              <a:t> change in slope</a:t>
            </a:r>
          </a:p>
        </p:txBody>
      </p:sp>
      <p:sp>
        <p:nvSpPr>
          <p:cNvPr id="23" name="Oval 22"/>
          <p:cNvSpPr/>
          <p:nvPr/>
        </p:nvSpPr>
        <p:spPr>
          <a:xfrm>
            <a:off x="2743201" y="5516562"/>
            <a:ext cx="304800" cy="504826"/>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Oval 23"/>
          <p:cNvSpPr/>
          <p:nvPr/>
        </p:nvSpPr>
        <p:spPr>
          <a:xfrm>
            <a:off x="3581400" y="5541962"/>
            <a:ext cx="555625" cy="504826"/>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65" name="TextBox 13"/>
          <p:cNvSpPr txBox="1">
            <a:spLocks noChangeArrowheads="1"/>
          </p:cNvSpPr>
          <p:nvPr/>
        </p:nvSpPr>
        <p:spPr bwMode="auto">
          <a:xfrm rot="-5400000">
            <a:off x="3502819" y="2818606"/>
            <a:ext cx="3049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fr-FR" altLang="fr-FR" sz="1400" dirty="0"/>
              <a:t>Age-adj. </a:t>
            </a:r>
            <a:r>
              <a:rPr lang="fr-FR" altLang="fr-FR" sz="1400" dirty="0" err="1"/>
              <a:t>Death</a:t>
            </a:r>
            <a:r>
              <a:rPr lang="fr-FR" altLang="fr-FR" sz="1400" dirty="0"/>
              <a:t> Rate (per 1,000)</a:t>
            </a:r>
            <a:endParaRPr lang="en-US" altLang="fr-FR" sz="1400" dirty="0"/>
          </a:p>
        </p:txBody>
      </p:sp>
      <p:pic>
        <p:nvPicPr>
          <p:cNvPr id="4" name="Image 3">
            <a:extLst>
              <a:ext uri="{FF2B5EF4-FFF2-40B4-BE49-F238E27FC236}">
                <a16:creationId xmlns:a16="http://schemas.microsoft.com/office/drawing/2014/main" id="{FC7B2172-D3CD-41F5-9B08-9A83E78685D0}"/>
              </a:ext>
            </a:extLst>
          </p:cNvPr>
          <p:cNvPicPr>
            <a:picLocks noChangeAspect="1"/>
          </p:cNvPicPr>
          <p:nvPr/>
        </p:nvPicPr>
        <p:blipFill>
          <a:blip r:embed="rId3"/>
          <a:stretch>
            <a:fillRect/>
          </a:stretch>
        </p:blipFill>
        <p:spPr>
          <a:xfrm>
            <a:off x="5214730" y="960368"/>
            <a:ext cx="3299936" cy="4148138"/>
          </a:xfrm>
          <a:prstGeom prst="rect">
            <a:avLst/>
          </a:prstGeom>
        </p:spPr>
      </p:pic>
      <p:sp>
        <p:nvSpPr>
          <p:cNvPr id="19" name="Oval 22">
            <a:extLst>
              <a:ext uri="{FF2B5EF4-FFF2-40B4-BE49-F238E27FC236}">
                <a16:creationId xmlns:a16="http://schemas.microsoft.com/office/drawing/2014/main" id="{C6AF9CBA-EAA4-4FB0-8CBE-ED3DFBEA7E05}"/>
              </a:ext>
            </a:extLst>
          </p:cNvPr>
          <p:cNvSpPr/>
          <p:nvPr/>
        </p:nvSpPr>
        <p:spPr>
          <a:xfrm>
            <a:off x="4724400" y="5486400"/>
            <a:ext cx="304800" cy="504826"/>
          </a:xfrm>
          <a:prstGeom prst="ellipse">
            <a:avLst/>
          </a:prstGeom>
          <a:noFill/>
          <a:ln w="25400">
            <a:solidFill>
              <a:srgbClr val="7030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Oval 22">
            <a:extLst>
              <a:ext uri="{FF2B5EF4-FFF2-40B4-BE49-F238E27FC236}">
                <a16:creationId xmlns:a16="http://schemas.microsoft.com/office/drawing/2014/main" id="{091EAFEC-CBC7-44EF-BDFB-0462C507ACE2}"/>
              </a:ext>
            </a:extLst>
          </p:cNvPr>
          <p:cNvSpPr/>
          <p:nvPr/>
        </p:nvSpPr>
        <p:spPr>
          <a:xfrm>
            <a:off x="6781800" y="5486400"/>
            <a:ext cx="304800" cy="504826"/>
          </a:xfrm>
          <a:prstGeom prst="ellipse">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Oval 23">
            <a:extLst>
              <a:ext uri="{FF2B5EF4-FFF2-40B4-BE49-F238E27FC236}">
                <a16:creationId xmlns:a16="http://schemas.microsoft.com/office/drawing/2014/main" id="{B09DDC45-D742-4AB7-BB01-1276BBF284F1}"/>
              </a:ext>
            </a:extLst>
          </p:cNvPr>
          <p:cNvSpPr/>
          <p:nvPr/>
        </p:nvSpPr>
        <p:spPr>
          <a:xfrm>
            <a:off x="5540375" y="5514974"/>
            <a:ext cx="555625" cy="504826"/>
          </a:xfrm>
          <a:prstGeom prst="ellipse">
            <a:avLst/>
          </a:prstGeom>
          <a:noFill/>
          <a:ln w="25400">
            <a:solidFill>
              <a:srgbClr val="7030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3">
            <a:extLst>
              <a:ext uri="{FF2B5EF4-FFF2-40B4-BE49-F238E27FC236}">
                <a16:creationId xmlns:a16="http://schemas.microsoft.com/office/drawing/2014/main" id="{5A730EDC-3BB9-4DE7-9403-0D52B0ACDB29}"/>
              </a:ext>
            </a:extLst>
          </p:cNvPr>
          <p:cNvSpPr/>
          <p:nvPr/>
        </p:nvSpPr>
        <p:spPr>
          <a:xfrm>
            <a:off x="7597775" y="5486400"/>
            <a:ext cx="555625" cy="504826"/>
          </a:xfrm>
          <a:prstGeom prst="ellipse">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Connecteur droit avec flèche 6">
            <a:extLst>
              <a:ext uri="{FF2B5EF4-FFF2-40B4-BE49-F238E27FC236}">
                <a16:creationId xmlns:a16="http://schemas.microsoft.com/office/drawing/2014/main" id="{601803D8-496C-4B35-A94E-5BBDC643FE3A}"/>
              </a:ext>
            </a:extLst>
          </p:cNvPr>
          <p:cNvCxnSpPr>
            <a:stCxn id="19461" idx="2"/>
          </p:cNvCxnSpPr>
          <p:nvPr/>
        </p:nvCxnSpPr>
        <p:spPr>
          <a:xfrm flipH="1">
            <a:off x="3810000" y="5205273"/>
            <a:ext cx="25461" cy="2811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7">
            <a:extLst>
              <a:ext uri="{FF2B5EF4-FFF2-40B4-BE49-F238E27FC236}">
                <a16:creationId xmlns:a16="http://schemas.microsoft.com/office/drawing/2014/main" id="{0B286222-077C-4E39-BD2F-76A13109BEF2}"/>
              </a:ext>
            </a:extLst>
          </p:cNvPr>
          <p:cNvSpPr txBox="1">
            <a:spLocks noChangeArrowheads="1"/>
          </p:cNvSpPr>
          <p:nvPr/>
        </p:nvSpPr>
        <p:spPr bwMode="auto">
          <a:xfrm>
            <a:off x="4343399" y="6097519"/>
            <a:ext cx="16002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en-US" altLang="fr-FR" dirty="0">
                <a:solidFill>
                  <a:srgbClr val="000000"/>
                </a:solidFill>
              </a:rPr>
              <a:t>2</a:t>
            </a:r>
            <a:r>
              <a:rPr lang="en-US" altLang="fr-FR" baseline="30000" dirty="0">
                <a:solidFill>
                  <a:srgbClr val="000000"/>
                </a:solidFill>
              </a:rPr>
              <a:t>nd</a:t>
            </a:r>
            <a:r>
              <a:rPr lang="en-US" altLang="fr-FR" dirty="0">
                <a:solidFill>
                  <a:srgbClr val="000000"/>
                </a:solidFill>
              </a:rPr>
              <a:t> change in slope</a:t>
            </a:r>
          </a:p>
        </p:txBody>
      </p:sp>
      <p:cxnSp>
        <p:nvCxnSpPr>
          <p:cNvPr id="9" name="Connecteur droit avec flèche 8">
            <a:extLst>
              <a:ext uri="{FF2B5EF4-FFF2-40B4-BE49-F238E27FC236}">
                <a16:creationId xmlns:a16="http://schemas.microsoft.com/office/drawing/2014/main" id="{B2D0ADB4-BFB3-46C7-8376-E765A6C68B29}"/>
              </a:ext>
            </a:extLst>
          </p:cNvPr>
          <p:cNvCxnSpPr/>
          <p:nvPr/>
        </p:nvCxnSpPr>
        <p:spPr>
          <a:xfrm flipV="1">
            <a:off x="5334000" y="5991226"/>
            <a:ext cx="206375" cy="10629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7">
            <a:extLst>
              <a:ext uri="{FF2B5EF4-FFF2-40B4-BE49-F238E27FC236}">
                <a16:creationId xmlns:a16="http://schemas.microsoft.com/office/drawing/2014/main" id="{8A82B0E8-BA5C-48BD-ACCB-F47793EC6988}"/>
              </a:ext>
            </a:extLst>
          </p:cNvPr>
          <p:cNvSpPr txBox="1">
            <a:spLocks noChangeArrowheads="1"/>
          </p:cNvSpPr>
          <p:nvPr/>
        </p:nvSpPr>
        <p:spPr bwMode="auto">
          <a:xfrm>
            <a:off x="7162799" y="6096000"/>
            <a:ext cx="16002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99"/>
              </a:buClr>
              <a:buFont typeface="Arial" pitchFamily="34" charset="0"/>
              <a:buChar char="●"/>
              <a:defRPr sz="2000">
                <a:solidFill>
                  <a:schemeClr val="tx1"/>
                </a:solidFill>
                <a:latin typeface="Arial" pitchFamily="34" charset="0"/>
                <a:ea typeface="ＭＳ Ｐゴシック" pitchFamily="34" charset="-128"/>
              </a:defRPr>
            </a:lvl1pPr>
            <a:lvl2pPr marL="742950" indent="-285750" eaLnBrk="0" hangingPunct="0">
              <a:spcBef>
                <a:spcPct val="20000"/>
              </a:spcBef>
              <a:buClr>
                <a:srgbClr val="000099"/>
              </a:buClr>
              <a:buFont typeface="Symbol" pitchFamily="18" charset="2"/>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lr>
                <a:srgbClr val="000099"/>
              </a:buClr>
              <a:buChar char="•"/>
              <a:defRPr sz="16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r>
              <a:rPr lang="en-US" altLang="fr-FR" dirty="0">
                <a:solidFill>
                  <a:srgbClr val="000000"/>
                </a:solidFill>
              </a:rPr>
              <a:t>3</a:t>
            </a:r>
            <a:r>
              <a:rPr lang="en-US" altLang="fr-FR" baseline="30000" dirty="0">
                <a:solidFill>
                  <a:srgbClr val="000000"/>
                </a:solidFill>
              </a:rPr>
              <a:t>rd</a:t>
            </a:r>
            <a:r>
              <a:rPr lang="en-US" altLang="fr-FR" dirty="0">
                <a:solidFill>
                  <a:srgbClr val="000000"/>
                </a:solidFill>
              </a:rPr>
              <a:t> change in slope</a:t>
            </a:r>
          </a:p>
        </p:txBody>
      </p:sp>
    </p:spTree>
    <p:extLst>
      <p:ext uri="{BB962C8B-B14F-4D97-AF65-F5344CB8AC3E}">
        <p14:creationId xmlns:p14="http://schemas.microsoft.com/office/powerpoint/2010/main" val="1502202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normAutofit fontScale="90000"/>
          </a:bodyPr>
          <a:lstStyle/>
          <a:p>
            <a:r>
              <a:rPr lang="fr-FR" dirty="0"/>
              <a:t>Life </a:t>
            </a:r>
            <a:r>
              <a:rPr lang="fr-FR" dirty="0" err="1"/>
              <a:t>expectancy</a:t>
            </a:r>
            <a:r>
              <a:rPr lang="fr-FR" dirty="0"/>
              <a:t> at </a:t>
            </a:r>
            <a:r>
              <a:rPr lang="fr-FR" dirty="0" err="1"/>
              <a:t>birth</a:t>
            </a:r>
            <a:r>
              <a:rPr lang="fr-FR" dirty="0"/>
              <a:t>, Males, 1941</a:t>
            </a:r>
          </a:p>
        </p:txBody>
      </p:sp>
      <p:pic>
        <p:nvPicPr>
          <p:cNvPr id="7" name="Image 6">
            <a:extLst>
              <a:ext uri="{FF2B5EF4-FFF2-40B4-BE49-F238E27FC236}">
                <a16:creationId xmlns:a16="http://schemas.microsoft.com/office/drawing/2014/main" id="{5FC1BFC0-C79E-4B76-98A1-8258369BC8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4" t="11338" r="32100" b="39685"/>
          <a:stretch/>
        </p:blipFill>
        <p:spPr bwMode="auto">
          <a:xfrm>
            <a:off x="0" y="1295400"/>
            <a:ext cx="9346402" cy="4895327"/>
          </a:xfrm>
          <a:prstGeom prst="rect">
            <a:avLst/>
          </a:prstGeom>
          <a:noFill/>
          <a:ln>
            <a:noFill/>
          </a:ln>
          <a:extLst>
            <a:ext uri="{53640926-AAD7-44D8-BBD7-CCE9431645EC}">
              <a14:shadowObscured xmlns:a14="http://schemas.microsoft.com/office/drawing/2010/main"/>
            </a:ext>
          </a:extLst>
        </p:spPr>
      </p:pic>
      <p:sp>
        <p:nvSpPr>
          <p:cNvPr id="4" name="ZoneTexte 3">
            <a:extLst>
              <a:ext uri="{FF2B5EF4-FFF2-40B4-BE49-F238E27FC236}">
                <a16:creationId xmlns:a16="http://schemas.microsoft.com/office/drawing/2014/main" id="{09A38D10-A80E-4C1A-BD4F-E9F538E151CB}"/>
              </a:ext>
            </a:extLst>
          </p:cNvPr>
          <p:cNvSpPr txBox="1"/>
          <p:nvPr/>
        </p:nvSpPr>
        <p:spPr>
          <a:xfrm>
            <a:off x="304800" y="6234661"/>
            <a:ext cx="6400800" cy="400110"/>
          </a:xfrm>
          <a:prstGeom prst="rect">
            <a:avLst/>
          </a:prstGeom>
          <a:noFill/>
        </p:spPr>
        <p:txBody>
          <a:bodyPr wrap="square" rtlCol="0">
            <a:spAutoFit/>
          </a:bodyPr>
          <a:lstStyle/>
          <a:p>
            <a:r>
              <a:rPr lang="fr-FR" sz="2000" i="1" dirty="0"/>
              <a:t>Source: United States </a:t>
            </a:r>
            <a:r>
              <a:rPr lang="fr-FR" sz="2000" i="1" dirty="0" err="1"/>
              <a:t>Mortality</a:t>
            </a:r>
            <a:r>
              <a:rPr lang="fr-FR" sz="2000" i="1" dirty="0"/>
              <a:t> </a:t>
            </a:r>
            <a:r>
              <a:rPr lang="fr-FR" sz="2000" i="1" dirty="0" err="1"/>
              <a:t>Database</a:t>
            </a:r>
            <a:r>
              <a:rPr lang="fr-FR" sz="2000" i="1" dirty="0"/>
              <a:t>, usa.mortality.org</a:t>
            </a:r>
          </a:p>
        </p:txBody>
      </p:sp>
    </p:spTree>
    <p:extLst>
      <p:ext uri="{BB962C8B-B14F-4D97-AF65-F5344CB8AC3E}">
        <p14:creationId xmlns:p14="http://schemas.microsoft.com/office/powerpoint/2010/main" val="293235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altLang="fr-FR" sz="4000" dirty="0"/>
              <a:t>    Study aims</a:t>
            </a:r>
          </a:p>
        </p:txBody>
      </p:sp>
      <p:sp>
        <p:nvSpPr>
          <p:cNvPr id="4099" name="Content Placeholder 2"/>
          <p:cNvSpPr>
            <a:spLocks noGrp="1"/>
          </p:cNvSpPr>
          <p:nvPr>
            <p:ph idx="1"/>
          </p:nvPr>
        </p:nvSpPr>
        <p:spPr>
          <a:xfrm>
            <a:off x="250825" y="1417638"/>
            <a:ext cx="8642350" cy="5251450"/>
          </a:xfrm>
        </p:spPr>
        <p:txBody>
          <a:bodyPr/>
          <a:lstStyle/>
          <a:p>
            <a:r>
              <a:rPr lang="en-US" altLang="fr-FR" sz="3200" dirty="0"/>
              <a:t>General objective: uncover regularities in mortality patterns </a:t>
            </a:r>
            <a:r>
              <a:rPr lang="en-US" altLang="fr-FR" dirty="0"/>
              <a:t>across the 50 US states + DC</a:t>
            </a:r>
            <a:endParaRPr lang="en-US" altLang="fr-FR" sz="3200" dirty="0"/>
          </a:p>
          <a:p>
            <a:r>
              <a:rPr lang="en-US" altLang="fr-FR" sz="3200" dirty="0"/>
              <a:t>Specific objectives:</a:t>
            </a:r>
          </a:p>
          <a:p>
            <a:pPr marL="971550" lvl="1" indent="-514350">
              <a:buFont typeface="Arial" charset="0"/>
              <a:buAutoNum type="arabicPeriod"/>
            </a:pPr>
            <a:r>
              <a:rPr lang="en-US" altLang="fr-FR" dirty="0"/>
              <a:t>What happened at the state level during </a:t>
            </a:r>
            <a:br>
              <a:rPr lang="en-US" altLang="fr-FR" dirty="0"/>
            </a:br>
            <a:r>
              <a:rPr lang="en-US" altLang="fr-FR" dirty="0"/>
              <a:t>the “Age of [delayed] degenerative diseases”</a:t>
            </a:r>
          </a:p>
          <a:p>
            <a:pPr marL="971550" lvl="1" indent="-514350">
              <a:buFont typeface="Arial" charset="0"/>
              <a:buAutoNum type="arabicPeriod"/>
            </a:pPr>
            <a:r>
              <a:rPr lang="en-US" altLang="fr-FR" dirty="0"/>
              <a:t>Is there a unique pattern or multiple patterns of mortality change within the U.S. over the period 1941-2019?</a:t>
            </a:r>
          </a:p>
        </p:txBody>
      </p:sp>
    </p:spTree>
    <p:extLst>
      <p:ext uri="{BB962C8B-B14F-4D97-AF65-F5344CB8AC3E}">
        <p14:creationId xmlns:p14="http://schemas.microsoft.com/office/powerpoint/2010/main" val="3184822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76200"/>
            <a:ext cx="8534400" cy="1143000"/>
          </a:xfrm>
        </p:spPr>
        <p:txBody>
          <a:bodyPr>
            <a:normAutofit/>
          </a:bodyPr>
          <a:lstStyle/>
          <a:p>
            <a:r>
              <a:rPr lang="fr-FR" sz="3600" dirty="0"/>
              <a:t>A shift in the </a:t>
            </a:r>
            <a:r>
              <a:rPr lang="fr-FR" sz="3600" dirty="0" err="1"/>
              <a:t>geography</a:t>
            </a:r>
            <a:r>
              <a:rPr lang="fr-FR" sz="3600" dirty="0"/>
              <a:t> of </a:t>
            </a:r>
            <a:r>
              <a:rPr lang="fr-FR" sz="3600" dirty="0" err="1"/>
              <a:t>mortality</a:t>
            </a:r>
            <a:br>
              <a:rPr lang="fr-FR" sz="3600" dirty="0"/>
            </a:br>
            <a:r>
              <a:rPr lang="fr-FR" sz="2700" dirty="0"/>
              <a:t>Age-</a:t>
            </a:r>
            <a:r>
              <a:rPr lang="fr-FR" sz="2700" dirty="0" err="1"/>
              <a:t>standardized</a:t>
            </a:r>
            <a:r>
              <a:rPr lang="fr-FR" sz="2700" dirty="0"/>
              <a:t> </a:t>
            </a:r>
            <a:r>
              <a:rPr lang="fr-FR" sz="2700" dirty="0" err="1"/>
              <a:t>death</a:t>
            </a:r>
            <a:r>
              <a:rPr lang="fr-FR" sz="2700" dirty="0"/>
              <a:t> rate at 40-84 </a:t>
            </a:r>
            <a:r>
              <a:rPr lang="fr-FR" sz="2700" dirty="0" err="1"/>
              <a:t>years</a:t>
            </a:r>
            <a:r>
              <a:rPr lang="fr-FR" sz="2700" dirty="0"/>
              <a:t>, Males</a:t>
            </a:r>
          </a:p>
        </p:txBody>
      </p:sp>
      <p:pic>
        <p:nvPicPr>
          <p:cNvPr id="5" name="Image 4">
            <a:extLst>
              <a:ext uri="{FF2B5EF4-FFF2-40B4-BE49-F238E27FC236}">
                <a16:creationId xmlns:a16="http://schemas.microsoft.com/office/drawing/2014/main" id="{0C04C1CD-F91C-4BD6-97BC-09B6D0C01D88}"/>
              </a:ext>
            </a:extLst>
          </p:cNvPr>
          <p:cNvPicPr>
            <a:picLocks noChangeAspect="1"/>
          </p:cNvPicPr>
          <p:nvPr/>
        </p:nvPicPr>
        <p:blipFill rotWithShape="1">
          <a:blip r:embed="rId3"/>
          <a:srcRect r="27717" b="4575"/>
          <a:stretch/>
        </p:blipFill>
        <p:spPr>
          <a:xfrm>
            <a:off x="472566" y="1228514"/>
            <a:ext cx="8290434" cy="5781886"/>
          </a:xfrm>
          <a:prstGeom prst="rect">
            <a:avLst/>
          </a:prstGeom>
        </p:spPr>
      </p:pic>
      <p:sp>
        <p:nvSpPr>
          <p:cNvPr id="6" name="ZoneTexte 5">
            <a:extLst>
              <a:ext uri="{FF2B5EF4-FFF2-40B4-BE49-F238E27FC236}">
                <a16:creationId xmlns:a16="http://schemas.microsoft.com/office/drawing/2014/main" id="{E2DCCC0F-64DA-437D-880B-AEC728088866}"/>
              </a:ext>
            </a:extLst>
          </p:cNvPr>
          <p:cNvSpPr txBox="1"/>
          <p:nvPr/>
        </p:nvSpPr>
        <p:spPr>
          <a:xfrm>
            <a:off x="2133600" y="1080504"/>
            <a:ext cx="838200" cy="369332"/>
          </a:xfrm>
          <a:prstGeom prst="rect">
            <a:avLst/>
          </a:prstGeom>
          <a:solidFill>
            <a:schemeClr val="bg1"/>
          </a:solidFill>
        </p:spPr>
        <p:txBody>
          <a:bodyPr wrap="square" rtlCol="0">
            <a:spAutoFit/>
          </a:bodyPr>
          <a:lstStyle/>
          <a:p>
            <a:pPr algn="ctr"/>
            <a:r>
              <a:rPr lang="fr-FR" b="1" dirty="0"/>
              <a:t>1941</a:t>
            </a:r>
          </a:p>
        </p:txBody>
      </p:sp>
      <p:sp>
        <p:nvSpPr>
          <p:cNvPr id="12" name="ZoneTexte 11">
            <a:extLst>
              <a:ext uri="{FF2B5EF4-FFF2-40B4-BE49-F238E27FC236}">
                <a16:creationId xmlns:a16="http://schemas.microsoft.com/office/drawing/2014/main" id="{1D4D9965-061B-40BB-A26D-2FBE1F2161CA}"/>
              </a:ext>
            </a:extLst>
          </p:cNvPr>
          <p:cNvSpPr txBox="1"/>
          <p:nvPr/>
        </p:nvSpPr>
        <p:spPr>
          <a:xfrm>
            <a:off x="6400800" y="1078468"/>
            <a:ext cx="838200" cy="369332"/>
          </a:xfrm>
          <a:prstGeom prst="rect">
            <a:avLst/>
          </a:prstGeom>
          <a:solidFill>
            <a:schemeClr val="bg1"/>
          </a:solidFill>
        </p:spPr>
        <p:txBody>
          <a:bodyPr wrap="square" rtlCol="0">
            <a:spAutoFit/>
          </a:bodyPr>
          <a:lstStyle/>
          <a:p>
            <a:pPr algn="ctr"/>
            <a:r>
              <a:rPr lang="fr-FR" b="1" dirty="0"/>
              <a:t>1968</a:t>
            </a:r>
          </a:p>
        </p:txBody>
      </p:sp>
      <p:sp>
        <p:nvSpPr>
          <p:cNvPr id="13" name="ZoneTexte 12">
            <a:extLst>
              <a:ext uri="{FF2B5EF4-FFF2-40B4-BE49-F238E27FC236}">
                <a16:creationId xmlns:a16="http://schemas.microsoft.com/office/drawing/2014/main" id="{E961A317-12D7-4711-A251-A74A4A8D4473}"/>
              </a:ext>
            </a:extLst>
          </p:cNvPr>
          <p:cNvSpPr txBox="1"/>
          <p:nvPr/>
        </p:nvSpPr>
        <p:spPr>
          <a:xfrm>
            <a:off x="2133600" y="3818029"/>
            <a:ext cx="838200" cy="369332"/>
          </a:xfrm>
          <a:prstGeom prst="rect">
            <a:avLst/>
          </a:prstGeom>
          <a:solidFill>
            <a:schemeClr val="bg1"/>
          </a:solidFill>
        </p:spPr>
        <p:txBody>
          <a:bodyPr wrap="square" rtlCol="0">
            <a:spAutoFit/>
          </a:bodyPr>
          <a:lstStyle/>
          <a:p>
            <a:pPr algn="ctr"/>
            <a:r>
              <a:rPr lang="fr-FR" b="1" dirty="0"/>
              <a:t>1995</a:t>
            </a:r>
          </a:p>
        </p:txBody>
      </p:sp>
      <p:sp>
        <p:nvSpPr>
          <p:cNvPr id="14" name="ZoneTexte 13">
            <a:extLst>
              <a:ext uri="{FF2B5EF4-FFF2-40B4-BE49-F238E27FC236}">
                <a16:creationId xmlns:a16="http://schemas.microsoft.com/office/drawing/2014/main" id="{68AA7504-3A4A-4538-9501-FF7DE7AA2E9B}"/>
              </a:ext>
            </a:extLst>
          </p:cNvPr>
          <p:cNvSpPr txBox="1"/>
          <p:nvPr/>
        </p:nvSpPr>
        <p:spPr>
          <a:xfrm>
            <a:off x="6400800" y="3810000"/>
            <a:ext cx="838200" cy="369332"/>
          </a:xfrm>
          <a:prstGeom prst="rect">
            <a:avLst/>
          </a:prstGeom>
          <a:solidFill>
            <a:schemeClr val="bg1"/>
          </a:solidFill>
        </p:spPr>
        <p:txBody>
          <a:bodyPr wrap="square" rtlCol="0">
            <a:spAutoFit/>
          </a:bodyPr>
          <a:lstStyle/>
          <a:p>
            <a:pPr algn="ctr"/>
            <a:r>
              <a:rPr lang="fr-FR" b="1" dirty="0"/>
              <a:t>2019</a:t>
            </a:r>
          </a:p>
        </p:txBody>
      </p:sp>
    </p:spTree>
    <p:extLst>
      <p:ext uri="{BB962C8B-B14F-4D97-AF65-F5344CB8AC3E}">
        <p14:creationId xmlns:p14="http://schemas.microsoft.com/office/powerpoint/2010/main" val="166792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6988"/>
            <a:ext cx="9144000" cy="576263"/>
          </a:xfrm>
        </p:spPr>
        <p:txBody>
          <a:bodyPr/>
          <a:lstStyle/>
          <a:p>
            <a:pPr algn="l"/>
            <a:r>
              <a:rPr lang="en-US" altLang="fr-FR" sz="2400"/>
              <a:t>   </a:t>
            </a:r>
            <a:r>
              <a:rPr lang="en-US" altLang="fr-FR" sz="2400" b="1"/>
              <a:t>Onset of declining trends for all causes and by cause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609600"/>
            <a:ext cx="847232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38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7888E82-A8C9-4E2A-9C5F-4CB37959753F}"/>
              </a:ext>
            </a:extLst>
          </p:cNvPr>
          <p:cNvPicPr>
            <a:picLocks noChangeAspect="1"/>
          </p:cNvPicPr>
          <p:nvPr/>
        </p:nvPicPr>
        <p:blipFill>
          <a:blip r:embed="rId3"/>
          <a:stretch>
            <a:fillRect/>
          </a:stretch>
        </p:blipFill>
        <p:spPr>
          <a:xfrm>
            <a:off x="0" y="964259"/>
            <a:ext cx="9144000" cy="4929481"/>
          </a:xfrm>
          <a:prstGeom prst="rect">
            <a:avLst/>
          </a:prstGeom>
        </p:spPr>
      </p:pic>
      <p:sp>
        <p:nvSpPr>
          <p:cNvPr id="23554" name="Title 1"/>
          <p:cNvSpPr>
            <a:spLocks noGrp="1"/>
          </p:cNvSpPr>
          <p:nvPr>
            <p:ph type="title"/>
          </p:nvPr>
        </p:nvSpPr>
        <p:spPr>
          <a:xfrm>
            <a:off x="0" y="-26988"/>
            <a:ext cx="9144000" cy="576263"/>
          </a:xfrm>
        </p:spPr>
        <p:txBody>
          <a:bodyPr/>
          <a:lstStyle/>
          <a:p>
            <a:r>
              <a:rPr lang="en-US" altLang="fr-FR" sz="2400" b="1" dirty="0"/>
              <a:t>ASDR 40-84 years from cardio-vascular diseases, Males</a:t>
            </a:r>
          </a:p>
        </p:txBody>
      </p:sp>
    </p:spTree>
    <p:extLst>
      <p:ext uri="{BB962C8B-B14F-4D97-AF65-F5344CB8AC3E}">
        <p14:creationId xmlns:p14="http://schemas.microsoft.com/office/powerpoint/2010/main" val="259892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6988"/>
            <a:ext cx="9144000" cy="576263"/>
          </a:xfrm>
        </p:spPr>
        <p:txBody>
          <a:bodyPr/>
          <a:lstStyle/>
          <a:p>
            <a:r>
              <a:rPr lang="en-US" altLang="fr-FR" sz="2400" b="1" dirty="0"/>
              <a:t>ASDR 40-84 years for cancer, Males</a:t>
            </a:r>
          </a:p>
        </p:txBody>
      </p:sp>
      <p:pic>
        <p:nvPicPr>
          <p:cNvPr id="4" name="Image 3">
            <a:extLst>
              <a:ext uri="{FF2B5EF4-FFF2-40B4-BE49-F238E27FC236}">
                <a16:creationId xmlns:a16="http://schemas.microsoft.com/office/drawing/2014/main" id="{0AED7115-58FB-4E51-86B7-A43A0675945A}"/>
              </a:ext>
            </a:extLst>
          </p:cNvPr>
          <p:cNvPicPr>
            <a:picLocks noChangeAspect="1"/>
          </p:cNvPicPr>
          <p:nvPr/>
        </p:nvPicPr>
        <p:blipFill>
          <a:blip r:embed="rId3"/>
          <a:stretch>
            <a:fillRect/>
          </a:stretch>
        </p:blipFill>
        <p:spPr>
          <a:xfrm>
            <a:off x="0" y="1006522"/>
            <a:ext cx="9144000" cy="4844955"/>
          </a:xfrm>
          <a:prstGeom prst="rect">
            <a:avLst/>
          </a:prstGeom>
        </p:spPr>
      </p:pic>
    </p:spTree>
    <p:extLst>
      <p:ext uri="{BB962C8B-B14F-4D97-AF65-F5344CB8AC3E}">
        <p14:creationId xmlns:p14="http://schemas.microsoft.com/office/powerpoint/2010/main" val="208924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8600"/>
            <a:ext cx="8229600" cy="1143000"/>
          </a:xfrm>
        </p:spPr>
        <p:txBody>
          <a:bodyPr>
            <a:normAutofit/>
          </a:bodyPr>
          <a:lstStyle/>
          <a:p>
            <a:r>
              <a:rPr lang="en-US" altLang="fr-FR" sz="4000" dirty="0"/>
              <a:t>   Data sources</a:t>
            </a:r>
          </a:p>
        </p:txBody>
      </p:sp>
      <p:sp>
        <p:nvSpPr>
          <p:cNvPr id="5123" name="Content Placeholder 2"/>
          <p:cNvSpPr>
            <a:spLocks noGrp="1"/>
          </p:cNvSpPr>
          <p:nvPr>
            <p:ph idx="1"/>
          </p:nvPr>
        </p:nvSpPr>
        <p:spPr>
          <a:xfrm>
            <a:off x="228600" y="1066800"/>
            <a:ext cx="8686800" cy="5473700"/>
          </a:xfrm>
        </p:spPr>
        <p:txBody>
          <a:bodyPr>
            <a:normAutofit/>
          </a:bodyPr>
          <a:lstStyle/>
          <a:p>
            <a:pPr marL="0" indent="0">
              <a:buFont typeface="Arial" charset="0"/>
              <a:buNone/>
            </a:pPr>
            <a:r>
              <a:rPr lang="en-US" altLang="fr-FR" dirty="0">
                <a:solidFill>
                  <a:srgbClr val="000090"/>
                </a:solidFill>
              </a:rPr>
              <a:t>United States Mortality Database (USMDB):</a:t>
            </a:r>
            <a:br>
              <a:rPr lang="en-US" altLang="fr-FR" dirty="0">
                <a:solidFill>
                  <a:srgbClr val="000090"/>
                </a:solidFill>
              </a:rPr>
            </a:br>
            <a:r>
              <a:rPr lang="en-US" altLang="fr-FR" dirty="0">
                <a:solidFill>
                  <a:srgbClr val="000090"/>
                </a:solidFill>
              </a:rPr>
              <a:t>(usa.mortality.org)</a:t>
            </a:r>
          </a:p>
          <a:p>
            <a:pPr marL="0" indent="0">
              <a:buFont typeface="Arial" charset="0"/>
              <a:buNone/>
            </a:pPr>
            <a:endParaRPr lang="en-US" altLang="fr-FR" sz="300" dirty="0">
              <a:solidFill>
                <a:srgbClr val="000090"/>
              </a:solidFill>
            </a:endParaRPr>
          </a:p>
          <a:p>
            <a:pPr lvl="1"/>
            <a:endParaRPr lang="en-US" altLang="fr-FR" sz="200" b="1" dirty="0">
              <a:solidFill>
                <a:srgbClr val="000000"/>
              </a:solidFill>
            </a:endParaRPr>
          </a:p>
          <a:p>
            <a:pPr marL="450850" lvl="1" indent="-265113"/>
            <a:r>
              <a:rPr lang="en-US" altLang="fr-FR" dirty="0"/>
              <a:t>Life tables by sex for each US state and DC</a:t>
            </a:r>
            <a:br>
              <a:rPr lang="en-US" altLang="fr-FR" dirty="0"/>
            </a:br>
            <a:r>
              <a:rPr lang="en-US" altLang="fr-FR" dirty="0"/>
              <a:t>for 1941-2021</a:t>
            </a:r>
            <a:endParaRPr lang="en-US" altLang="fr-FR" dirty="0">
              <a:solidFill>
                <a:srgbClr val="000090"/>
              </a:solidFill>
            </a:endParaRPr>
          </a:p>
          <a:p>
            <a:pPr marL="0" indent="0">
              <a:buFont typeface="Arial" charset="0"/>
              <a:buNone/>
            </a:pPr>
            <a:r>
              <a:rPr lang="en-US" altLang="fr-FR" dirty="0">
                <a:solidFill>
                  <a:srgbClr val="000090"/>
                </a:solidFill>
              </a:rPr>
              <a:t>Vital statistics:</a:t>
            </a:r>
          </a:p>
          <a:p>
            <a:pPr marL="0" indent="0">
              <a:buFont typeface="Arial" charset="0"/>
              <a:buNone/>
            </a:pPr>
            <a:endParaRPr lang="en-US" altLang="fr-FR" sz="300" b="1" dirty="0">
              <a:solidFill>
                <a:srgbClr val="000090"/>
              </a:solidFill>
            </a:endParaRPr>
          </a:p>
          <a:p>
            <a:pPr lvl="1"/>
            <a:endParaRPr lang="en-US" altLang="fr-FR" sz="200" b="1" dirty="0">
              <a:solidFill>
                <a:srgbClr val="000000"/>
              </a:solidFill>
            </a:endParaRPr>
          </a:p>
          <a:p>
            <a:pPr marL="450850" lvl="1" indent="-265113"/>
            <a:r>
              <a:rPr lang="en-US" altLang="fr-FR" dirty="0"/>
              <a:t>Cause of death data by state, year, age group</a:t>
            </a:r>
          </a:p>
          <a:p>
            <a:pPr lvl="2"/>
            <a:r>
              <a:rPr lang="en-US" altLang="fr-FR" sz="2800" dirty="0"/>
              <a:t>Very broad cause-of-death category for 1941-1958 (paper)</a:t>
            </a:r>
          </a:p>
          <a:p>
            <a:pPr lvl="2"/>
            <a:r>
              <a:rPr lang="en-US" altLang="fr-FR" sz="2800" dirty="0"/>
              <a:t>Detailed cause-of-death category (ICD code) for 1959-2021 (electronic)</a:t>
            </a:r>
          </a:p>
        </p:txBody>
      </p:sp>
    </p:spTree>
    <p:extLst>
      <p:ext uri="{BB962C8B-B14F-4D97-AF65-F5344CB8AC3E}">
        <p14:creationId xmlns:p14="http://schemas.microsoft.com/office/powerpoint/2010/main" val="150094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1143000"/>
          </a:xfrm>
        </p:spPr>
        <p:txBody>
          <a:bodyPr>
            <a:normAutofit/>
          </a:bodyPr>
          <a:lstStyle/>
          <a:p>
            <a:r>
              <a:rPr lang="en-US" altLang="fr-FR" sz="4000" dirty="0"/>
              <a:t>   Methods : modeling</a:t>
            </a:r>
          </a:p>
        </p:txBody>
      </p:sp>
      <p:sp>
        <p:nvSpPr>
          <p:cNvPr id="8195" name="Content Placeholder 2"/>
          <p:cNvSpPr>
            <a:spLocks noGrp="1"/>
          </p:cNvSpPr>
          <p:nvPr>
            <p:ph idx="1"/>
          </p:nvPr>
        </p:nvSpPr>
        <p:spPr>
          <a:xfrm>
            <a:off x="457200" y="838200"/>
            <a:ext cx="8291513" cy="6216650"/>
          </a:xfrm>
        </p:spPr>
        <p:txBody>
          <a:bodyPr>
            <a:normAutofit fontScale="92500" lnSpcReduction="20000"/>
          </a:bodyPr>
          <a:lstStyle/>
          <a:p>
            <a:pPr marL="0" indent="0">
              <a:buFont typeface="Arial" charset="0"/>
              <a:buNone/>
            </a:pPr>
            <a:r>
              <a:rPr lang="en-US" altLang="fr-FR" sz="3800" dirty="0">
                <a:solidFill>
                  <a:srgbClr val="000090"/>
                </a:solidFill>
              </a:rPr>
              <a:t>Regression models</a:t>
            </a:r>
          </a:p>
          <a:p>
            <a:pPr marL="0" indent="0">
              <a:buFont typeface="Arial" charset="0"/>
              <a:buNone/>
            </a:pPr>
            <a:endParaRPr lang="en-US" altLang="fr-FR" sz="500" dirty="0">
              <a:solidFill>
                <a:srgbClr val="000090"/>
              </a:solidFill>
            </a:endParaRPr>
          </a:p>
          <a:p>
            <a:pPr lvl="1"/>
            <a:r>
              <a:rPr lang="en-US" altLang="fr-FR" dirty="0">
                <a:solidFill>
                  <a:srgbClr val="000000"/>
                </a:solidFill>
              </a:rPr>
              <a:t>To assess the timing and magnitude of dominant turning points in the trends of the age-standardized death rate at ages 40-84 years since 1941 </a:t>
            </a:r>
          </a:p>
          <a:p>
            <a:pPr lvl="2"/>
            <a:r>
              <a:rPr lang="en-US" altLang="fr-FR" sz="2800" dirty="0">
                <a:solidFill>
                  <a:srgbClr val="000000"/>
                </a:solidFill>
              </a:rPr>
              <a:t>For all causes</a:t>
            </a:r>
          </a:p>
          <a:p>
            <a:pPr lvl="2"/>
            <a:r>
              <a:rPr lang="en-US" altLang="fr-FR" sz="2800" dirty="0">
                <a:solidFill>
                  <a:srgbClr val="000000"/>
                </a:solidFill>
              </a:rPr>
              <a:t>For 3 large cause-of-death categories</a:t>
            </a:r>
          </a:p>
          <a:p>
            <a:pPr lvl="3"/>
            <a:r>
              <a:rPr lang="en-US" altLang="fr-FR" sz="2400" dirty="0">
                <a:solidFill>
                  <a:srgbClr val="000000"/>
                </a:solidFill>
              </a:rPr>
              <a:t>Cardiovascular diseases</a:t>
            </a:r>
          </a:p>
          <a:p>
            <a:pPr lvl="3"/>
            <a:r>
              <a:rPr lang="en-US" altLang="fr-FR" sz="2400" dirty="0">
                <a:solidFill>
                  <a:srgbClr val="000000"/>
                </a:solidFill>
              </a:rPr>
              <a:t>Cancer</a:t>
            </a:r>
          </a:p>
          <a:p>
            <a:pPr lvl="3"/>
            <a:r>
              <a:rPr lang="en-US" altLang="fr-FR" sz="2400" dirty="0">
                <a:solidFill>
                  <a:srgbClr val="000000"/>
                </a:solidFill>
              </a:rPr>
              <a:t>All other causes</a:t>
            </a:r>
          </a:p>
          <a:p>
            <a:pPr lvl="1"/>
            <a:endParaRPr lang="en-US" altLang="fr-FR" dirty="0">
              <a:solidFill>
                <a:srgbClr val="000000"/>
              </a:solidFill>
            </a:endParaRPr>
          </a:p>
          <a:p>
            <a:pPr lvl="1"/>
            <a:r>
              <a:rPr lang="en-US" altLang="fr-FR" dirty="0">
                <a:solidFill>
                  <a:srgbClr val="000000"/>
                </a:solidFill>
              </a:rPr>
              <a:t>Allowing turning points to occur in any given year</a:t>
            </a:r>
          </a:p>
          <a:p>
            <a:pPr lvl="1"/>
            <a:r>
              <a:rPr lang="en-US" altLang="fr-FR" dirty="0">
                <a:solidFill>
                  <a:srgbClr val="000000"/>
                </a:solidFill>
              </a:rPr>
              <a:t>Using 2-, 3- or 4-slope models</a:t>
            </a:r>
          </a:p>
          <a:p>
            <a:pPr lvl="1"/>
            <a:r>
              <a:rPr lang="en-US" altLang="fr-FR" dirty="0">
                <a:solidFill>
                  <a:srgbClr val="000000"/>
                </a:solidFill>
              </a:rPr>
              <a:t>Selecting the model that best describes the data </a:t>
            </a:r>
            <a:br>
              <a:rPr lang="en-US" altLang="fr-FR" dirty="0">
                <a:solidFill>
                  <a:srgbClr val="000000"/>
                </a:solidFill>
              </a:rPr>
            </a:br>
            <a:r>
              <a:rPr lang="en-US" altLang="fr-FR" dirty="0">
                <a:solidFill>
                  <a:srgbClr val="000000"/>
                </a:solidFill>
              </a:rPr>
              <a:t>(max. goodness-of-fit in R</a:t>
            </a:r>
            <a:r>
              <a:rPr lang="en-US" altLang="fr-FR" baseline="30000" dirty="0">
                <a:solidFill>
                  <a:srgbClr val="000000"/>
                </a:solidFill>
              </a:rPr>
              <a:t>2</a:t>
            </a:r>
            <a:r>
              <a:rPr lang="en-US" altLang="fr-FR" dirty="0">
                <a:solidFill>
                  <a:srgbClr val="000000"/>
                </a:solidFill>
              </a:rPr>
              <a:t>, low BIC and stat. significant coefficient on slopes)</a:t>
            </a:r>
          </a:p>
        </p:txBody>
      </p:sp>
    </p:spTree>
    <p:extLst>
      <p:ext uri="{BB962C8B-B14F-4D97-AF65-F5344CB8AC3E}">
        <p14:creationId xmlns:p14="http://schemas.microsoft.com/office/powerpoint/2010/main" val="349567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37322" y="16565"/>
            <a:ext cx="8229600" cy="1143000"/>
          </a:xfrm>
        </p:spPr>
        <p:txBody>
          <a:bodyPr/>
          <a:lstStyle/>
          <a:p>
            <a:r>
              <a:rPr lang="en-US" altLang="fr-FR" dirty="0"/>
              <a:t>   </a:t>
            </a:r>
            <a:r>
              <a:rPr lang="en-US" altLang="fr-FR" b="1" dirty="0"/>
              <a:t>Main initial findings</a:t>
            </a:r>
          </a:p>
        </p:txBody>
      </p:sp>
      <p:sp>
        <p:nvSpPr>
          <p:cNvPr id="21507" name="Content Placeholder 2"/>
          <p:cNvSpPr>
            <a:spLocks noGrp="1"/>
          </p:cNvSpPr>
          <p:nvPr>
            <p:ph idx="1"/>
          </p:nvPr>
        </p:nvSpPr>
        <p:spPr>
          <a:xfrm>
            <a:off x="437322" y="1295400"/>
            <a:ext cx="8229600" cy="5334000"/>
          </a:xfrm>
        </p:spPr>
        <p:txBody>
          <a:bodyPr>
            <a:normAutofit fontScale="92500" lnSpcReduction="10000"/>
          </a:bodyPr>
          <a:lstStyle/>
          <a:p>
            <a:pPr marL="514350" indent="-514350">
              <a:buFont typeface="+mj-lt"/>
              <a:buAutoNum type="arabicPeriod"/>
            </a:pPr>
            <a:r>
              <a:rPr lang="en-US" altLang="fr-FR" sz="3200" dirty="0"/>
              <a:t>Remarkable coincidence in the timing of a major turning point in mortality trends in all states around 1970</a:t>
            </a:r>
          </a:p>
          <a:p>
            <a:pPr marL="514350" indent="-514350">
              <a:buFont typeface="+mj-lt"/>
              <a:buAutoNum type="arabicPeriod"/>
            </a:pPr>
            <a:r>
              <a:rPr lang="en-US" altLang="fr-FR" sz="3200" dirty="0">
                <a:solidFill>
                  <a:schemeClr val="bg1">
                    <a:lumMod val="85000"/>
                  </a:schemeClr>
                </a:solidFill>
              </a:rPr>
              <a:t>Cardiovascular disease mortality was clearly the main driver everywhere for this first major turning point</a:t>
            </a:r>
          </a:p>
          <a:p>
            <a:pPr marL="514350" indent="-514350">
              <a:buFont typeface="+mj-lt"/>
              <a:buAutoNum type="arabicPeriod"/>
            </a:pPr>
            <a:r>
              <a:rPr lang="en-US" altLang="fr-FR" dirty="0">
                <a:solidFill>
                  <a:schemeClr val="bg1">
                    <a:lumMod val="85000"/>
                  </a:schemeClr>
                </a:solidFill>
              </a:rPr>
              <a:t>The cancer transition occurred in all states in the 1980s and 1990s but not so much simultaneity in timing</a:t>
            </a:r>
          </a:p>
          <a:p>
            <a:pPr marL="514350" indent="-514350">
              <a:buFont typeface="+mj-lt"/>
              <a:buAutoNum type="arabicPeriod"/>
            </a:pPr>
            <a:r>
              <a:rPr lang="en-US" altLang="fr-FR" sz="3200" dirty="0">
                <a:solidFill>
                  <a:schemeClr val="bg1">
                    <a:lumMod val="85000"/>
                  </a:schemeClr>
                </a:solidFill>
              </a:rPr>
              <a:t>Cardiovascular disease mortality is also driving the stagnation in progress observed everywhere since 2010</a:t>
            </a:r>
          </a:p>
        </p:txBody>
      </p:sp>
    </p:spTree>
    <p:extLst>
      <p:ext uri="{BB962C8B-B14F-4D97-AF65-F5344CB8AC3E}">
        <p14:creationId xmlns:p14="http://schemas.microsoft.com/office/powerpoint/2010/main" val="10941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6988"/>
            <a:ext cx="9144000" cy="576263"/>
          </a:xfrm>
        </p:spPr>
        <p:txBody>
          <a:bodyPr/>
          <a:lstStyle/>
          <a:p>
            <a:r>
              <a:rPr lang="en-US" altLang="fr-FR" sz="2400" dirty="0"/>
              <a:t>   </a:t>
            </a:r>
            <a:r>
              <a:rPr lang="en-US" altLang="fr-FR" sz="2400" b="1" dirty="0"/>
              <a:t>All causes ASDR 40-84 years, Males</a:t>
            </a:r>
          </a:p>
        </p:txBody>
      </p:sp>
      <p:pic>
        <p:nvPicPr>
          <p:cNvPr id="3" name="Image 2">
            <a:extLst>
              <a:ext uri="{FF2B5EF4-FFF2-40B4-BE49-F238E27FC236}">
                <a16:creationId xmlns:a16="http://schemas.microsoft.com/office/drawing/2014/main" id="{7C2041A7-308A-415A-A89A-E8500C7D8453}"/>
              </a:ext>
            </a:extLst>
          </p:cNvPr>
          <p:cNvPicPr>
            <a:picLocks noChangeAspect="1"/>
          </p:cNvPicPr>
          <p:nvPr/>
        </p:nvPicPr>
        <p:blipFill>
          <a:blip r:embed="rId3"/>
          <a:stretch>
            <a:fillRect/>
          </a:stretch>
        </p:blipFill>
        <p:spPr>
          <a:xfrm>
            <a:off x="0" y="944969"/>
            <a:ext cx="9144000" cy="4968061"/>
          </a:xfrm>
          <a:prstGeom prst="rect">
            <a:avLst/>
          </a:prstGeom>
        </p:spPr>
      </p:pic>
    </p:spTree>
    <p:extLst>
      <p:ext uri="{BB962C8B-B14F-4D97-AF65-F5344CB8AC3E}">
        <p14:creationId xmlns:p14="http://schemas.microsoft.com/office/powerpoint/2010/main" val="383722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6988"/>
            <a:ext cx="9144000" cy="576263"/>
          </a:xfrm>
        </p:spPr>
        <p:txBody>
          <a:bodyPr/>
          <a:lstStyle/>
          <a:p>
            <a:pPr algn="l"/>
            <a:r>
              <a:rPr lang="en-US" altLang="fr-FR" sz="2400"/>
              <a:t>   </a:t>
            </a:r>
            <a:r>
              <a:rPr lang="en-US" altLang="fr-FR" sz="2400" b="1"/>
              <a:t>Onset of declining trends for all causes and by cause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02" y="609600"/>
            <a:ext cx="9037498"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5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6988"/>
            <a:ext cx="9144000" cy="576263"/>
          </a:xfrm>
        </p:spPr>
        <p:txBody>
          <a:bodyPr/>
          <a:lstStyle/>
          <a:p>
            <a:pPr algn="l"/>
            <a:r>
              <a:rPr lang="en-US" altLang="fr-FR" sz="2400"/>
              <a:t>   </a:t>
            </a:r>
            <a:r>
              <a:rPr lang="en-US" altLang="fr-FR" sz="2400" b="1"/>
              <a:t>Onset of declining trends for all causes and by cause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9001125" cy="621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64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37322" y="16565"/>
            <a:ext cx="8229600" cy="1143000"/>
          </a:xfrm>
        </p:spPr>
        <p:txBody>
          <a:bodyPr/>
          <a:lstStyle/>
          <a:p>
            <a:r>
              <a:rPr lang="en-US" altLang="fr-FR" dirty="0"/>
              <a:t>   </a:t>
            </a:r>
            <a:r>
              <a:rPr lang="en-US" altLang="fr-FR" b="1" dirty="0"/>
              <a:t>Main initial findings</a:t>
            </a:r>
          </a:p>
        </p:txBody>
      </p:sp>
      <p:sp>
        <p:nvSpPr>
          <p:cNvPr id="21507" name="Content Placeholder 2"/>
          <p:cNvSpPr>
            <a:spLocks noGrp="1"/>
          </p:cNvSpPr>
          <p:nvPr>
            <p:ph idx="1"/>
          </p:nvPr>
        </p:nvSpPr>
        <p:spPr>
          <a:xfrm>
            <a:off x="437322" y="1295400"/>
            <a:ext cx="8229600" cy="5334000"/>
          </a:xfrm>
        </p:spPr>
        <p:txBody>
          <a:bodyPr>
            <a:normAutofit fontScale="92500" lnSpcReduction="10000"/>
          </a:bodyPr>
          <a:lstStyle/>
          <a:p>
            <a:pPr marL="514350" indent="-514350">
              <a:buFont typeface="+mj-lt"/>
              <a:buAutoNum type="arabicPeriod"/>
            </a:pPr>
            <a:r>
              <a:rPr lang="en-US" altLang="fr-FR" sz="3200" dirty="0"/>
              <a:t>Remarkable coincidence in the timing of a major turning point in mortality trends in all states around 1970</a:t>
            </a:r>
          </a:p>
          <a:p>
            <a:pPr marL="514350" indent="-514350">
              <a:buFont typeface="+mj-lt"/>
              <a:buAutoNum type="arabicPeriod"/>
            </a:pPr>
            <a:r>
              <a:rPr lang="en-US" altLang="fr-FR" sz="3200" dirty="0"/>
              <a:t>Cardiovascular disease mortality was clearly the main driver everywhere for this first major turning point</a:t>
            </a:r>
          </a:p>
          <a:p>
            <a:pPr marL="514350" indent="-514350">
              <a:buFont typeface="+mj-lt"/>
              <a:buAutoNum type="arabicPeriod"/>
            </a:pPr>
            <a:r>
              <a:rPr lang="en-US" altLang="fr-FR" dirty="0">
                <a:solidFill>
                  <a:schemeClr val="bg1">
                    <a:lumMod val="85000"/>
                  </a:schemeClr>
                </a:solidFill>
              </a:rPr>
              <a:t>The cancer transition occurred in all states in the 1980s and 1990s but not so much simultaneity in timing</a:t>
            </a:r>
          </a:p>
          <a:p>
            <a:pPr marL="514350" indent="-514350">
              <a:buFont typeface="+mj-lt"/>
              <a:buAutoNum type="arabicPeriod"/>
            </a:pPr>
            <a:r>
              <a:rPr lang="en-US" altLang="fr-FR" sz="3200" dirty="0">
                <a:solidFill>
                  <a:schemeClr val="bg1">
                    <a:lumMod val="85000"/>
                  </a:schemeClr>
                </a:solidFill>
              </a:rPr>
              <a:t>Cardiovascular disease mortality is also driving the stagnation in progress observed everywhere since 2010</a:t>
            </a:r>
          </a:p>
        </p:txBody>
      </p:sp>
    </p:spTree>
    <p:extLst>
      <p:ext uri="{BB962C8B-B14F-4D97-AF65-F5344CB8AC3E}">
        <p14:creationId xmlns:p14="http://schemas.microsoft.com/office/powerpoint/2010/main" val="1716470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2770</TotalTime>
  <Words>2173</Words>
  <Application>Microsoft Office PowerPoint</Application>
  <PresentationFormat>Affichage à l'écran (4:3)</PresentationFormat>
  <Paragraphs>204</Paragraphs>
  <Slides>23</Slides>
  <Notes>23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Symbol</vt:lpstr>
      <vt:lpstr>Times New Roman</vt:lpstr>
      <vt:lpstr>Thème Office</vt:lpstr>
      <vt:lpstr>From the Cardiovascular Revolution to the Cancer Transition: 80 years of mortality change across US states</vt:lpstr>
      <vt:lpstr>    Study aims</vt:lpstr>
      <vt:lpstr>   Data sources</vt:lpstr>
      <vt:lpstr>   Methods : modeling</vt:lpstr>
      <vt:lpstr>   Main initial findings</vt:lpstr>
      <vt:lpstr>   All causes ASDR 40-84 years, Males</vt:lpstr>
      <vt:lpstr>   Onset of declining trends for all causes and by cause</vt:lpstr>
      <vt:lpstr>   Onset of declining trends for all causes and by cause</vt:lpstr>
      <vt:lpstr>   Main initial findings</vt:lpstr>
      <vt:lpstr>   Onset of declining trends for all causes and by cause</vt:lpstr>
      <vt:lpstr>   Main initial findings</vt:lpstr>
      <vt:lpstr>   Onset of declining trends for all causes and by cause</vt:lpstr>
      <vt:lpstr>   Onset of declining trends for all causes and by cause</vt:lpstr>
      <vt:lpstr>   Main initial findings</vt:lpstr>
      <vt:lpstr>Acknowledgments</vt:lpstr>
      <vt:lpstr>   Methods : The two-slope model</vt:lpstr>
      <vt:lpstr>   Methods : The three-slope model</vt:lpstr>
      <vt:lpstr>   Methods : The four-slope model</vt:lpstr>
      <vt:lpstr>Life expectancy at birth, Males, 1941</vt:lpstr>
      <vt:lpstr>A shift in the geography of mortality Age-standardized death rate at 40-84 years, Males</vt:lpstr>
      <vt:lpstr>   Onset of declining trends for all causes and by cause</vt:lpstr>
      <vt:lpstr>ASDR 40-84 years from cardio-vascular diseases, Males</vt:lpstr>
      <vt:lpstr>ASDR 40-84 years for cancer, Males</vt:lpstr>
    </vt:vector>
  </TitlesOfParts>
  <Company>INED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Age of Degenerative Diseases in the United States A geographic perspective</dc:title>
  <dc:creator>BARBIERI Magali</dc:creator>
  <cp:lastModifiedBy>Magali BARBIERI</cp:lastModifiedBy>
  <cp:revision>100</cp:revision>
  <cp:lastPrinted>2024-09-20T14:53:37Z</cp:lastPrinted>
  <dcterms:created xsi:type="dcterms:W3CDTF">2014-06-24T09:59:43Z</dcterms:created>
  <dcterms:modified xsi:type="dcterms:W3CDTF">2024-09-20T14:56:08Z</dcterms:modified>
</cp:coreProperties>
</file>