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1" r:id="rId6"/>
    <p:sldId id="272" r:id="rId7"/>
    <p:sldId id="259" r:id="rId8"/>
    <p:sldId id="263" r:id="rId9"/>
    <p:sldId id="261" r:id="rId10"/>
    <p:sldId id="262" r:id="rId11"/>
    <p:sldId id="264" r:id="rId12"/>
    <p:sldId id="268" r:id="rId13"/>
    <p:sldId id="267" r:id="rId14"/>
    <p:sldId id="266" r:id="rId15"/>
    <p:sldId id="265" r:id="rId16"/>
    <p:sldId id="273" r:id="rId17"/>
    <p:sldId id="274"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61B8FE-774F-43CA-B17B-A9B9B27007BB}"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88932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1B8FE-774F-43CA-B17B-A9B9B27007BB}"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335916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1B8FE-774F-43CA-B17B-A9B9B27007BB}"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233867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1B8FE-774F-43CA-B17B-A9B9B27007BB}"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190025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61B8FE-774F-43CA-B17B-A9B9B27007BB}"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134378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61B8FE-774F-43CA-B17B-A9B9B27007BB}"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369567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61B8FE-774F-43CA-B17B-A9B9B27007BB}"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270548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1B8FE-774F-43CA-B17B-A9B9B27007BB}"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23298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1B8FE-774F-43CA-B17B-A9B9B27007BB}"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3373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1B8FE-774F-43CA-B17B-A9B9B27007BB}"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31422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1B8FE-774F-43CA-B17B-A9B9B27007BB}"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761AE-C80D-4543-9270-995A9E530BFC}" type="slidenum">
              <a:rPr lang="en-US" smtClean="0"/>
              <a:t>‹#›</a:t>
            </a:fld>
            <a:endParaRPr lang="en-US"/>
          </a:p>
        </p:txBody>
      </p:sp>
    </p:spTree>
    <p:extLst>
      <p:ext uri="{BB962C8B-B14F-4D97-AF65-F5344CB8AC3E}">
        <p14:creationId xmlns:p14="http://schemas.microsoft.com/office/powerpoint/2010/main" val="257983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1B8FE-774F-43CA-B17B-A9B9B27007BB}" type="datetimeFigureOut">
              <a:rPr lang="en-US" smtClean="0"/>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761AE-C80D-4543-9270-995A9E530BFC}" type="slidenum">
              <a:rPr lang="en-US" smtClean="0"/>
              <a:t>‹#›</a:t>
            </a:fld>
            <a:endParaRPr lang="en-US"/>
          </a:p>
        </p:txBody>
      </p:sp>
    </p:spTree>
    <p:extLst>
      <p:ext uri="{BB962C8B-B14F-4D97-AF65-F5344CB8AC3E}">
        <p14:creationId xmlns:p14="http://schemas.microsoft.com/office/powerpoint/2010/main" val="418381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4293700"/>
          </a:xfrm>
        </p:spPr>
        <p:txBody>
          <a:bodyPr>
            <a:noAutofit/>
          </a:bodyPr>
          <a:lstStyle/>
          <a:p>
            <a:r>
              <a:rPr lang="en-US" sz="2400" b="1" dirty="0">
                <a:latin typeface="Arial" panose="020B0604020202020204" pitchFamily="34" charset="0"/>
                <a:cs typeface="Arial" panose="020B0604020202020204" pitchFamily="34" charset="0"/>
              </a:rPr>
              <a:t>Does Diversity in Causes of Death Explain Advances in Epidemiological Transition: A Decomposition Analysis using Global Burden of Disease Study 2021 in Seven Regions of World with Focus on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South Asia (India), East Asia, USA, UK and High-Income Countries 1990–2021 </a:t>
            </a:r>
            <a:r>
              <a:rPr lang="en-US" sz="2400" b="1" dirty="0" smtClean="0"/>
              <a:t/>
            </a:r>
            <a:br>
              <a:rPr lang="en-US" sz="2400" b="1" dirty="0" smtClean="0"/>
            </a:br>
            <a:r>
              <a:rPr lang="en-US" sz="2400" b="1" dirty="0"/>
              <a:t/>
            </a:r>
            <a:br>
              <a:rPr lang="en-US" sz="2400" b="1" dirty="0"/>
            </a:br>
            <a:r>
              <a:rPr lang="en-US" sz="2400" b="1" dirty="0"/>
              <a:t/>
            </a:r>
            <a:br>
              <a:rPr lang="en-US" sz="2400" b="1" dirty="0"/>
            </a:br>
            <a:r>
              <a:rPr lang="en-US" sz="2000" b="1" dirty="0" smtClean="0">
                <a:latin typeface="Times New Roman" panose="02020603050405020304" pitchFamily="18" charset="0"/>
                <a:cs typeface="Times New Roman" panose="02020603050405020304" pitchFamily="18" charset="0"/>
              </a:rPr>
              <a:t>Suryakant Yadav</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Solveig A. Cunningham</a:t>
            </a:r>
            <a:r>
              <a:rPr lang="en-US" sz="2000" baseline="30000" dirty="0" smtClean="0">
                <a:latin typeface="Times New Roman" panose="02020603050405020304" pitchFamily="18" charset="0"/>
                <a:cs typeface="Times New Roman" panose="02020603050405020304" pitchFamily="18" charset="0"/>
              </a:rPr>
              <a:t>2 </a:t>
            </a:r>
            <a:r>
              <a:rPr lang="en-US" sz="2000" dirty="0" err="1" smtClean="0">
                <a:latin typeface="Times New Roman" panose="02020603050405020304" pitchFamily="18" charset="0"/>
                <a:cs typeface="Times New Roman" panose="02020603050405020304" pitchFamily="18" charset="0"/>
              </a:rPr>
              <a:t>Dilip</a:t>
            </a:r>
            <a:r>
              <a:rPr lang="en-US" sz="2000" dirty="0" smtClean="0">
                <a:latin typeface="Times New Roman" panose="02020603050405020304" pitchFamily="18" charset="0"/>
                <a:cs typeface="Times New Roman" panose="02020603050405020304" pitchFamily="18" charset="0"/>
              </a:rPr>
              <a:t> TR</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Arokiasamy</a:t>
            </a:r>
            <a:r>
              <a:rPr lang="en-US" sz="2000" dirty="0" smtClean="0">
                <a:latin typeface="Times New Roman" panose="02020603050405020304" pitchFamily="18" charset="0"/>
                <a:cs typeface="Times New Roman" panose="02020603050405020304" pitchFamily="18" charset="0"/>
              </a:rPr>
              <a:t> Perianayagam</a:t>
            </a:r>
            <a:r>
              <a:rPr lang="en-US" sz="2000" baseline="30000" dirty="0" smtClean="0">
                <a:latin typeface="Times New Roman" panose="02020603050405020304" pitchFamily="18" charset="0"/>
                <a:cs typeface="Times New Roman" panose="02020603050405020304" pitchFamily="18" charset="0"/>
              </a:rPr>
              <a:t>1,3,  </a:t>
            </a:r>
            <a:r>
              <a:rPr lang="en-US" sz="2000" dirty="0" err="1" smtClean="0">
                <a:latin typeface="Times New Roman" panose="02020603050405020304" pitchFamily="18" charset="0"/>
                <a:cs typeface="Times New Roman" panose="02020603050405020304" pitchFamily="18" charset="0"/>
              </a:rPr>
              <a:t>Udaya</a:t>
            </a:r>
            <a:r>
              <a:rPr lang="en-US" sz="2000" dirty="0" smtClean="0">
                <a:latin typeface="Times New Roman" panose="02020603050405020304" pitchFamily="18" charset="0"/>
                <a:cs typeface="Times New Roman" panose="02020603050405020304" pitchFamily="18" charset="0"/>
              </a:rPr>
              <a:t> Mishra</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Chandan</a:t>
            </a:r>
            <a:r>
              <a:rPr lang="en-US" sz="2000" dirty="0" smtClean="0">
                <a:latin typeface="Times New Roman" panose="02020603050405020304" pitchFamily="18" charset="0"/>
                <a:cs typeface="Times New Roman" panose="02020603050405020304" pitchFamily="18" charset="0"/>
              </a:rPr>
              <a:t> Kumar</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Ajay Kumar</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a:t>
            </a:r>
            <a:r>
              <a:rPr lang="en-US" sz="2000" baseline="30000" dirty="0" smtClean="0">
                <a:latin typeface="Times New Roman" panose="02020603050405020304" pitchFamily="18" charset="0"/>
                <a:cs typeface="Times New Roman" panose="02020603050405020304" pitchFamily="18" charset="0"/>
              </a:rPr>
              <a:t>  </a:t>
            </a:r>
            <a:br>
              <a:rPr lang="en-US" sz="2000" baseline="30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Neha Shri</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Himanshu</a:t>
            </a:r>
            <a:r>
              <a:rPr lang="en-US" sz="2000" dirty="0" smtClean="0">
                <a:latin typeface="Times New Roman" panose="02020603050405020304" pitchFamily="18" charset="0"/>
                <a:cs typeface="Times New Roman" panose="02020603050405020304" pitchFamily="18" charset="0"/>
              </a:rPr>
              <a:t> Jaiswal</a:t>
            </a:r>
            <a:r>
              <a:rPr lang="en-US" sz="2000" baseline="30000" dirty="0" smtClean="0">
                <a:latin typeface="Times New Roman" panose="02020603050405020304" pitchFamily="18" charset="0"/>
                <a:cs typeface="Times New Roman" panose="02020603050405020304" pitchFamily="18" charset="0"/>
              </a:rPr>
              <a:t>1</a:t>
            </a:r>
            <a:r>
              <a:rPr lang="en-IN" sz="2000" dirty="0" smtClean="0">
                <a:solidFill>
                  <a:schemeClr val="accent5">
                    <a:lumMod val="75000"/>
                  </a:schemeClr>
                </a:solidFill>
                <a:latin typeface="Times New Roman" panose="02020603050405020304" pitchFamily="18" charset="0"/>
                <a:cs typeface="Times New Roman" panose="02020603050405020304" pitchFamily="18" charset="0"/>
              </a:rPr>
              <a:t/>
            </a:r>
            <a:br>
              <a:rPr lang="en-IN" sz="2000" dirty="0" smtClean="0">
                <a:solidFill>
                  <a:schemeClr val="accent5">
                    <a:lumMod val="75000"/>
                  </a:schemeClr>
                </a:solidFill>
                <a:latin typeface="Times New Roman" panose="02020603050405020304" pitchFamily="18" charset="0"/>
                <a:cs typeface="Times New Roman" panose="02020603050405020304" pitchFamily="18" charset="0"/>
              </a:rPr>
            </a:b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International Institute for Population Sciences (IIPS), Mumbai (India) , </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Emory University, Atlanta (USA), </a:t>
            </a:r>
            <a:r>
              <a:rPr lang="en-US" sz="2000" baseline="30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Qatar University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026061" cy="915989"/>
          </a:xfrm>
          <a:prstGeom prst="rect">
            <a:avLst/>
          </a:prstGeom>
          <a:ln>
            <a:solidFill>
              <a:schemeClr val="accent4">
                <a:lumMod val="60000"/>
                <a:lumOff val="40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26061" y="0"/>
            <a:ext cx="1744729" cy="910822"/>
          </a:xfrm>
          <a:prstGeom prst="rect">
            <a:avLst/>
          </a:prstGeom>
          <a:ln>
            <a:solidFill>
              <a:schemeClr val="accent4">
                <a:lumMod val="60000"/>
                <a:lumOff val="40000"/>
              </a:schemeClr>
            </a:solidFill>
          </a:ln>
        </p:spPr>
      </p:pic>
      <p:pic>
        <p:nvPicPr>
          <p:cNvPr id="9" name="Picture 8">
            <a:extLst>
              <a:ext uri="{FF2B5EF4-FFF2-40B4-BE49-F238E27FC236}">
                <a16:creationId xmlns:a16="http://schemas.microsoft.com/office/drawing/2014/main" id="{95467E7C-ED50-4E4F-86EA-6B0CE4957449}"/>
              </a:ext>
            </a:extLst>
          </p:cNvPr>
          <p:cNvPicPr>
            <a:picLocks noChangeAspect="1"/>
          </p:cNvPicPr>
          <p:nvPr/>
        </p:nvPicPr>
        <p:blipFill>
          <a:blip r:embed="rId4"/>
          <a:stretch>
            <a:fillRect/>
          </a:stretch>
        </p:blipFill>
        <p:spPr>
          <a:xfrm>
            <a:off x="11055096" y="1"/>
            <a:ext cx="1136904" cy="910822"/>
          </a:xfrm>
          <a:prstGeom prst="rect">
            <a:avLst/>
          </a:prstGeom>
          <a:solidFill>
            <a:schemeClr val="accent4">
              <a:lumMod val="60000"/>
              <a:lumOff val="40000"/>
            </a:schemeClr>
          </a:solidFill>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362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0"/>
            <a:ext cx="11104685" cy="6858000"/>
          </a:xfrm>
          <a:prstGeom prst="rect">
            <a:avLst/>
          </a:prstGeom>
        </p:spPr>
      </p:pic>
    </p:spTree>
    <p:extLst>
      <p:ext uri="{BB962C8B-B14F-4D97-AF65-F5344CB8AC3E}">
        <p14:creationId xmlns:p14="http://schemas.microsoft.com/office/powerpoint/2010/main" val="384823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42561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51994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589875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53804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628436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Conclusion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706605" indent="-706605">
              <a:lnSpc>
                <a:spcPct val="114000"/>
              </a:lnSpc>
              <a:buClr>
                <a:srgbClr val="FF0000"/>
              </a:buClr>
              <a:buSzPct val="125000"/>
              <a:buFont typeface="Wingdings" panose="05000000000000000000" pitchFamily="2" charset="2"/>
              <a:buChar char="ü"/>
            </a:pPr>
            <a:r>
              <a:rPr lang="en-GB" dirty="0" smtClean="0">
                <a:latin typeface="Times New Roman" panose="02020603050405020304" pitchFamily="18" charset="0"/>
                <a:ea typeface="Calibri" panose="020F0502020204030204" pitchFamily="34" charset="0"/>
                <a:cs typeface="Times New Roman" panose="02020603050405020304" pitchFamily="18" charset="0"/>
              </a:rPr>
              <a:t>COD Diversity</a:t>
            </a:r>
            <a:r>
              <a:rPr lang="en-GB" dirty="0" smtClean="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(F &amp; S) indices declined for LMICs and LICs but on rise for </a:t>
            </a:r>
            <a:r>
              <a:rPr lang="en-GB" dirty="0" smtClean="0">
                <a:latin typeface="Times New Roman" panose="02020603050405020304" pitchFamily="18" charset="0"/>
                <a:ea typeface="Calibri" panose="020F0502020204030204" pitchFamily="34" charset="0"/>
                <a:cs typeface="Times New Roman" panose="02020603050405020304" pitchFamily="18" charset="0"/>
              </a:rPr>
              <a:t>HICs</a:t>
            </a:r>
          </a:p>
          <a:p>
            <a:pPr marL="706605" indent="-706605">
              <a:lnSpc>
                <a:spcPct val="114000"/>
              </a:lnSpc>
              <a:buClr>
                <a:srgbClr val="FF0000"/>
              </a:buClr>
              <a:buSzPct val="125000"/>
              <a:buFont typeface="Wingdings" panose="05000000000000000000" pitchFamily="2" charset="2"/>
              <a:buChar char="ü"/>
            </a:pPr>
            <a:r>
              <a:rPr lang="en-GB" dirty="0" smtClean="0">
                <a:latin typeface="Times New Roman" panose="02020603050405020304" pitchFamily="18" charset="0"/>
                <a:ea typeface="Calibri" panose="020F0502020204030204" pitchFamily="34" charset="0"/>
                <a:cs typeface="Times New Roman" panose="02020603050405020304" pitchFamily="18" charset="0"/>
              </a:rPr>
              <a:t>Causes of death Structure differentiates the apace epidemiological transition by LMICs, LICs and HICs</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706605" indent="-706605">
              <a:lnSpc>
                <a:spcPct val="114000"/>
              </a:lnSpc>
              <a:buClr>
                <a:srgbClr val="FF0000"/>
              </a:buClr>
              <a:buSzPct val="125000"/>
              <a:buFont typeface="Wingdings" panose="05000000000000000000" pitchFamily="2" charset="2"/>
              <a:buChar char="ü"/>
            </a:pPr>
            <a:r>
              <a:rPr lang="en-GB" dirty="0">
                <a:latin typeface="Times New Roman" panose="02020603050405020304" pitchFamily="18" charset="0"/>
                <a:ea typeface="Calibri" panose="020F0502020204030204" pitchFamily="34" charset="0"/>
                <a:cs typeface="Times New Roman" panose="02020603050405020304" pitchFamily="18" charset="0"/>
              </a:rPr>
              <a:t>Increase in COD diversity distinguish burden of diseases in LMICs and LICs vs HIC revealing a variance in </a:t>
            </a:r>
            <a:r>
              <a:rPr lang="en-GB" dirty="0" err="1">
                <a:latin typeface="Times New Roman" panose="02020603050405020304" pitchFamily="18" charset="0"/>
                <a:ea typeface="Calibri" panose="020F0502020204030204" pitchFamily="34" charset="0"/>
                <a:cs typeface="Times New Roman" panose="02020603050405020304" pitchFamily="18" charset="0"/>
              </a:rPr>
              <a:t>Omran’s</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smtClean="0">
                <a:latin typeface="Times New Roman" panose="02020603050405020304" pitchFamily="18" charset="0"/>
                <a:ea typeface="Calibri" panose="020F0502020204030204" pitchFamily="34" charset="0"/>
                <a:cs typeface="Times New Roman" panose="02020603050405020304" pitchFamily="18" charset="0"/>
              </a:rPr>
              <a:t>hypothesis across the selected regions</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036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062898"/>
          </a:xfrm>
        </p:spPr>
        <p:txBody>
          <a:bodyPr/>
          <a:lstStyle/>
          <a:p>
            <a:pPr marL="0" indent="0">
              <a:buNone/>
            </a:pPr>
            <a:r>
              <a:rPr lang="en-US" dirty="0" smtClean="0"/>
              <a:t>Thanks for your attention</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IIPS, Mumbai (India)</a:t>
            </a:r>
            <a:endParaRPr lang="en-US" dirty="0"/>
          </a:p>
        </p:txBody>
      </p:sp>
    </p:spTree>
    <p:extLst>
      <p:ext uri="{BB962C8B-B14F-4D97-AF65-F5344CB8AC3E}">
        <p14:creationId xmlns:p14="http://schemas.microsoft.com/office/powerpoint/2010/main" val="3327070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54" y="0"/>
            <a:ext cx="10287000" cy="6858000"/>
          </a:xfrm>
          <a:prstGeom prst="rect">
            <a:avLst/>
          </a:prstGeom>
        </p:spPr>
      </p:pic>
    </p:spTree>
    <p:extLst>
      <p:ext uri="{BB962C8B-B14F-4D97-AF65-F5344CB8AC3E}">
        <p14:creationId xmlns:p14="http://schemas.microsoft.com/office/powerpoint/2010/main" val="22866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51692"/>
            <a:ext cx="12192000" cy="6176963"/>
          </a:xfrm>
        </p:spPr>
        <p:txBody>
          <a:bodyPr>
            <a:normAutofit lnSpcReduction="10000"/>
          </a:bodyPr>
          <a:lstStyle/>
          <a:p>
            <a:pPr marL="571849" indent="-571849">
              <a:buFont typeface="Wingdings" pitchFamily="2" charset="2"/>
              <a:buChar char="Ø"/>
            </a:pPr>
            <a:r>
              <a:rPr lang="en-US" dirty="0">
                <a:latin typeface="Arial" panose="020B0604020202020204" pitchFamily="34" charset="0"/>
                <a:cs typeface="Arial" panose="020B0604020202020204" pitchFamily="34" charset="0"/>
              </a:rPr>
              <a:t>Developed nations show a large contribution of </a:t>
            </a:r>
            <a:r>
              <a:rPr lang="en-US" dirty="0" err="1">
                <a:latin typeface="Arial" panose="020B0604020202020204" pitchFamily="34" charset="0"/>
                <a:cs typeface="Arial" panose="020B0604020202020204" pitchFamily="34" charset="0"/>
              </a:rPr>
              <a:t>noncommunicable</a:t>
            </a:r>
            <a:r>
              <a:rPr lang="en-US" dirty="0">
                <a:latin typeface="Arial" panose="020B0604020202020204" pitchFamily="34" charset="0"/>
                <a:cs typeface="Arial" panose="020B0604020202020204" pitchFamily="34" charset="0"/>
              </a:rPr>
              <a:t> diseases (NCDs) for a low inequality in age at death and driven by the low diversity in causes of death. </a:t>
            </a:r>
            <a:endParaRPr lang="en-US" dirty="0" smtClean="0">
              <a:latin typeface="Arial" panose="020B0604020202020204" pitchFamily="34" charset="0"/>
              <a:cs typeface="Arial" panose="020B0604020202020204" pitchFamily="34" charset="0"/>
            </a:endParaRPr>
          </a:p>
          <a:p>
            <a:pPr marL="571849" indent="-571849">
              <a:buFont typeface="Wingdings" pitchFamily="2" charset="2"/>
              <a:buChar char="Ø"/>
            </a:pPr>
            <a:endParaRPr lang="en-US" dirty="0">
              <a:latin typeface="Arial" panose="020B0604020202020204" pitchFamily="34" charset="0"/>
              <a:cs typeface="Arial" panose="020B0604020202020204" pitchFamily="34" charset="0"/>
            </a:endParaRPr>
          </a:p>
          <a:p>
            <a:pPr marL="571849" indent="-571849">
              <a:buFont typeface="Wingdings"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epidemiological transition apace in LMICs such as India and LICs such as Bhutan, Burundi and Sudan were attributed mainly to reducing the burden of communicable diseases (CDs) but with increasing diversity in causes of death. </a:t>
            </a:r>
          </a:p>
          <a:p>
            <a:pPr marL="571849" indent="-571849">
              <a:buFont typeface="Wingdings" pitchFamily="2" charset="2"/>
              <a:buChar char="Ø"/>
            </a:pPr>
            <a:endParaRPr lang="en-GB" u="sng" dirty="0" smtClean="0">
              <a:latin typeface="Arial" panose="020B0604020202020204" pitchFamily="34" charset="0"/>
              <a:ea typeface="Calibri" panose="020F0502020204030204" pitchFamily="34" charset="0"/>
              <a:cs typeface="Arial" panose="020B0604020202020204" pitchFamily="34" charset="0"/>
            </a:endParaRPr>
          </a:p>
          <a:p>
            <a:pPr marL="571849" indent="-571849">
              <a:buFont typeface="Wingdings" pitchFamily="2" charset="2"/>
              <a:buChar char="Ø"/>
            </a:pPr>
            <a:r>
              <a:rPr lang="en-GB" u="sng" dirty="0" smtClean="0">
                <a:latin typeface="Arial" panose="020B0604020202020204" pitchFamily="34" charset="0"/>
                <a:ea typeface="Calibri" panose="020F0502020204030204" pitchFamily="34" charset="0"/>
                <a:cs typeface="Arial" panose="020B0604020202020204" pitchFamily="34" charset="0"/>
              </a:rPr>
              <a:t>Causes </a:t>
            </a:r>
            <a:r>
              <a:rPr lang="en-GB" u="sng" dirty="0">
                <a:latin typeface="Arial" panose="020B0604020202020204" pitchFamily="34" charset="0"/>
                <a:ea typeface="Calibri" panose="020F0502020204030204" pitchFamily="34" charset="0"/>
                <a:cs typeface="Arial" panose="020B0604020202020204" pitchFamily="34" charset="0"/>
              </a:rPr>
              <a:t>of Death (COD) Diversity </a:t>
            </a:r>
            <a:r>
              <a:rPr lang="en-GB" dirty="0">
                <a:latin typeface="Arial" panose="020B0604020202020204" pitchFamily="34" charset="0"/>
                <a:ea typeface="Calibri" panose="020F0502020204030204" pitchFamily="34" charset="0"/>
                <a:cs typeface="Arial" panose="020B0604020202020204" pitchFamily="34" charset="0"/>
              </a:rPr>
              <a:t>has </a:t>
            </a:r>
            <a:r>
              <a:rPr lang="en-GB" dirty="0" smtClean="0">
                <a:latin typeface="Arial" panose="020B0604020202020204" pitchFamily="34" charset="0"/>
                <a:ea typeface="Calibri" panose="020F0502020204030204" pitchFamily="34" charset="0"/>
                <a:cs typeface="Arial" panose="020B0604020202020204" pitchFamily="34" charset="0"/>
              </a:rPr>
              <a:t>significance to </a:t>
            </a:r>
            <a:r>
              <a:rPr lang="en-GB" dirty="0">
                <a:latin typeface="Arial" panose="020B0604020202020204" pitchFamily="34" charset="0"/>
                <a:ea typeface="Calibri" panose="020F0502020204030204" pitchFamily="34" charset="0"/>
                <a:cs typeface="Arial" panose="020B0604020202020204" pitchFamily="34" charset="0"/>
              </a:rPr>
              <a:t>unearth the progression in epidemiological </a:t>
            </a:r>
            <a:r>
              <a:rPr lang="en-GB" dirty="0" smtClean="0">
                <a:latin typeface="Arial" panose="020B0604020202020204" pitchFamily="34" charset="0"/>
                <a:ea typeface="Calibri" panose="020F0502020204030204" pitchFamily="34" charset="0"/>
                <a:cs typeface="Arial" panose="020B0604020202020204" pitchFamily="34" charset="0"/>
              </a:rPr>
              <a:t>transition</a:t>
            </a:r>
          </a:p>
          <a:p>
            <a:pPr marL="571849" indent="-571849">
              <a:buFont typeface="Wingdings" pitchFamily="2" charset="2"/>
              <a:buChar char="Ø"/>
            </a:pPr>
            <a:endParaRPr lang="en-GB" dirty="0" smtClean="0">
              <a:latin typeface="Arial" panose="020B0604020202020204" pitchFamily="34" charset="0"/>
              <a:ea typeface="Calibri" panose="020F0502020204030204" pitchFamily="34" charset="0"/>
              <a:cs typeface="Arial" panose="020B0604020202020204" pitchFamily="34" charset="0"/>
            </a:endParaRPr>
          </a:p>
          <a:p>
            <a:pPr marL="571849" indent="-571849">
              <a:buFont typeface="Wingdings" pitchFamily="2" charset="2"/>
              <a:buChar char="Ø"/>
            </a:pPr>
            <a:r>
              <a:rPr lang="en-US" dirty="0">
                <a:latin typeface="Arial" panose="020B0604020202020204" pitchFamily="34" charset="0"/>
                <a:cs typeface="Arial" panose="020B0604020202020204" pitchFamily="34" charset="0"/>
              </a:rPr>
              <a:t>The study aims to examine the diversity in causes of death and inequality in age at death for assessing the epidemiological transition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70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365760"/>
                <a:ext cx="12192000" cy="6126480"/>
              </a:xfrm>
            </p:spPr>
            <p:txBody>
              <a:bodyPr/>
              <a:lstStyle/>
              <a:p>
                <a:pPr>
                  <a:buFont typeface="Wingdings" panose="05000000000000000000" pitchFamily="2" charset="2"/>
                  <a:buChar char="Ø"/>
                </a:pPr>
                <a:r>
                  <a:rPr lang="en-GB" dirty="0" smtClean="0">
                    <a:latin typeface="Arial" panose="020B0604020202020204" pitchFamily="34" charset="0"/>
                    <a:cs typeface="Arial" panose="020B0604020202020204" pitchFamily="34" charset="0"/>
                  </a:rPr>
                  <a:t>GBD 2021 provides mortality data by causes of death to analyse </a:t>
                </a:r>
                <a:r>
                  <a:rPr lang="en-GB" u="sng" dirty="0" smtClean="0">
                    <a:latin typeface="Arial" panose="020B0604020202020204" pitchFamily="34" charset="0"/>
                    <a:cs typeface="Arial" panose="020B0604020202020204" pitchFamily="34" charset="0"/>
                  </a:rPr>
                  <a:t>cause-age-specific contributions</a:t>
                </a:r>
                <a:r>
                  <a:rPr lang="en-GB" dirty="0" smtClean="0">
                    <a:latin typeface="Arial" panose="020B0604020202020204" pitchFamily="34" charset="0"/>
                    <a:cs typeface="Arial" panose="020B0604020202020204" pitchFamily="34" charset="0"/>
                  </a:rPr>
                  <a:t> to mortality measures. 2 country in each 7 Continents and South Asia.</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Life expectancy (e</a:t>
                </a:r>
                <a:r>
                  <a:rPr lang="en-US" baseline="-25000"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Gini coefficient at birth (G</a:t>
                </a:r>
                <a:r>
                  <a:rPr lang="en-US" baseline="-25000"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Shannon entropy (H), and Fractionalization index (F) were decomposed by causes of death and age groups using mortality rates retrieved from the GBD (2021) study</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t>We computed Fractionalization Index (F) </a:t>
                </a:r>
                <a:r>
                  <a:rPr lang="en-US" dirty="0" smtClean="0"/>
                  <a:t>and Shannon entropy as measure </a:t>
                </a:r>
                <a:r>
                  <a:rPr lang="en-US" dirty="0"/>
                  <a:t>of diversity in causes of </a:t>
                </a:r>
                <a:r>
                  <a:rPr lang="en-US" dirty="0" smtClean="0"/>
                  <a:t>death</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nary>
                        <m:naryPr>
                          <m:chr m:val="∑"/>
                          <m:subHide m:val="on"/>
                          <m:supHide m:val="on"/>
                          <m:ctrlPr>
                            <a:rPr lang="en-US" i="1">
                              <a:latin typeface="Cambria Math" panose="02040503050406030204" pitchFamily="18" charset="0"/>
                            </a:rPr>
                          </m:ctrlPr>
                        </m:naryPr>
                        <m:sub/>
                        <m:sup/>
                        <m:e>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𝑥𝑖</m:t>
                              </m:r>
                            </m:sub>
                            <m:sup>
                              <m:r>
                                <a:rPr lang="en-US" i="1">
                                  <a:latin typeface="Cambria Math" panose="02040503050406030204" pitchFamily="18" charset="0"/>
                                </a:rPr>
                                <m:t>2</m:t>
                              </m:r>
                            </m:sup>
                          </m:sSubSup>
                        </m:e>
                      </m:nary>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𝑖</m:t>
                              </m:r>
                            </m:sub>
                            <m:sup/>
                          </m:sSubSup>
                          <m:r>
                            <a:rPr lang="en-US" i="1">
                              <a:latin typeface="Cambria Math" panose="02040503050406030204" pitchFamily="18" charset="0"/>
                            </a:rPr>
                            <m:t>𝑙𝑜𝑔</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𝑖</m:t>
                              </m:r>
                            </m:sub>
                            <m:sup/>
                          </m:sSubSup>
                          <m:r>
                            <a:rPr lang="en-US" i="1">
                              <a:latin typeface="Cambria Math" panose="02040503050406030204" pitchFamily="18" charset="0"/>
                            </a:rPr>
                            <m:t>)</m:t>
                          </m:r>
                        </m:e>
                      </m:nary>
                    </m:oMath>
                  </m:oMathPara>
                </a14:m>
                <a:endParaRPr lang="en-US" dirty="0"/>
              </a:p>
              <a:p>
                <a:pPr marL="0" indent="0">
                  <a:buNone/>
                </a:pPr>
                <a:r>
                  <a:rPr lang="en-US" dirty="0"/>
                  <a:t>where,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𝑖</m:t>
                        </m:r>
                      </m:sub>
                      <m:sup/>
                    </m:sSubSup>
                  </m:oMath>
                </a14:m>
                <a:r>
                  <a:rPr lang="en-US" dirty="0"/>
                  <a:t> is the share of </a:t>
                </a:r>
                <a14:m>
                  <m:oMath xmlns:m="http://schemas.openxmlformats.org/officeDocument/2006/math">
                    <m:r>
                      <a:rPr lang="en-US" i="1">
                        <a:latin typeface="Cambria Math" panose="02040503050406030204" pitchFamily="18" charset="0"/>
                      </a:rPr>
                      <m:t>𝑖</m:t>
                    </m:r>
                  </m:oMath>
                </a14:m>
                <a:r>
                  <a:rPr lang="en-US" dirty="0" err="1"/>
                  <a:t>th</a:t>
                </a:r>
                <a:r>
                  <a:rPr lang="en-US" dirty="0"/>
                  <a:t> causes of death</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0" y="365760"/>
                <a:ext cx="12192000" cy="6126480"/>
              </a:xfrm>
              <a:blipFill>
                <a:blip r:embed="rId2"/>
                <a:stretch>
                  <a:fillRect l="-1000" t="-1692" r="-250"/>
                </a:stretch>
              </a:blipFill>
            </p:spPr>
            <p:txBody>
              <a:bodyPr/>
              <a:lstStyle/>
              <a:p>
                <a:r>
                  <a:rPr lang="en-US">
                    <a:noFill/>
                  </a:rPr>
                  <a:t> </a:t>
                </a:r>
              </a:p>
            </p:txBody>
          </p:sp>
        </mc:Fallback>
      </mc:AlternateContent>
    </p:spTree>
    <p:extLst>
      <p:ext uri="{BB962C8B-B14F-4D97-AF65-F5344CB8AC3E}">
        <p14:creationId xmlns:p14="http://schemas.microsoft.com/office/powerpoint/2010/main" val="1732465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823331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75850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555081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ln>
            <a:solidFill>
              <a:schemeClr val="tx1"/>
            </a:solidFill>
          </a:ln>
        </p:spPr>
        <p:txBody>
          <a:bodyPr/>
          <a:lstStyle/>
          <a:p>
            <a:pPr algn="ctr"/>
            <a:r>
              <a:rPr lang="en-US" dirty="0" smtClean="0"/>
              <a:t>India (LMICs)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628107"/>
            <a:ext cx="5157787" cy="3438524"/>
          </a:xfrm>
          <a:ln>
            <a:solidFill>
              <a:schemeClr val="tx1"/>
            </a:solidFill>
          </a:ln>
        </p:spPr>
      </p:pic>
      <p:sp>
        <p:nvSpPr>
          <p:cNvPr id="5" name="Text Placeholder 4"/>
          <p:cNvSpPr>
            <a:spLocks noGrp="1"/>
          </p:cNvSpPr>
          <p:nvPr>
            <p:ph type="body" sz="quarter" idx="3"/>
          </p:nvPr>
        </p:nvSpPr>
        <p:spPr>
          <a:ln>
            <a:solidFill>
              <a:schemeClr val="tx1"/>
            </a:solidFill>
          </a:ln>
        </p:spPr>
        <p:txBody>
          <a:bodyPr/>
          <a:lstStyle/>
          <a:p>
            <a:pPr algn="ctr"/>
            <a:r>
              <a:rPr lang="en-US" dirty="0" smtClean="0"/>
              <a:t>USA (HICs)</a:t>
            </a:r>
            <a:endParaRPr lang="en-US"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619640"/>
            <a:ext cx="5183188" cy="3455458"/>
          </a:xfrm>
          <a:ln>
            <a:solidFill>
              <a:schemeClr val="tx1"/>
            </a:solidFill>
          </a:ln>
        </p:spPr>
      </p:pic>
    </p:spTree>
    <p:extLst>
      <p:ext uri="{BB962C8B-B14F-4D97-AF65-F5344CB8AC3E}">
        <p14:creationId xmlns:p14="http://schemas.microsoft.com/office/powerpoint/2010/main" val="1117416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46" y="0"/>
            <a:ext cx="10287000" cy="6858000"/>
          </a:xfrm>
          <a:prstGeom prst="rect">
            <a:avLst/>
          </a:prstGeom>
        </p:spPr>
      </p:pic>
    </p:spTree>
    <p:extLst>
      <p:ext uri="{BB962C8B-B14F-4D97-AF65-F5344CB8AC3E}">
        <p14:creationId xmlns:p14="http://schemas.microsoft.com/office/powerpoint/2010/main" val="362325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31" y="0"/>
            <a:ext cx="11667392" cy="6858000"/>
          </a:xfrm>
          <a:prstGeom prst="rect">
            <a:avLst/>
          </a:prstGeom>
        </p:spPr>
      </p:pic>
    </p:spTree>
    <p:extLst>
      <p:ext uri="{BB962C8B-B14F-4D97-AF65-F5344CB8AC3E}">
        <p14:creationId xmlns:p14="http://schemas.microsoft.com/office/powerpoint/2010/main" val="3821303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306</Words>
  <Application>Microsoft Office PowerPoint</Application>
  <PresentationFormat>Widescreen</PresentationFormat>
  <Paragraphs>25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Times New Roman</vt:lpstr>
      <vt:lpstr>Wingdings</vt:lpstr>
      <vt:lpstr>Office Theme</vt:lpstr>
      <vt:lpstr>Does Diversity in Causes of Death Explain Advances in Epidemiological Transition: A Decomposition Analysis using Global Burden of Disease Study 2021 in Seven Regions of World with Focus on  South Asia (India), East Asia, USA, UK and High-Income Countries 1990–2021    Suryakant Yadav*1, Solveig A. Cunningham2 Dilip TR1, Arokiasamy Perianayagam1,3,  Udaya Mishra1, Chandan Kumar1, Ajay Kumar1,   Neha Shri1, Himanshu Jaiswal1 1International Institute for Population Sciences (IIPS), Mumbai (India) , 2Emory University, Atlanta (USA), 3Qatar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Diversity in Causes of Death Explain Advances in Epidemiological Transition: A Decomposition Analysis using Global Burden of Disease Study 2021 in Seven Regions of World with Focus on  South Asia (India), East Asia, USA, UK and High-Income Countries 1990–2021    Suryakant Yadav*1, Solveig A. Cunningham2 Dilip TR1, Arokiasamy Perianayagam1,3,  Udaya Mishra1, Chandan Kumar1, Ajay Kumar1,   Neha Shri1, Himanshu Jaiswal1 1International Institute for Population Sciences (IIPS), Mumbai (India) , 2Emory University, Atlanta (USA), 3Qatar University</dc:title>
  <dc:creator>Suryakant Yadav</dc:creator>
  <cp:lastModifiedBy>Suryakant Yadav</cp:lastModifiedBy>
  <cp:revision>26</cp:revision>
  <dcterms:created xsi:type="dcterms:W3CDTF">2024-09-26T05:02:36Z</dcterms:created>
  <dcterms:modified xsi:type="dcterms:W3CDTF">2024-09-26T10:33:36Z</dcterms:modified>
</cp:coreProperties>
</file>