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442" r:id="rId3"/>
    <p:sldId id="602" r:id="rId4"/>
    <p:sldId id="293" r:id="rId5"/>
    <p:sldId id="386" r:id="rId6"/>
    <p:sldId id="387" r:id="rId7"/>
    <p:sldId id="388" r:id="rId8"/>
    <p:sldId id="389" r:id="rId9"/>
    <p:sldId id="399" r:id="rId10"/>
    <p:sldId id="278" r:id="rId11"/>
    <p:sldId id="423" r:id="rId1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6FC6"/>
    <a:srgbClr val="FF7C80"/>
    <a:srgbClr val="B8EEC2"/>
    <a:srgbClr val="FFFF66"/>
    <a:srgbClr val="D0F4D7"/>
    <a:srgbClr val="FBD9D9"/>
    <a:srgbClr val="083763"/>
    <a:srgbClr val="AACAED"/>
    <a:srgbClr val="CFE2F4"/>
    <a:srgbClr val="A4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48" autoAdjust="0"/>
    <p:restoredTop sz="96247" autoAdjust="0"/>
  </p:normalViewPr>
  <p:slideViewPr>
    <p:cSldViewPr snapToGrid="0">
      <p:cViewPr varScale="1">
        <p:scale>
          <a:sx n="79" d="100"/>
          <a:sy n="79" d="100"/>
        </p:scale>
        <p:origin x="7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68C936-5B38-468F-8CDC-E49FA13328EB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3FE7F87-FBD3-41FA-B740-B4AC6F2CF8C0}">
      <dgm:prSet phldrT="[Texto]" custT="1"/>
      <dgm:spPr/>
      <dgm:t>
        <a:bodyPr/>
        <a:lstStyle/>
        <a:p>
          <a:r>
            <a:rPr lang="es-ES" sz="800" dirty="0"/>
            <a:t>DEMOGRAPHIC</a:t>
          </a:r>
        </a:p>
      </dgm:t>
    </dgm:pt>
    <dgm:pt modelId="{ADB1FE61-B38B-4CBB-90C6-7027B4DC0ACE}" type="parTrans" cxnId="{31F8062D-CFFF-4B7E-A0FE-DA77DE96E35C}">
      <dgm:prSet/>
      <dgm:spPr/>
      <dgm:t>
        <a:bodyPr/>
        <a:lstStyle/>
        <a:p>
          <a:endParaRPr lang="es-ES" sz="2000"/>
        </a:p>
      </dgm:t>
    </dgm:pt>
    <dgm:pt modelId="{2A99A8AC-9165-424F-8156-F6536008084B}" type="sibTrans" cxnId="{31F8062D-CFFF-4B7E-A0FE-DA77DE96E35C}">
      <dgm:prSet/>
      <dgm:spPr/>
      <dgm:t>
        <a:bodyPr/>
        <a:lstStyle/>
        <a:p>
          <a:endParaRPr lang="es-ES" sz="2000"/>
        </a:p>
      </dgm:t>
    </dgm:pt>
    <dgm:pt modelId="{FC66542A-17E3-48A9-B071-131DD214F87E}">
      <dgm:prSet phldrT="[Texto]" custT="1"/>
      <dgm:spPr/>
      <dgm:t>
        <a:bodyPr/>
        <a:lstStyle/>
        <a:p>
          <a:r>
            <a:rPr lang="es-ES" sz="800" dirty="0"/>
            <a:t>DIAGNOSES</a:t>
          </a:r>
        </a:p>
      </dgm:t>
    </dgm:pt>
    <dgm:pt modelId="{3FAF3214-8BAF-4651-BB2B-DBC04B58557F}" type="parTrans" cxnId="{66B5FC1C-ABBE-4EF8-A8B1-900CF9DAC010}">
      <dgm:prSet/>
      <dgm:spPr/>
      <dgm:t>
        <a:bodyPr/>
        <a:lstStyle/>
        <a:p>
          <a:endParaRPr lang="es-ES" sz="2000"/>
        </a:p>
      </dgm:t>
    </dgm:pt>
    <dgm:pt modelId="{16FD47BD-F975-4CA1-9C86-73D1A22CA6C4}" type="sibTrans" cxnId="{66B5FC1C-ABBE-4EF8-A8B1-900CF9DAC010}">
      <dgm:prSet/>
      <dgm:spPr/>
      <dgm:t>
        <a:bodyPr/>
        <a:lstStyle/>
        <a:p>
          <a:endParaRPr lang="es-ES" sz="2000"/>
        </a:p>
      </dgm:t>
    </dgm:pt>
    <dgm:pt modelId="{BF963B09-C6DB-4EA0-87CE-BFC1FA0D5670}">
      <dgm:prSet phldrT="[Texto]" custT="1"/>
      <dgm:spPr/>
      <dgm:t>
        <a:bodyPr/>
        <a:lstStyle/>
        <a:p>
          <a:r>
            <a:rPr lang="es-ES" sz="800" dirty="0"/>
            <a:t>USE OF RESOURCES</a:t>
          </a:r>
        </a:p>
      </dgm:t>
    </dgm:pt>
    <dgm:pt modelId="{02FB5190-FEB3-4F06-8BA8-91EF6FD8E7BA}" type="parTrans" cxnId="{177029F6-87CC-4A89-A1DB-2026D6E55EFE}">
      <dgm:prSet/>
      <dgm:spPr/>
      <dgm:t>
        <a:bodyPr/>
        <a:lstStyle/>
        <a:p>
          <a:endParaRPr lang="es-ES" sz="2000"/>
        </a:p>
      </dgm:t>
    </dgm:pt>
    <dgm:pt modelId="{411E23B5-2048-4C0A-B664-B67D86DD7F29}" type="sibTrans" cxnId="{177029F6-87CC-4A89-A1DB-2026D6E55EFE}">
      <dgm:prSet/>
      <dgm:spPr/>
      <dgm:t>
        <a:bodyPr/>
        <a:lstStyle/>
        <a:p>
          <a:endParaRPr lang="es-ES" sz="2000"/>
        </a:p>
      </dgm:t>
    </dgm:pt>
    <dgm:pt modelId="{F875E78F-8E0C-4F66-A4A9-ED935F09D18E}">
      <dgm:prSet phldrT="[Texto]" custT="1"/>
      <dgm:spPr/>
      <dgm:t>
        <a:bodyPr/>
        <a:lstStyle/>
        <a:p>
          <a:r>
            <a:rPr lang="es-ES" sz="800" dirty="0"/>
            <a:t>PHARMACEUTIC PRESCRIPTION</a:t>
          </a:r>
        </a:p>
      </dgm:t>
    </dgm:pt>
    <dgm:pt modelId="{44F4E059-5C39-400E-A5F9-25EE4E6BFD18}" type="parTrans" cxnId="{A30BF031-901E-4DD6-8DC8-72E6E575A148}">
      <dgm:prSet/>
      <dgm:spPr/>
      <dgm:t>
        <a:bodyPr/>
        <a:lstStyle/>
        <a:p>
          <a:endParaRPr lang="es-ES" sz="2000"/>
        </a:p>
      </dgm:t>
    </dgm:pt>
    <dgm:pt modelId="{47D317E1-207E-42E7-9851-7B95B9F4EEE6}" type="sibTrans" cxnId="{A30BF031-901E-4DD6-8DC8-72E6E575A148}">
      <dgm:prSet/>
      <dgm:spPr/>
      <dgm:t>
        <a:bodyPr/>
        <a:lstStyle/>
        <a:p>
          <a:endParaRPr lang="es-ES" sz="2000"/>
        </a:p>
      </dgm:t>
    </dgm:pt>
    <dgm:pt modelId="{D85D60AC-EBC3-4C88-B466-D3DE2915DB2A}">
      <dgm:prSet phldrT="[Texto]" custT="1"/>
      <dgm:spPr/>
      <dgm:t>
        <a:bodyPr/>
        <a:lstStyle/>
        <a:p>
          <a:r>
            <a:rPr lang="es-ES" sz="800" dirty="0"/>
            <a:t>LABORATORY</a:t>
          </a:r>
        </a:p>
      </dgm:t>
    </dgm:pt>
    <dgm:pt modelId="{B4BD49B1-95E5-4DFF-83C7-D281861A6FA2}" type="parTrans" cxnId="{B2E8BA91-7A3A-4298-8324-A8D244653961}">
      <dgm:prSet/>
      <dgm:spPr/>
      <dgm:t>
        <a:bodyPr/>
        <a:lstStyle/>
        <a:p>
          <a:endParaRPr lang="es-ES" sz="2000"/>
        </a:p>
      </dgm:t>
    </dgm:pt>
    <dgm:pt modelId="{F746EDA7-4522-429D-819B-A2457CCC5F7E}" type="sibTrans" cxnId="{B2E8BA91-7A3A-4298-8324-A8D244653961}">
      <dgm:prSet/>
      <dgm:spPr/>
      <dgm:t>
        <a:bodyPr/>
        <a:lstStyle/>
        <a:p>
          <a:endParaRPr lang="es-ES" sz="2000"/>
        </a:p>
      </dgm:t>
    </dgm:pt>
    <dgm:pt modelId="{3838B57D-EBFE-4F46-AB87-BCAC3748A243}" type="pres">
      <dgm:prSet presAssocID="{1168C936-5B38-468F-8CDC-E49FA13328EB}" presName="diagram" presStyleCnt="0">
        <dgm:presLayoutVars>
          <dgm:dir/>
        </dgm:presLayoutVars>
      </dgm:prSet>
      <dgm:spPr/>
    </dgm:pt>
    <dgm:pt modelId="{FBDD5C71-0206-4DA2-B0AB-D79825F05CE7}" type="pres">
      <dgm:prSet presAssocID="{63FE7F87-FBD3-41FA-B740-B4AC6F2CF8C0}" presName="composite" presStyleCnt="0"/>
      <dgm:spPr/>
    </dgm:pt>
    <dgm:pt modelId="{978D4BF5-0764-437D-A7D4-C26E96AE416B}" type="pres">
      <dgm:prSet presAssocID="{63FE7F87-FBD3-41FA-B740-B4AC6F2CF8C0}" presName="Image" presStyleLbl="bgShp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8000" b="-8000"/>
          </a:stretch>
        </a:blipFill>
      </dgm:spPr>
      <dgm:extLst>
        <a:ext uri="{E40237B7-FDA0-4F09-8148-C483321AD2D9}">
          <dgm14:cNvPr xmlns:dgm14="http://schemas.microsoft.com/office/drawing/2010/diagram" id="0" name="" descr="Grupo de hombres"/>
        </a:ext>
      </dgm:extLst>
    </dgm:pt>
    <dgm:pt modelId="{16C1E313-06F0-4770-89AD-84E94FB8ECE8}" type="pres">
      <dgm:prSet presAssocID="{63FE7F87-FBD3-41FA-B740-B4AC6F2CF8C0}" presName="Parent" presStyleLbl="node0" presStyleIdx="0" presStyleCnt="5">
        <dgm:presLayoutVars>
          <dgm:bulletEnabled val="1"/>
        </dgm:presLayoutVars>
      </dgm:prSet>
      <dgm:spPr/>
    </dgm:pt>
    <dgm:pt modelId="{6140F3EE-EB42-4BBF-8498-13A6D07418C0}" type="pres">
      <dgm:prSet presAssocID="{2A99A8AC-9165-424F-8156-F6536008084B}" presName="sibTrans" presStyleCnt="0"/>
      <dgm:spPr/>
    </dgm:pt>
    <dgm:pt modelId="{FB908BB0-32C7-42D4-92FB-AC53DF472C4A}" type="pres">
      <dgm:prSet presAssocID="{FC66542A-17E3-48A9-B071-131DD214F87E}" presName="composite" presStyleCnt="0"/>
      <dgm:spPr/>
    </dgm:pt>
    <dgm:pt modelId="{D51175DF-D028-4B2D-B7EE-A2A6AFE4E60F}" type="pres">
      <dgm:prSet presAssocID="{FC66542A-17E3-48A9-B071-131DD214F87E}" presName="Image" presStyleLbl="bgShp" presStyleIdx="1" presStyleCnt="5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8000" b="-8000"/>
          </a:stretch>
        </a:blipFill>
      </dgm:spPr>
      <dgm:extLst>
        <a:ext uri="{E40237B7-FDA0-4F09-8148-C483321AD2D9}">
          <dgm14:cNvPr xmlns:dgm14="http://schemas.microsoft.com/office/drawing/2010/diagram" id="0" name="" descr="Estetoscopio"/>
        </a:ext>
      </dgm:extLst>
    </dgm:pt>
    <dgm:pt modelId="{8C9B32F3-9957-4CE9-952D-BDDFE007D2B0}" type="pres">
      <dgm:prSet presAssocID="{FC66542A-17E3-48A9-B071-131DD214F87E}" presName="Parent" presStyleLbl="node0" presStyleIdx="1" presStyleCnt="5">
        <dgm:presLayoutVars>
          <dgm:bulletEnabled val="1"/>
        </dgm:presLayoutVars>
      </dgm:prSet>
      <dgm:spPr/>
    </dgm:pt>
    <dgm:pt modelId="{75A36731-6FE4-4D83-8747-9E1B8F741D90}" type="pres">
      <dgm:prSet presAssocID="{16FD47BD-F975-4CA1-9C86-73D1A22CA6C4}" presName="sibTrans" presStyleCnt="0"/>
      <dgm:spPr/>
    </dgm:pt>
    <dgm:pt modelId="{F659CAB2-0F9E-4948-998C-30FE98425608}" type="pres">
      <dgm:prSet presAssocID="{BF963B09-C6DB-4EA0-87CE-BFC1FA0D5670}" presName="composite" presStyleCnt="0"/>
      <dgm:spPr/>
    </dgm:pt>
    <dgm:pt modelId="{F83CCBD3-342C-477C-A16F-7149D7BECE20}" type="pres">
      <dgm:prSet presAssocID="{BF963B09-C6DB-4EA0-87CE-BFC1FA0D5670}" presName="Image" presStyleLbl="bgShp" presStyleIdx="2" presStyleCnt="5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8000" b="-8000"/>
          </a:stretch>
        </a:blipFill>
      </dgm:spPr>
      <dgm:extLst>
        <a:ext uri="{E40237B7-FDA0-4F09-8148-C483321AD2D9}">
          <dgm14:cNvPr xmlns:dgm14="http://schemas.microsoft.com/office/drawing/2010/diagram" id="0" name="" descr="Ambulancia"/>
        </a:ext>
      </dgm:extLst>
    </dgm:pt>
    <dgm:pt modelId="{F41EB86A-B3C9-408F-8A22-080C4AE79DC2}" type="pres">
      <dgm:prSet presAssocID="{BF963B09-C6DB-4EA0-87CE-BFC1FA0D5670}" presName="Parent" presStyleLbl="node0" presStyleIdx="2" presStyleCnt="5">
        <dgm:presLayoutVars>
          <dgm:bulletEnabled val="1"/>
        </dgm:presLayoutVars>
      </dgm:prSet>
      <dgm:spPr/>
    </dgm:pt>
    <dgm:pt modelId="{BAD9AFCE-5B48-40F6-BBE4-3E371ECF0203}" type="pres">
      <dgm:prSet presAssocID="{411E23B5-2048-4C0A-B664-B67D86DD7F29}" presName="sibTrans" presStyleCnt="0"/>
      <dgm:spPr/>
    </dgm:pt>
    <dgm:pt modelId="{F51A5E75-BD17-4147-92F9-75303927500A}" type="pres">
      <dgm:prSet presAssocID="{F875E78F-8E0C-4F66-A4A9-ED935F09D18E}" presName="composite" presStyleCnt="0"/>
      <dgm:spPr/>
    </dgm:pt>
    <dgm:pt modelId="{7B9D7FFB-9D0F-4420-97A9-A23FC41D5A91}" type="pres">
      <dgm:prSet presAssocID="{F875E78F-8E0C-4F66-A4A9-ED935F09D18E}" presName="Image" presStyleLbl="bgShp" presStyleIdx="3" presStyleCnt="5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t="-8000" b="-8000"/>
          </a:stretch>
        </a:blipFill>
      </dgm:spPr>
      <dgm:extLst>
        <a:ext uri="{E40237B7-FDA0-4F09-8148-C483321AD2D9}">
          <dgm14:cNvPr xmlns:dgm14="http://schemas.microsoft.com/office/drawing/2010/diagram" id="0" name="" descr="Medicina"/>
        </a:ext>
      </dgm:extLst>
    </dgm:pt>
    <dgm:pt modelId="{8CE6DEB3-21F7-41BD-B1CC-5E660F062F09}" type="pres">
      <dgm:prSet presAssocID="{F875E78F-8E0C-4F66-A4A9-ED935F09D18E}" presName="Parent" presStyleLbl="node0" presStyleIdx="3" presStyleCnt="5">
        <dgm:presLayoutVars>
          <dgm:bulletEnabled val="1"/>
        </dgm:presLayoutVars>
      </dgm:prSet>
      <dgm:spPr/>
    </dgm:pt>
    <dgm:pt modelId="{D72D60C2-A55F-4FB4-B8BF-E8CB283659A5}" type="pres">
      <dgm:prSet presAssocID="{47D317E1-207E-42E7-9851-7B95B9F4EEE6}" presName="sibTrans" presStyleCnt="0"/>
      <dgm:spPr/>
    </dgm:pt>
    <dgm:pt modelId="{9CE73AD5-54D5-4415-BF3E-D54A9FBEC826}" type="pres">
      <dgm:prSet presAssocID="{D85D60AC-EBC3-4C88-B466-D3DE2915DB2A}" presName="composite" presStyleCnt="0"/>
      <dgm:spPr/>
    </dgm:pt>
    <dgm:pt modelId="{E670F711-88D8-4F12-9B87-2BF166C2550B}" type="pres">
      <dgm:prSet presAssocID="{D85D60AC-EBC3-4C88-B466-D3DE2915DB2A}" presName="Image" presStyleLbl="bgShp" presStyleIdx="4" presStyleCnt="5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 t="-8000" b="-8000"/>
          </a:stretch>
        </a:blipFill>
      </dgm:spPr>
      <dgm:extLst>
        <a:ext uri="{E40237B7-FDA0-4F09-8148-C483321AD2D9}">
          <dgm14:cNvPr xmlns:dgm14="http://schemas.microsoft.com/office/drawing/2010/diagram" id="0" name="" descr="Probetas"/>
        </a:ext>
      </dgm:extLst>
    </dgm:pt>
    <dgm:pt modelId="{62203DCD-30A2-4652-8CA5-2BE4E9A8A57B}" type="pres">
      <dgm:prSet presAssocID="{D85D60AC-EBC3-4C88-B466-D3DE2915DB2A}" presName="Parent" presStyleLbl="node0" presStyleIdx="4" presStyleCnt="5">
        <dgm:presLayoutVars>
          <dgm:bulletEnabled val="1"/>
        </dgm:presLayoutVars>
      </dgm:prSet>
      <dgm:spPr/>
    </dgm:pt>
  </dgm:ptLst>
  <dgm:cxnLst>
    <dgm:cxn modelId="{CE84FD11-0316-460E-B3AF-A0F2ACCB7D9C}" type="presOf" srcId="{FC66542A-17E3-48A9-B071-131DD214F87E}" destId="{8C9B32F3-9957-4CE9-952D-BDDFE007D2B0}" srcOrd="0" destOrd="0" presId="urn:microsoft.com/office/officeart/2008/layout/BendingPictureCaption"/>
    <dgm:cxn modelId="{66B5FC1C-ABBE-4EF8-A8B1-900CF9DAC010}" srcId="{1168C936-5B38-468F-8CDC-E49FA13328EB}" destId="{FC66542A-17E3-48A9-B071-131DD214F87E}" srcOrd="1" destOrd="0" parTransId="{3FAF3214-8BAF-4651-BB2B-DBC04B58557F}" sibTransId="{16FD47BD-F975-4CA1-9C86-73D1A22CA6C4}"/>
    <dgm:cxn modelId="{31F8062D-CFFF-4B7E-A0FE-DA77DE96E35C}" srcId="{1168C936-5B38-468F-8CDC-E49FA13328EB}" destId="{63FE7F87-FBD3-41FA-B740-B4AC6F2CF8C0}" srcOrd="0" destOrd="0" parTransId="{ADB1FE61-B38B-4CBB-90C6-7027B4DC0ACE}" sibTransId="{2A99A8AC-9165-424F-8156-F6536008084B}"/>
    <dgm:cxn modelId="{A30BF031-901E-4DD6-8DC8-72E6E575A148}" srcId="{1168C936-5B38-468F-8CDC-E49FA13328EB}" destId="{F875E78F-8E0C-4F66-A4A9-ED935F09D18E}" srcOrd="3" destOrd="0" parTransId="{44F4E059-5C39-400E-A5F9-25EE4E6BFD18}" sibTransId="{47D317E1-207E-42E7-9851-7B95B9F4EEE6}"/>
    <dgm:cxn modelId="{B536D334-2C07-4628-B510-9A10E931124A}" type="presOf" srcId="{D85D60AC-EBC3-4C88-B466-D3DE2915DB2A}" destId="{62203DCD-30A2-4652-8CA5-2BE4E9A8A57B}" srcOrd="0" destOrd="0" presId="urn:microsoft.com/office/officeart/2008/layout/BendingPictureCaption"/>
    <dgm:cxn modelId="{E876C471-EC4E-465E-8976-EEE10E780D6A}" type="presOf" srcId="{F875E78F-8E0C-4F66-A4A9-ED935F09D18E}" destId="{8CE6DEB3-21F7-41BD-B1CC-5E660F062F09}" srcOrd="0" destOrd="0" presId="urn:microsoft.com/office/officeart/2008/layout/BendingPictureCaption"/>
    <dgm:cxn modelId="{B2E8BA91-7A3A-4298-8324-A8D244653961}" srcId="{1168C936-5B38-468F-8CDC-E49FA13328EB}" destId="{D85D60AC-EBC3-4C88-B466-D3DE2915DB2A}" srcOrd="4" destOrd="0" parTransId="{B4BD49B1-95E5-4DFF-83C7-D281861A6FA2}" sibTransId="{F746EDA7-4522-429D-819B-A2457CCC5F7E}"/>
    <dgm:cxn modelId="{D49ABCB3-33A9-46BA-BEA6-773315BCE952}" type="presOf" srcId="{63FE7F87-FBD3-41FA-B740-B4AC6F2CF8C0}" destId="{16C1E313-06F0-4770-89AD-84E94FB8ECE8}" srcOrd="0" destOrd="0" presId="urn:microsoft.com/office/officeart/2008/layout/BendingPictureCaption"/>
    <dgm:cxn modelId="{ED322BD5-75C5-47D8-A5BC-56BF18752C1E}" type="presOf" srcId="{1168C936-5B38-468F-8CDC-E49FA13328EB}" destId="{3838B57D-EBFE-4F46-AB87-BCAC3748A243}" srcOrd="0" destOrd="0" presId="urn:microsoft.com/office/officeart/2008/layout/BendingPictureCaption"/>
    <dgm:cxn modelId="{4E5F6BEF-B614-4E66-8492-8AE8A899FFEE}" type="presOf" srcId="{BF963B09-C6DB-4EA0-87CE-BFC1FA0D5670}" destId="{F41EB86A-B3C9-408F-8A22-080C4AE79DC2}" srcOrd="0" destOrd="0" presId="urn:microsoft.com/office/officeart/2008/layout/BendingPictureCaption"/>
    <dgm:cxn modelId="{177029F6-87CC-4A89-A1DB-2026D6E55EFE}" srcId="{1168C936-5B38-468F-8CDC-E49FA13328EB}" destId="{BF963B09-C6DB-4EA0-87CE-BFC1FA0D5670}" srcOrd="2" destOrd="0" parTransId="{02FB5190-FEB3-4F06-8BA8-91EF6FD8E7BA}" sibTransId="{411E23B5-2048-4C0A-B664-B67D86DD7F29}"/>
    <dgm:cxn modelId="{661715B1-1DA3-464A-826A-CFE2F7F909C9}" type="presParOf" srcId="{3838B57D-EBFE-4F46-AB87-BCAC3748A243}" destId="{FBDD5C71-0206-4DA2-B0AB-D79825F05CE7}" srcOrd="0" destOrd="0" presId="urn:microsoft.com/office/officeart/2008/layout/BendingPictureCaption"/>
    <dgm:cxn modelId="{0022B73F-90C0-4368-99D9-2BEBA28AF370}" type="presParOf" srcId="{FBDD5C71-0206-4DA2-B0AB-D79825F05CE7}" destId="{978D4BF5-0764-437D-A7D4-C26E96AE416B}" srcOrd="0" destOrd="0" presId="urn:microsoft.com/office/officeart/2008/layout/BendingPictureCaption"/>
    <dgm:cxn modelId="{768F405C-2AC7-4D60-ADE9-51D5A3613F4D}" type="presParOf" srcId="{FBDD5C71-0206-4DA2-B0AB-D79825F05CE7}" destId="{16C1E313-06F0-4770-89AD-84E94FB8ECE8}" srcOrd="1" destOrd="0" presId="urn:microsoft.com/office/officeart/2008/layout/BendingPictureCaption"/>
    <dgm:cxn modelId="{2E0897AF-4C8A-4D09-B740-F5FDA352C7A4}" type="presParOf" srcId="{3838B57D-EBFE-4F46-AB87-BCAC3748A243}" destId="{6140F3EE-EB42-4BBF-8498-13A6D07418C0}" srcOrd="1" destOrd="0" presId="urn:microsoft.com/office/officeart/2008/layout/BendingPictureCaption"/>
    <dgm:cxn modelId="{8C70D383-0C90-49FB-8240-13A1EAD58CBA}" type="presParOf" srcId="{3838B57D-EBFE-4F46-AB87-BCAC3748A243}" destId="{FB908BB0-32C7-42D4-92FB-AC53DF472C4A}" srcOrd="2" destOrd="0" presId="urn:microsoft.com/office/officeart/2008/layout/BendingPictureCaption"/>
    <dgm:cxn modelId="{F96C1B26-2D6E-47EB-85A6-2603037F523E}" type="presParOf" srcId="{FB908BB0-32C7-42D4-92FB-AC53DF472C4A}" destId="{D51175DF-D028-4B2D-B7EE-A2A6AFE4E60F}" srcOrd="0" destOrd="0" presId="urn:microsoft.com/office/officeart/2008/layout/BendingPictureCaption"/>
    <dgm:cxn modelId="{88686225-0A85-4B9A-A731-81C99B531491}" type="presParOf" srcId="{FB908BB0-32C7-42D4-92FB-AC53DF472C4A}" destId="{8C9B32F3-9957-4CE9-952D-BDDFE007D2B0}" srcOrd="1" destOrd="0" presId="urn:microsoft.com/office/officeart/2008/layout/BendingPictureCaption"/>
    <dgm:cxn modelId="{A93F9D76-0AE0-4273-9332-814033803C91}" type="presParOf" srcId="{3838B57D-EBFE-4F46-AB87-BCAC3748A243}" destId="{75A36731-6FE4-4D83-8747-9E1B8F741D90}" srcOrd="3" destOrd="0" presId="urn:microsoft.com/office/officeart/2008/layout/BendingPictureCaption"/>
    <dgm:cxn modelId="{A57B9BB0-4E31-4409-B037-B69405F5FEBB}" type="presParOf" srcId="{3838B57D-EBFE-4F46-AB87-BCAC3748A243}" destId="{F659CAB2-0F9E-4948-998C-30FE98425608}" srcOrd="4" destOrd="0" presId="urn:microsoft.com/office/officeart/2008/layout/BendingPictureCaption"/>
    <dgm:cxn modelId="{BF5C7FF9-557B-44C4-8C3E-050B40E0CAC1}" type="presParOf" srcId="{F659CAB2-0F9E-4948-998C-30FE98425608}" destId="{F83CCBD3-342C-477C-A16F-7149D7BECE20}" srcOrd="0" destOrd="0" presId="urn:microsoft.com/office/officeart/2008/layout/BendingPictureCaption"/>
    <dgm:cxn modelId="{29DE5928-D181-4331-AFE2-B1A5BC93E449}" type="presParOf" srcId="{F659CAB2-0F9E-4948-998C-30FE98425608}" destId="{F41EB86A-B3C9-408F-8A22-080C4AE79DC2}" srcOrd="1" destOrd="0" presId="urn:microsoft.com/office/officeart/2008/layout/BendingPictureCaption"/>
    <dgm:cxn modelId="{A248E65B-2ECE-4CBB-BD96-34E405FC6DF2}" type="presParOf" srcId="{3838B57D-EBFE-4F46-AB87-BCAC3748A243}" destId="{BAD9AFCE-5B48-40F6-BBE4-3E371ECF0203}" srcOrd="5" destOrd="0" presId="urn:microsoft.com/office/officeart/2008/layout/BendingPictureCaption"/>
    <dgm:cxn modelId="{9A2AAD37-21BA-461E-9E48-70FBEA0AF9FE}" type="presParOf" srcId="{3838B57D-EBFE-4F46-AB87-BCAC3748A243}" destId="{F51A5E75-BD17-4147-92F9-75303927500A}" srcOrd="6" destOrd="0" presId="urn:microsoft.com/office/officeart/2008/layout/BendingPictureCaption"/>
    <dgm:cxn modelId="{3AD50CFF-6B00-4D97-B98C-DF941B518C31}" type="presParOf" srcId="{F51A5E75-BD17-4147-92F9-75303927500A}" destId="{7B9D7FFB-9D0F-4420-97A9-A23FC41D5A91}" srcOrd="0" destOrd="0" presId="urn:microsoft.com/office/officeart/2008/layout/BendingPictureCaption"/>
    <dgm:cxn modelId="{49B2383A-80E9-4B65-AFC4-855C8A22F1E7}" type="presParOf" srcId="{F51A5E75-BD17-4147-92F9-75303927500A}" destId="{8CE6DEB3-21F7-41BD-B1CC-5E660F062F09}" srcOrd="1" destOrd="0" presId="urn:microsoft.com/office/officeart/2008/layout/BendingPictureCaption"/>
    <dgm:cxn modelId="{6AC0BB2A-8679-40E4-B476-A3822806447B}" type="presParOf" srcId="{3838B57D-EBFE-4F46-AB87-BCAC3748A243}" destId="{D72D60C2-A55F-4FB4-B8BF-E8CB283659A5}" srcOrd="7" destOrd="0" presId="urn:microsoft.com/office/officeart/2008/layout/BendingPictureCaption"/>
    <dgm:cxn modelId="{DE3B64A2-072D-49C5-81D3-045B5F63052A}" type="presParOf" srcId="{3838B57D-EBFE-4F46-AB87-BCAC3748A243}" destId="{9CE73AD5-54D5-4415-BF3E-D54A9FBEC826}" srcOrd="8" destOrd="0" presId="urn:microsoft.com/office/officeart/2008/layout/BendingPictureCaption"/>
    <dgm:cxn modelId="{96B80551-D297-4A31-99B7-7C4FFF6AA72F}" type="presParOf" srcId="{9CE73AD5-54D5-4415-BF3E-D54A9FBEC826}" destId="{E670F711-88D8-4F12-9B87-2BF166C2550B}" srcOrd="0" destOrd="0" presId="urn:microsoft.com/office/officeart/2008/layout/BendingPictureCaption"/>
    <dgm:cxn modelId="{5BB54945-F67B-4B05-98B7-C6B2D1691851}" type="presParOf" srcId="{9CE73AD5-54D5-4415-BF3E-D54A9FBEC826}" destId="{62203DCD-30A2-4652-8CA5-2BE4E9A8A57B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8D4BF5-0764-437D-A7D4-C26E96AE416B}">
      <dsp:nvSpPr>
        <dsp:cNvPr id="0" name=""/>
        <dsp:cNvSpPr/>
      </dsp:nvSpPr>
      <dsp:spPr>
        <a:xfrm>
          <a:off x="1534" y="288941"/>
          <a:ext cx="1092073" cy="8070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8000" b="-8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C1E313-06F0-4770-89AD-84E94FB8ECE8}">
      <dsp:nvSpPr>
        <dsp:cNvPr id="0" name=""/>
        <dsp:cNvSpPr/>
      </dsp:nvSpPr>
      <dsp:spPr>
        <a:xfrm>
          <a:off x="222272" y="949648"/>
          <a:ext cx="941041" cy="2261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es-ES" sz="800" kern="1200" dirty="0"/>
            <a:t>DEMOGRAPHIC</a:t>
          </a:r>
        </a:p>
      </dsp:txBody>
      <dsp:txXfrm>
        <a:off x="222272" y="949648"/>
        <a:ext cx="941041" cy="226147"/>
      </dsp:txXfrm>
    </dsp:sp>
    <dsp:sp modelId="{D51175DF-D028-4B2D-B7EE-A2A6AFE4E60F}">
      <dsp:nvSpPr>
        <dsp:cNvPr id="0" name=""/>
        <dsp:cNvSpPr/>
      </dsp:nvSpPr>
      <dsp:spPr>
        <a:xfrm>
          <a:off x="1298387" y="288941"/>
          <a:ext cx="1092073" cy="8070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8000" b="-8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9B32F3-9957-4CE9-952D-BDDFE007D2B0}">
      <dsp:nvSpPr>
        <dsp:cNvPr id="0" name=""/>
        <dsp:cNvSpPr/>
      </dsp:nvSpPr>
      <dsp:spPr>
        <a:xfrm>
          <a:off x="1519125" y="949648"/>
          <a:ext cx="941041" cy="2261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es-ES" sz="800" kern="1200" dirty="0"/>
            <a:t>DIAGNOSES</a:t>
          </a:r>
        </a:p>
      </dsp:txBody>
      <dsp:txXfrm>
        <a:off x="1519125" y="949648"/>
        <a:ext cx="941041" cy="226147"/>
      </dsp:txXfrm>
    </dsp:sp>
    <dsp:sp modelId="{F83CCBD3-342C-477C-A16F-7149D7BECE20}">
      <dsp:nvSpPr>
        <dsp:cNvPr id="0" name=""/>
        <dsp:cNvSpPr/>
      </dsp:nvSpPr>
      <dsp:spPr>
        <a:xfrm>
          <a:off x="2595239" y="288941"/>
          <a:ext cx="1092073" cy="80703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8000" b="-8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1EB86A-B3C9-408F-8A22-080C4AE79DC2}">
      <dsp:nvSpPr>
        <dsp:cNvPr id="0" name=""/>
        <dsp:cNvSpPr/>
      </dsp:nvSpPr>
      <dsp:spPr>
        <a:xfrm>
          <a:off x="2815978" y="949648"/>
          <a:ext cx="941041" cy="2261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es-ES" sz="800" kern="1200" dirty="0"/>
            <a:t>USE OF RESOURCES</a:t>
          </a:r>
        </a:p>
      </dsp:txBody>
      <dsp:txXfrm>
        <a:off x="2815978" y="949648"/>
        <a:ext cx="941041" cy="226147"/>
      </dsp:txXfrm>
    </dsp:sp>
    <dsp:sp modelId="{7B9D7FFB-9D0F-4420-97A9-A23FC41D5A91}">
      <dsp:nvSpPr>
        <dsp:cNvPr id="0" name=""/>
        <dsp:cNvSpPr/>
      </dsp:nvSpPr>
      <dsp:spPr>
        <a:xfrm>
          <a:off x="649960" y="1291973"/>
          <a:ext cx="1092073" cy="80703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t="-8000" b="-8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E6DEB3-21F7-41BD-B1CC-5E660F062F09}">
      <dsp:nvSpPr>
        <dsp:cNvPr id="0" name=""/>
        <dsp:cNvSpPr/>
      </dsp:nvSpPr>
      <dsp:spPr>
        <a:xfrm>
          <a:off x="870698" y="1952680"/>
          <a:ext cx="941041" cy="2261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es-ES" sz="800" kern="1200" dirty="0"/>
            <a:t>PHARMACEUTIC PRESCRIPTION</a:t>
          </a:r>
        </a:p>
      </dsp:txBody>
      <dsp:txXfrm>
        <a:off x="870698" y="1952680"/>
        <a:ext cx="941041" cy="226147"/>
      </dsp:txXfrm>
    </dsp:sp>
    <dsp:sp modelId="{E670F711-88D8-4F12-9B87-2BF166C2550B}">
      <dsp:nvSpPr>
        <dsp:cNvPr id="0" name=""/>
        <dsp:cNvSpPr/>
      </dsp:nvSpPr>
      <dsp:spPr>
        <a:xfrm>
          <a:off x="1946813" y="1291973"/>
          <a:ext cx="1092073" cy="80703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 t="-8000" b="-8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203DCD-30A2-4652-8CA5-2BE4E9A8A57B}">
      <dsp:nvSpPr>
        <dsp:cNvPr id="0" name=""/>
        <dsp:cNvSpPr/>
      </dsp:nvSpPr>
      <dsp:spPr>
        <a:xfrm>
          <a:off x="2167551" y="1952680"/>
          <a:ext cx="941041" cy="2261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es-ES" sz="800" kern="1200" dirty="0"/>
            <a:t>LABORATORY</a:t>
          </a:r>
        </a:p>
      </dsp:txBody>
      <dsp:txXfrm>
        <a:off x="2167551" y="1952680"/>
        <a:ext cx="941041" cy="2261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2780E7-E2C8-4EDC-ABEF-F4DE70F27FBD}" type="datetimeFigureOut">
              <a:rPr lang="es-ES" smtClean="0"/>
              <a:t>25/09/2024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48FB6C-9EFD-4ECF-90DB-66958AE335A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5973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48FB6C-9EFD-4ECF-90DB-66958AE335A2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2206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5465e7bc0b_1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5465e7bc0b_1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50" dirty="0">
                <a:solidFill>
                  <a:srgbClr val="3C40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· Definición de envejecimiento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50" dirty="0">
                <a:solidFill>
                  <a:srgbClr val="3C40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· Marcadores biológicos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50" dirty="0">
                <a:solidFill>
                  <a:srgbClr val="3C40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· Nos centramos en células madre</a:t>
            </a:r>
            <a:endParaRPr sz="1050" dirty="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702861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48FB6C-9EFD-4ECF-90DB-66958AE335A2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18451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5465e7bc0b_1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5465e7bc0b_1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50" dirty="0">
                <a:solidFill>
                  <a:srgbClr val="3C40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· 2 caminos de células madre, determinado por </a:t>
            </a:r>
            <a:r>
              <a:rPr lang="es-ES" sz="1050" dirty="0" err="1">
                <a:solidFill>
                  <a:srgbClr val="3C40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tf</a:t>
            </a:r>
            <a:endParaRPr lang="es-ES" sz="1050" dirty="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50" dirty="0">
                <a:solidFill>
                  <a:srgbClr val="3C40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· Nos centramos en Sox2</a:t>
            </a:r>
          </a:p>
        </p:txBody>
      </p:sp>
    </p:spTree>
    <p:extLst>
      <p:ext uri="{BB962C8B-B14F-4D97-AF65-F5344CB8AC3E}">
        <p14:creationId xmlns:p14="http://schemas.microsoft.com/office/powerpoint/2010/main" val="33061620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D4794B-D46C-43B4-9470-3FC3D5027BA4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712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36102E-079F-4D44-BD06-AF04A6B9C900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3839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523112-AE71-9623-C0BF-54B5E09EB2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319331C-1C4A-B4AC-018F-7DC973BADB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DE067D2-DB29-75D0-FC0C-981E82E92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20704-12E9-4325-AF06-F040A8D9F86F}" type="datetimeFigureOut">
              <a:rPr lang="es-ES" smtClean="0"/>
              <a:t>25/09/2024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DF279F-57B0-76DA-08A9-6357F5220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0294FC8-EC2F-7E29-6BCC-C3B8C114D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61824-CBD1-413E-ADD6-0C4E3F332B3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0761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286C06-A1BF-177A-771F-E3645332A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5D9D760-37B1-6EAD-3988-6C6AC1E46D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85EBFE2-568E-9CF7-A279-32AF1848B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20704-12E9-4325-AF06-F040A8D9F86F}" type="datetimeFigureOut">
              <a:rPr lang="es-ES" smtClean="0"/>
              <a:t>25/09/2024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7E63D82-7850-F76B-CAE9-3C0596C05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0555DF4-BD57-77EF-E74C-D3CB99A3A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61824-CBD1-413E-ADD6-0C4E3F332B3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412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9ACA73F-55BE-D20C-BD74-EF78CE76BD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9C4F7FE-71D0-091E-A59E-390597C1D8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C2E5558-6101-35C8-E859-D2D8CFB20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20704-12E9-4325-AF06-F040A8D9F86F}" type="datetimeFigureOut">
              <a:rPr lang="es-ES" smtClean="0"/>
              <a:t>25/09/2024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39B26B-FC61-EB61-E77A-A4AEBD9CE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3CC5843-CEB4-27F4-D460-443EF2DE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61824-CBD1-413E-ADD6-0C4E3F332B3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8457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976B99-4BEC-D6A7-D1A6-616C8138C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344FDE4-F476-525E-EDE5-EC324A73E6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B257E17-088F-7597-082B-79D4DCF59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20704-12E9-4325-AF06-F040A8D9F86F}" type="datetimeFigureOut">
              <a:rPr lang="es-ES" smtClean="0"/>
              <a:t>25/09/2024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FFAE23-6866-8416-7464-112172A4C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C3C7128-8DB8-7A26-56A8-CD3D05180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61824-CBD1-413E-ADD6-0C4E3F332B3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5559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643FE0-E382-E574-B0C0-B92C7887A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D12F1B8-C288-F594-EA13-D47168A60F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09E817A-86F9-BE9C-3FF6-BE4FDB4A7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20704-12E9-4325-AF06-F040A8D9F86F}" type="datetimeFigureOut">
              <a:rPr lang="es-ES" smtClean="0"/>
              <a:t>25/09/2024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2B48D12-86A0-9E3B-1103-E80E27A99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686557-F81C-2460-18E2-9A459799A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61824-CBD1-413E-ADD6-0C4E3F332B3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0577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95E98A-8B4E-2791-5DE0-4FE79A9F9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B74D8BD-EE36-D988-1728-8EDC4D5A2F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9CC6AA5-E51E-6FBB-D81D-AD05B87189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CB222C4-9BE2-DA8D-7C5F-549E388AB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20704-12E9-4325-AF06-F040A8D9F86F}" type="datetimeFigureOut">
              <a:rPr lang="es-ES" smtClean="0"/>
              <a:t>25/09/2024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C42D1A6-1A19-9472-2CA1-C8338776F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012394B-BE73-1761-7104-484ECBA08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61824-CBD1-413E-ADD6-0C4E3F332B3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8082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44E471-9603-2076-375C-3C82B01A2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E3CD714-9ED6-54DA-2619-7F14C0F078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DC1B1CE-EF98-D71E-FD44-B77017112A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2FD9FAF-6B6F-20E8-A89B-5E0EFC3340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B9136A6-86BF-6AB4-925B-98EFA17EFB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8AB6FE5-0C07-8858-64BC-E1486A996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20704-12E9-4325-AF06-F040A8D9F86F}" type="datetimeFigureOut">
              <a:rPr lang="es-ES" smtClean="0"/>
              <a:t>25/09/2024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13979B1-A044-7F3C-3FF0-2755A10DD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F5460AB-DD71-B352-7AA3-C773D5695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61824-CBD1-413E-ADD6-0C4E3F332B3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2432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E075C0-CBCC-C86E-3F6D-051CBAF70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8B043D8-12AC-84AB-8DE7-A4E50260A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20704-12E9-4325-AF06-F040A8D9F86F}" type="datetimeFigureOut">
              <a:rPr lang="es-ES" smtClean="0"/>
              <a:t>25/09/2024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2FCDD24-DD58-D49D-242F-E3A39B0A5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6FF862A-7DD9-F562-5087-732EA593A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61824-CBD1-413E-ADD6-0C4E3F332B3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4333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DF2DAF3-2FB7-08EA-B28E-1291D770F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20704-12E9-4325-AF06-F040A8D9F86F}" type="datetimeFigureOut">
              <a:rPr lang="es-ES" smtClean="0"/>
              <a:t>25/09/2024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E039E96-0265-25F5-4710-73531810E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CCBF096-53EB-0917-215F-4119FF79B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61824-CBD1-413E-ADD6-0C4E3F332B3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3881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070E64-854D-AE21-65F7-9F91BEB7C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C624FDC-018E-C853-AFA2-D61022F66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567AD04-2A62-158B-56A0-00BD817B7F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8F738FF-F7B7-358D-AAF3-E9EAD11FD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20704-12E9-4325-AF06-F040A8D9F86F}" type="datetimeFigureOut">
              <a:rPr lang="es-ES" smtClean="0"/>
              <a:t>25/09/2024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CFA0934-5173-6F28-BF02-356ED9CED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1D24317-0B99-4CA4-CD56-8ECD101DA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61824-CBD1-413E-ADD6-0C4E3F332B3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2333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3BDD3E-AA72-F6CD-B6DA-8E5E1ED59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14EAF2C-8C45-080C-CC1C-71A72AF64D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6339795-964F-2EAE-62D4-ED1782956B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E45EB9B-BCB6-F404-1C2A-F1FA32A18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20704-12E9-4325-AF06-F040A8D9F86F}" type="datetimeFigureOut">
              <a:rPr lang="es-ES" smtClean="0"/>
              <a:t>25/09/2024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6537E2-06F9-CD2B-4C1B-20E1A3B9E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8E6570A-DA4D-C14F-2717-45E1087B3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61824-CBD1-413E-ADD6-0C4E3F332B3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176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96F23CD-6D7A-5EE5-1E81-F39B335A1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8EF6F2E-A656-9199-424C-2787422181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AB7B246-EB29-D138-F804-4936AE5519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20704-12E9-4325-AF06-F040A8D9F86F}" type="datetimeFigureOut">
              <a:rPr lang="es-ES" smtClean="0"/>
              <a:t>25/09/2024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E9247B2-5727-2A40-5726-F012BD9AAA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055FDFB-438F-7B84-CD43-723B42A80B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161824-CBD1-413E-ADD6-0C4E3F332B3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1087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7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ander.matheu@biodonostia.org" TargetMode="External"/><Relationship Id="rId5" Type="http://schemas.openxmlformats.org/officeDocument/2006/relationships/hyperlink" Target="mailto:sara.crucessalguero@bio-gipuzkoa" TargetMode="External"/><Relationship Id="rId10" Type="http://schemas.openxmlformats.org/officeDocument/2006/relationships/image" Target="../media/image21.png"/><Relationship Id="rId4" Type="http://schemas.openxmlformats.org/officeDocument/2006/relationships/image" Target="../media/image2.png"/><Relationship Id="rId9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24">
            <a:extLst>
              <a:ext uri="{FF2B5EF4-FFF2-40B4-BE49-F238E27FC236}">
                <a16:creationId xmlns:a16="http://schemas.microsoft.com/office/drawing/2014/main" id="{065266EB-8CA0-74C8-9240-231542E61493}"/>
              </a:ext>
            </a:extLst>
          </p:cNvPr>
          <p:cNvSpPr/>
          <p:nvPr/>
        </p:nvSpPr>
        <p:spPr>
          <a:xfrm rot="5400000">
            <a:off x="4285994" y="78000"/>
            <a:ext cx="3551267" cy="6702000"/>
          </a:xfrm>
          <a:prstGeom prst="rect">
            <a:avLst/>
          </a:prstGeom>
          <a:solidFill>
            <a:schemeClr val="accent1">
              <a:lumMod val="20000"/>
              <a:lumOff val="80000"/>
              <a:alpha val="8616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 dirty="0"/>
          </a:p>
        </p:txBody>
      </p:sp>
      <p:sp>
        <p:nvSpPr>
          <p:cNvPr id="7" name="Google Shape;126;p24">
            <a:extLst>
              <a:ext uri="{FF2B5EF4-FFF2-40B4-BE49-F238E27FC236}">
                <a16:creationId xmlns:a16="http://schemas.microsoft.com/office/drawing/2014/main" id="{EA35FFC3-98CC-BE2E-F2E5-70F0C72E797D}"/>
              </a:ext>
            </a:extLst>
          </p:cNvPr>
          <p:cNvSpPr txBox="1">
            <a:spLocks/>
          </p:cNvSpPr>
          <p:nvPr/>
        </p:nvSpPr>
        <p:spPr>
          <a:xfrm>
            <a:off x="2710626" y="1378016"/>
            <a:ext cx="6702001" cy="2376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kern="1400" spc="-50" dirty="0">
                <a:solidFill>
                  <a:schemeClr val="accent1">
                    <a:lumMod val="50000"/>
                  </a:schemeClr>
                </a:solidFill>
                <a:latin typeface="+mn-lt"/>
                <a:ea typeface="Livvic"/>
                <a:cs typeface="Times New Roman" panose="02020603050405020304" pitchFamily="18" charset="0"/>
                <a:sym typeface="Livvic"/>
              </a:rPr>
              <a:t>Characterization of the centenarian population of the Basque Country</a:t>
            </a:r>
            <a:endParaRPr lang="en-US" sz="4000" dirty="0">
              <a:solidFill>
                <a:schemeClr val="accent1">
                  <a:lumMod val="50000"/>
                </a:schemeClr>
              </a:solidFill>
              <a:latin typeface="+mn-lt"/>
              <a:ea typeface="Livvic"/>
              <a:cs typeface="Livvic"/>
              <a:sym typeface="Livvic"/>
            </a:endParaRPr>
          </a:p>
        </p:txBody>
      </p:sp>
      <p:sp>
        <p:nvSpPr>
          <p:cNvPr id="8" name="Google Shape;125;p24">
            <a:extLst>
              <a:ext uri="{FF2B5EF4-FFF2-40B4-BE49-F238E27FC236}">
                <a16:creationId xmlns:a16="http://schemas.microsoft.com/office/drawing/2014/main" id="{35CA48C7-48D5-ED1E-C579-195DEB7027EA}"/>
              </a:ext>
            </a:extLst>
          </p:cNvPr>
          <p:cNvSpPr txBox="1">
            <a:spLocks/>
          </p:cNvSpPr>
          <p:nvPr/>
        </p:nvSpPr>
        <p:spPr>
          <a:xfrm>
            <a:off x="3996688" y="3855563"/>
            <a:ext cx="4198623" cy="183518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>
                <a:solidFill>
                  <a:schemeClr val="accent5">
                    <a:lumMod val="75000"/>
                  </a:schemeClr>
                </a:solidFill>
              </a:rPr>
              <a:t>SARA CRUCES SALGUERO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00" i="1" dirty="0">
              <a:solidFill>
                <a:srgbClr val="083763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i="1" dirty="0">
                <a:solidFill>
                  <a:srgbClr val="083763"/>
                </a:solidFill>
              </a:rPr>
              <a:t>Cellular Oncology Group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i="1" dirty="0">
                <a:solidFill>
                  <a:srgbClr val="083763"/>
                </a:solidFill>
              </a:rPr>
              <a:t>IIS </a:t>
            </a:r>
            <a:r>
              <a:rPr lang="en-US" sz="1400" i="1" dirty="0" err="1">
                <a:solidFill>
                  <a:srgbClr val="083763"/>
                </a:solidFill>
              </a:rPr>
              <a:t>Biogipuzkoa</a:t>
            </a:r>
            <a:endParaRPr lang="en-US" sz="1400" i="1" dirty="0">
              <a:solidFill>
                <a:srgbClr val="083763"/>
              </a:solidFill>
            </a:endParaRPr>
          </a:p>
          <a:p>
            <a:endParaRPr lang="es-E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Google Shape;125;p24">
            <a:extLst>
              <a:ext uri="{FF2B5EF4-FFF2-40B4-BE49-F238E27FC236}">
                <a16:creationId xmlns:a16="http://schemas.microsoft.com/office/drawing/2014/main" id="{487D026F-E641-0561-716A-AD81599205D9}"/>
              </a:ext>
            </a:extLst>
          </p:cNvPr>
          <p:cNvSpPr txBox="1">
            <a:spLocks/>
          </p:cNvSpPr>
          <p:nvPr/>
        </p:nvSpPr>
        <p:spPr>
          <a:xfrm>
            <a:off x="3962314" y="3276416"/>
            <a:ext cx="4198623" cy="95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dirty="0">
                <a:solidFill>
                  <a:schemeClr val="accent5">
                    <a:lumMod val="75000"/>
                  </a:schemeClr>
                </a:solidFill>
              </a:rPr>
              <a:t>26/09/2024</a:t>
            </a:r>
          </a:p>
        </p:txBody>
      </p:sp>
    </p:spTree>
    <p:extLst>
      <p:ext uri="{BB962C8B-B14F-4D97-AF65-F5344CB8AC3E}">
        <p14:creationId xmlns:p14="http://schemas.microsoft.com/office/powerpoint/2010/main" val="703601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F930B8A3-6CCB-7BA1-189C-153E0176FA74}"/>
              </a:ext>
            </a:extLst>
          </p:cNvPr>
          <p:cNvGrpSpPr/>
          <p:nvPr/>
        </p:nvGrpSpPr>
        <p:grpSpPr>
          <a:xfrm>
            <a:off x="373585" y="2423918"/>
            <a:ext cx="1678340" cy="566658"/>
            <a:chOff x="0" y="2129102"/>
            <a:chExt cx="2901156" cy="1160462"/>
          </a:xfrm>
          <a:solidFill>
            <a:srgbClr val="0F6FC6"/>
          </a:solidFill>
        </p:grpSpPr>
        <p:sp>
          <p:nvSpPr>
            <p:cNvPr id="14" name="Flecha: cheurón 13">
              <a:extLst>
                <a:ext uri="{FF2B5EF4-FFF2-40B4-BE49-F238E27FC236}">
                  <a16:creationId xmlns:a16="http://schemas.microsoft.com/office/drawing/2014/main" id="{99363974-30B9-AC54-A64E-35D830501423}"/>
                </a:ext>
              </a:extLst>
            </p:cNvPr>
            <p:cNvSpPr/>
            <p:nvPr/>
          </p:nvSpPr>
          <p:spPr>
            <a:xfrm>
              <a:off x="0" y="2129102"/>
              <a:ext cx="2901156" cy="1160462"/>
            </a:xfrm>
            <a:prstGeom prst="chevron">
              <a:avLst/>
            </a:pr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Flecha: cheurón 4">
              <a:extLst>
                <a:ext uri="{FF2B5EF4-FFF2-40B4-BE49-F238E27FC236}">
                  <a16:creationId xmlns:a16="http://schemas.microsoft.com/office/drawing/2014/main" id="{4040F270-3B1C-3AC6-4009-12734111BA1E}"/>
                </a:ext>
              </a:extLst>
            </p:cNvPr>
            <p:cNvSpPr txBox="1"/>
            <p:nvPr/>
          </p:nvSpPr>
          <p:spPr>
            <a:xfrm>
              <a:off x="676074" y="2129102"/>
              <a:ext cx="1966355" cy="1160462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0013" tIns="33338" rIns="33338" bIns="33338" numCol="1" spcCol="1270" anchor="ctr" anchorCtr="0">
              <a:noAutofit/>
            </a:bodyPr>
            <a:lstStyle/>
            <a:p>
              <a:pPr marL="0" lvl="0" indent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200" dirty="0"/>
                <a:t>DEMOGRAPHIC</a:t>
              </a:r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36265914-2531-E405-A1C6-1F95D45A98E3}"/>
              </a:ext>
            </a:extLst>
          </p:cNvPr>
          <p:cNvGrpSpPr/>
          <p:nvPr/>
        </p:nvGrpSpPr>
        <p:grpSpPr>
          <a:xfrm>
            <a:off x="374891" y="3618369"/>
            <a:ext cx="1678340" cy="566658"/>
            <a:chOff x="0" y="2129102"/>
            <a:chExt cx="2901156" cy="1160462"/>
          </a:xfrm>
          <a:solidFill>
            <a:srgbClr val="0F6FC6"/>
          </a:solidFill>
        </p:grpSpPr>
        <p:sp>
          <p:nvSpPr>
            <p:cNvPr id="17" name="Flecha: cheurón 16">
              <a:extLst>
                <a:ext uri="{FF2B5EF4-FFF2-40B4-BE49-F238E27FC236}">
                  <a16:creationId xmlns:a16="http://schemas.microsoft.com/office/drawing/2014/main" id="{B0834262-8A2D-453A-257F-35A728D33763}"/>
                </a:ext>
              </a:extLst>
            </p:cNvPr>
            <p:cNvSpPr/>
            <p:nvPr/>
          </p:nvSpPr>
          <p:spPr>
            <a:xfrm>
              <a:off x="0" y="2129102"/>
              <a:ext cx="2901156" cy="1160462"/>
            </a:xfrm>
            <a:prstGeom prst="chevron">
              <a:avLst/>
            </a:pr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Flecha: cheurón 4">
              <a:extLst>
                <a:ext uri="{FF2B5EF4-FFF2-40B4-BE49-F238E27FC236}">
                  <a16:creationId xmlns:a16="http://schemas.microsoft.com/office/drawing/2014/main" id="{D7F28E88-6FEC-C40B-7698-D998BC3E1774}"/>
                </a:ext>
              </a:extLst>
            </p:cNvPr>
            <p:cNvSpPr txBox="1"/>
            <p:nvPr/>
          </p:nvSpPr>
          <p:spPr>
            <a:xfrm>
              <a:off x="555654" y="2361092"/>
              <a:ext cx="2044375" cy="710530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0013" tIns="33338" rIns="33338" bIns="33338" numCol="1" spcCol="1270" anchor="ctr" anchorCtr="0">
              <a:noAutofit/>
            </a:bodyPr>
            <a:lstStyle/>
            <a:p>
              <a:pPr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400" dirty="0"/>
                <a:t>CLINICAL</a:t>
              </a:r>
              <a:endParaRPr lang="es-ES" sz="2000" kern="1200" dirty="0"/>
            </a:p>
          </p:txBody>
        </p:sp>
      </p:grpSp>
      <p:sp>
        <p:nvSpPr>
          <p:cNvPr id="22" name="CuadroTexto 21">
            <a:extLst>
              <a:ext uri="{FF2B5EF4-FFF2-40B4-BE49-F238E27FC236}">
                <a16:creationId xmlns:a16="http://schemas.microsoft.com/office/drawing/2014/main" id="{D6D1A904-51A0-9CFF-BA75-332362829545}"/>
              </a:ext>
            </a:extLst>
          </p:cNvPr>
          <p:cNvSpPr txBox="1"/>
          <p:nvPr/>
        </p:nvSpPr>
        <p:spPr>
          <a:xfrm>
            <a:off x="2125548" y="2463072"/>
            <a:ext cx="86334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dirty="0" err="1"/>
              <a:t>Most</a:t>
            </a:r>
            <a:r>
              <a:rPr lang="es-ES" sz="2200" dirty="0"/>
              <a:t> </a:t>
            </a:r>
            <a:r>
              <a:rPr lang="es-ES" sz="2200" dirty="0" err="1"/>
              <a:t>centenarians</a:t>
            </a:r>
            <a:r>
              <a:rPr lang="es-ES" sz="2200" dirty="0"/>
              <a:t> </a:t>
            </a:r>
            <a:r>
              <a:rPr lang="es-ES" sz="2200" dirty="0" err="1"/>
              <a:t>were</a:t>
            </a:r>
            <a:r>
              <a:rPr lang="es-ES" sz="2200" dirty="0"/>
              <a:t> </a:t>
            </a:r>
            <a:r>
              <a:rPr lang="es-ES" sz="2200" b="1" dirty="0" err="1"/>
              <a:t>women</a:t>
            </a:r>
            <a:r>
              <a:rPr lang="es-ES" sz="2200" dirty="0"/>
              <a:t> and </a:t>
            </a:r>
            <a:r>
              <a:rPr lang="es-ES" sz="2200" dirty="0" err="1"/>
              <a:t>lived</a:t>
            </a:r>
            <a:r>
              <a:rPr lang="es-ES" sz="2200" dirty="0"/>
              <a:t> in </a:t>
            </a:r>
            <a:r>
              <a:rPr lang="es-ES" sz="2200" b="1" dirty="0" err="1"/>
              <a:t>nursing</a:t>
            </a:r>
            <a:r>
              <a:rPr lang="es-ES" sz="2200" b="1" dirty="0"/>
              <a:t> </a:t>
            </a:r>
            <a:r>
              <a:rPr lang="es-ES" sz="2200" b="1" dirty="0" err="1"/>
              <a:t>homes</a:t>
            </a:r>
            <a:endParaRPr lang="es-ES" sz="2200" dirty="0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6EFAF162-DB1A-3873-2B14-80D485757964}"/>
              </a:ext>
            </a:extLst>
          </p:cNvPr>
          <p:cNvSpPr txBox="1"/>
          <p:nvPr/>
        </p:nvSpPr>
        <p:spPr>
          <a:xfrm>
            <a:off x="2117199" y="4733106"/>
            <a:ext cx="95451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dirty="0" err="1"/>
              <a:t>Centenarians</a:t>
            </a:r>
            <a:r>
              <a:rPr lang="es-ES" sz="2200" dirty="0"/>
              <a:t> </a:t>
            </a:r>
            <a:r>
              <a:rPr lang="es-ES" sz="2200" dirty="0" err="1"/>
              <a:t>showed</a:t>
            </a:r>
            <a:r>
              <a:rPr lang="es-ES" sz="2200" dirty="0"/>
              <a:t> </a:t>
            </a:r>
            <a:r>
              <a:rPr lang="es-ES" sz="2200" b="1" dirty="0" err="1"/>
              <a:t>better</a:t>
            </a:r>
            <a:r>
              <a:rPr lang="es-ES" sz="2200" b="1" dirty="0"/>
              <a:t> </a:t>
            </a:r>
            <a:r>
              <a:rPr lang="es-ES" sz="2200" b="1" dirty="0" err="1"/>
              <a:t>biological</a:t>
            </a:r>
            <a:r>
              <a:rPr lang="es-ES" sz="2200" b="1" dirty="0"/>
              <a:t> </a:t>
            </a:r>
            <a:r>
              <a:rPr lang="es-ES" sz="2200" b="1" dirty="0" err="1"/>
              <a:t>profiles</a:t>
            </a:r>
            <a:r>
              <a:rPr lang="es-ES" sz="2200" b="1" dirty="0"/>
              <a:t>, </a:t>
            </a:r>
            <a:r>
              <a:rPr lang="es-ES" sz="2200" dirty="0" err="1"/>
              <a:t>with</a:t>
            </a:r>
            <a:r>
              <a:rPr lang="es-ES" sz="2200" dirty="0"/>
              <a:t> </a:t>
            </a:r>
            <a:r>
              <a:rPr lang="en-US" sz="2200" b="1" dirty="0"/>
              <a:t>lower levels</a:t>
            </a:r>
            <a:r>
              <a:rPr lang="en-US" sz="2200" dirty="0"/>
              <a:t> of </a:t>
            </a:r>
            <a:r>
              <a:rPr lang="es-ES" sz="2200" b="1" dirty="0" err="1"/>
              <a:t>glucose</a:t>
            </a:r>
            <a:r>
              <a:rPr lang="es-ES" sz="2200" b="1" dirty="0"/>
              <a:t>, </a:t>
            </a:r>
            <a:r>
              <a:rPr lang="es-ES" sz="2200" b="1" dirty="0" err="1"/>
              <a:t>hemoglobin</a:t>
            </a:r>
            <a:r>
              <a:rPr lang="es-ES" sz="2200" b="1" dirty="0"/>
              <a:t>, </a:t>
            </a:r>
            <a:r>
              <a:rPr lang="es-ES" sz="2200" b="1" dirty="0" err="1"/>
              <a:t>glycosylated</a:t>
            </a:r>
            <a:r>
              <a:rPr lang="es-ES" sz="2200" b="1" dirty="0"/>
              <a:t> </a:t>
            </a:r>
            <a:r>
              <a:rPr lang="es-ES" sz="2200" b="1" dirty="0" err="1"/>
              <a:t>hemoglobin</a:t>
            </a:r>
            <a:r>
              <a:rPr lang="es-ES" sz="2200" b="1" dirty="0"/>
              <a:t>, </a:t>
            </a:r>
            <a:r>
              <a:rPr lang="es-ES" sz="2200" dirty="0"/>
              <a:t>and</a:t>
            </a:r>
            <a:r>
              <a:rPr lang="es-ES" sz="2200" b="1" dirty="0"/>
              <a:t> </a:t>
            </a:r>
            <a:r>
              <a:rPr lang="es-ES" sz="2200" b="1" dirty="0" err="1"/>
              <a:t>triglycerides</a:t>
            </a:r>
            <a:endParaRPr lang="es-ES" sz="2200" b="1" dirty="0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154372D4-E3D9-7BE8-448D-306BBD164FDB}"/>
              </a:ext>
            </a:extLst>
          </p:cNvPr>
          <p:cNvSpPr txBox="1"/>
          <p:nvPr/>
        </p:nvSpPr>
        <p:spPr>
          <a:xfrm>
            <a:off x="2117199" y="3522304"/>
            <a:ext cx="92629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b="1" dirty="0" err="1"/>
              <a:t>Centenarians</a:t>
            </a:r>
            <a:r>
              <a:rPr lang="es-ES" sz="2200" b="1" dirty="0"/>
              <a:t> </a:t>
            </a:r>
            <a:r>
              <a:rPr lang="en-US" sz="2200" dirty="0"/>
              <a:t>developed </a:t>
            </a:r>
            <a:r>
              <a:rPr lang="en-US" sz="2200" b="1" dirty="0"/>
              <a:t>fewer diseases, </a:t>
            </a:r>
            <a:r>
              <a:rPr lang="en-US" sz="2200" dirty="0"/>
              <a:t>took </a:t>
            </a:r>
            <a:r>
              <a:rPr lang="en-US" sz="2200" b="1" dirty="0"/>
              <a:t>fewer drugs, </a:t>
            </a:r>
            <a:r>
              <a:rPr lang="en-US" sz="2200" dirty="0"/>
              <a:t>and required </a:t>
            </a:r>
            <a:r>
              <a:rPr lang="en-US" sz="2200" b="1" dirty="0"/>
              <a:t>fewer medical </a:t>
            </a:r>
            <a:r>
              <a:rPr lang="es-ES" sz="2200" b="1" dirty="0" err="1"/>
              <a:t>attendances</a:t>
            </a:r>
            <a:endParaRPr lang="es-ES" sz="2200" b="1" dirty="0"/>
          </a:p>
        </p:txBody>
      </p:sp>
      <p:grpSp>
        <p:nvGrpSpPr>
          <p:cNvPr id="25" name="Grupo 24">
            <a:extLst>
              <a:ext uri="{FF2B5EF4-FFF2-40B4-BE49-F238E27FC236}">
                <a16:creationId xmlns:a16="http://schemas.microsoft.com/office/drawing/2014/main" id="{25C0F94F-D8F7-286F-7143-5E3CD03CDAD2}"/>
              </a:ext>
            </a:extLst>
          </p:cNvPr>
          <p:cNvGrpSpPr/>
          <p:nvPr/>
        </p:nvGrpSpPr>
        <p:grpSpPr>
          <a:xfrm>
            <a:off x="373585" y="4827255"/>
            <a:ext cx="1678340" cy="566658"/>
            <a:chOff x="0" y="2129102"/>
            <a:chExt cx="2901156" cy="1160462"/>
          </a:xfrm>
          <a:solidFill>
            <a:srgbClr val="0F6FC6"/>
          </a:solidFill>
        </p:grpSpPr>
        <p:sp>
          <p:nvSpPr>
            <p:cNvPr id="26" name="Flecha: cheurón 25">
              <a:extLst>
                <a:ext uri="{FF2B5EF4-FFF2-40B4-BE49-F238E27FC236}">
                  <a16:creationId xmlns:a16="http://schemas.microsoft.com/office/drawing/2014/main" id="{7A4ED2C2-E059-24B4-6632-552A048AD7C3}"/>
                </a:ext>
              </a:extLst>
            </p:cNvPr>
            <p:cNvSpPr/>
            <p:nvPr/>
          </p:nvSpPr>
          <p:spPr>
            <a:xfrm>
              <a:off x="0" y="2129102"/>
              <a:ext cx="2901156" cy="1160462"/>
            </a:xfrm>
            <a:prstGeom prst="chevron">
              <a:avLst/>
            </a:pr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Flecha: cheurón 4">
              <a:extLst>
                <a:ext uri="{FF2B5EF4-FFF2-40B4-BE49-F238E27FC236}">
                  <a16:creationId xmlns:a16="http://schemas.microsoft.com/office/drawing/2014/main" id="{149D3633-0178-613F-AD84-FA8ECDCE833E}"/>
                </a:ext>
              </a:extLst>
            </p:cNvPr>
            <p:cNvSpPr txBox="1"/>
            <p:nvPr/>
          </p:nvSpPr>
          <p:spPr>
            <a:xfrm>
              <a:off x="555654" y="2361092"/>
              <a:ext cx="2044375" cy="710530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0013" tIns="33338" rIns="33338" bIns="33338" numCol="1" spcCol="1270" anchor="ctr" anchorCtr="0">
              <a:noAutofit/>
            </a:bodyPr>
            <a:lstStyle/>
            <a:p>
              <a:pPr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400" dirty="0"/>
                <a:t>BIOLOGICAL</a:t>
              </a:r>
              <a:endParaRPr lang="es-ES" sz="2000" kern="1200" dirty="0"/>
            </a:p>
          </p:txBody>
        </p:sp>
      </p:grpSp>
      <p:sp>
        <p:nvSpPr>
          <p:cNvPr id="8" name="Google Shape;205;p30">
            <a:extLst>
              <a:ext uri="{FF2B5EF4-FFF2-40B4-BE49-F238E27FC236}">
                <a16:creationId xmlns:a16="http://schemas.microsoft.com/office/drawing/2014/main" id="{622FFDBF-94D3-5F1B-F300-4A9CB09DD056}"/>
              </a:ext>
            </a:extLst>
          </p:cNvPr>
          <p:cNvSpPr txBox="1">
            <a:spLocks/>
          </p:cNvSpPr>
          <p:nvPr/>
        </p:nvSpPr>
        <p:spPr>
          <a:xfrm>
            <a:off x="2664017" y="131399"/>
            <a:ext cx="6863963" cy="132556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>
            <a:lvl1pPr lvl="0" algn="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9pPr>
          </a:lstStyle>
          <a:p>
            <a:pPr algn="ctr"/>
            <a:r>
              <a:rPr lang="es-ES" sz="3200" dirty="0"/>
              <a:t>SUMMARY</a:t>
            </a:r>
            <a:endParaRPr lang="es-ES" sz="4000" dirty="0"/>
          </a:p>
        </p:txBody>
      </p:sp>
    </p:spTree>
    <p:extLst>
      <p:ext uri="{BB962C8B-B14F-4D97-AF65-F5344CB8AC3E}">
        <p14:creationId xmlns:p14="http://schemas.microsoft.com/office/powerpoint/2010/main" val="2997909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ítulo 27">
            <a:extLst>
              <a:ext uri="{FF2B5EF4-FFF2-40B4-BE49-F238E27FC236}">
                <a16:creationId xmlns:a16="http://schemas.microsoft.com/office/drawing/2014/main" id="{9056E78A-AB1D-E42A-D1AB-42D815949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THANK YOU!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155819F-725E-BE00-D8F6-6553A1C7F7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686" y="2034089"/>
            <a:ext cx="5576628" cy="3717752"/>
          </a:xfrm>
          <a:prstGeom prst="rect">
            <a:avLst/>
          </a:prstGeom>
        </p:spPr>
      </p:pic>
      <p:sp>
        <p:nvSpPr>
          <p:cNvPr id="2" name="TextBox 2">
            <a:extLst>
              <a:ext uri="{FF2B5EF4-FFF2-40B4-BE49-F238E27FC236}">
                <a16:creationId xmlns:a16="http://schemas.microsoft.com/office/drawing/2014/main" id="{1145C905-8551-F943-8844-079EC696AD99}"/>
              </a:ext>
            </a:extLst>
          </p:cNvPr>
          <p:cNvSpPr txBox="1"/>
          <p:nvPr/>
        </p:nvSpPr>
        <p:spPr>
          <a:xfrm>
            <a:off x="697077" y="1504524"/>
            <a:ext cx="2506648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u="sng" dirty="0"/>
              <a:t>Cellular Oncology Group</a:t>
            </a:r>
          </a:p>
          <a:p>
            <a:endParaRPr lang="en-US" b="1" u="sng" dirty="0"/>
          </a:p>
          <a:p>
            <a:r>
              <a:rPr lang="en-US" b="1" dirty="0"/>
              <a:t>Ander </a:t>
            </a:r>
            <a:r>
              <a:rPr lang="en-US" b="1" dirty="0" err="1"/>
              <a:t>Matheu</a:t>
            </a:r>
            <a:endParaRPr lang="en-US" b="1" dirty="0"/>
          </a:p>
          <a:p>
            <a:r>
              <a:rPr lang="en-US" dirty="0"/>
              <a:t>Estefania Carrasco</a:t>
            </a:r>
          </a:p>
          <a:p>
            <a:r>
              <a:rPr lang="en-US" dirty="0"/>
              <a:t>Verónica </a:t>
            </a:r>
            <a:r>
              <a:rPr lang="en-US" dirty="0" err="1"/>
              <a:t>Moncho</a:t>
            </a:r>
            <a:endParaRPr lang="en-US" dirty="0"/>
          </a:p>
          <a:p>
            <a:r>
              <a:rPr lang="en-US" dirty="0"/>
              <a:t>Diego Marcos</a:t>
            </a:r>
          </a:p>
          <a:p>
            <a:r>
              <a:rPr lang="en-US" dirty="0" err="1"/>
              <a:t>Nerea</a:t>
            </a:r>
            <a:r>
              <a:rPr lang="en-US" dirty="0"/>
              <a:t> </a:t>
            </a:r>
            <a:r>
              <a:rPr lang="en-US" dirty="0" err="1"/>
              <a:t>Iturrioz</a:t>
            </a:r>
            <a:endParaRPr lang="en-US" dirty="0"/>
          </a:p>
          <a:p>
            <a:r>
              <a:rPr lang="en-US" dirty="0" err="1"/>
              <a:t>Jhonatan</a:t>
            </a:r>
            <a:r>
              <a:rPr lang="en-US" dirty="0"/>
              <a:t> Vergara</a:t>
            </a:r>
          </a:p>
          <a:p>
            <a:r>
              <a:rPr lang="en-US" dirty="0"/>
              <a:t>Jon </a:t>
            </a:r>
            <a:r>
              <a:rPr lang="en-US" dirty="0" err="1"/>
              <a:t>Landa</a:t>
            </a:r>
            <a:endParaRPr lang="en-US" dirty="0"/>
          </a:p>
          <a:p>
            <a:r>
              <a:rPr lang="en-US" dirty="0" err="1"/>
              <a:t>Maddalen</a:t>
            </a:r>
            <a:r>
              <a:rPr lang="en-US" dirty="0"/>
              <a:t> </a:t>
            </a:r>
            <a:r>
              <a:rPr lang="en-US" dirty="0" err="1"/>
              <a:t>Otaegi</a:t>
            </a:r>
            <a:endParaRPr lang="en-US" dirty="0"/>
          </a:p>
          <a:p>
            <a:r>
              <a:rPr lang="en-US" dirty="0" err="1"/>
              <a:t>Aizpea</a:t>
            </a:r>
            <a:r>
              <a:rPr lang="en-US" dirty="0"/>
              <a:t> </a:t>
            </a:r>
            <a:r>
              <a:rPr lang="en-US" dirty="0" err="1"/>
              <a:t>Artetxe</a:t>
            </a:r>
            <a:endParaRPr lang="en-US" dirty="0"/>
          </a:p>
          <a:p>
            <a:r>
              <a:rPr lang="en-US" dirty="0" err="1"/>
              <a:t>Joseba</a:t>
            </a:r>
            <a:r>
              <a:rPr lang="en-US" dirty="0"/>
              <a:t> </a:t>
            </a:r>
            <a:r>
              <a:rPr lang="en-US" dirty="0" err="1"/>
              <a:t>Elizazu</a:t>
            </a:r>
            <a:endParaRPr lang="en-US" dirty="0"/>
          </a:p>
          <a:p>
            <a:r>
              <a:rPr lang="en-US" dirty="0" err="1"/>
              <a:t>Itxaso</a:t>
            </a:r>
            <a:r>
              <a:rPr lang="en-US" dirty="0"/>
              <a:t> Aguirre</a:t>
            </a:r>
          </a:p>
          <a:p>
            <a:endParaRPr lang="en-US" b="1" dirty="0"/>
          </a:p>
          <a:p>
            <a:endParaRPr lang="en-US" b="1" dirty="0"/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DD474771-9B7B-0CE9-556B-9860D22914C5}"/>
              </a:ext>
            </a:extLst>
          </p:cNvPr>
          <p:cNvSpPr txBox="1"/>
          <p:nvPr/>
        </p:nvSpPr>
        <p:spPr>
          <a:xfrm>
            <a:off x="9134573" y="1582340"/>
            <a:ext cx="285632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u="sng" dirty="0"/>
              <a:t>Collaborators:</a:t>
            </a:r>
            <a:r>
              <a:rPr lang="en-US" b="1" dirty="0"/>
              <a:t> </a:t>
            </a:r>
            <a:r>
              <a:rPr lang="es-ES" b="1" i="0" dirty="0" err="1">
                <a:effectLst/>
              </a:rPr>
              <a:t>Osakidetza</a:t>
            </a:r>
            <a:r>
              <a:rPr lang="es-ES" b="1" i="0" dirty="0">
                <a:effectLst/>
              </a:rPr>
              <a:t> </a:t>
            </a:r>
            <a:r>
              <a:rPr lang="es-ES" b="1" i="0" dirty="0" err="1">
                <a:effectLst/>
              </a:rPr>
              <a:t>Basque</a:t>
            </a:r>
            <a:r>
              <a:rPr lang="es-ES" b="1" i="0" dirty="0">
                <a:effectLst/>
              </a:rPr>
              <a:t> </a:t>
            </a:r>
            <a:r>
              <a:rPr lang="es-ES" b="1" i="0" dirty="0" err="1">
                <a:effectLst/>
              </a:rPr>
              <a:t>Health</a:t>
            </a:r>
            <a:r>
              <a:rPr lang="es-ES" b="1" i="0" dirty="0">
                <a:effectLst/>
              </a:rPr>
              <a:t> </a:t>
            </a:r>
            <a:r>
              <a:rPr lang="es-ES" b="1" i="0" dirty="0" err="1">
                <a:effectLst/>
              </a:rPr>
              <a:t>Service</a:t>
            </a:r>
            <a:endParaRPr lang="es-ES" b="1" i="0" dirty="0">
              <a:effectLst/>
            </a:endParaRPr>
          </a:p>
          <a:p>
            <a:endParaRPr lang="en-US" dirty="0"/>
          </a:p>
          <a:p>
            <a:r>
              <a:rPr lang="en-US" dirty="0"/>
              <a:t>Javier Mar</a:t>
            </a:r>
          </a:p>
          <a:p>
            <a:r>
              <a:rPr lang="en-US" dirty="0"/>
              <a:t>Igor </a:t>
            </a:r>
            <a:r>
              <a:rPr lang="en-US" dirty="0" err="1"/>
              <a:t>Larrañaga</a:t>
            </a:r>
            <a:endParaRPr lang="en-US" dirty="0"/>
          </a:p>
          <a:p>
            <a:endParaRPr lang="en-US" b="1" dirty="0"/>
          </a:p>
          <a:p>
            <a:endParaRPr lang="en-US" b="1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5B27F7C-6610-FEA1-7F8E-E20315CC76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4573" y="3313492"/>
            <a:ext cx="1787809" cy="690592"/>
          </a:xfrm>
          <a:prstGeom prst="rect">
            <a:avLst/>
          </a:prstGeom>
        </p:spPr>
      </p:pic>
      <p:sp>
        <p:nvSpPr>
          <p:cNvPr id="4" name="Título 27">
            <a:extLst>
              <a:ext uri="{FF2B5EF4-FFF2-40B4-BE49-F238E27FC236}">
                <a16:creationId xmlns:a16="http://schemas.microsoft.com/office/drawing/2014/main" id="{574F4656-1228-F755-46C6-5081B5EB90A5}"/>
              </a:ext>
            </a:extLst>
          </p:cNvPr>
          <p:cNvSpPr txBox="1">
            <a:spLocks/>
          </p:cNvSpPr>
          <p:nvPr/>
        </p:nvSpPr>
        <p:spPr>
          <a:xfrm>
            <a:off x="838200" y="571637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1400" dirty="0" err="1"/>
              <a:t>Contact</a:t>
            </a:r>
            <a:r>
              <a:rPr lang="es-ES" sz="1400" dirty="0"/>
              <a:t>: </a:t>
            </a:r>
            <a:r>
              <a:rPr lang="es-ES" sz="1400" dirty="0" err="1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sara.crucessalguero@bio-gipuzkoa</a:t>
            </a:r>
            <a:r>
              <a:rPr lang="es-ES" sz="1400" dirty="0" err="1"/>
              <a:t>.eus</a:t>
            </a:r>
            <a:endParaRPr lang="es-ES" sz="1400" dirty="0"/>
          </a:p>
          <a:p>
            <a:pPr algn="ctr"/>
            <a:r>
              <a:rPr lang="es-ES" sz="1400" dirty="0"/>
              <a:t>Supervisor: </a:t>
            </a:r>
            <a:r>
              <a:rPr lang="es-ES" sz="1400" dirty="0" err="1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ander.matheufernandez@</a:t>
            </a:r>
            <a:r>
              <a:rPr lang="es-ES" sz="1400" dirty="0" err="1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bio-gipuzkoa</a:t>
            </a:r>
            <a:r>
              <a:rPr lang="es-ES" sz="1400" dirty="0" err="1"/>
              <a:t>.eus</a:t>
            </a:r>
            <a:endParaRPr lang="es-ES" sz="140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6B66B85-891A-24A1-BA37-B58DB7FBC9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3743" y="5534634"/>
            <a:ext cx="2165050" cy="108252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1DDA8E2-07A8-BE68-8C3D-B4633E6A21E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35473" b="36430"/>
          <a:stretch/>
        </p:blipFill>
        <p:spPr>
          <a:xfrm>
            <a:off x="8703339" y="75153"/>
            <a:ext cx="3488661" cy="55137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9E3792A-CDA5-0C59-CDD3-330A8D8AA41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18334" b="24594"/>
          <a:stretch/>
        </p:blipFill>
        <p:spPr>
          <a:xfrm>
            <a:off x="1841288" y="75153"/>
            <a:ext cx="1729032" cy="740097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C994099A-B268-AE02-091B-0CD0DE170DC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19036"/>
            <a:ext cx="1729032" cy="919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28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0"/>
          <p:cNvSpPr/>
          <p:nvPr/>
        </p:nvSpPr>
        <p:spPr>
          <a:xfrm rot="-5400000">
            <a:off x="5551616" y="-4903237"/>
            <a:ext cx="1088768" cy="114848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205" name="Google Shape;205;p30"/>
          <p:cNvSpPr txBox="1">
            <a:spLocks noGrp="1"/>
          </p:cNvSpPr>
          <p:nvPr>
            <p:ph type="title"/>
          </p:nvPr>
        </p:nvSpPr>
        <p:spPr>
          <a:xfrm>
            <a:off x="1161242" y="58016"/>
            <a:ext cx="5266717" cy="132556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s" sz="4000" dirty="0">
                <a:solidFill>
                  <a:schemeClr val="lt1"/>
                </a:solidFill>
              </a:rPr>
              <a:t>Aging and centenarians</a:t>
            </a:r>
            <a:endParaRPr sz="3733" dirty="0">
              <a:solidFill>
                <a:schemeClr val="lt1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4865647-81A1-43F6-85D6-682621272A92}"/>
              </a:ext>
            </a:extLst>
          </p:cNvPr>
          <p:cNvSpPr txBox="1"/>
          <p:nvPr/>
        </p:nvSpPr>
        <p:spPr>
          <a:xfrm>
            <a:off x="10043928" y="901631"/>
            <a:ext cx="1738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+mj-lt"/>
              </a:rPr>
              <a:t>INTRODUCTION</a:t>
            </a:r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E84BEA35-C128-B27E-0927-8ECE98086498}"/>
              </a:ext>
            </a:extLst>
          </p:cNvPr>
          <p:cNvSpPr/>
          <p:nvPr/>
        </p:nvSpPr>
        <p:spPr>
          <a:xfrm>
            <a:off x="844202" y="4553451"/>
            <a:ext cx="3211750" cy="56987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 i="1" dirty="0">
              <a:solidFill>
                <a:schemeClr val="tx1"/>
              </a:solidFill>
              <a:effectLst/>
              <a:ea typeface="Calibri" panose="020F0502020204030204" pitchFamily="34" charset="0"/>
            </a:endParaRPr>
          </a:p>
          <a:p>
            <a:pPr algn="ctr"/>
            <a:r>
              <a:rPr lang="es-ES" dirty="0" err="1">
                <a:solidFill>
                  <a:schemeClr val="tx1"/>
                </a:solidFill>
              </a:rPr>
              <a:t>Compression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of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morbidity</a:t>
            </a:r>
            <a:endParaRPr lang="es-ES" sz="1600" i="1" dirty="0">
              <a:solidFill>
                <a:schemeClr val="tx1"/>
              </a:solidFill>
            </a:endParaRPr>
          </a:p>
          <a:p>
            <a:pPr algn="ctr"/>
            <a:endParaRPr lang="es-ES" sz="1400" dirty="0"/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29D97BE1-F6F2-1C58-CAD9-820BD6B1CFBF}"/>
              </a:ext>
            </a:extLst>
          </p:cNvPr>
          <p:cNvSpPr/>
          <p:nvPr/>
        </p:nvSpPr>
        <p:spPr>
          <a:xfrm>
            <a:off x="8087232" y="4557119"/>
            <a:ext cx="3074420" cy="56987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 i="1" dirty="0">
              <a:solidFill>
                <a:schemeClr val="tx1"/>
              </a:solidFill>
              <a:effectLst/>
              <a:ea typeface="Calibri" panose="020F0502020204030204" pitchFamily="34" charset="0"/>
            </a:endParaRPr>
          </a:p>
          <a:p>
            <a:pPr algn="ctr"/>
            <a:r>
              <a:rPr lang="es-ES" dirty="0" err="1">
                <a:solidFill>
                  <a:schemeClr val="tx1"/>
                </a:solidFill>
              </a:rPr>
              <a:t>Expansion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of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morbidity</a:t>
            </a:r>
            <a:endParaRPr lang="es-ES" sz="1600" i="1" dirty="0">
              <a:solidFill>
                <a:schemeClr val="tx1"/>
              </a:solidFill>
            </a:endParaRPr>
          </a:p>
          <a:p>
            <a:pPr algn="ctr"/>
            <a:endParaRPr lang="es-ES" sz="1400" dirty="0"/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FE41A829-5659-A035-DA74-2D9B0DEF391C}"/>
              </a:ext>
            </a:extLst>
          </p:cNvPr>
          <p:cNvSpPr/>
          <p:nvPr/>
        </p:nvSpPr>
        <p:spPr>
          <a:xfrm>
            <a:off x="5152246" y="3493493"/>
            <a:ext cx="1914124" cy="6155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CENTENARIANS</a:t>
            </a:r>
          </a:p>
        </p:txBody>
      </p:sp>
      <p:cxnSp>
        <p:nvCxnSpPr>
          <p:cNvPr id="6" name="Conector: angular 5">
            <a:extLst>
              <a:ext uri="{FF2B5EF4-FFF2-40B4-BE49-F238E27FC236}">
                <a16:creationId xmlns:a16="http://schemas.microsoft.com/office/drawing/2014/main" id="{52760794-3461-D697-6D03-990CB0B4B437}"/>
              </a:ext>
            </a:extLst>
          </p:cNvPr>
          <p:cNvCxnSpPr>
            <a:cxnSpLocks/>
            <a:stCxn id="2" idx="2"/>
            <a:endCxn id="11" idx="0"/>
          </p:cNvCxnSpPr>
          <p:nvPr/>
        </p:nvCxnSpPr>
        <p:spPr>
          <a:xfrm rot="5400000">
            <a:off x="4057473" y="2501615"/>
            <a:ext cx="444441" cy="365923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: angular 18">
            <a:extLst>
              <a:ext uri="{FF2B5EF4-FFF2-40B4-BE49-F238E27FC236}">
                <a16:creationId xmlns:a16="http://schemas.microsoft.com/office/drawing/2014/main" id="{4077690D-38C0-717F-DE6F-DFB87D31E4B9}"/>
              </a:ext>
            </a:extLst>
          </p:cNvPr>
          <p:cNvCxnSpPr>
            <a:cxnSpLocks/>
            <a:stCxn id="2" idx="2"/>
            <a:endCxn id="14" idx="0"/>
          </p:cNvCxnSpPr>
          <p:nvPr/>
        </p:nvCxnSpPr>
        <p:spPr>
          <a:xfrm rot="16200000" flipH="1">
            <a:off x="7642821" y="2575497"/>
            <a:ext cx="448109" cy="3515134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upo 4">
            <a:extLst>
              <a:ext uri="{FF2B5EF4-FFF2-40B4-BE49-F238E27FC236}">
                <a16:creationId xmlns:a16="http://schemas.microsoft.com/office/drawing/2014/main" id="{F0CEC250-336C-54F2-FC2C-B5386049B998}"/>
              </a:ext>
            </a:extLst>
          </p:cNvPr>
          <p:cNvGrpSpPr/>
          <p:nvPr/>
        </p:nvGrpSpPr>
        <p:grpSpPr>
          <a:xfrm>
            <a:off x="883837" y="5146873"/>
            <a:ext cx="3061902" cy="644464"/>
            <a:chOff x="4748977" y="3093958"/>
            <a:chExt cx="4005213" cy="797077"/>
          </a:xfrm>
        </p:grpSpPr>
        <p:pic>
          <p:nvPicPr>
            <p:cNvPr id="7" name="Main graphic">
              <a:extLst>
                <a:ext uri="{FF2B5EF4-FFF2-40B4-BE49-F238E27FC236}">
                  <a16:creationId xmlns:a16="http://schemas.microsoft.com/office/drawing/2014/main" id="{B8393CE1-6195-621D-3EFA-C5D6637C5847}"/>
                </a:ext>
              </a:extLst>
            </p:cNvPr>
            <p:cNvPicPr/>
            <p:nvPr/>
          </p:nvPicPr>
          <p:blipFill rotWithShape="1">
            <a:blip r:embed="rId3"/>
            <a:srcRect l="11459" t="70631" r="-1203" b="13743"/>
            <a:stretch/>
          </p:blipFill>
          <p:spPr>
            <a:xfrm>
              <a:off x="4748977" y="3093958"/>
              <a:ext cx="4005213" cy="752393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" name="Main graphic">
              <a:extLst>
                <a:ext uri="{FF2B5EF4-FFF2-40B4-BE49-F238E27FC236}">
                  <a16:creationId xmlns:a16="http://schemas.microsoft.com/office/drawing/2014/main" id="{792F9312-FD78-359F-C509-A61F803BDAB7}"/>
                </a:ext>
              </a:extLst>
            </p:cNvPr>
            <p:cNvPicPr/>
            <p:nvPr/>
          </p:nvPicPr>
          <p:blipFill rotWithShape="1">
            <a:blip r:embed="rId3"/>
            <a:srcRect l="94874" t="61558" r="-1203" b="29033"/>
            <a:stretch/>
          </p:blipFill>
          <p:spPr>
            <a:xfrm>
              <a:off x="8469603" y="3462794"/>
              <a:ext cx="284587" cy="428241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A0336F61-F722-CA99-7D0F-8C7B4E4975D0}"/>
              </a:ext>
            </a:extLst>
          </p:cNvPr>
          <p:cNvGrpSpPr/>
          <p:nvPr/>
        </p:nvGrpSpPr>
        <p:grpSpPr>
          <a:xfrm>
            <a:off x="8345208" y="5122256"/>
            <a:ext cx="2816444" cy="763696"/>
            <a:chOff x="7803120" y="5104921"/>
            <a:chExt cx="4035312" cy="917029"/>
          </a:xfrm>
        </p:grpSpPr>
        <p:grpSp>
          <p:nvGrpSpPr>
            <p:cNvPr id="10" name="Grupo 9">
              <a:extLst>
                <a:ext uri="{FF2B5EF4-FFF2-40B4-BE49-F238E27FC236}">
                  <a16:creationId xmlns:a16="http://schemas.microsoft.com/office/drawing/2014/main" id="{3023EE7F-F5EB-B682-2167-8E529FA02B10}"/>
                </a:ext>
              </a:extLst>
            </p:cNvPr>
            <p:cNvGrpSpPr/>
            <p:nvPr/>
          </p:nvGrpSpPr>
          <p:grpSpPr>
            <a:xfrm>
              <a:off x="9843916" y="5134480"/>
              <a:ext cx="1994516" cy="887470"/>
              <a:chOff x="2959100" y="1585485"/>
              <a:chExt cx="1824566" cy="742860"/>
            </a:xfrm>
          </p:grpSpPr>
          <p:pic>
            <p:nvPicPr>
              <p:cNvPr id="28" name="Main graphic">
                <a:extLst>
                  <a:ext uri="{FF2B5EF4-FFF2-40B4-BE49-F238E27FC236}">
                    <a16:creationId xmlns:a16="http://schemas.microsoft.com/office/drawing/2014/main" id="{82ACA2D7-F15F-DD16-4482-39B026441BB4}"/>
                  </a:ext>
                </a:extLst>
              </p:cNvPr>
              <p:cNvPicPr/>
              <p:nvPr/>
            </p:nvPicPr>
            <p:blipFill rotWithShape="1">
              <a:blip r:embed="rId3"/>
              <a:srcRect l="67875" t="51469" r="-1203" b="29033"/>
              <a:stretch/>
            </p:blipFill>
            <p:spPr>
              <a:xfrm>
                <a:off x="3412769" y="1585485"/>
                <a:ext cx="1370897" cy="74286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29" name="Main graphic">
                <a:extLst>
                  <a:ext uri="{FF2B5EF4-FFF2-40B4-BE49-F238E27FC236}">
                    <a16:creationId xmlns:a16="http://schemas.microsoft.com/office/drawing/2014/main" id="{C1F9BD9A-021D-06DE-F9DC-D814CCD40075}"/>
                  </a:ext>
                </a:extLst>
              </p:cNvPr>
              <p:cNvPicPr/>
              <p:nvPr/>
            </p:nvPicPr>
            <p:blipFill rotWithShape="1">
              <a:blip r:embed="rId3"/>
              <a:srcRect l="58398" t="62601" r="36111" b="33764"/>
              <a:stretch/>
            </p:blipFill>
            <p:spPr>
              <a:xfrm>
                <a:off x="2959100" y="2014552"/>
                <a:ext cx="225884" cy="138533"/>
              </a:xfrm>
              <a:prstGeom prst="rect">
                <a:avLst/>
              </a:prstGeom>
              <a:ln>
                <a:noFill/>
              </a:ln>
            </p:spPr>
          </p:pic>
        </p:grpSp>
        <p:grpSp>
          <p:nvGrpSpPr>
            <p:cNvPr id="12" name="Grupo 11">
              <a:extLst>
                <a:ext uri="{FF2B5EF4-FFF2-40B4-BE49-F238E27FC236}">
                  <a16:creationId xmlns:a16="http://schemas.microsoft.com/office/drawing/2014/main" id="{19A27878-4A4F-A169-08AA-3841BBCF50FA}"/>
                </a:ext>
              </a:extLst>
            </p:cNvPr>
            <p:cNvGrpSpPr/>
            <p:nvPr/>
          </p:nvGrpSpPr>
          <p:grpSpPr>
            <a:xfrm>
              <a:off x="7803120" y="5104921"/>
              <a:ext cx="2536723" cy="917029"/>
              <a:chOff x="4660856" y="1625562"/>
              <a:chExt cx="2536723" cy="917029"/>
            </a:xfrm>
          </p:grpSpPr>
          <p:grpSp>
            <p:nvGrpSpPr>
              <p:cNvPr id="13" name="Grupo 12">
                <a:extLst>
                  <a:ext uri="{FF2B5EF4-FFF2-40B4-BE49-F238E27FC236}">
                    <a16:creationId xmlns:a16="http://schemas.microsoft.com/office/drawing/2014/main" id="{5B2E2D86-0FE8-AAC2-4A7B-CAB0B745AE40}"/>
                  </a:ext>
                </a:extLst>
              </p:cNvPr>
              <p:cNvGrpSpPr/>
              <p:nvPr/>
            </p:nvGrpSpPr>
            <p:grpSpPr>
              <a:xfrm>
                <a:off x="4660856" y="1655121"/>
                <a:ext cx="2536723" cy="887470"/>
                <a:chOff x="4764836" y="1542979"/>
                <a:chExt cx="2536723" cy="887470"/>
              </a:xfrm>
            </p:grpSpPr>
            <p:grpSp>
              <p:nvGrpSpPr>
                <p:cNvPr id="22" name="Grupo 21">
                  <a:extLst>
                    <a:ext uri="{FF2B5EF4-FFF2-40B4-BE49-F238E27FC236}">
                      <a16:creationId xmlns:a16="http://schemas.microsoft.com/office/drawing/2014/main" id="{736AD3EE-9559-86DE-8496-32495B9F0219}"/>
                    </a:ext>
                  </a:extLst>
                </p:cNvPr>
                <p:cNvGrpSpPr/>
                <p:nvPr/>
              </p:nvGrpSpPr>
              <p:grpSpPr>
                <a:xfrm>
                  <a:off x="4764837" y="1542979"/>
                  <a:ext cx="2536722" cy="887470"/>
                  <a:chOff x="1092198" y="1585485"/>
                  <a:chExt cx="2320571" cy="742860"/>
                </a:xfrm>
              </p:grpSpPr>
              <p:pic>
                <p:nvPicPr>
                  <p:cNvPr id="26" name="Main graphic">
                    <a:extLst>
                      <a:ext uri="{FF2B5EF4-FFF2-40B4-BE49-F238E27FC236}">
                        <a16:creationId xmlns:a16="http://schemas.microsoft.com/office/drawing/2014/main" id="{14C829BB-8D10-00AD-AD9B-8CC378568219}"/>
                      </a:ext>
                    </a:extLst>
                  </p:cNvPr>
                  <p:cNvPicPr/>
                  <p:nvPr/>
                </p:nvPicPr>
                <p:blipFill rotWithShape="1">
                  <a:blip r:embed="rId3"/>
                  <a:srcRect l="11459" t="51469" r="32125" b="29033"/>
                  <a:stretch/>
                </p:blipFill>
                <p:spPr>
                  <a:xfrm>
                    <a:off x="1092198" y="1585485"/>
                    <a:ext cx="2320571" cy="742860"/>
                  </a:xfrm>
                  <a:prstGeom prst="rect">
                    <a:avLst/>
                  </a:prstGeom>
                  <a:ln>
                    <a:noFill/>
                  </a:ln>
                </p:spPr>
              </p:pic>
              <p:pic>
                <p:nvPicPr>
                  <p:cNvPr id="27" name="Main graphic">
                    <a:extLst>
                      <a:ext uri="{FF2B5EF4-FFF2-40B4-BE49-F238E27FC236}">
                        <a16:creationId xmlns:a16="http://schemas.microsoft.com/office/drawing/2014/main" id="{FB677641-3461-E465-A4B3-7BB1095FC298}"/>
                      </a:ext>
                    </a:extLst>
                  </p:cNvPr>
                  <p:cNvPicPr/>
                  <p:nvPr/>
                </p:nvPicPr>
                <p:blipFill rotWithShape="1">
                  <a:blip r:embed="rId3"/>
                  <a:srcRect l="58398" t="62601" r="36111" b="33764"/>
                  <a:stretch/>
                </p:blipFill>
                <p:spPr>
                  <a:xfrm>
                    <a:off x="2959100" y="2014552"/>
                    <a:ext cx="225884" cy="138533"/>
                  </a:xfrm>
                  <a:prstGeom prst="rect">
                    <a:avLst/>
                  </a:prstGeom>
                  <a:ln>
                    <a:noFill/>
                  </a:ln>
                </p:spPr>
              </p:pic>
            </p:grpSp>
            <p:sp>
              <p:nvSpPr>
                <p:cNvPr id="23" name="Rectángulo 22">
                  <a:extLst>
                    <a:ext uri="{FF2B5EF4-FFF2-40B4-BE49-F238E27FC236}">
                      <a16:creationId xmlns:a16="http://schemas.microsoft.com/office/drawing/2014/main" id="{94DADD53-5D34-3BC6-F325-E09F9C88755B}"/>
                    </a:ext>
                  </a:extLst>
                </p:cNvPr>
                <p:cNvSpPr/>
                <p:nvPr/>
              </p:nvSpPr>
              <p:spPr>
                <a:xfrm>
                  <a:off x="4764836" y="1695944"/>
                  <a:ext cx="2536723" cy="24771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cxnSp>
              <p:nvCxnSpPr>
                <p:cNvPr id="25" name="Conector recto de flecha 24">
                  <a:extLst>
                    <a:ext uri="{FF2B5EF4-FFF2-40B4-BE49-F238E27FC236}">
                      <a16:creationId xmlns:a16="http://schemas.microsoft.com/office/drawing/2014/main" id="{2E3D87B4-5F3F-C17B-65C8-4558F125B369}"/>
                    </a:ext>
                  </a:extLst>
                </p:cNvPr>
                <p:cNvCxnSpPr>
                  <a:cxnSpLocks/>
                  <a:endCxn id="23" idx="3"/>
                </p:cNvCxnSpPr>
                <p:nvPr/>
              </p:nvCxnSpPr>
              <p:spPr>
                <a:xfrm flipV="1">
                  <a:off x="4859495" y="1819802"/>
                  <a:ext cx="2412000" cy="12684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" name="Rectángulo 14">
                <a:extLst>
                  <a:ext uri="{FF2B5EF4-FFF2-40B4-BE49-F238E27FC236}">
                    <a16:creationId xmlns:a16="http://schemas.microsoft.com/office/drawing/2014/main" id="{E7509005-8FEF-435C-5B14-108E37DDED60}"/>
                  </a:ext>
                </a:extLst>
              </p:cNvPr>
              <p:cNvSpPr/>
              <p:nvPr/>
            </p:nvSpPr>
            <p:spPr>
              <a:xfrm>
                <a:off x="4660856" y="1808086"/>
                <a:ext cx="2536723" cy="2477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16" name="Conector recto de flecha 15">
                <a:extLst>
                  <a:ext uri="{FF2B5EF4-FFF2-40B4-BE49-F238E27FC236}">
                    <a16:creationId xmlns:a16="http://schemas.microsoft.com/office/drawing/2014/main" id="{B683F1A4-D1B7-1604-0AF6-48D6FCDEC739}"/>
                  </a:ext>
                </a:extLst>
              </p:cNvPr>
              <p:cNvCxnSpPr>
                <a:cxnSpLocks/>
                <a:endCxn id="15" idx="3"/>
              </p:cNvCxnSpPr>
              <p:nvPr/>
            </p:nvCxnSpPr>
            <p:spPr>
              <a:xfrm flipV="1">
                <a:off x="4755515" y="1931944"/>
                <a:ext cx="2412000" cy="12684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" name="Rectángulo 16">
                <a:extLst>
                  <a:ext uri="{FF2B5EF4-FFF2-40B4-BE49-F238E27FC236}">
                    <a16:creationId xmlns:a16="http://schemas.microsoft.com/office/drawing/2014/main" id="{AA109581-4A67-0BF6-B447-CA73E4F08971}"/>
                  </a:ext>
                </a:extLst>
              </p:cNvPr>
              <p:cNvSpPr/>
              <p:nvPr/>
            </p:nvSpPr>
            <p:spPr>
              <a:xfrm>
                <a:off x="4660856" y="1808086"/>
                <a:ext cx="2536723" cy="2477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18" name="Conector recto de flecha 17">
                <a:extLst>
                  <a:ext uri="{FF2B5EF4-FFF2-40B4-BE49-F238E27FC236}">
                    <a16:creationId xmlns:a16="http://schemas.microsoft.com/office/drawing/2014/main" id="{08C2AD30-3443-5F11-0E7D-6A5B89EDB69F}"/>
                  </a:ext>
                </a:extLst>
              </p:cNvPr>
              <p:cNvCxnSpPr>
                <a:cxnSpLocks/>
                <a:endCxn id="17" idx="3"/>
              </p:cNvCxnSpPr>
              <p:nvPr/>
            </p:nvCxnSpPr>
            <p:spPr>
              <a:xfrm flipV="1">
                <a:off x="4755515" y="1931944"/>
                <a:ext cx="2412000" cy="12684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0" name="CuadroTexto 19">
                <a:extLst>
                  <a:ext uri="{FF2B5EF4-FFF2-40B4-BE49-F238E27FC236}">
                    <a16:creationId xmlns:a16="http://schemas.microsoft.com/office/drawing/2014/main" id="{AF5D7BD7-7D66-CFA6-D86C-9062D7A4DB6A}"/>
                  </a:ext>
                </a:extLst>
              </p:cNvPr>
              <p:cNvSpPr txBox="1"/>
              <p:nvPr/>
            </p:nvSpPr>
            <p:spPr>
              <a:xfrm>
                <a:off x="5236934" y="1625562"/>
                <a:ext cx="1785714" cy="3235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s-ES" sz="1050" b="1" i="1" dirty="0" err="1">
                    <a:solidFill>
                      <a:schemeClr val="bg1">
                        <a:lumMod val="65000"/>
                      </a:schemeClr>
                    </a:solidFill>
                    <a:effectLst/>
                    <a:latin typeface="Calibri Light" panose="020F0302020204030204" pitchFamily="34" charset="0"/>
                    <a:ea typeface="Calibri" panose="020F0502020204030204" pitchFamily="34" charset="0"/>
                  </a:rPr>
                  <a:t>reduced</a:t>
                </a:r>
                <a:r>
                  <a:rPr lang="es-ES" sz="1050" b="1" i="1" dirty="0">
                    <a:solidFill>
                      <a:schemeClr val="bg1">
                        <a:lumMod val="65000"/>
                      </a:schemeClr>
                    </a:solidFill>
                    <a:effectLst/>
                    <a:latin typeface="Calibri Light" panose="020F0302020204030204" pitchFamily="34" charset="0"/>
                    <a:ea typeface="Calibri" panose="020F0502020204030204" pitchFamily="34" charset="0"/>
                  </a:rPr>
                  <a:t> </a:t>
                </a:r>
                <a:r>
                  <a:rPr lang="es-ES" sz="1050" b="1" i="1" dirty="0" err="1">
                    <a:solidFill>
                      <a:schemeClr val="bg1">
                        <a:lumMod val="65000"/>
                      </a:schemeClr>
                    </a:solidFill>
                    <a:effectLst/>
                    <a:latin typeface="Calibri Light" panose="020F0302020204030204" pitchFamily="34" charset="0"/>
                    <a:ea typeface="Calibri" panose="020F0502020204030204" pitchFamily="34" charset="0"/>
                  </a:rPr>
                  <a:t>healthspan</a:t>
                </a:r>
                <a:endParaRPr lang="es-ES" sz="1050" b="1" i="1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p:grpSp>
      </p:grpSp>
      <p:sp>
        <p:nvSpPr>
          <p:cNvPr id="30" name="Rectángulo: esquinas redondeadas 29">
            <a:extLst>
              <a:ext uri="{FF2B5EF4-FFF2-40B4-BE49-F238E27FC236}">
                <a16:creationId xmlns:a16="http://schemas.microsoft.com/office/drawing/2014/main" id="{328D8453-2A82-0FB7-CF3E-FA49E2B3F50A}"/>
              </a:ext>
            </a:extLst>
          </p:cNvPr>
          <p:cNvSpPr/>
          <p:nvPr/>
        </p:nvSpPr>
        <p:spPr>
          <a:xfrm>
            <a:off x="1161242" y="5907476"/>
            <a:ext cx="2507093" cy="593873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 i="1" dirty="0">
              <a:solidFill>
                <a:schemeClr val="tx1"/>
              </a:solidFill>
              <a:effectLst/>
              <a:ea typeface="Calibri" panose="020F0502020204030204" pitchFamily="34" charset="0"/>
            </a:endParaRPr>
          </a:p>
          <a:p>
            <a:pPr algn="ctr"/>
            <a:r>
              <a:rPr lang="es-ES" dirty="0">
                <a:solidFill>
                  <a:schemeClr val="bg1"/>
                </a:solidFill>
              </a:rPr>
              <a:t>MODEL OF HEALTHY AGING</a:t>
            </a:r>
            <a:endParaRPr lang="es-ES" sz="1600" i="1" dirty="0">
              <a:solidFill>
                <a:schemeClr val="bg1"/>
              </a:solidFill>
            </a:endParaRPr>
          </a:p>
          <a:p>
            <a:pPr algn="ctr"/>
            <a:endParaRPr lang="es-ES" sz="1400" dirty="0"/>
          </a:p>
        </p:txBody>
      </p:sp>
      <p:sp>
        <p:nvSpPr>
          <p:cNvPr id="31" name="Rectángulo: esquinas redondeadas 30">
            <a:extLst>
              <a:ext uri="{FF2B5EF4-FFF2-40B4-BE49-F238E27FC236}">
                <a16:creationId xmlns:a16="http://schemas.microsoft.com/office/drawing/2014/main" id="{1339B1F8-E738-7B56-2C22-D8246BD1D708}"/>
              </a:ext>
            </a:extLst>
          </p:cNvPr>
          <p:cNvSpPr/>
          <p:nvPr/>
        </p:nvSpPr>
        <p:spPr>
          <a:xfrm>
            <a:off x="1304013" y="1742821"/>
            <a:ext cx="9610590" cy="77372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 i="1" dirty="0">
              <a:solidFill>
                <a:schemeClr val="tx1"/>
              </a:solidFill>
              <a:effectLst/>
              <a:ea typeface="Calibri" panose="020F0502020204030204" pitchFamily="34" charset="0"/>
            </a:endParaRP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AGING</a:t>
            </a:r>
            <a:r>
              <a:rPr lang="en-US" dirty="0">
                <a:solidFill>
                  <a:schemeClr val="tx1"/>
                </a:solidFill>
              </a:rPr>
              <a:t> is a systemic, multifactorial, and degenerative process characterized by the decline and loss of physical and mental capacities</a:t>
            </a:r>
            <a:endParaRPr lang="es-ES" sz="1600" i="1" dirty="0">
              <a:solidFill>
                <a:schemeClr val="tx1"/>
              </a:solidFill>
            </a:endParaRPr>
          </a:p>
          <a:p>
            <a:pPr algn="ctr"/>
            <a:endParaRPr lang="es-ES" sz="1400" dirty="0"/>
          </a:p>
        </p:txBody>
      </p:sp>
      <p:cxnSp>
        <p:nvCxnSpPr>
          <p:cNvPr id="36" name="Conector recto de flecha 35">
            <a:extLst>
              <a:ext uri="{FF2B5EF4-FFF2-40B4-BE49-F238E27FC236}">
                <a16:creationId xmlns:a16="http://schemas.microsoft.com/office/drawing/2014/main" id="{D19A326C-34AC-15AE-A4F4-FE4C52E2E0DF}"/>
              </a:ext>
            </a:extLst>
          </p:cNvPr>
          <p:cNvCxnSpPr>
            <a:cxnSpLocks/>
            <a:stCxn id="31" idx="2"/>
            <a:endCxn id="37" idx="0"/>
          </p:cNvCxnSpPr>
          <p:nvPr/>
        </p:nvCxnSpPr>
        <p:spPr>
          <a:xfrm>
            <a:off x="6109308" y="2516544"/>
            <a:ext cx="0" cy="2609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ángulo: esquinas redondeadas 36">
            <a:extLst>
              <a:ext uri="{FF2B5EF4-FFF2-40B4-BE49-F238E27FC236}">
                <a16:creationId xmlns:a16="http://schemas.microsoft.com/office/drawing/2014/main" id="{25FC93C7-8339-1F56-6E0E-F286C91B5C5C}"/>
              </a:ext>
            </a:extLst>
          </p:cNvPr>
          <p:cNvSpPr/>
          <p:nvPr/>
        </p:nvSpPr>
        <p:spPr>
          <a:xfrm>
            <a:off x="3001184" y="2777447"/>
            <a:ext cx="6216248" cy="4824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Different individuals display different aging trajectories</a:t>
            </a:r>
            <a:endParaRPr lang="es-ES" sz="2400" dirty="0">
              <a:solidFill>
                <a:schemeClr val="tx1"/>
              </a:solidFill>
            </a:endParaRPr>
          </a:p>
        </p:txBody>
      </p:sp>
      <p:cxnSp>
        <p:nvCxnSpPr>
          <p:cNvPr id="51" name="Conector recto de flecha 50">
            <a:extLst>
              <a:ext uri="{FF2B5EF4-FFF2-40B4-BE49-F238E27FC236}">
                <a16:creationId xmlns:a16="http://schemas.microsoft.com/office/drawing/2014/main" id="{E233CDAC-1249-EF16-B773-EA44C60F9B67}"/>
              </a:ext>
            </a:extLst>
          </p:cNvPr>
          <p:cNvCxnSpPr>
            <a:cxnSpLocks/>
            <a:stCxn id="37" idx="2"/>
            <a:endCxn id="2" idx="0"/>
          </p:cNvCxnSpPr>
          <p:nvPr/>
        </p:nvCxnSpPr>
        <p:spPr>
          <a:xfrm>
            <a:off x="6109308" y="3259937"/>
            <a:ext cx="0" cy="2335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5550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2" grpId="0" animBg="1"/>
      <p:bldP spid="30" grpId="0" animBg="1"/>
      <p:bldP spid="31" grpId="0" animBg="1"/>
      <p:bldP spid="3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3">
            <a:extLst>
              <a:ext uri="{FF2B5EF4-FFF2-40B4-BE49-F238E27FC236}">
                <a16:creationId xmlns:a16="http://schemas.microsoft.com/office/drawing/2014/main" id="{1C72B181-3112-8B4E-C036-CF9777E7A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</a:t>
            </a:r>
          </a:p>
        </p:txBody>
      </p:sp>
      <p:sp>
        <p:nvSpPr>
          <p:cNvPr id="7" name="Google Shape;203;p30">
            <a:extLst>
              <a:ext uri="{FF2B5EF4-FFF2-40B4-BE49-F238E27FC236}">
                <a16:creationId xmlns:a16="http://schemas.microsoft.com/office/drawing/2014/main" id="{3272AF8F-7042-4871-A09F-5D373ACB5C94}"/>
              </a:ext>
            </a:extLst>
          </p:cNvPr>
          <p:cNvSpPr/>
          <p:nvPr/>
        </p:nvSpPr>
        <p:spPr>
          <a:xfrm rot="-5400000">
            <a:off x="5551616" y="-4903237"/>
            <a:ext cx="1088768" cy="114848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8" name="Google Shape;205;p30">
            <a:extLst>
              <a:ext uri="{FF2B5EF4-FFF2-40B4-BE49-F238E27FC236}">
                <a16:creationId xmlns:a16="http://schemas.microsoft.com/office/drawing/2014/main" id="{0A235559-36FC-40BD-81FE-A1BD9A253DD3}"/>
              </a:ext>
            </a:extLst>
          </p:cNvPr>
          <p:cNvSpPr txBox="1">
            <a:spLocks/>
          </p:cNvSpPr>
          <p:nvPr/>
        </p:nvSpPr>
        <p:spPr>
          <a:xfrm>
            <a:off x="1161242" y="58016"/>
            <a:ext cx="6745085" cy="132556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>
            <a:lvl1pPr lvl="0" algn="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9pPr>
          </a:lstStyle>
          <a:p>
            <a:pPr algn="l"/>
            <a:r>
              <a:rPr lang="es-ES" sz="4000" dirty="0" err="1">
                <a:solidFill>
                  <a:schemeClr val="lt1"/>
                </a:solidFill>
              </a:rPr>
              <a:t>Objectives</a:t>
            </a:r>
            <a:r>
              <a:rPr lang="es-ES" sz="4000" dirty="0">
                <a:solidFill>
                  <a:schemeClr val="lt1"/>
                </a:solidFill>
              </a:rPr>
              <a:t> and </a:t>
            </a:r>
            <a:r>
              <a:rPr lang="es-ES" sz="4000" dirty="0" err="1">
                <a:solidFill>
                  <a:schemeClr val="lt1"/>
                </a:solidFill>
              </a:rPr>
              <a:t>methods</a:t>
            </a:r>
            <a:endParaRPr lang="es-ES" sz="3733" dirty="0">
              <a:solidFill>
                <a:schemeClr val="lt1"/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4330776-73C3-42C0-BAB9-4EBE083A6804}"/>
              </a:ext>
            </a:extLst>
          </p:cNvPr>
          <p:cNvSpPr txBox="1"/>
          <p:nvPr/>
        </p:nvSpPr>
        <p:spPr>
          <a:xfrm>
            <a:off x="10043928" y="901631"/>
            <a:ext cx="1738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dirty="0">
                <a:solidFill>
                  <a:schemeClr val="bg1"/>
                </a:solidFill>
                <a:latin typeface="+mj-lt"/>
              </a:rPr>
              <a:t>METHODS</a:t>
            </a:r>
          </a:p>
        </p:txBody>
      </p:sp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id="{069642B3-34F4-E4B9-BDBC-67CD5F2F7AC5}"/>
              </a:ext>
            </a:extLst>
          </p:cNvPr>
          <p:cNvSpPr/>
          <p:nvPr/>
        </p:nvSpPr>
        <p:spPr>
          <a:xfrm>
            <a:off x="7124550" y="4905613"/>
            <a:ext cx="1593856" cy="545141"/>
          </a:xfrm>
          <a:prstGeom prst="roundRect">
            <a:avLst/>
          </a:prstGeom>
          <a:solidFill>
            <a:srgbClr val="0F6F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s-ES" sz="1600" dirty="0">
                <a:solidFill>
                  <a:schemeClr val="bg1"/>
                </a:solidFill>
              </a:rPr>
              <a:t>CENTENARIANS</a:t>
            </a:r>
          </a:p>
        </p:txBody>
      </p:sp>
      <p:sp>
        <p:nvSpPr>
          <p:cNvPr id="27" name="Rectángulo: esquinas redondeadas 26">
            <a:extLst>
              <a:ext uri="{FF2B5EF4-FFF2-40B4-BE49-F238E27FC236}">
                <a16:creationId xmlns:a16="http://schemas.microsoft.com/office/drawing/2014/main" id="{2AF4BD7E-2AA9-4C55-6EF7-C471004ABB37}"/>
              </a:ext>
            </a:extLst>
          </p:cNvPr>
          <p:cNvSpPr/>
          <p:nvPr/>
        </p:nvSpPr>
        <p:spPr>
          <a:xfrm>
            <a:off x="9484347" y="4916629"/>
            <a:ext cx="1593856" cy="523108"/>
          </a:xfrm>
          <a:prstGeom prst="roundRect">
            <a:avLst/>
          </a:prstGeom>
          <a:solidFill>
            <a:srgbClr val="0F6F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s-ES" sz="1600" dirty="0">
                <a:solidFill>
                  <a:schemeClr val="bg1"/>
                </a:solidFill>
              </a:rPr>
              <a:t>NON- CENTENARIANS</a:t>
            </a:r>
          </a:p>
        </p:txBody>
      </p:sp>
      <p:sp>
        <p:nvSpPr>
          <p:cNvPr id="28" name="Abrir llave 27">
            <a:extLst>
              <a:ext uri="{FF2B5EF4-FFF2-40B4-BE49-F238E27FC236}">
                <a16:creationId xmlns:a16="http://schemas.microsoft.com/office/drawing/2014/main" id="{C756C1E9-930E-5B54-4516-D0A865B89368}"/>
              </a:ext>
            </a:extLst>
          </p:cNvPr>
          <p:cNvSpPr/>
          <p:nvPr/>
        </p:nvSpPr>
        <p:spPr>
          <a:xfrm rot="5400000" flipH="1">
            <a:off x="8967926" y="3597071"/>
            <a:ext cx="266902" cy="419655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4AF288B7-1F2B-8DCF-6A13-40E33E1032C2}"/>
              </a:ext>
            </a:extLst>
          </p:cNvPr>
          <p:cNvSpPr txBox="1"/>
          <p:nvPr/>
        </p:nvSpPr>
        <p:spPr>
          <a:xfrm>
            <a:off x="8914065" y="5008703"/>
            <a:ext cx="443713" cy="383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vs</a:t>
            </a:r>
          </a:p>
        </p:txBody>
      </p:sp>
      <p:sp>
        <p:nvSpPr>
          <p:cNvPr id="31" name="Título 1">
            <a:extLst>
              <a:ext uri="{FF2B5EF4-FFF2-40B4-BE49-F238E27FC236}">
                <a16:creationId xmlns:a16="http://schemas.microsoft.com/office/drawing/2014/main" id="{F34D23E6-8955-E940-F84B-8C955C61C937}"/>
              </a:ext>
            </a:extLst>
          </p:cNvPr>
          <p:cNvSpPr txBox="1">
            <a:spLocks/>
          </p:cNvSpPr>
          <p:nvPr/>
        </p:nvSpPr>
        <p:spPr>
          <a:xfrm>
            <a:off x="6848953" y="5695189"/>
            <a:ext cx="4504847" cy="924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1600" dirty="0"/>
              <a:t>Do </a:t>
            </a:r>
            <a:r>
              <a:rPr lang="es-ES" sz="1600" dirty="0" err="1"/>
              <a:t>centenarians</a:t>
            </a:r>
            <a:r>
              <a:rPr lang="es-ES" sz="1600" dirty="0"/>
              <a:t> </a:t>
            </a:r>
            <a:r>
              <a:rPr lang="es-ES" sz="1600" dirty="0" err="1"/>
              <a:t>have</a:t>
            </a:r>
            <a:r>
              <a:rPr lang="es-ES" sz="1600" dirty="0"/>
              <a:t> </a:t>
            </a:r>
            <a:r>
              <a:rPr lang="es-ES" sz="1600" dirty="0" err="1"/>
              <a:t>any</a:t>
            </a:r>
            <a:r>
              <a:rPr lang="es-ES" sz="1600" dirty="0"/>
              <a:t> </a:t>
            </a:r>
            <a:r>
              <a:rPr lang="es-ES" sz="1600" dirty="0" err="1"/>
              <a:t>characteristic</a:t>
            </a:r>
            <a:r>
              <a:rPr lang="es-ES" sz="1600" dirty="0"/>
              <a:t> </a:t>
            </a:r>
            <a:r>
              <a:rPr lang="es-ES" sz="1600" dirty="0" err="1"/>
              <a:t>that</a:t>
            </a:r>
            <a:r>
              <a:rPr lang="es-ES" sz="1600" dirty="0"/>
              <a:t> </a:t>
            </a:r>
            <a:r>
              <a:rPr lang="es-ES" sz="1600" dirty="0" err="1"/>
              <a:t>distinguishes</a:t>
            </a:r>
            <a:r>
              <a:rPr lang="es-ES" sz="1600" dirty="0"/>
              <a:t> </a:t>
            </a:r>
            <a:r>
              <a:rPr lang="es-ES" sz="1600" dirty="0" err="1"/>
              <a:t>them</a:t>
            </a:r>
            <a:r>
              <a:rPr lang="es-ES" sz="1600" dirty="0"/>
              <a:t> </a:t>
            </a:r>
            <a:r>
              <a:rPr lang="es-ES" sz="1600" dirty="0" err="1"/>
              <a:t>from</a:t>
            </a:r>
            <a:r>
              <a:rPr lang="es-ES" sz="1600" dirty="0"/>
              <a:t> </a:t>
            </a:r>
            <a:r>
              <a:rPr lang="es-ES" sz="1600" dirty="0" err="1"/>
              <a:t>the</a:t>
            </a:r>
            <a:r>
              <a:rPr lang="es-ES" sz="1600" dirty="0"/>
              <a:t> </a:t>
            </a:r>
            <a:r>
              <a:rPr lang="es-ES" sz="1600" dirty="0" err="1"/>
              <a:t>rest</a:t>
            </a:r>
            <a:r>
              <a:rPr lang="es-ES" sz="1600" dirty="0"/>
              <a:t> </a:t>
            </a:r>
            <a:r>
              <a:rPr lang="es-ES" sz="1600" dirty="0" err="1"/>
              <a:t>of</a:t>
            </a:r>
            <a:r>
              <a:rPr lang="es-ES" sz="1600" dirty="0"/>
              <a:t> </a:t>
            </a:r>
            <a:r>
              <a:rPr lang="es-ES" sz="1600" dirty="0" err="1"/>
              <a:t>the</a:t>
            </a:r>
            <a:r>
              <a:rPr lang="es-ES" sz="1600" dirty="0"/>
              <a:t> </a:t>
            </a:r>
            <a:r>
              <a:rPr lang="es-ES" sz="1600" dirty="0" err="1"/>
              <a:t>population</a:t>
            </a:r>
            <a:r>
              <a:rPr lang="es-ES" sz="1600" dirty="0"/>
              <a:t>?</a:t>
            </a:r>
          </a:p>
        </p:txBody>
      </p:sp>
      <p:grpSp>
        <p:nvGrpSpPr>
          <p:cNvPr id="53" name="Grupo 52">
            <a:extLst>
              <a:ext uri="{FF2B5EF4-FFF2-40B4-BE49-F238E27FC236}">
                <a16:creationId xmlns:a16="http://schemas.microsoft.com/office/drawing/2014/main" id="{6AFCD333-307C-CB5C-80B9-7FA605066426}"/>
              </a:ext>
            </a:extLst>
          </p:cNvPr>
          <p:cNvGrpSpPr/>
          <p:nvPr/>
        </p:nvGrpSpPr>
        <p:grpSpPr>
          <a:xfrm>
            <a:off x="855798" y="3346458"/>
            <a:ext cx="3524699" cy="1006557"/>
            <a:chOff x="557303" y="2980245"/>
            <a:chExt cx="3524699" cy="1006557"/>
          </a:xfrm>
        </p:grpSpPr>
        <p:pic>
          <p:nvPicPr>
            <p:cNvPr id="24" name="Imagen 23">
              <a:extLst>
                <a:ext uri="{FF2B5EF4-FFF2-40B4-BE49-F238E27FC236}">
                  <a16:creationId xmlns:a16="http://schemas.microsoft.com/office/drawing/2014/main" id="{0FDB7E01-089F-0D9C-84ED-8055777B15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7303" y="2980245"/>
              <a:ext cx="1787809" cy="690592"/>
            </a:xfrm>
            <a:prstGeom prst="rect">
              <a:avLst/>
            </a:prstGeom>
          </p:spPr>
        </p:pic>
        <p:sp>
          <p:nvSpPr>
            <p:cNvPr id="32" name="Rectángulo: esquinas redondeadas 31">
              <a:extLst>
                <a:ext uri="{FF2B5EF4-FFF2-40B4-BE49-F238E27FC236}">
                  <a16:creationId xmlns:a16="http://schemas.microsoft.com/office/drawing/2014/main" id="{AD850380-E3FA-EF7C-D433-C0C553E34095}"/>
                </a:ext>
              </a:extLst>
            </p:cNvPr>
            <p:cNvSpPr/>
            <p:nvPr/>
          </p:nvSpPr>
          <p:spPr>
            <a:xfrm>
              <a:off x="979626" y="3210948"/>
              <a:ext cx="3102376" cy="77585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/>
              <a:r>
                <a:rPr lang="es-ES" dirty="0">
                  <a:solidFill>
                    <a:schemeClr val="tx1"/>
                  </a:solidFill>
                </a:rPr>
                <a:t>DATABASE FROM BASQUE HEALTH SERVICE</a:t>
              </a:r>
            </a:p>
          </p:txBody>
        </p:sp>
      </p:grpSp>
      <p:grpSp>
        <p:nvGrpSpPr>
          <p:cNvPr id="52" name="Grupo 51">
            <a:extLst>
              <a:ext uri="{FF2B5EF4-FFF2-40B4-BE49-F238E27FC236}">
                <a16:creationId xmlns:a16="http://schemas.microsoft.com/office/drawing/2014/main" id="{6F2BA81F-422C-6235-2040-7CED3533A883}"/>
              </a:ext>
            </a:extLst>
          </p:cNvPr>
          <p:cNvGrpSpPr/>
          <p:nvPr/>
        </p:nvGrpSpPr>
        <p:grpSpPr>
          <a:xfrm>
            <a:off x="236816" y="4740942"/>
            <a:ext cx="5290740" cy="900494"/>
            <a:chOff x="0" y="4235564"/>
            <a:chExt cx="5290740" cy="900494"/>
          </a:xfrm>
        </p:grpSpPr>
        <p:cxnSp>
          <p:nvCxnSpPr>
            <p:cNvPr id="36" name="Conector recto 35">
              <a:extLst>
                <a:ext uri="{FF2B5EF4-FFF2-40B4-BE49-F238E27FC236}">
                  <a16:creationId xmlns:a16="http://schemas.microsoft.com/office/drawing/2014/main" id="{CAA337EB-3747-115D-26B0-0C05F4F07FC6}"/>
                </a:ext>
              </a:extLst>
            </p:cNvPr>
            <p:cNvCxnSpPr>
              <a:cxnSpLocks/>
              <a:stCxn id="37" idx="6"/>
              <a:endCxn id="38" idx="2"/>
            </p:cNvCxnSpPr>
            <p:nvPr/>
          </p:nvCxnSpPr>
          <p:spPr>
            <a:xfrm>
              <a:off x="1234440" y="4555892"/>
              <a:ext cx="280771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Círculo: vacío 36">
              <a:extLst>
                <a:ext uri="{FF2B5EF4-FFF2-40B4-BE49-F238E27FC236}">
                  <a16:creationId xmlns:a16="http://schemas.microsoft.com/office/drawing/2014/main" id="{E58F9943-1C61-817B-C85E-B1ED00E48107}"/>
                </a:ext>
              </a:extLst>
            </p:cNvPr>
            <p:cNvSpPr/>
            <p:nvPr/>
          </p:nvSpPr>
          <p:spPr>
            <a:xfrm>
              <a:off x="842010" y="4361930"/>
              <a:ext cx="392430" cy="387923"/>
            </a:xfrm>
            <a:prstGeom prst="donu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38" name="Círculo: vacío 37">
              <a:extLst>
                <a:ext uri="{FF2B5EF4-FFF2-40B4-BE49-F238E27FC236}">
                  <a16:creationId xmlns:a16="http://schemas.microsoft.com/office/drawing/2014/main" id="{529CD054-8123-6588-055D-0B77C25FC27D}"/>
                </a:ext>
              </a:extLst>
            </p:cNvPr>
            <p:cNvSpPr/>
            <p:nvPr/>
          </p:nvSpPr>
          <p:spPr>
            <a:xfrm>
              <a:off x="4042157" y="4361930"/>
              <a:ext cx="392430" cy="387923"/>
            </a:xfrm>
            <a:prstGeom prst="donu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39" name="CuadroTexto 38">
              <a:extLst>
                <a:ext uri="{FF2B5EF4-FFF2-40B4-BE49-F238E27FC236}">
                  <a16:creationId xmlns:a16="http://schemas.microsoft.com/office/drawing/2014/main" id="{EE994E05-031F-B85D-CE29-7A5AD35F8E8F}"/>
                </a:ext>
              </a:extLst>
            </p:cNvPr>
            <p:cNvSpPr txBox="1"/>
            <p:nvPr/>
          </p:nvSpPr>
          <p:spPr>
            <a:xfrm>
              <a:off x="0" y="4797504"/>
              <a:ext cx="207644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600" dirty="0">
                  <a:solidFill>
                    <a:schemeClr val="tx1"/>
                  </a:solidFill>
                </a:rPr>
                <a:t>2014/01/01</a:t>
              </a:r>
              <a:endParaRPr lang="es-ES" sz="1600" dirty="0"/>
            </a:p>
          </p:txBody>
        </p:sp>
        <p:sp>
          <p:nvSpPr>
            <p:cNvPr id="40" name="CuadroTexto 39">
              <a:extLst>
                <a:ext uri="{FF2B5EF4-FFF2-40B4-BE49-F238E27FC236}">
                  <a16:creationId xmlns:a16="http://schemas.microsoft.com/office/drawing/2014/main" id="{F33653EA-6E49-7F63-FF6B-274AA8C018B3}"/>
                </a:ext>
              </a:extLst>
            </p:cNvPr>
            <p:cNvSpPr txBox="1"/>
            <p:nvPr/>
          </p:nvSpPr>
          <p:spPr>
            <a:xfrm>
              <a:off x="3214291" y="4797504"/>
              <a:ext cx="207644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600" dirty="0">
                  <a:solidFill>
                    <a:schemeClr val="tx1"/>
                  </a:solidFill>
                </a:rPr>
                <a:t>2020/12/31</a:t>
              </a:r>
              <a:endParaRPr lang="es-ES" sz="1600" dirty="0"/>
            </a:p>
          </p:txBody>
        </p:sp>
        <p:sp>
          <p:nvSpPr>
            <p:cNvPr id="41" name="CuadroTexto 40">
              <a:extLst>
                <a:ext uri="{FF2B5EF4-FFF2-40B4-BE49-F238E27FC236}">
                  <a16:creationId xmlns:a16="http://schemas.microsoft.com/office/drawing/2014/main" id="{7A5F0627-8964-9F6D-47C5-11C5026EFA35}"/>
                </a:ext>
              </a:extLst>
            </p:cNvPr>
            <p:cNvSpPr txBox="1"/>
            <p:nvPr/>
          </p:nvSpPr>
          <p:spPr>
            <a:xfrm>
              <a:off x="1150140" y="4235564"/>
              <a:ext cx="31023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dirty="0">
                  <a:solidFill>
                    <a:schemeClr val="tx1"/>
                  </a:solidFill>
                </a:rPr>
                <a:t>47,656 </a:t>
              </a:r>
              <a:r>
                <a:rPr lang="es-ES" sz="1400" dirty="0" err="1">
                  <a:solidFill>
                    <a:schemeClr val="tx1"/>
                  </a:solidFill>
                </a:rPr>
                <a:t>deceased</a:t>
              </a:r>
              <a:r>
                <a:rPr lang="es-ES" sz="1400" dirty="0">
                  <a:solidFill>
                    <a:schemeClr val="tx1"/>
                  </a:solidFill>
                </a:rPr>
                <a:t> </a:t>
              </a:r>
              <a:r>
                <a:rPr lang="es-ES" sz="1400" dirty="0" err="1">
                  <a:solidFill>
                    <a:schemeClr val="tx1"/>
                  </a:solidFill>
                </a:rPr>
                <a:t>individuals</a:t>
              </a:r>
              <a:endParaRPr lang="es-ES" sz="1400" dirty="0"/>
            </a:p>
          </p:txBody>
        </p:sp>
      </p:grp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B4AE4445-F0BD-7615-BF27-D3C70E2E6385}"/>
              </a:ext>
            </a:extLst>
          </p:cNvPr>
          <p:cNvSpPr/>
          <p:nvPr/>
        </p:nvSpPr>
        <p:spPr>
          <a:xfrm>
            <a:off x="702405" y="1698972"/>
            <a:ext cx="2179781" cy="77585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s-ES" dirty="0" err="1">
                <a:solidFill>
                  <a:schemeClr val="tx1"/>
                </a:solidFill>
              </a:rPr>
              <a:t>Basque</a:t>
            </a:r>
            <a:r>
              <a:rPr lang="es-ES" dirty="0">
                <a:solidFill>
                  <a:schemeClr val="tx1"/>
                </a:solidFill>
              </a:rPr>
              <a:t> Country </a:t>
            </a:r>
            <a:r>
              <a:rPr lang="es-ES" dirty="0" err="1">
                <a:solidFill>
                  <a:schemeClr val="tx1"/>
                </a:solidFill>
              </a:rPr>
              <a:t>population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is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b="1" dirty="0" err="1">
                <a:solidFill>
                  <a:schemeClr val="tx1"/>
                </a:solidFill>
              </a:rPr>
              <a:t>aged</a:t>
            </a:r>
            <a:endParaRPr lang="es-ES" dirty="0">
              <a:solidFill>
                <a:schemeClr val="tx1"/>
              </a:solidFill>
            </a:endParaRPr>
          </a:p>
        </p:txBody>
      </p:sp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E6038C9B-779E-11B9-D409-8642CF903E88}"/>
              </a:ext>
            </a:extLst>
          </p:cNvPr>
          <p:cNvCxnSpPr>
            <a:cxnSpLocks/>
            <a:stCxn id="18" idx="3"/>
            <a:endCxn id="26" idx="1"/>
          </p:cNvCxnSpPr>
          <p:nvPr/>
        </p:nvCxnSpPr>
        <p:spPr>
          <a:xfrm flipV="1">
            <a:off x="2882186" y="2081321"/>
            <a:ext cx="630938" cy="55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id="{141080B0-1C14-CA42-551E-F3C58A19FA64}"/>
              </a:ext>
            </a:extLst>
          </p:cNvPr>
          <p:cNvSpPr/>
          <p:nvPr/>
        </p:nvSpPr>
        <p:spPr>
          <a:xfrm>
            <a:off x="3513124" y="1693394"/>
            <a:ext cx="2179781" cy="775854"/>
          </a:xfrm>
          <a:prstGeom prst="roundRect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s-ES" dirty="0" err="1">
                <a:solidFill>
                  <a:schemeClr val="tx1"/>
                </a:solidFill>
              </a:rPr>
              <a:t>Centenarian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profile</a:t>
            </a:r>
            <a:r>
              <a:rPr lang="es-ES" dirty="0">
                <a:solidFill>
                  <a:schemeClr val="tx1"/>
                </a:solidFill>
              </a:rPr>
              <a:t>?</a:t>
            </a:r>
          </a:p>
        </p:txBody>
      </p:sp>
      <p:graphicFrame>
        <p:nvGraphicFramePr>
          <p:cNvPr id="51" name="Diagrama 50">
            <a:extLst>
              <a:ext uri="{FF2B5EF4-FFF2-40B4-BE49-F238E27FC236}">
                <a16:creationId xmlns:a16="http://schemas.microsoft.com/office/drawing/2014/main" id="{3DA913E2-0C59-EBB0-A4F0-28B4A9AF6E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63313321"/>
              </p:ext>
            </p:extLst>
          </p:nvPr>
        </p:nvGraphicFramePr>
        <p:xfrm>
          <a:off x="7195287" y="2437843"/>
          <a:ext cx="3758554" cy="24677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4" name="Rectángulo: esquinas redondeadas 53">
            <a:extLst>
              <a:ext uri="{FF2B5EF4-FFF2-40B4-BE49-F238E27FC236}">
                <a16:creationId xmlns:a16="http://schemas.microsoft.com/office/drawing/2014/main" id="{CCBEEAF7-169E-2A3D-3DC0-93E13B48B3E6}"/>
              </a:ext>
            </a:extLst>
          </p:cNvPr>
          <p:cNvSpPr/>
          <p:nvPr/>
        </p:nvSpPr>
        <p:spPr>
          <a:xfrm>
            <a:off x="6990428" y="1754625"/>
            <a:ext cx="4279963" cy="545141"/>
          </a:xfrm>
          <a:prstGeom prst="roundRect">
            <a:avLst/>
          </a:prstGeom>
          <a:solidFill>
            <a:srgbClr val="0F6F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s-ES" sz="1600" dirty="0">
                <a:solidFill>
                  <a:schemeClr val="bg1"/>
                </a:solidFill>
              </a:rPr>
              <a:t>INFORMATION ABOUT CLINICAL HISTORY</a:t>
            </a:r>
          </a:p>
        </p:txBody>
      </p:sp>
    </p:spTree>
    <p:extLst>
      <p:ext uri="{BB962C8B-B14F-4D97-AF65-F5344CB8AC3E}">
        <p14:creationId xmlns:p14="http://schemas.microsoft.com/office/powerpoint/2010/main" val="1514283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  <p:bldP spid="28" grpId="0" animBg="1"/>
      <p:bldP spid="30" grpId="0"/>
      <p:bldP spid="31" grpId="0"/>
      <p:bldP spid="18" grpId="0" animBg="1"/>
      <p:bldP spid="26" grpId="0" animBg="1"/>
      <p:bldGraphic spid="51" grpId="0">
        <p:bldAsOne/>
      </p:bldGraphic>
      <p:bldP spid="5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C56F89E-94AE-9C14-BE1A-F5B37269CF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93" y="1636564"/>
            <a:ext cx="5487520" cy="2930772"/>
          </a:xfrm>
          <a:prstGeom prst="rect">
            <a:avLst/>
          </a:prstGeom>
        </p:spPr>
      </p:pic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563DBA20-174E-AE34-1B6D-56B0D77725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2586595"/>
              </p:ext>
            </p:extLst>
          </p:nvPr>
        </p:nvGraphicFramePr>
        <p:xfrm>
          <a:off x="646750" y="4629309"/>
          <a:ext cx="2667000" cy="1850434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140011">
                  <a:extLst>
                    <a:ext uri="{9D8B030D-6E8A-4147-A177-3AD203B41FA5}">
                      <a16:colId xmlns:a16="http://schemas.microsoft.com/office/drawing/2014/main" val="1797876184"/>
                    </a:ext>
                  </a:extLst>
                </a:gridCol>
                <a:gridCol w="1526989">
                  <a:extLst>
                    <a:ext uri="{9D8B030D-6E8A-4147-A177-3AD203B41FA5}">
                      <a16:colId xmlns:a16="http://schemas.microsoft.com/office/drawing/2014/main" val="1132192382"/>
                    </a:ext>
                  </a:extLst>
                </a:gridCol>
              </a:tblGrid>
              <a:tr h="21144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>
                          <a:effectLst/>
                        </a:rPr>
                        <a:t>n (%)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95860902"/>
                  </a:ext>
                </a:extLst>
              </a:tr>
              <a:tr h="16615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&lt;50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effectLst/>
                        </a:rPr>
                        <a:t>82 (0.17%)</a:t>
                      </a:r>
                      <a:endParaRPr lang="es-ES" sz="140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501345"/>
                  </a:ext>
                </a:extLst>
              </a:tr>
              <a:tr h="16615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&gt;50 &amp; &lt;60 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effectLst/>
                        </a:rPr>
                        <a:t>2,752 (5.77%)</a:t>
                      </a:r>
                      <a:endParaRPr lang="es-ES" sz="140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001719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&gt;60 &amp; &lt;70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effectLst/>
                        </a:rPr>
                        <a:t>4,999 (10.49%)</a:t>
                      </a:r>
                      <a:endParaRPr lang="es-ES" sz="140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45041657"/>
                  </a:ext>
                </a:extLst>
              </a:tr>
              <a:tr h="11319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&gt;70 &amp; &lt;80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effectLst/>
                        </a:rPr>
                        <a:t>8,794 (18.45%)</a:t>
                      </a:r>
                      <a:endParaRPr lang="es-ES" sz="140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94750410"/>
                  </a:ext>
                </a:extLst>
              </a:tr>
              <a:tr h="25150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&gt;80 &amp; &lt;90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effectLst/>
                        </a:rPr>
                        <a:t>18,701 (39.24%)</a:t>
                      </a:r>
                      <a:endParaRPr lang="es-ES" sz="140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64336695"/>
                  </a:ext>
                </a:extLst>
              </a:tr>
              <a:tr h="16441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&gt;90 years &amp; &lt;100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effectLst/>
                        </a:rPr>
                        <a:t>12,309 (25.83%)</a:t>
                      </a:r>
                      <a:endParaRPr lang="es-ES" sz="140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25295416"/>
                  </a:ext>
                </a:extLst>
              </a:tr>
              <a:tr h="16639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&gt; 100 years 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effectLst/>
                        </a:rPr>
                        <a:t>379 (0.8%)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21580429"/>
                  </a:ext>
                </a:extLst>
              </a:tr>
            </a:tbl>
          </a:graphicData>
        </a:graphic>
      </p:graphicFrame>
      <p:sp>
        <p:nvSpPr>
          <p:cNvPr id="10" name="Google Shape;203;p30">
            <a:extLst>
              <a:ext uri="{FF2B5EF4-FFF2-40B4-BE49-F238E27FC236}">
                <a16:creationId xmlns:a16="http://schemas.microsoft.com/office/drawing/2014/main" id="{A9CB210B-886A-F8EC-3A3B-B07D70959552}"/>
              </a:ext>
            </a:extLst>
          </p:cNvPr>
          <p:cNvSpPr/>
          <p:nvPr/>
        </p:nvSpPr>
        <p:spPr>
          <a:xfrm rot="-5400000">
            <a:off x="5551616" y="-4903237"/>
            <a:ext cx="1088768" cy="114848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11" name="Google Shape;205;p30">
            <a:extLst>
              <a:ext uri="{FF2B5EF4-FFF2-40B4-BE49-F238E27FC236}">
                <a16:creationId xmlns:a16="http://schemas.microsoft.com/office/drawing/2014/main" id="{B16FA2C5-6A75-C985-8C65-A634E8550E31}"/>
              </a:ext>
            </a:extLst>
          </p:cNvPr>
          <p:cNvSpPr txBox="1">
            <a:spLocks/>
          </p:cNvSpPr>
          <p:nvPr/>
        </p:nvSpPr>
        <p:spPr>
          <a:xfrm>
            <a:off x="1161242" y="58016"/>
            <a:ext cx="6382558" cy="132556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>
            <a:lvl1pPr lvl="0" algn="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9pPr>
          </a:lstStyle>
          <a:p>
            <a:pPr algn="l"/>
            <a:r>
              <a:rPr lang="es-ES" sz="4000" dirty="0" err="1">
                <a:solidFill>
                  <a:schemeClr val="lt1"/>
                </a:solidFill>
              </a:rPr>
              <a:t>Demographic</a:t>
            </a:r>
            <a:r>
              <a:rPr lang="es-ES" sz="4000" dirty="0">
                <a:solidFill>
                  <a:schemeClr val="lt1"/>
                </a:solidFill>
              </a:rPr>
              <a:t> </a:t>
            </a:r>
            <a:r>
              <a:rPr lang="es-ES" sz="4000" dirty="0" err="1">
                <a:solidFill>
                  <a:schemeClr val="lt1"/>
                </a:solidFill>
              </a:rPr>
              <a:t>description</a:t>
            </a:r>
            <a:endParaRPr lang="es-ES" sz="3733" dirty="0">
              <a:solidFill>
                <a:schemeClr val="lt1"/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7EBF3CB-6CBC-A13E-62ED-A95A3667D34C}"/>
              </a:ext>
            </a:extLst>
          </p:cNvPr>
          <p:cNvSpPr txBox="1"/>
          <p:nvPr/>
        </p:nvSpPr>
        <p:spPr>
          <a:xfrm>
            <a:off x="9492343" y="901631"/>
            <a:ext cx="2290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dirty="0">
                <a:solidFill>
                  <a:schemeClr val="bg1"/>
                </a:solidFill>
                <a:latin typeface="+mj-lt"/>
              </a:rPr>
              <a:t>RESULTS</a:t>
            </a:r>
          </a:p>
        </p:txBody>
      </p:sp>
      <p:sp>
        <p:nvSpPr>
          <p:cNvPr id="12" name="Flecha: hacia abajo 11">
            <a:extLst>
              <a:ext uri="{FF2B5EF4-FFF2-40B4-BE49-F238E27FC236}">
                <a16:creationId xmlns:a16="http://schemas.microsoft.com/office/drawing/2014/main" id="{021FBF74-BDF4-0DE9-BAF5-98743FA4E1E5}"/>
              </a:ext>
            </a:extLst>
          </p:cNvPr>
          <p:cNvSpPr/>
          <p:nvPr/>
        </p:nvSpPr>
        <p:spPr>
          <a:xfrm rot="16200000">
            <a:off x="197569" y="6244683"/>
            <a:ext cx="247650" cy="37105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35A13F69-7E1D-4B99-4B61-A2E8AC9CC1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9678830"/>
              </p:ext>
            </p:extLst>
          </p:nvPr>
        </p:nvGraphicFramePr>
        <p:xfrm>
          <a:off x="6279599" y="1877783"/>
          <a:ext cx="5487522" cy="2305015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418886">
                  <a:extLst>
                    <a:ext uri="{9D8B030D-6E8A-4147-A177-3AD203B41FA5}">
                      <a16:colId xmlns:a16="http://schemas.microsoft.com/office/drawing/2014/main" val="1181572903"/>
                    </a:ext>
                  </a:extLst>
                </a:gridCol>
                <a:gridCol w="1539203">
                  <a:extLst>
                    <a:ext uri="{9D8B030D-6E8A-4147-A177-3AD203B41FA5}">
                      <a16:colId xmlns:a16="http://schemas.microsoft.com/office/drawing/2014/main" val="1883748942"/>
                    </a:ext>
                  </a:extLst>
                </a:gridCol>
                <a:gridCol w="144826">
                  <a:extLst>
                    <a:ext uri="{9D8B030D-6E8A-4147-A177-3AD203B41FA5}">
                      <a16:colId xmlns:a16="http://schemas.microsoft.com/office/drawing/2014/main" val="1765016607"/>
                    </a:ext>
                  </a:extLst>
                </a:gridCol>
                <a:gridCol w="1767788">
                  <a:extLst>
                    <a:ext uri="{9D8B030D-6E8A-4147-A177-3AD203B41FA5}">
                      <a16:colId xmlns:a16="http://schemas.microsoft.com/office/drawing/2014/main" val="267937266"/>
                    </a:ext>
                  </a:extLst>
                </a:gridCol>
                <a:gridCol w="616819">
                  <a:extLst>
                    <a:ext uri="{9D8B030D-6E8A-4147-A177-3AD203B41FA5}">
                      <a16:colId xmlns:a16="http://schemas.microsoft.com/office/drawing/2014/main" val="1805707771"/>
                    </a:ext>
                  </a:extLst>
                </a:gridCol>
              </a:tblGrid>
              <a:tr h="39839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030" marR="25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NC</a:t>
                      </a:r>
                      <a:endParaRPr lang="es-ES" sz="12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(n = 47,277)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030" marR="2503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</a:t>
                      </a:r>
                      <a:endParaRPr lang="es-ES" sz="12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(n = 379)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030" marR="2503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030" marR="250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i="1" dirty="0">
                          <a:effectLst/>
                        </a:rPr>
                        <a:t>p</a:t>
                      </a:r>
                      <a:r>
                        <a:rPr lang="en-US" sz="1200" dirty="0">
                          <a:effectLst/>
                        </a:rPr>
                        <a:t>-value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030" marR="25030" marT="0" marB="0" anchor="ctr"/>
                </a:tc>
                <a:extLst>
                  <a:ext uri="{0D108BD9-81ED-4DB2-BD59-A6C34878D82A}">
                    <a16:rowId xmlns:a16="http://schemas.microsoft.com/office/drawing/2014/main" val="1993969874"/>
                  </a:ext>
                </a:extLst>
              </a:tr>
              <a:tr h="21621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200" i="1" dirty="0">
                          <a:effectLst/>
                        </a:rPr>
                        <a:t>Demographic data</a:t>
                      </a:r>
                      <a:endParaRPr lang="es-ES" sz="12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030" marR="2503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030" marR="25030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6009683"/>
                  </a:ext>
                </a:extLst>
              </a:tr>
              <a:tr h="56346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Sex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030" marR="2503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23,959 women (50.68%)</a:t>
                      </a:r>
                      <a:endParaRPr lang="es-ES" sz="11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23,318 men (49.32%)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030" marR="2503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325 women (85.75%)</a:t>
                      </a:r>
                      <a:endParaRPr lang="es-ES" sz="11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54 men (14.25%)</a:t>
                      </a:r>
                      <a:endParaRPr lang="es-ES" sz="1100" dirty="0"/>
                    </a:p>
                  </a:txBody>
                  <a:tcPr marL="25030" marR="250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325 women (85.75%)</a:t>
                      </a:r>
                      <a:endParaRPr lang="es-ES" sz="110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54 men (14.25%)</a:t>
                      </a:r>
                      <a:endParaRPr lang="es-ES" sz="1100" dirty="0"/>
                    </a:p>
                  </a:txBody>
                  <a:tcPr marL="25030" marR="250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effectLst/>
                        </a:rPr>
                        <a:t>&lt;0.001</a:t>
                      </a:r>
                      <a:endParaRPr lang="es-ES" sz="1100" b="1" dirty="0">
                        <a:solidFill>
                          <a:srgbClr val="FF0000"/>
                        </a:solidFill>
                      </a:endParaRPr>
                    </a:p>
                  </a:txBody>
                  <a:tcPr marL="25030" marR="25030" marT="0" marB="0" anchor="ctr"/>
                </a:tc>
                <a:extLst>
                  <a:ext uri="{0D108BD9-81ED-4DB2-BD59-A6C34878D82A}">
                    <a16:rowId xmlns:a16="http://schemas.microsoft.com/office/drawing/2014/main" val="1788317070"/>
                  </a:ext>
                </a:extLst>
              </a:tr>
              <a:tr h="56346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Residence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030" marR="2503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41,138 no (87.01%)</a:t>
                      </a:r>
                      <a:endParaRPr lang="es-ES" sz="11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6,139 yes (12.99%)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030" marR="2503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282 no (74.41%)</a:t>
                      </a:r>
                      <a:endParaRPr lang="es-ES" sz="110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97 yes (25.59%)</a:t>
                      </a:r>
                      <a:endParaRPr lang="es-ES" sz="1100"/>
                    </a:p>
                  </a:txBody>
                  <a:tcPr marL="25030" marR="250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282 no (74.41%)</a:t>
                      </a:r>
                      <a:endParaRPr lang="es-ES" sz="110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97 yes (25.59%)</a:t>
                      </a:r>
                      <a:endParaRPr lang="es-ES" sz="1100"/>
                    </a:p>
                  </a:txBody>
                  <a:tcPr marL="25030" marR="250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effectLst/>
                        </a:rPr>
                        <a:t>&lt;0.001</a:t>
                      </a:r>
                      <a:endParaRPr lang="es-ES" sz="1100" b="1" dirty="0">
                        <a:solidFill>
                          <a:srgbClr val="FF0000"/>
                        </a:solidFill>
                      </a:endParaRPr>
                    </a:p>
                  </a:txBody>
                  <a:tcPr marL="25030" marR="25030" marT="0" marB="0" anchor="ctr"/>
                </a:tc>
                <a:extLst>
                  <a:ext uri="{0D108BD9-81ED-4DB2-BD59-A6C34878D82A}">
                    <a16:rowId xmlns:a16="http://schemas.microsoft.com/office/drawing/2014/main" val="2716563176"/>
                  </a:ext>
                </a:extLst>
              </a:tr>
              <a:tr h="56346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Caretaker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030" marR="2503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22,438 yes (47.46%)</a:t>
                      </a:r>
                      <a:endParaRPr lang="es-ES" sz="11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2,930 no (6.2%)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030" marR="2503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197 yes (51.98%)</a:t>
                      </a:r>
                      <a:endParaRPr lang="es-ES" sz="11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15 no (3.96%)</a:t>
                      </a:r>
                      <a:endParaRPr lang="es-ES" sz="1100" dirty="0"/>
                    </a:p>
                  </a:txBody>
                  <a:tcPr marL="25030" marR="250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197 yes (51.98%)</a:t>
                      </a:r>
                      <a:endParaRPr lang="es-ES" sz="11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15 no (3.96%)</a:t>
                      </a:r>
                      <a:endParaRPr lang="es-ES" sz="1100" dirty="0"/>
                    </a:p>
                  </a:txBody>
                  <a:tcPr marL="25030" marR="250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0.0542</a:t>
                      </a:r>
                      <a:endParaRPr lang="es-ES" sz="1100" dirty="0"/>
                    </a:p>
                  </a:txBody>
                  <a:tcPr marL="25030" marR="25030" marT="0" marB="0" anchor="ctr"/>
                </a:tc>
                <a:extLst>
                  <a:ext uri="{0D108BD9-81ED-4DB2-BD59-A6C34878D82A}">
                    <a16:rowId xmlns:a16="http://schemas.microsoft.com/office/drawing/2014/main" val="3341822288"/>
                  </a:ext>
                </a:extLst>
              </a:tr>
            </a:tbl>
          </a:graphicData>
        </a:graphic>
      </p:graphicFrame>
      <p:sp>
        <p:nvSpPr>
          <p:cNvPr id="15" name="Elipse 14">
            <a:extLst>
              <a:ext uri="{FF2B5EF4-FFF2-40B4-BE49-F238E27FC236}">
                <a16:creationId xmlns:a16="http://schemas.microsoft.com/office/drawing/2014/main" id="{0DBB1D8E-691F-4872-5768-2261BF3127F9}"/>
              </a:ext>
            </a:extLst>
          </p:cNvPr>
          <p:cNvSpPr/>
          <p:nvPr/>
        </p:nvSpPr>
        <p:spPr>
          <a:xfrm>
            <a:off x="9536930" y="2355046"/>
            <a:ext cx="1479989" cy="41200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DB583D91-A700-457C-7F2D-A06541286A14}"/>
              </a:ext>
            </a:extLst>
          </p:cNvPr>
          <p:cNvSpPr/>
          <p:nvPr/>
        </p:nvSpPr>
        <p:spPr>
          <a:xfrm>
            <a:off x="9610405" y="3250357"/>
            <a:ext cx="1234966" cy="30974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087EF248-C399-98D9-8F33-C0208CC109E5}"/>
              </a:ext>
            </a:extLst>
          </p:cNvPr>
          <p:cNvSpPr/>
          <p:nvPr/>
        </p:nvSpPr>
        <p:spPr>
          <a:xfrm>
            <a:off x="7641680" y="2350114"/>
            <a:ext cx="1841610" cy="70532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A9703BE2-40D8-EFA0-E641-E9469D595F36}"/>
              </a:ext>
            </a:extLst>
          </p:cNvPr>
          <p:cNvSpPr/>
          <p:nvPr/>
        </p:nvSpPr>
        <p:spPr>
          <a:xfrm>
            <a:off x="7858411" y="3250357"/>
            <a:ext cx="1408148" cy="30974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9" name="Flecha: hacia abajo 18">
            <a:extLst>
              <a:ext uri="{FF2B5EF4-FFF2-40B4-BE49-F238E27FC236}">
                <a16:creationId xmlns:a16="http://schemas.microsoft.com/office/drawing/2014/main" id="{F4861420-BB0A-61D8-7124-4833A3F2FF8A}"/>
              </a:ext>
            </a:extLst>
          </p:cNvPr>
          <p:cNvSpPr/>
          <p:nvPr/>
        </p:nvSpPr>
        <p:spPr>
          <a:xfrm rot="16200000">
            <a:off x="5870615" y="2630090"/>
            <a:ext cx="247650" cy="37105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Flecha: hacia abajo 19">
            <a:extLst>
              <a:ext uri="{FF2B5EF4-FFF2-40B4-BE49-F238E27FC236}">
                <a16:creationId xmlns:a16="http://schemas.microsoft.com/office/drawing/2014/main" id="{1E36A0E0-00B2-1140-E146-872E94C9AE7F}"/>
              </a:ext>
            </a:extLst>
          </p:cNvPr>
          <p:cNvSpPr/>
          <p:nvPr/>
        </p:nvSpPr>
        <p:spPr>
          <a:xfrm rot="16200000">
            <a:off x="5870615" y="3198788"/>
            <a:ext cx="247650" cy="37105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3375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5" grpId="1" animBg="1"/>
      <p:bldP spid="16" grpId="0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203;p30">
            <a:extLst>
              <a:ext uri="{FF2B5EF4-FFF2-40B4-BE49-F238E27FC236}">
                <a16:creationId xmlns:a16="http://schemas.microsoft.com/office/drawing/2014/main" id="{A9CB210B-886A-F8EC-3A3B-B07D70959552}"/>
              </a:ext>
            </a:extLst>
          </p:cNvPr>
          <p:cNvSpPr/>
          <p:nvPr/>
        </p:nvSpPr>
        <p:spPr>
          <a:xfrm rot="-5400000">
            <a:off x="5551616" y="-4903237"/>
            <a:ext cx="1088768" cy="114848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11" name="Google Shape;205;p30">
            <a:extLst>
              <a:ext uri="{FF2B5EF4-FFF2-40B4-BE49-F238E27FC236}">
                <a16:creationId xmlns:a16="http://schemas.microsoft.com/office/drawing/2014/main" id="{B16FA2C5-6A75-C985-8C65-A634E8550E31}"/>
              </a:ext>
            </a:extLst>
          </p:cNvPr>
          <p:cNvSpPr txBox="1">
            <a:spLocks/>
          </p:cNvSpPr>
          <p:nvPr/>
        </p:nvSpPr>
        <p:spPr>
          <a:xfrm>
            <a:off x="1161242" y="58016"/>
            <a:ext cx="4796502" cy="132556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>
            <a:lvl1pPr lvl="0" algn="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9pPr>
          </a:lstStyle>
          <a:p>
            <a:r>
              <a:rPr lang="es-ES" sz="4000" dirty="0" err="1">
                <a:solidFill>
                  <a:schemeClr val="lt1"/>
                </a:solidFill>
              </a:rPr>
              <a:t>Analysis</a:t>
            </a:r>
            <a:r>
              <a:rPr lang="es-ES" sz="4000" dirty="0">
                <a:solidFill>
                  <a:schemeClr val="lt1"/>
                </a:solidFill>
              </a:rPr>
              <a:t> </a:t>
            </a:r>
            <a:r>
              <a:rPr lang="es-ES" sz="4000" dirty="0" err="1">
                <a:solidFill>
                  <a:schemeClr val="lt1"/>
                </a:solidFill>
              </a:rPr>
              <a:t>of</a:t>
            </a:r>
            <a:r>
              <a:rPr lang="es-ES" sz="4000" dirty="0">
                <a:solidFill>
                  <a:schemeClr val="lt1"/>
                </a:solidFill>
              </a:rPr>
              <a:t> </a:t>
            </a:r>
            <a:r>
              <a:rPr lang="es-ES" sz="4000" dirty="0" err="1">
                <a:solidFill>
                  <a:schemeClr val="lt1"/>
                </a:solidFill>
              </a:rPr>
              <a:t>diagnoses</a:t>
            </a:r>
            <a:endParaRPr lang="es-ES" sz="3733" dirty="0">
              <a:solidFill>
                <a:schemeClr val="lt1"/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7EBF3CB-6CBC-A13E-62ED-A95A3667D34C}"/>
              </a:ext>
            </a:extLst>
          </p:cNvPr>
          <p:cNvSpPr txBox="1"/>
          <p:nvPr/>
        </p:nvSpPr>
        <p:spPr>
          <a:xfrm>
            <a:off x="9492343" y="901631"/>
            <a:ext cx="2290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dirty="0">
                <a:solidFill>
                  <a:schemeClr val="bg1"/>
                </a:solidFill>
                <a:latin typeface="+mj-lt"/>
              </a:rPr>
              <a:t>RESULTS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DBA5E13F-75AD-F689-78DB-96547A72BF2D}"/>
              </a:ext>
            </a:extLst>
          </p:cNvPr>
          <p:cNvGraphicFramePr>
            <a:graphicFrameLocks noGrp="1"/>
          </p:cNvGraphicFramePr>
          <p:nvPr/>
        </p:nvGraphicFramePr>
        <p:xfrm>
          <a:off x="5477933" y="1972205"/>
          <a:ext cx="6304419" cy="4737494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4038600">
                  <a:extLst>
                    <a:ext uri="{9D8B030D-6E8A-4147-A177-3AD203B41FA5}">
                      <a16:colId xmlns:a16="http://schemas.microsoft.com/office/drawing/2014/main" val="1450075642"/>
                    </a:ext>
                  </a:extLst>
                </a:gridCol>
                <a:gridCol w="931334">
                  <a:extLst>
                    <a:ext uri="{9D8B030D-6E8A-4147-A177-3AD203B41FA5}">
                      <a16:colId xmlns:a16="http://schemas.microsoft.com/office/drawing/2014/main" val="1511217781"/>
                    </a:ext>
                  </a:extLst>
                </a:gridCol>
                <a:gridCol w="804333">
                  <a:extLst>
                    <a:ext uri="{9D8B030D-6E8A-4147-A177-3AD203B41FA5}">
                      <a16:colId xmlns:a16="http://schemas.microsoft.com/office/drawing/2014/main" val="2955098449"/>
                    </a:ext>
                  </a:extLst>
                </a:gridCol>
                <a:gridCol w="530152">
                  <a:extLst>
                    <a:ext uri="{9D8B030D-6E8A-4147-A177-3AD203B41FA5}">
                      <a16:colId xmlns:a16="http://schemas.microsoft.com/office/drawing/2014/main" val="275521511"/>
                    </a:ext>
                  </a:extLst>
                </a:gridCol>
              </a:tblGrid>
              <a:tr h="24140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>
                          <a:effectLst/>
                        </a:rPr>
                        <a:t>DIAGNOSES</a:t>
                      </a:r>
                      <a:endParaRPr lang="es-E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3" marR="522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>
                          <a:effectLst/>
                        </a:rPr>
                        <a:t>NC</a:t>
                      </a:r>
                      <a:endParaRPr lang="es-E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3" marR="522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>
                          <a:effectLst/>
                        </a:rPr>
                        <a:t>C</a:t>
                      </a:r>
                      <a:endParaRPr lang="es-E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3" marR="522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>
                          <a:effectLst/>
                        </a:rPr>
                        <a:t>p-value</a:t>
                      </a:r>
                      <a:endParaRPr lang="es-E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3" marR="52283" marT="0" marB="0" anchor="ctr"/>
                </a:tc>
                <a:extLst>
                  <a:ext uri="{0D108BD9-81ED-4DB2-BD59-A6C34878D82A}">
                    <a16:rowId xmlns:a16="http://schemas.microsoft.com/office/drawing/2014/main" val="3015866039"/>
                  </a:ext>
                </a:extLst>
              </a:tr>
              <a:tr h="24140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>
                          <a:effectLst/>
                        </a:rPr>
                        <a:t>Infection and Parasitic Diseases</a:t>
                      </a:r>
                      <a:endParaRPr lang="es-E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3" marR="5228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>
                          <a:effectLst/>
                        </a:rPr>
                        <a:t>0.027 ± 0.28</a:t>
                      </a:r>
                      <a:endParaRPr lang="es-E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3" marR="5228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>
                          <a:effectLst/>
                        </a:rPr>
                        <a:t>0.005 ± 0.07</a:t>
                      </a:r>
                      <a:endParaRPr lang="es-E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3" marR="5228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>
                          <a:effectLst/>
                        </a:rPr>
                        <a:t>0.138</a:t>
                      </a:r>
                      <a:endParaRPr lang="es-E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3" marR="52283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7199360"/>
                  </a:ext>
                </a:extLst>
              </a:tr>
              <a:tr h="24140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>
                          <a:effectLst/>
                        </a:rPr>
                        <a:t>Neoplasms</a:t>
                      </a:r>
                      <a:endParaRPr lang="es-E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3" marR="52283" marT="0" marB="0">
                    <a:solidFill>
                      <a:srgbClr val="CFE2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1.35 ± 4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3" marR="52283" marT="0" marB="0" anchor="ctr">
                    <a:solidFill>
                      <a:srgbClr val="CFE2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0.08 ± 0.42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3" marR="52283" marT="0" marB="0" anchor="ctr">
                    <a:solidFill>
                      <a:srgbClr val="CFE2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900" b="1" dirty="0">
                          <a:solidFill>
                            <a:srgbClr val="FF0000"/>
                          </a:solidFill>
                          <a:effectLst/>
                        </a:rPr>
                        <a:t>&lt;0.001</a:t>
                      </a:r>
                      <a:endParaRPr lang="es-ES" sz="9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3" marR="52283" marT="0" marB="0" anchor="ctr">
                    <a:solidFill>
                      <a:srgbClr val="CFE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9683587"/>
                  </a:ext>
                </a:extLst>
              </a:tr>
              <a:tr h="26636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>
                          <a:effectLst/>
                        </a:rPr>
                        <a:t>Endocrine, Nutritional and Metabolic Diseases, and Immunity Disorders</a:t>
                      </a:r>
                      <a:endParaRPr lang="es-E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3" marR="52283" marT="0" marB="0">
                    <a:solidFill>
                      <a:srgbClr val="CFE2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0.85 ± 3.78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3" marR="52283" marT="0" marB="0" anchor="ctr">
                    <a:solidFill>
                      <a:srgbClr val="CFE2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0.25 ± 1.28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3" marR="52283" marT="0" marB="0" anchor="ctr">
                    <a:solidFill>
                      <a:srgbClr val="CFE2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900" b="1" dirty="0">
                          <a:solidFill>
                            <a:srgbClr val="FF0000"/>
                          </a:solidFill>
                          <a:effectLst/>
                        </a:rPr>
                        <a:t>0.002</a:t>
                      </a:r>
                      <a:endParaRPr lang="es-ES" sz="9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3" marR="52283" marT="0" marB="0" anchor="ctr">
                    <a:solidFill>
                      <a:srgbClr val="CFE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466754"/>
                  </a:ext>
                </a:extLst>
              </a:tr>
              <a:tr h="27954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>
                          <a:effectLst/>
                        </a:rPr>
                        <a:t>Diseases of Blood and Blood Forming Organs</a:t>
                      </a:r>
                      <a:endParaRPr lang="es-E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3" marR="52283" marT="0" marB="0">
                    <a:solidFill>
                      <a:srgbClr val="CFE2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>
                          <a:effectLst/>
                        </a:rPr>
                        <a:t>0.2 ± 1.15</a:t>
                      </a:r>
                      <a:endParaRPr lang="es-E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3" marR="52283" marT="0" marB="0" anchor="ctr">
                    <a:solidFill>
                      <a:srgbClr val="CFE2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>
                          <a:effectLst/>
                        </a:rPr>
                        <a:t>0.069 ± 0.44</a:t>
                      </a:r>
                      <a:endParaRPr lang="es-E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3" marR="52283" marT="0" marB="0" anchor="ctr">
                    <a:solidFill>
                      <a:srgbClr val="CFE2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900" b="1" dirty="0">
                          <a:solidFill>
                            <a:srgbClr val="FF0000"/>
                          </a:solidFill>
                          <a:effectLst/>
                        </a:rPr>
                        <a:t>0.025</a:t>
                      </a:r>
                      <a:endParaRPr lang="es-ES" sz="9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3" marR="52283" marT="0" marB="0" anchor="ctr">
                    <a:solidFill>
                      <a:srgbClr val="CFE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9537230"/>
                  </a:ext>
                </a:extLst>
              </a:tr>
              <a:tr h="24140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>
                          <a:effectLst/>
                        </a:rPr>
                        <a:t>Mental Disorders</a:t>
                      </a:r>
                      <a:endParaRPr lang="es-E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3" marR="52283" marT="0" marB="0">
                    <a:solidFill>
                      <a:srgbClr val="CFE2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0.29 ± 1.52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3" marR="52283" marT="0" marB="0" anchor="ctr">
                    <a:solidFill>
                      <a:srgbClr val="CFE2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0.1 ± 0.45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3" marR="52283" marT="0" marB="0" anchor="ctr">
                    <a:solidFill>
                      <a:srgbClr val="CFE2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900" b="1" dirty="0">
                          <a:solidFill>
                            <a:srgbClr val="FF0000"/>
                          </a:solidFill>
                          <a:effectLst/>
                        </a:rPr>
                        <a:t>0.0165</a:t>
                      </a:r>
                      <a:endParaRPr lang="es-ES" sz="9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3" marR="52283" marT="0" marB="0" anchor="ctr">
                    <a:solidFill>
                      <a:srgbClr val="CFE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9420126"/>
                  </a:ext>
                </a:extLst>
              </a:tr>
              <a:tr h="25466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Diseases of the Nervous System and Sense Organs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3" marR="52283" marT="0" marB="0">
                    <a:solidFill>
                      <a:srgbClr val="CFE2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0.56 ± 1.96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3" marR="52283" marT="0" marB="0" anchor="ctr">
                    <a:solidFill>
                      <a:srgbClr val="CFE2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0.23 ± 0.95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3" marR="52283" marT="0" marB="0" anchor="ctr">
                    <a:solidFill>
                      <a:srgbClr val="CFE2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900" b="1" dirty="0">
                          <a:solidFill>
                            <a:srgbClr val="FF0000"/>
                          </a:solidFill>
                          <a:effectLst/>
                        </a:rPr>
                        <a:t>&lt;0.001</a:t>
                      </a:r>
                      <a:endParaRPr lang="es-ES" sz="9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3" marR="52283" marT="0" marB="0" anchor="ctr">
                    <a:solidFill>
                      <a:srgbClr val="CFE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2498059"/>
                  </a:ext>
                </a:extLst>
              </a:tr>
              <a:tr h="24140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>
                          <a:effectLst/>
                        </a:rPr>
                        <a:t>Diseases of the Circulatory System</a:t>
                      </a:r>
                      <a:endParaRPr lang="es-E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3" marR="52283" marT="0" marB="0">
                    <a:solidFill>
                      <a:srgbClr val="CFE2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2.06 ± 7.54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3" marR="52283" marT="0" marB="0" anchor="ctr">
                    <a:solidFill>
                      <a:srgbClr val="CFE2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0.69 ± 2.58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3" marR="52283" marT="0" marB="0" anchor="ctr">
                    <a:solidFill>
                      <a:srgbClr val="CFE2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900" b="1" dirty="0">
                          <a:solidFill>
                            <a:srgbClr val="FF0000"/>
                          </a:solidFill>
                          <a:effectLst/>
                        </a:rPr>
                        <a:t>&lt;0.001</a:t>
                      </a:r>
                      <a:endParaRPr lang="es-ES" sz="9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3" marR="52283" marT="0" marB="0" anchor="ctr">
                    <a:solidFill>
                      <a:srgbClr val="CFE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8071153"/>
                  </a:ext>
                </a:extLst>
              </a:tr>
              <a:tr h="24140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Diseases of the Respiratory System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3" marR="52283" marT="0" marB="0">
                    <a:solidFill>
                      <a:srgbClr val="CFE2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0.67 ± 3.2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3" marR="52283" marT="0" marB="0" anchor="ctr">
                    <a:solidFill>
                      <a:srgbClr val="CFE2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0.35 ± 1.93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3" marR="52283" marT="0" marB="0" anchor="ctr">
                    <a:solidFill>
                      <a:srgbClr val="CFE2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900" b="1" dirty="0">
                          <a:solidFill>
                            <a:srgbClr val="FF0000"/>
                          </a:solidFill>
                          <a:effectLst/>
                        </a:rPr>
                        <a:t>0.05</a:t>
                      </a:r>
                      <a:endParaRPr lang="es-ES" sz="9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3" marR="52283" marT="0" marB="0" anchor="ctr">
                    <a:solidFill>
                      <a:srgbClr val="CFE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3380537"/>
                  </a:ext>
                </a:extLst>
              </a:tr>
              <a:tr h="24140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Diseases of the Digestive System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3" marR="52283" marT="0" marB="0">
                    <a:solidFill>
                      <a:srgbClr val="CFE2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0.49 ± 2.36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3" marR="52283" marT="0" marB="0" anchor="ctr">
                    <a:solidFill>
                      <a:srgbClr val="CFE2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0.14 ± 0.76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3" marR="52283" marT="0" marB="0" anchor="ctr">
                    <a:solidFill>
                      <a:srgbClr val="CFE2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900" b="1" dirty="0">
                          <a:solidFill>
                            <a:srgbClr val="FF0000"/>
                          </a:solidFill>
                          <a:effectLst/>
                        </a:rPr>
                        <a:t>&lt;0.001</a:t>
                      </a:r>
                      <a:endParaRPr lang="es-ES" sz="9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3" marR="52283" marT="0" marB="0" anchor="ctr">
                    <a:solidFill>
                      <a:srgbClr val="CFE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4363460"/>
                  </a:ext>
                </a:extLst>
              </a:tr>
              <a:tr h="24140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Diseases of the Genitourinary System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3" marR="52283" marT="0" marB="0">
                    <a:solidFill>
                      <a:srgbClr val="CFE2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0.52 ± 2.36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3" marR="52283" marT="0" marB="0" anchor="ctr">
                    <a:solidFill>
                      <a:srgbClr val="CFE2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0.21 ± 1.03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3" marR="52283" marT="0" marB="0" anchor="ctr">
                    <a:solidFill>
                      <a:srgbClr val="CFE2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900" b="1" dirty="0">
                          <a:solidFill>
                            <a:srgbClr val="FF0000"/>
                          </a:solidFill>
                          <a:effectLst/>
                        </a:rPr>
                        <a:t>0.01</a:t>
                      </a:r>
                      <a:endParaRPr lang="es-ES" sz="9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3" marR="52283" marT="0" marB="0" anchor="ctr">
                    <a:solidFill>
                      <a:srgbClr val="CFE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769627"/>
                  </a:ext>
                </a:extLst>
              </a:tr>
              <a:tr h="24847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>
                          <a:effectLst/>
                        </a:rPr>
                        <a:t>Complications of Pregnancy, Childbirth, and the Puerperium</a:t>
                      </a:r>
                      <a:endParaRPr lang="es-E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3" marR="5228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>
                          <a:effectLst/>
                        </a:rPr>
                        <a:t>0.002 ± 0.08</a:t>
                      </a:r>
                      <a:endParaRPr lang="es-E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3" marR="5228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0 ± 0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3" marR="5228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>
                          <a:effectLst/>
                        </a:rPr>
                        <a:t>0.5798</a:t>
                      </a:r>
                      <a:endParaRPr lang="es-E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3" marR="52283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8783271"/>
                  </a:ext>
                </a:extLst>
              </a:tr>
              <a:tr h="20583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>
                          <a:effectLst/>
                        </a:rPr>
                        <a:t>Diseases of the Skin and Subcutaneous Tissue</a:t>
                      </a:r>
                      <a:endParaRPr lang="es-E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3" marR="52283" marT="0" marB="0">
                    <a:solidFill>
                      <a:srgbClr val="CFE2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>
                          <a:effectLst/>
                        </a:rPr>
                        <a:t>0.12 ± 0.8</a:t>
                      </a:r>
                      <a:endParaRPr lang="es-E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3" marR="52283" marT="0" marB="0" anchor="ctr">
                    <a:solidFill>
                      <a:srgbClr val="CFE2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>
                          <a:effectLst/>
                        </a:rPr>
                        <a:t>0.02 ± 0.18</a:t>
                      </a:r>
                      <a:endParaRPr lang="es-E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3" marR="52283" marT="0" marB="0" anchor="ctr">
                    <a:solidFill>
                      <a:srgbClr val="CFE2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900" b="1" dirty="0">
                          <a:solidFill>
                            <a:srgbClr val="FF0000"/>
                          </a:solidFill>
                          <a:effectLst/>
                        </a:rPr>
                        <a:t>0.0261</a:t>
                      </a:r>
                      <a:endParaRPr lang="es-ES" sz="9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3" marR="52283" marT="0" marB="0" anchor="ctr">
                    <a:solidFill>
                      <a:srgbClr val="CFE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85664"/>
                  </a:ext>
                </a:extLst>
              </a:tr>
              <a:tr h="26241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Diseases of the Musculoskeletal System and Connective Tissue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3" marR="522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0.31 ± 1.63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3" marR="522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>
                          <a:effectLst/>
                        </a:rPr>
                        <a:t>0.11 ± 0.64</a:t>
                      </a:r>
                      <a:endParaRPr lang="es-E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3" marR="522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900" b="1" dirty="0">
                          <a:solidFill>
                            <a:srgbClr val="FF0000"/>
                          </a:solidFill>
                          <a:effectLst/>
                        </a:rPr>
                        <a:t>0.0148</a:t>
                      </a:r>
                      <a:endParaRPr lang="es-ES" sz="9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3" marR="52283" marT="0" marB="0" anchor="ctr"/>
                </a:tc>
                <a:extLst>
                  <a:ext uri="{0D108BD9-81ED-4DB2-BD59-A6C34878D82A}">
                    <a16:rowId xmlns:a16="http://schemas.microsoft.com/office/drawing/2014/main" val="2689218148"/>
                  </a:ext>
                </a:extLst>
              </a:tr>
              <a:tr h="24140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>
                          <a:effectLst/>
                        </a:rPr>
                        <a:t>Congenital Anomalies</a:t>
                      </a:r>
                      <a:endParaRPr lang="es-E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3" marR="5228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0.01 ± 0.21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3" marR="5228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0 ± 0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3" marR="5228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0.319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3" marR="52283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754017"/>
                  </a:ext>
                </a:extLst>
              </a:tr>
              <a:tr h="27189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>
                          <a:effectLst/>
                        </a:rPr>
                        <a:t>Certain Conditions Originating in the Perinatal Period</a:t>
                      </a:r>
                      <a:endParaRPr lang="es-E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3" marR="5228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0.0001 ± 0.1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3" marR="5228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0 ± 0</a:t>
                      </a:r>
                      <a:endParaRPr lang="es-E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3" marR="5228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>
                          <a:effectLst/>
                        </a:rPr>
                        <a:t>0.84</a:t>
                      </a:r>
                      <a:endParaRPr lang="es-E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3" marR="52283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695239"/>
                  </a:ext>
                </a:extLst>
              </a:tr>
              <a:tr h="24140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>
                          <a:effectLst/>
                        </a:rPr>
                        <a:t>Symptoms, Signs, and Ill-defined Conditions</a:t>
                      </a:r>
                      <a:endParaRPr lang="es-E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3" marR="52283" marT="0" marB="0">
                    <a:solidFill>
                      <a:srgbClr val="CFE2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>
                          <a:effectLst/>
                        </a:rPr>
                        <a:t>0.43 ± 1.58</a:t>
                      </a:r>
                      <a:endParaRPr lang="es-E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3" marR="52283" marT="0" marB="0" anchor="ctr">
                    <a:solidFill>
                      <a:srgbClr val="CFE2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>
                          <a:effectLst/>
                        </a:rPr>
                        <a:t>0.19 ± 0.97</a:t>
                      </a:r>
                      <a:endParaRPr lang="es-E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3" marR="52283" marT="0" marB="0" anchor="ctr">
                    <a:solidFill>
                      <a:srgbClr val="CFE2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900" b="1" dirty="0">
                          <a:solidFill>
                            <a:srgbClr val="FF0000"/>
                          </a:solidFill>
                          <a:effectLst/>
                        </a:rPr>
                        <a:t>0.0024</a:t>
                      </a:r>
                      <a:endParaRPr lang="es-ES" sz="9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3" marR="52283" marT="0" marB="0" anchor="ctr">
                    <a:solidFill>
                      <a:srgbClr val="CFE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5394165"/>
                  </a:ext>
                </a:extLst>
              </a:tr>
              <a:tr h="24140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>
                          <a:effectLst/>
                        </a:rPr>
                        <a:t>Injury and Poisoning</a:t>
                      </a:r>
                      <a:endParaRPr lang="es-E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3" marR="5228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>
                          <a:effectLst/>
                        </a:rPr>
                        <a:t>0.35 ± 1.28</a:t>
                      </a:r>
                      <a:endParaRPr lang="es-E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3" marR="5228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>
                          <a:effectLst/>
                        </a:rPr>
                        <a:t>0.25 ± 0.92</a:t>
                      </a:r>
                      <a:endParaRPr lang="es-E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3" marR="52283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>
                          <a:effectLst/>
                        </a:rPr>
                        <a:t>0.11</a:t>
                      </a:r>
                      <a:endParaRPr lang="es-E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3" marR="52283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6480122"/>
                  </a:ext>
                </a:extLst>
              </a:tr>
              <a:tr h="29280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>
                          <a:effectLst/>
                        </a:rPr>
                        <a:t>Supplementary Factors Influencing Health Status and Contact with Health Services</a:t>
                      </a:r>
                      <a:endParaRPr lang="es-E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3" marR="52283" marT="0" marB="0">
                    <a:solidFill>
                      <a:srgbClr val="CFE2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>
                          <a:effectLst/>
                        </a:rPr>
                        <a:t>2.41 ± 8.16</a:t>
                      </a:r>
                      <a:endParaRPr lang="es-E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3" marR="52283" marT="0" marB="0" anchor="ctr">
                    <a:solidFill>
                      <a:srgbClr val="CFE2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>
                          <a:effectLst/>
                        </a:rPr>
                        <a:t>0.86 ± 2.95</a:t>
                      </a:r>
                      <a:endParaRPr lang="es-E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3" marR="52283" marT="0" marB="0" anchor="ctr">
                    <a:solidFill>
                      <a:srgbClr val="CFE2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900" b="1" dirty="0">
                          <a:solidFill>
                            <a:srgbClr val="FF0000"/>
                          </a:solidFill>
                          <a:effectLst/>
                        </a:rPr>
                        <a:t>&lt;0.001</a:t>
                      </a:r>
                      <a:endParaRPr lang="es-ES" sz="9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3" marR="52283" marT="0" marB="0" anchor="ctr">
                    <a:solidFill>
                      <a:srgbClr val="CFE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7436169"/>
                  </a:ext>
                </a:extLst>
              </a:tr>
            </a:tbl>
          </a:graphicData>
        </a:graphic>
      </p:graphicFrame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769C4BEE-075F-4E73-29F1-AD54C0108B81}"/>
              </a:ext>
            </a:extLst>
          </p:cNvPr>
          <p:cNvSpPr/>
          <p:nvPr/>
        </p:nvSpPr>
        <p:spPr>
          <a:xfrm>
            <a:off x="353568" y="1895055"/>
            <a:ext cx="4796502" cy="64540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err="1">
                <a:solidFill>
                  <a:schemeClr val="tx1"/>
                </a:solidFill>
              </a:rPr>
              <a:t>Centenarians</a:t>
            </a:r>
            <a:r>
              <a:rPr lang="es-ES" sz="2400" dirty="0">
                <a:solidFill>
                  <a:schemeClr val="tx1"/>
                </a:solidFill>
              </a:rPr>
              <a:t> </a:t>
            </a:r>
            <a:r>
              <a:rPr lang="es-ES" sz="2400" dirty="0" err="1">
                <a:solidFill>
                  <a:schemeClr val="tx1"/>
                </a:solidFill>
              </a:rPr>
              <a:t>had</a:t>
            </a:r>
            <a:r>
              <a:rPr lang="es-ES" sz="2400" dirty="0">
                <a:solidFill>
                  <a:schemeClr val="tx1"/>
                </a:solidFill>
              </a:rPr>
              <a:t> </a:t>
            </a:r>
            <a:r>
              <a:rPr lang="es-ES" sz="2400" dirty="0" err="1">
                <a:solidFill>
                  <a:schemeClr val="tx1"/>
                </a:solidFill>
              </a:rPr>
              <a:t>fewer</a:t>
            </a:r>
            <a:r>
              <a:rPr lang="es-ES" sz="2400" dirty="0">
                <a:solidFill>
                  <a:schemeClr val="tx1"/>
                </a:solidFill>
              </a:rPr>
              <a:t> </a:t>
            </a:r>
            <a:r>
              <a:rPr lang="es-ES" sz="2400" dirty="0" err="1">
                <a:solidFill>
                  <a:schemeClr val="tx1"/>
                </a:solidFill>
              </a:rPr>
              <a:t>diagnoses</a:t>
            </a:r>
            <a:endParaRPr lang="es-ES" sz="2400" dirty="0">
              <a:solidFill>
                <a:schemeClr val="tx1"/>
              </a:solidFill>
            </a:endParaRP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FE6B353B-CBE5-A6E8-1BC1-2C97F21B6351}"/>
              </a:ext>
            </a:extLst>
          </p:cNvPr>
          <p:cNvSpPr/>
          <p:nvPr/>
        </p:nvSpPr>
        <p:spPr>
          <a:xfrm>
            <a:off x="5343525" y="2411548"/>
            <a:ext cx="1000126" cy="34117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506440A7-9E9A-6686-11E0-95D694DB8E5E}"/>
              </a:ext>
            </a:extLst>
          </p:cNvPr>
          <p:cNvSpPr/>
          <p:nvPr/>
        </p:nvSpPr>
        <p:spPr>
          <a:xfrm>
            <a:off x="5391150" y="3678373"/>
            <a:ext cx="1981199" cy="34117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D0165802-9676-06FE-B611-179BB3B9195C}"/>
              </a:ext>
            </a:extLst>
          </p:cNvPr>
          <p:cNvSpPr/>
          <p:nvPr/>
        </p:nvSpPr>
        <p:spPr>
          <a:xfrm>
            <a:off x="5391149" y="3447320"/>
            <a:ext cx="2743201" cy="31505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286DB7F2-F4F1-502D-6310-3CC708C931C8}"/>
              </a:ext>
            </a:extLst>
          </p:cNvPr>
          <p:cNvSpPr/>
          <p:nvPr/>
        </p:nvSpPr>
        <p:spPr>
          <a:xfrm>
            <a:off x="353568" y="3032968"/>
            <a:ext cx="4796502" cy="64540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>
                <a:solidFill>
                  <a:schemeClr val="tx1"/>
                </a:solidFill>
              </a:rPr>
              <a:t>FEWER AGING-RELATED DISEASES</a:t>
            </a:r>
          </a:p>
        </p:txBody>
      </p:sp>
      <p:sp>
        <p:nvSpPr>
          <p:cNvPr id="24" name="Flecha: hacia abajo 23">
            <a:extLst>
              <a:ext uri="{FF2B5EF4-FFF2-40B4-BE49-F238E27FC236}">
                <a16:creationId xmlns:a16="http://schemas.microsoft.com/office/drawing/2014/main" id="{E4798A25-B965-E77D-13DA-F267966C289B}"/>
              </a:ext>
            </a:extLst>
          </p:cNvPr>
          <p:cNvSpPr/>
          <p:nvPr/>
        </p:nvSpPr>
        <p:spPr>
          <a:xfrm>
            <a:off x="10735735" y="1453789"/>
            <a:ext cx="247650" cy="37105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6" name="Conector recto de flecha 25">
            <a:extLst>
              <a:ext uri="{FF2B5EF4-FFF2-40B4-BE49-F238E27FC236}">
                <a16:creationId xmlns:a16="http://schemas.microsoft.com/office/drawing/2014/main" id="{211EEF01-413C-6003-B619-F773A2D8E243}"/>
              </a:ext>
            </a:extLst>
          </p:cNvPr>
          <p:cNvCxnSpPr>
            <a:stCxn id="8" idx="2"/>
            <a:endCxn id="18" idx="0"/>
          </p:cNvCxnSpPr>
          <p:nvPr/>
        </p:nvCxnSpPr>
        <p:spPr>
          <a:xfrm>
            <a:off x="2751819" y="2540460"/>
            <a:ext cx="0" cy="4925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6350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  <p:bldP spid="16" grpId="0" animBg="1"/>
      <p:bldP spid="17" grpId="0" animBg="1"/>
      <p:bldP spid="18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203;p30">
            <a:extLst>
              <a:ext uri="{FF2B5EF4-FFF2-40B4-BE49-F238E27FC236}">
                <a16:creationId xmlns:a16="http://schemas.microsoft.com/office/drawing/2014/main" id="{A9CB210B-886A-F8EC-3A3B-B07D70959552}"/>
              </a:ext>
            </a:extLst>
          </p:cNvPr>
          <p:cNvSpPr/>
          <p:nvPr/>
        </p:nvSpPr>
        <p:spPr>
          <a:xfrm rot="-5400000">
            <a:off x="5551616" y="-4903237"/>
            <a:ext cx="1088768" cy="114848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11" name="Google Shape;205;p30">
            <a:extLst>
              <a:ext uri="{FF2B5EF4-FFF2-40B4-BE49-F238E27FC236}">
                <a16:creationId xmlns:a16="http://schemas.microsoft.com/office/drawing/2014/main" id="{B16FA2C5-6A75-C985-8C65-A634E8550E31}"/>
              </a:ext>
            </a:extLst>
          </p:cNvPr>
          <p:cNvSpPr txBox="1">
            <a:spLocks/>
          </p:cNvSpPr>
          <p:nvPr/>
        </p:nvSpPr>
        <p:spPr>
          <a:xfrm>
            <a:off x="1161241" y="58016"/>
            <a:ext cx="6015414" cy="132556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>
            <a:lvl1pPr lvl="0" algn="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9pPr>
          </a:lstStyle>
          <a:p>
            <a:r>
              <a:rPr lang="es-ES" sz="4000" dirty="0" err="1">
                <a:solidFill>
                  <a:schemeClr val="lt1"/>
                </a:solidFill>
              </a:rPr>
              <a:t>Analysis</a:t>
            </a:r>
            <a:r>
              <a:rPr lang="es-ES" sz="4000" dirty="0">
                <a:solidFill>
                  <a:schemeClr val="lt1"/>
                </a:solidFill>
              </a:rPr>
              <a:t> </a:t>
            </a:r>
            <a:r>
              <a:rPr lang="es-ES" sz="4000" dirty="0" err="1">
                <a:solidFill>
                  <a:schemeClr val="lt1"/>
                </a:solidFill>
              </a:rPr>
              <a:t>of</a:t>
            </a:r>
            <a:r>
              <a:rPr lang="es-ES" sz="4000" dirty="0">
                <a:solidFill>
                  <a:schemeClr val="lt1"/>
                </a:solidFill>
              </a:rPr>
              <a:t> </a:t>
            </a:r>
            <a:r>
              <a:rPr lang="es-ES" sz="4000" dirty="0" err="1">
                <a:solidFill>
                  <a:schemeClr val="lt1"/>
                </a:solidFill>
              </a:rPr>
              <a:t>clinical</a:t>
            </a:r>
            <a:r>
              <a:rPr lang="es-ES" sz="4000" dirty="0">
                <a:solidFill>
                  <a:schemeClr val="lt1"/>
                </a:solidFill>
              </a:rPr>
              <a:t> </a:t>
            </a:r>
            <a:r>
              <a:rPr lang="es-ES" sz="4000" dirty="0" err="1">
                <a:solidFill>
                  <a:schemeClr val="lt1"/>
                </a:solidFill>
              </a:rPr>
              <a:t>resources</a:t>
            </a:r>
            <a:endParaRPr lang="es-ES" sz="3733" dirty="0">
              <a:solidFill>
                <a:schemeClr val="lt1"/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7EBF3CB-6CBC-A13E-62ED-A95A3667D34C}"/>
              </a:ext>
            </a:extLst>
          </p:cNvPr>
          <p:cNvSpPr txBox="1"/>
          <p:nvPr/>
        </p:nvSpPr>
        <p:spPr>
          <a:xfrm>
            <a:off x="9492343" y="901631"/>
            <a:ext cx="2290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dirty="0">
                <a:solidFill>
                  <a:schemeClr val="bg1"/>
                </a:solidFill>
                <a:latin typeface="+mj-lt"/>
              </a:rPr>
              <a:t>RESULTS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FD1347A-B3D6-7E49-7661-B1FDF34F4C3B}"/>
              </a:ext>
            </a:extLst>
          </p:cNvPr>
          <p:cNvGraphicFramePr>
            <a:graphicFrameLocks noGrp="1"/>
          </p:cNvGraphicFramePr>
          <p:nvPr/>
        </p:nvGraphicFramePr>
        <p:xfrm>
          <a:off x="6417733" y="1753360"/>
          <a:ext cx="5364619" cy="1690946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3183467">
                  <a:extLst>
                    <a:ext uri="{9D8B030D-6E8A-4147-A177-3AD203B41FA5}">
                      <a16:colId xmlns:a16="http://schemas.microsoft.com/office/drawing/2014/main" val="461714459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71891836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312987064"/>
                    </a:ext>
                  </a:extLst>
                </a:gridCol>
                <a:gridCol w="580952">
                  <a:extLst>
                    <a:ext uri="{9D8B030D-6E8A-4147-A177-3AD203B41FA5}">
                      <a16:colId xmlns:a16="http://schemas.microsoft.com/office/drawing/2014/main" val="234293589"/>
                    </a:ext>
                  </a:extLst>
                </a:gridCol>
              </a:tblGrid>
              <a:tr h="18074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50" dirty="0">
                          <a:effectLst/>
                        </a:rPr>
                        <a:t>USE OF RESOURCES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50" dirty="0">
                          <a:effectLst/>
                        </a:rPr>
                        <a:t>NC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50" dirty="0">
                          <a:effectLst/>
                        </a:rPr>
                        <a:t>C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50" dirty="0">
                          <a:effectLst/>
                        </a:rPr>
                        <a:t>p-value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77129450"/>
                  </a:ext>
                </a:extLst>
              </a:tr>
              <a:tr h="18074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>
                          <a:effectLst/>
                        </a:rPr>
                        <a:t>Infirmary</a:t>
                      </a:r>
                      <a:endParaRPr lang="es-E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>
                          <a:effectLst/>
                        </a:rPr>
                        <a:t>76.5 ± 83.8</a:t>
                      </a:r>
                      <a:endParaRPr lang="es-E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>
                          <a:effectLst/>
                        </a:rPr>
                        <a:t>83.24 ± 97.89</a:t>
                      </a:r>
                      <a:endParaRPr lang="es-E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>
                          <a:effectLst/>
                        </a:rPr>
                        <a:t>0.12</a:t>
                      </a:r>
                      <a:endParaRPr lang="es-E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822046"/>
                  </a:ext>
                </a:extLst>
              </a:tr>
              <a:tr h="18074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>
                          <a:effectLst/>
                        </a:rPr>
                        <a:t>Family Doctor</a:t>
                      </a:r>
                      <a:endParaRPr lang="es-E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FE2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>
                          <a:effectLst/>
                        </a:rPr>
                        <a:t>105.77 ± 74.67</a:t>
                      </a:r>
                      <a:endParaRPr lang="es-E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FE2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>
                          <a:effectLst/>
                        </a:rPr>
                        <a:t>91.72 ± 76.51</a:t>
                      </a:r>
                      <a:endParaRPr lang="es-E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FE2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900" b="1" dirty="0">
                          <a:solidFill>
                            <a:srgbClr val="FF0000"/>
                          </a:solidFill>
                          <a:effectLst/>
                        </a:rPr>
                        <a:t>&lt;0.001</a:t>
                      </a:r>
                      <a:endParaRPr lang="es-ES" sz="105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FE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0708429"/>
                  </a:ext>
                </a:extLst>
              </a:tr>
              <a:tr h="18074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>
                          <a:effectLst/>
                        </a:rPr>
                        <a:t>Consultations</a:t>
                      </a:r>
                      <a:endParaRPr lang="es-E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FE2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31.52 ± 34.35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FE2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7.2 ± 11.02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FE2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900" b="1" dirty="0">
                          <a:solidFill>
                            <a:srgbClr val="FF0000"/>
                          </a:solidFill>
                          <a:effectLst/>
                        </a:rPr>
                        <a:t>&lt;0.001</a:t>
                      </a:r>
                      <a:endParaRPr lang="es-ES" sz="105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FE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2395525"/>
                  </a:ext>
                </a:extLst>
              </a:tr>
              <a:tr h="18074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>
                          <a:effectLst/>
                        </a:rPr>
                        <a:t>Hospitalizations</a:t>
                      </a:r>
                      <a:endParaRPr lang="es-E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FE2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>
                          <a:effectLst/>
                        </a:rPr>
                        <a:t>33.36 ± 43.65</a:t>
                      </a:r>
                      <a:endParaRPr lang="es-E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FE2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12.38 ± 17.17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FE2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900" b="1" dirty="0">
                          <a:solidFill>
                            <a:srgbClr val="FF0000"/>
                          </a:solidFill>
                          <a:effectLst/>
                        </a:rPr>
                        <a:t>&lt;0.001</a:t>
                      </a:r>
                      <a:endParaRPr lang="es-ES" sz="105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FE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9444256"/>
                  </a:ext>
                </a:extLst>
              </a:tr>
              <a:tr h="18074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Hospitalizations at home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FE2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1.84 ± 7.25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FE2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0.81 ± 3.04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FE2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900" b="1" dirty="0">
                          <a:solidFill>
                            <a:srgbClr val="FF0000"/>
                          </a:solidFill>
                          <a:effectLst/>
                        </a:rPr>
                        <a:t>0.0058</a:t>
                      </a:r>
                      <a:endParaRPr lang="es-ES" sz="105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FE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5057158"/>
                  </a:ext>
                </a:extLst>
              </a:tr>
              <a:tr h="18074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ICU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FE2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>
                          <a:effectLst/>
                        </a:rPr>
                        <a:t>0.09 ± 0.34</a:t>
                      </a:r>
                      <a:endParaRPr lang="es-E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FE2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>
                          <a:effectLst/>
                        </a:rPr>
                        <a:t>0 ± 0</a:t>
                      </a:r>
                      <a:endParaRPr lang="es-E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FE2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900" b="1" dirty="0">
                          <a:solidFill>
                            <a:srgbClr val="FF0000"/>
                          </a:solidFill>
                          <a:effectLst/>
                        </a:rPr>
                        <a:t>&lt;0.001</a:t>
                      </a:r>
                      <a:endParaRPr lang="es-ES" sz="105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FE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7036876"/>
                  </a:ext>
                </a:extLst>
              </a:tr>
              <a:tr h="18074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>
                          <a:effectLst/>
                        </a:rPr>
                        <a:t>Days at ICU</a:t>
                      </a:r>
                      <a:endParaRPr lang="es-E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FE2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>
                          <a:effectLst/>
                        </a:rPr>
                        <a:t>0.58 ± 3.57</a:t>
                      </a:r>
                      <a:endParaRPr lang="es-E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FE2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>
                          <a:effectLst/>
                        </a:rPr>
                        <a:t>0 ± 0</a:t>
                      </a:r>
                      <a:endParaRPr lang="es-E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FE2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900" b="1" dirty="0">
                          <a:solidFill>
                            <a:srgbClr val="FF0000"/>
                          </a:solidFill>
                          <a:effectLst/>
                        </a:rPr>
                        <a:t>0.0015</a:t>
                      </a:r>
                      <a:endParaRPr lang="es-ES" sz="105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FE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0823569"/>
                  </a:ext>
                </a:extLst>
              </a:tr>
              <a:tr h="18074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Emergencies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FE2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4.39 ± 5.34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FE2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>
                          <a:effectLst/>
                        </a:rPr>
                        <a:t>2.39 ± 3.51</a:t>
                      </a:r>
                      <a:endParaRPr lang="es-E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FE2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900" b="1" dirty="0">
                          <a:solidFill>
                            <a:srgbClr val="FF0000"/>
                          </a:solidFill>
                          <a:effectLst/>
                        </a:rPr>
                        <a:t>&lt;0.001</a:t>
                      </a:r>
                      <a:endParaRPr lang="es-ES" sz="105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FE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6691982"/>
                  </a:ext>
                </a:extLst>
              </a:tr>
            </a:tbl>
          </a:graphicData>
        </a:graphic>
      </p:graphicFrame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4138C63C-1E4E-8572-FBD2-BEDCF39E9B26}"/>
              </a:ext>
            </a:extLst>
          </p:cNvPr>
          <p:cNvGraphicFramePr>
            <a:graphicFrameLocks noGrp="1"/>
          </p:cNvGraphicFramePr>
          <p:nvPr/>
        </p:nvGraphicFramePr>
        <p:xfrm>
          <a:off x="6417733" y="3556922"/>
          <a:ext cx="5364618" cy="3169690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3234266">
                  <a:extLst>
                    <a:ext uri="{9D8B030D-6E8A-4147-A177-3AD203B41FA5}">
                      <a16:colId xmlns:a16="http://schemas.microsoft.com/office/drawing/2014/main" val="3921470124"/>
                    </a:ext>
                  </a:extLst>
                </a:gridCol>
                <a:gridCol w="778933">
                  <a:extLst>
                    <a:ext uri="{9D8B030D-6E8A-4147-A177-3AD203B41FA5}">
                      <a16:colId xmlns:a16="http://schemas.microsoft.com/office/drawing/2014/main" val="2412109169"/>
                    </a:ext>
                  </a:extLst>
                </a:gridCol>
                <a:gridCol w="753534">
                  <a:extLst>
                    <a:ext uri="{9D8B030D-6E8A-4147-A177-3AD203B41FA5}">
                      <a16:colId xmlns:a16="http://schemas.microsoft.com/office/drawing/2014/main" val="1851730387"/>
                    </a:ext>
                  </a:extLst>
                </a:gridCol>
                <a:gridCol w="597885">
                  <a:extLst>
                    <a:ext uri="{9D8B030D-6E8A-4147-A177-3AD203B41FA5}">
                      <a16:colId xmlns:a16="http://schemas.microsoft.com/office/drawing/2014/main" val="1283885786"/>
                    </a:ext>
                  </a:extLst>
                </a:gridCol>
              </a:tblGrid>
              <a:tr h="22639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50" i="1" dirty="0">
                          <a:effectLst/>
                        </a:rPr>
                        <a:t>Procedures</a:t>
                      </a:r>
                      <a:endParaRPr lang="es-ES" sz="12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50" dirty="0">
                          <a:effectLst/>
                        </a:rPr>
                        <a:t> 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7866040"/>
                  </a:ext>
                </a:extLst>
              </a:tr>
              <a:tr h="19406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>
                          <a:effectLst/>
                        </a:rPr>
                        <a:t>Operations on the Eye</a:t>
                      </a:r>
                      <a:endParaRPr lang="es-E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>
                          <a:effectLst/>
                        </a:rPr>
                        <a:t>0.95 ± 2.33</a:t>
                      </a:r>
                      <a:endParaRPr lang="es-E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0.29 ± 1.2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900" b="1" dirty="0">
                          <a:solidFill>
                            <a:srgbClr val="FF0000"/>
                          </a:solidFill>
                          <a:effectLst/>
                        </a:rPr>
                        <a:t>&lt;0.001</a:t>
                      </a:r>
                      <a:endParaRPr lang="es-ES" sz="105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17016838"/>
                  </a:ext>
                </a:extLst>
              </a:tr>
              <a:tr h="19406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>
                          <a:effectLst/>
                        </a:rPr>
                        <a:t>Other Miscellaneous Diagnostic and Therapeutic Procedures</a:t>
                      </a:r>
                      <a:endParaRPr lang="es-E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FE2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>
                          <a:effectLst/>
                        </a:rPr>
                        <a:t>0.08 ± 0.41</a:t>
                      </a:r>
                      <a:endParaRPr lang="es-E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FE2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0 ± 0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FE2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900" b="1" dirty="0">
                          <a:solidFill>
                            <a:srgbClr val="FF0000"/>
                          </a:solidFill>
                          <a:effectLst/>
                        </a:rPr>
                        <a:t>&lt;0.001</a:t>
                      </a:r>
                      <a:endParaRPr lang="es-ES" sz="105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FE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7817032"/>
                  </a:ext>
                </a:extLst>
              </a:tr>
              <a:tr h="19406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>
                          <a:effectLst/>
                        </a:rPr>
                        <a:t>Operations on the Ear</a:t>
                      </a:r>
                      <a:endParaRPr lang="es-E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0.01 ± 0.17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0 ± 0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>
                          <a:effectLst/>
                        </a:rPr>
                        <a:t>0.2518</a:t>
                      </a:r>
                      <a:endParaRPr lang="es-E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700468"/>
                  </a:ext>
                </a:extLst>
              </a:tr>
              <a:tr h="19406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>
                          <a:effectLst/>
                        </a:rPr>
                        <a:t>Operations on the Nose, Mouth, and Pharynx</a:t>
                      </a:r>
                      <a:endParaRPr lang="es-E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FE2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>
                          <a:effectLst/>
                        </a:rPr>
                        <a:t>0.01 ± 0.55</a:t>
                      </a:r>
                      <a:endParaRPr lang="es-E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FE2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>
                          <a:effectLst/>
                        </a:rPr>
                        <a:t>0.01 ± 0.1</a:t>
                      </a:r>
                      <a:endParaRPr lang="es-E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FE2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900" b="1" dirty="0">
                          <a:solidFill>
                            <a:srgbClr val="FF0000"/>
                          </a:solidFill>
                          <a:effectLst/>
                        </a:rPr>
                        <a:t>0.0208</a:t>
                      </a:r>
                      <a:endParaRPr lang="es-ES" sz="105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FE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1980835"/>
                  </a:ext>
                </a:extLst>
              </a:tr>
              <a:tr h="19406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>
                          <a:effectLst/>
                        </a:rPr>
                        <a:t>Operations on the Respiratory System </a:t>
                      </a:r>
                      <a:endParaRPr lang="es-E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0.26 ± 1.1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0.01 ± 0.1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900" b="1" dirty="0">
                          <a:solidFill>
                            <a:srgbClr val="FF0000"/>
                          </a:solidFill>
                          <a:effectLst/>
                        </a:rPr>
                        <a:t>&lt;0.001</a:t>
                      </a:r>
                      <a:endParaRPr lang="es-ES" sz="105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89809363"/>
                  </a:ext>
                </a:extLst>
              </a:tr>
              <a:tr h="19406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>
                          <a:effectLst/>
                        </a:rPr>
                        <a:t>Operations on the Cardiovascular System </a:t>
                      </a:r>
                      <a:endParaRPr lang="es-E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FE2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0.63 ± 2.11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FE2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>
                          <a:effectLst/>
                        </a:rPr>
                        <a:t>0.08 ± 0.66</a:t>
                      </a:r>
                      <a:endParaRPr lang="es-E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FE2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900" b="1" dirty="0">
                          <a:solidFill>
                            <a:srgbClr val="FF0000"/>
                          </a:solidFill>
                          <a:effectLst/>
                        </a:rPr>
                        <a:t>&lt;0.001</a:t>
                      </a:r>
                      <a:endParaRPr lang="es-ES" sz="105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FE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3830729"/>
                  </a:ext>
                </a:extLst>
              </a:tr>
              <a:tr h="19406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>
                          <a:effectLst/>
                        </a:rPr>
                        <a:t>Operations on the Hemic and Lymphatic System</a:t>
                      </a:r>
                      <a:endParaRPr lang="es-E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FE2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0.19 ± 0.79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FE2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>
                          <a:effectLst/>
                        </a:rPr>
                        <a:t>0.01 ± 0.1</a:t>
                      </a:r>
                      <a:endParaRPr lang="es-E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FE2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900" b="1" dirty="0">
                          <a:solidFill>
                            <a:srgbClr val="FF0000"/>
                          </a:solidFill>
                          <a:effectLst/>
                        </a:rPr>
                        <a:t>&lt;0.001</a:t>
                      </a:r>
                      <a:endParaRPr lang="es-ES" sz="105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FE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2584182"/>
                  </a:ext>
                </a:extLst>
              </a:tr>
              <a:tr h="19406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>
                          <a:effectLst/>
                        </a:rPr>
                        <a:t>Operations on the Digestive System </a:t>
                      </a:r>
                      <a:endParaRPr lang="es-E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FE2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>
                          <a:effectLst/>
                        </a:rPr>
                        <a:t>1.06 ± 2.79</a:t>
                      </a:r>
                      <a:endParaRPr lang="es-E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FE2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0.15 ± 0.81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FE2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900" b="1" dirty="0">
                          <a:solidFill>
                            <a:srgbClr val="FF0000"/>
                          </a:solidFill>
                          <a:effectLst/>
                        </a:rPr>
                        <a:t>&lt;0.001</a:t>
                      </a:r>
                      <a:endParaRPr lang="es-ES" sz="105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FE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2213971"/>
                  </a:ext>
                </a:extLst>
              </a:tr>
              <a:tr h="19406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Operations on the Urinary System 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FE2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>
                          <a:effectLst/>
                        </a:rPr>
                        <a:t>0.3 ± 1.53</a:t>
                      </a:r>
                      <a:endParaRPr lang="es-E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FE2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>
                          <a:effectLst/>
                        </a:rPr>
                        <a:t>0.04 ± 0.26</a:t>
                      </a:r>
                      <a:endParaRPr lang="es-E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FE2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900" b="1" dirty="0">
                          <a:solidFill>
                            <a:srgbClr val="FF0000"/>
                          </a:solidFill>
                          <a:effectLst/>
                        </a:rPr>
                        <a:t>&lt;0.001</a:t>
                      </a:r>
                      <a:endParaRPr lang="es-ES" sz="105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FE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4986905"/>
                  </a:ext>
                </a:extLst>
              </a:tr>
              <a:tr h="19406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Operations on the Male Genital Organs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FE2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>
                          <a:effectLst/>
                        </a:rPr>
                        <a:t>0.06 ± 0.38</a:t>
                      </a:r>
                      <a:endParaRPr lang="es-E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FE2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>
                          <a:effectLst/>
                        </a:rPr>
                        <a:t>0 ± 0</a:t>
                      </a:r>
                      <a:endParaRPr lang="es-E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FE2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900" b="1" dirty="0">
                          <a:solidFill>
                            <a:srgbClr val="FF0000"/>
                          </a:solidFill>
                          <a:effectLst/>
                        </a:rPr>
                        <a:t>0.004</a:t>
                      </a:r>
                      <a:endParaRPr lang="es-ES" sz="105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FE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52892"/>
                  </a:ext>
                </a:extLst>
              </a:tr>
              <a:tr h="22639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>
                          <a:effectLst/>
                        </a:rPr>
                        <a:t>Operations on the Female Genital Organs</a:t>
                      </a:r>
                      <a:endParaRPr lang="es-E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FE2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>
                          <a:effectLst/>
                        </a:rPr>
                        <a:t>0.12 ±</a:t>
                      </a:r>
                      <a:r>
                        <a:rPr lang="en-US" sz="1050" dirty="0">
                          <a:effectLst/>
                        </a:rPr>
                        <a:t> </a:t>
                      </a:r>
                      <a:r>
                        <a:rPr lang="en-US" sz="900" dirty="0">
                          <a:effectLst/>
                        </a:rPr>
                        <a:t>0.7</a:t>
                      </a:r>
                      <a:endParaRPr lang="es-E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FE2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>
                          <a:effectLst/>
                        </a:rPr>
                        <a:t>0.01 ± 0.1</a:t>
                      </a:r>
                      <a:endParaRPr lang="es-E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FE2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900" b="1" dirty="0">
                          <a:solidFill>
                            <a:srgbClr val="FF0000"/>
                          </a:solidFill>
                          <a:effectLst/>
                        </a:rPr>
                        <a:t>0.0012</a:t>
                      </a:r>
                      <a:endParaRPr lang="es-ES" sz="105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FE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1336620"/>
                  </a:ext>
                </a:extLst>
              </a:tr>
              <a:tr h="19406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Operations on the Musculoskeletal System 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>
                          <a:effectLst/>
                        </a:rPr>
                        <a:t>0.51 ± 1.55</a:t>
                      </a:r>
                      <a:endParaRPr lang="es-E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>
                          <a:effectLst/>
                        </a:rPr>
                        <a:t>0.41 ± 0.95</a:t>
                      </a:r>
                      <a:endParaRPr lang="es-E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>
                          <a:effectLst/>
                        </a:rPr>
                        <a:t>0.229</a:t>
                      </a:r>
                      <a:endParaRPr lang="es-E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35585575"/>
                  </a:ext>
                </a:extLst>
              </a:tr>
              <a:tr h="19406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Operations on the Integumentary System 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>
                          <a:effectLst/>
                        </a:rPr>
                        <a:t>0.17 ± 0.89</a:t>
                      </a:r>
                      <a:endParaRPr lang="es-E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>
                          <a:effectLst/>
                        </a:rPr>
                        <a:t>0.07 ± 0.49</a:t>
                      </a:r>
                      <a:endParaRPr lang="es-E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900" b="1" dirty="0">
                          <a:solidFill>
                            <a:srgbClr val="FF0000"/>
                          </a:solidFill>
                          <a:effectLst/>
                        </a:rPr>
                        <a:t>0.036</a:t>
                      </a:r>
                      <a:endParaRPr lang="es-ES" sz="105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33907363"/>
                  </a:ext>
                </a:extLst>
              </a:tr>
              <a:tr h="19406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>
                          <a:effectLst/>
                        </a:rPr>
                        <a:t>Obstetrical Procedures</a:t>
                      </a:r>
                      <a:endParaRPr lang="es-E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0.01 ± 0.12</a:t>
                      </a:r>
                      <a:endParaRPr lang="es-E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>
                          <a:effectLst/>
                        </a:rPr>
                        <a:t>0.01 ± 0.01</a:t>
                      </a:r>
                      <a:endParaRPr lang="es-E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>
                          <a:effectLst/>
                        </a:rPr>
                        <a:t>0.9155</a:t>
                      </a:r>
                      <a:endParaRPr lang="es-E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11698531"/>
                  </a:ext>
                </a:extLst>
              </a:tr>
              <a:tr h="19406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>
                          <a:effectLst/>
                        </a:rPr>
                        <a:t>Miscellaneous Diagnostic and Therapeutic Procedures</a:t>
                      </a:r>
                      <a:endParaRPr lang="es-E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>
                          <a:effectLst/>
                        </a:rPr>
                        <a:t>7.09 ± 11.33</a:t>
                      </a:r>
                      <a:endParaRPr lang="es-E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>
                          <a:effectLst/>
                        </a:rPr>
                        <a:t>2.68 ± 5.15</a:t>
                      </a:r>
                      <a:endParaRPr lang="es-E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900" b="1" dirty="0">
                          <a:solidFill>
                            <a:srgbClr val="FF0000"/>
                          </a:solidFill>
                          <a:effectLst/>
                        </a:rPr>
                        <a:t>&lt;0.001</a:t>
                      </a:r>
                      <a:endParaRPr lang="es-ES" sz="105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39022317"/>
                  </a:ext>
                </a:extLst>
              </a:tr>
            </a:tbl>
          </a:graphicData>
        </a:graphic>
      </p:graphicFrame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9A08A80F-7249-CB1C-CAB3-9AC6073AF1C2}"/>
              </a:ext>
            </a:extLst>
          </p:cNvPr>
          <p:cNvSpPr/>
          <p:nvPr/>
        </p:nvSpPr>
        <p:spPr>
          <a:xfrm>
            <a:off x="536448" y="2276130"/>
            <a:ext cx="4796502" cy="64540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err="1">
                <a:solidFill>
                  <a:schemeClr val="tx1"/>
                </a:solidFill>
              </a:rPr>
              <a:t>Centenarians</a:t>
            </a:r>
            <a:r>
              <a:rPr lang="es-ES" sz="2400" dirty="0">
                <a:solidFill>
                  <a:schemeClr val="tx1"/>
                </a:solidFill>
              </a:rPr>
              <a:t> </a:t>
            </a:r>
            <a:r>
              <a:rPr lang="es-ES" sz="2400" dirty="0" err="1">
                <a:solidFill>
                  <a:schemeClr val="tx1"/>
                </a:solidFill>
              </a:rPr>
              <a:t>used</a:t>
            </a:r>
            <a:r>
              <a:rPr lang="es-ES" sz="2400" dirty="0">
                <a:solidFill>
                  <a:schemeClr val="tx1"/>
                </a:solidFill>
              </a:rPr>
              <a:t> </a:t>
            </a:r>
            <a:r>
              <a:rPr lang="es-ES" sz="2400" dirty="0" err="1">
                <a:solidFill>
                  <a:schemeClr val="tx1"/>
                </a:solidFill>
              </a:rPr>
              <a:t>fewer</a:t>
            </a:r>
            <a:r>
              <a:rPr lang="es-ES" sz="2400" dirty="0">
                <a:solidFill>
                  <a:schemeClr val="tx1"/>
                </a:solidFill>
              </a:rPr>
              <a:t> </a:t>
            </a:r>
            <a:r>
              <a:rPr lang="es-ES" sz="2400" dirty="0" err="1">
                <a:solidFill>
                  <a:schemeClr val="tx1"/>
                </a:solidFill>
              </a:rPr>
              <a:t>resources</a:t>
            </a:r>
            <a:endParaRPr lang="es-ES" sz="2400" dirty="0">
              <a:solidFill>
                <a:schemeClr val="tx1"/>
              </a:solidFill>
            </a:endParaRP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CF3ECFC6-9007-49E8-8D05-C5C244D70CD5}"/>
              </a:ext>
            </a:extLst>
          </p:cNvPr>
          <p:cNvSpPr/>
          <p:nvPr/>
        </p:nvSpPr>
        <p:spPr>
          <a:xfrm>
            <a:off x="536448" y="4592610"/>
            <a:ext cx="4796502" cy="64540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err="1">
                <a:solidFill>
                  <a:schemeClr val="tx1"/>
                </a:solidFill>
              </a:rPr>
              <a:t>Centenarians</a:t>
            </a:r>
            <a:r>
              <a:rPr lang="es-ES" sz="2400" dirty="0">
                <a:solidFill>
                  <a:schemeClr val="tx1"/>
                </a:solidFill>
              </a:rPr>
              <a:t> </a:t>
            </a:r>
            <a:r>
              <a:rPr lang="es-ES" sz="2400" dirty="0" err="1">
                <a:solidFill>
                  <a:schemeClr val="tx1"/>
                </a:solidFill>
              </a:rPr>
              <a:t>had</a:t>
            </a:r>
            <a:r>
              <a:rPr lang="es-ES" sz="2400" dirty="0">
                <a:solidFill>
                  <a:schemeClr val="tx1"/>
                </a:solidFill>
              </a:rPr>
              <a:t> </a:t>
            </a:r>
            <a:r>
              <a:rPr lang="es-ES" sz="2400" dirty="0" err="1">
                <a:solidFill>
                  <a:schemeClr val="tx1"/>
                </a:solidFill>
              </a:rPr>
              <a:t>fewer</a:t>
            </a:r>
            <a:r>
              <a:rPr lang="es-ES" sz="2400" dirty="0">
                <a:solidFill>
                  <a:schemeClr val="tx1"/>
                </a:solidFill>
              </a:rPr>
              <a:t> </a:t>
            </a:r>
            <a:r>
              <a:rPr lang="es-ES" sz="2400" dirty="0" err="1">
                <a:solidFill>
                  <a:schemeClr val="tx1"/>
                </a:solidFill>
              </a:rPr>
              <a:t>operations</a:t>
            </a:r>
            <a:endParaRPr lang="es-ES" sz="2400" dirty="0">
              <a:solidFill>
                <a:schemeClr val="tx1"/>
              </a:solidFill>
            </a:endParaRPr>
          </a:p>
        </p:txBody>
      </p:sp>
      <p:sp>
        <p:nvSpPr>
          <p:cNvPr id="7" name="Flecha: hacia abajo 6">
            <a:extLst>
              <a:ext uri="{FF2B5EF4-FFF2-40B4-BE49-F238E27FC236}">
                <a16:creationId xmlns:a16="http://schemas.microsoft.com/office/drawing/2014/main" id="{BCDA0EEC-E39A-CC07-3F6D-E1395281EB1B}"/>
              </a:ext>
            </a:extLst>
          </p:cNvPr>
          <p:cNvSpPr/>
          <p:nvPr/>
        </p:nvSpPr>
        <p:spPr>
          <a:xfrm>
            <a:off x="10722819" y="1435041"/>
            <a:ext cx="189691" cy="25716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8129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203;p30">
            <a:extLst>
              <a:ext uri="{FF2B5EF4-FFF2-40B4-BE49-F238E27FC236}">
                <a16:creationId xmlns:a16="http://schemas.microsoft.com/office/drawing/2014/main" id="{A9CB210B-886A-F8EC-3A3B-B07D70959552}"/>
              </a:ext>
            </a:extLst>
          </p:cNvPr>
          <p:cNvSpPr/>
          <p:nvPr/>
        </p:nvSpPr>
        <p:spPr>
          <a:xfrm rot="-5400000">
            <a:off x="5551616" y="-4903237"/>
            <a:ext cx="1088768" cy="114848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11" name="Google Shape;205;p30">
            <a:extLst>
              <a:ext uri="{FF2B5EF4-FFF2-40B4-BE49-F238E27FC236}">
                <a16:creationId xmlns:a16="http://schemas.microsoft.com/office/drawing/2014/main" id="{B16FA2C5-6A75-C985-8C65-A634E8550E31}"/>
              </a:ext>
            </a:extLst>
          </p:cNvPr>
          <p:cNvSpPr txBox="1">
            <a:spLocks/>
          </p:cNvSpPr>
          <p:nvPr/>
        </p:nvSpPr>
        <p:spPr>
          <a:xfrm>
            <a:off x="1161241" y="58016"/>
            <a:ext cx="4356690" cy="132556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>
            <a:lvl1pPr lvl="0" algn="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9pPr>
          </a:lstStyle>
          <a:p>
            <a:pPr algn="l"/>
            <a:r>
              <a:rPr lang="es-ES" sz="4000" dirty="0" err="1">
                <a:solidFill>
                  <a:schemeClr val="lt1"/>
                </a:solidFill>
              </a:rPr>
              <a:t>Analysis</a:t>
            </a:r>
            <a:r>
              <a:rPr lang="es-ES" sz="4000" dirty="0">
                <a:solidFill>
                  <a:schemeClr val="lt1"/>
                </a:solidFill>
              </a:rPr>
              <a:t> </a:t>
            </a:r>
            <a:r>
              <a:rPr lang="es-ES" sz="4000" dirty="0" err="1">
                <a:solidFill>
                  <a:schemeClr val="lt1"/>
                </a:solidFill>
              </a:rPr>
              <a:t>of</a:t>
            </a:r>
            <a:r>
              <a:rPr lang="es-ES" sz="4000" dirty="0">
                <a:solidFill>
                  <a:schemeClr val="lt1"/>
                </a:solidFill>
              </a:rPr>
              <a:t> </a:t>
            </a:r>
            <a:r>
              <a:rPr lang="es-ES" sz="4000" dirty="0" err="1">
                <a:solidFill>
                  <a:schemeClr val="lt1"/>
                </a:solidFill>
              </a:rPr>
              <a:t>drugs</a:t>
            </a:r>
            <a:endParaRPr lang="es-ES" sz="3733" dirty="0">
              <a:solidFill>
                <a:schemeClr val="lt1"/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7EBF3CB-6CBC-A13E-62ED-A95A3667D34C}"/>
              </a:ext>
            </a:extLst>
          </p:cNvPr>
          <p:cNvSpPr txBox="1"/>
          <p:nvPr/>
        </p:nvSpPr>
        <p:spPr>
          <a:xfrm>
            <a:off x="9492343" y="901631"/>
            <a:ext cx="2290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dirty="0">
                <a:solidFill>
                  <a:schemeClr val="bg1"/>
                </a:solidFill>
                <a:latin typeface="+mj-lt"/>
              </a:rPr>
              <a:t>RESULTS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0C312BCE-3A44-C867-7B45-DF6B4F60ABC8}"/>
              </a:ext>
            </a:extLst>
          </p:cNvPr>
          <p:cNvGraphicFramePr>
            <a:graphicFrameLocks noGrp="1"/>
          </p:cNvGraphicFramePr>
          <p:nvPr/>
        </p:nvGraphicFramePr>
        <p:xfrm>
          <a:off x="5638800" y="2085791"/>
          <a:ext cx="6199632" cy="4477398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3877733">
                  <a:extLst>
                    <a:ext uri="{9D8B030D-6E8A-4147-A177-3AD203B41FA5}">
                      <a16:colId xmlns:a16="http://schemas.microsoft.com/office/drawing/2014/main" val="1510510790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1316221325"/>
                    </a:ext>
                  </a:extLst>
                </a:gridCol>
                <a:gridCol w="723529">
                  <a:extLst>
                    <a:ext uri="{9D8B030D-6E8A-4147-A177-3AD203B41FA5}">
                      <a16:colId xmlns:a16="http://schemas.microsoft.com/office/drawing/2014/main" val="3017589350"/>
                    </a:ext>
                  </a:extLst>
                </a:gridCol>
                <a:gridCol w="709370">
                  <a:extLst>
                    <a:ext uri="{9D8B030D-6E8A-4147-A177-3AD203B41FA5}">
                      <a16:colId xmlns:a16="http://schemas.microsoft.com/office/drawing/2014/main" val="1192718274"/>
                    </a:ext>
                  </a:extLst>
                </a:gridCol>
              </a:tblGrid>
              <a:tr h="27732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50" dirty="0">
                          <a:effectLst/>
                        </a:rPr>
                        <a:t>PRESCRIBED DRUGS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NC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C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p-value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11729829"/>
                  </a:ext>
                </a:extLst>
              </a:tr>
              <a:tr h="27732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Alimentary Tract and Metabolism Drugs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FE2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4.9 ± 5.01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FE2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3.13 ± 3.39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FE2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 b="1" dirty="0">
                          <a:solidFill>
                            <a:srgbClr val="FF0000"/>
                          </a:solidFill>
                          <a:effectLst/>
                        </a:rPr>
                        <a:t>&lt;0.001</a:t>
                      </a:r>
                      <a:endParaRPr lang="es-ES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FE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3608348"/>
                  </a:ext>
                </a:extLst>
              </a:tr>
              <a:tr h="27732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Blood and Blood Forming Organs Drugs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FE2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2.67 ± 3.27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FE2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1.82 ± 2.39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FE2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 b="1" dirty="0">
                          <a:solidFill>
                            <a:srgbClr val="FF0000"/>
                          </a:solidFill>
                          <a:effectLst/>
                        </a:rPr>
                        <a:t>&lt;0.001</a:t>
                      </a:r>
                      <a:endParaRPr lang="es-ES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FE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373597"/>
                  </a:ext>
                </a:extLst>
              </a:tr>
              <a:tr h="27732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Cardiovascular System Drugs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FE2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5.16 ± 5.56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FE2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3.55 ± 4.02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FE2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 b="1" dirty="0">
                          <a:solidFill>
                            <a:srgbClr val="FF0000"/>
                          </a:solidFill>
                          <a:effectLst/>
                        </a:rPr>
                        <a:t>&lt;0.001</a:t>
                      </a:r>
                      <a:endParaRPr lang="es-ES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FE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5059166"/>
                  </a:ext>
                </a:extLst>
              </a:tr>
              <a:tr h="27732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 err="1">
                          <a:effectLst/>
                        </a:rPr>
                        <a:t>Dermatologicals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1.62 ± 3.12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1.33 ± 2.54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0.065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82353122"/>
                  </a:ext>
                </a:extLst>
              </a:tr>
              <a:tr h="27732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Genitourinary System and Sex Hormones Drugs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FE2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0.51 ± 1.23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FE2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0.19 ± 0.73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FE2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 b="1" dirty="0">
                          <a:solidFill>
                            <a:srgbClr val="FF0000"/>
                          </a:solidFill>
                          <a:effectLst/>
                        </a:rPr>
                        <a:t>&lt;0.001</a:t>
                      </a:r>
                      <a:endParaRPr lang="es-ES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FE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9982710"/>
                  </a:ext>
                </a:extLst>
              </a:tr>
              <a:tr h="28491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Systemic Hormonal Preparations, Excluding Sex Hormones and Insulins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FE2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1.55 ± 2.75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FE2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0.82 ± 1.73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FE2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 b="1" dirty="0">
                          <a:solidFill>
                            <a:srgbClr val="FF0000"/>
                          </a:solidFill>
                          <a:effectLst/>
                        </a:rPr>
                        <a:t>&lt;0.001</a:t>
                      </a:r>
                      <a:endParaRPr lang="es-ES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FE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7989096"/>
                  </a:ext>
                </a:extLst>
              </a:tr>
              <a:tr h="27732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 err="1">
                          <a:effectLst/>
                        </a:rPr>
                        <a:t>Antiinfectives</a:t>
                      </a:r>
                      <a:r>
                        <a:rPr lang="en-US" sz="1000" dirty="0">
                          <a:effectLst/>
                        </a:rPr>
                        <a:t> for Systemic Use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4.55 ± 5.98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4.25 ± 6.12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0.322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8803837"/>
                  </a:ext>
                </a:extLst>
              </a:tr>
              <a:tr h="27732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Antineoplastic and Immunomodulating Drugs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FE2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0.25 ± 1.04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FE2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0.08 ± 0.43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FE2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 b="1" dirty="0">
                          <a:solidFill>
                            <a:srgbClr val="FF0000"/>
                          </a:solidFill>
                          <a:effectLst/>
                        </a:rPr>
                        <a:t>0.0017</a:t>
                      </a:r>
                      <a:endParaRPr lang="es-ES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FE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0370850"/>
                  </a:ext>
                </a:extLst>
              </a:tr>
              <a:tr h="27732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Musculoskeletal System Drugs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FE2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1.8 ± 2.56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FE2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0.88 ± 1.6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FE2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 b="1" dirty="0">
                          <a:solidFill>
                            <a:srgbClr val="FF0000"/>
                          </a:solidFill>
                          <a:effectLst/>
                        </a:rPr>
                        <a:t>&lt;0.001</a:t>
                      </a:r>
                      <a:endParaRPr lang="es-ES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FE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2643684"/>
                  </a:ext>
                </a:extLst>
              </a:tr>
              <a:tr h="27732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Nervous System Drugs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FE2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10.25 ± 10.25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FE2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7.63 ± 7.75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FE2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 b="1" dirty="0">
                          <a:solidFill>
                            <a:srgbClr val="FF0000"/>
                          </a:solidFill>
                          <a:effectLst/>
                        </a:rPr>
                        <a:t>&lt;0.001</a:t>
                      </a:r>
                      <a:endParaRPr lang="es-ES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FE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0945463"/>
                  </a:ext>
                </a:extLst>
              </a:tr>
              <a:tr h="30998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Antiparasitic Products, Insecticides, and Repellents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0.04 ± 0.26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0.02 ± 0.13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0.093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3139892"/>
                  </a:ext>
                </a:extLst>
              </a:tr>
              <a:tr h="27732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Respiratory System Drugs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FE2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2.77 ± 4.52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FE2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2.18 ± 4.42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FE2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 b="1" dirty="0">
                          <a:solidFill>
                            <a:srgbClr val="FF0000"/>
                          </a:solidFill>
                          <a:effectLst/>
                        </a:rPr>
                        <a:t>0.0117</a:t>
                      </a:r>
                      <a:endParaRPr lang="es-ES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FE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9303483"/>
                  </a:ext>
                </a:extLst>
              </a:tr>
              <a:tr h="27732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Sensory Organs Drugs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1.2 ± 2.5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1.08 ± 2.08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0.3478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3716623"/>
                  </a:ext>
                </a:extLst>
              </a:tr>
              <a:tr h="27732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Various Drugs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0.36 ± 0.95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0.41 ± 1.02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0.2743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76357336"/>
                  </a:ext>
                </a:extLst>
              </a:tr>
              <a:tr h="27732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solidFill>
                            <a:srgbClr val="FF0000"/>
                          </a:solidFill>
                          <a:effectLst/>
                        </a:rPr>
                        <a:t>Total Number of Drugs</a:t>
                      </a:r>
                      <a:endParaRPr lang="es-ES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37.62 ± 29.76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27.36 ± 25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 b="1" dirty="0">
                          <a:solidFill>
                            <a:srgbClr val="FF0000"/>
                          </a:solidFill>
                          <a:effectLst/>
                        </a:rPr>
                        <a:t>&lt;0.001</a:t>
                      </a:r>
                      <a:endParaRPr lang="es-ES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15520886"/>
                  </a:ext>
                </a:extLst>
              </a:tr>
            </a:tbl>
          </a:graphicData>
        </a:graphic>
      </p:graphicFrame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3002958D-696B-0DEC-7AFB-F4BF369BCFD6}"/>
              </a:ext>
            </a:extLst>
          </p:cNvPr>
          <p:cNvSpPr/>
          <p:nvPr/>
        </p:nvSpPr>
        <p:spPr>
          <a:xfrm>
            <a:off x="536448" y="2276130"/>
            <a:ext cx="4796502" cy="64540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err="1">
                <a:solidFill>
                  <a:schemeClr val="tx1"/>
                </a:solidFill>
              </a:rPr>
              <a:t>Centenarians</a:t>
            </a:r>
            <a:r>
              <a:rPr lang="es-ES" sz="2400" dirty="0">
                <a:solidFill>
                  <a:schemeClr val="tx1"/>
                </a:solidFill>
              </a:rPr>
              <a:t> </a:t>
            </a:r>
            <a:r>
              <a:rPr lang="es-ES" sz="2400" dirty="0" err="1">
                <a:solidFill>
                  <a:schemeClr val="tx1"/>
                </a:solidFill>
              </a:rPr>
              <a:t>took</a:t>
            </a:r>
            <a:r>
              <a:rPr lang="es-ES" sz="2400" dirty="0">
                <a:solidFill>
                  <a:schemeClr val="tx1"/>
                </a:solidFill>
              </a:rPr>
              <a:t> </a:t>
            </a:r>
            <a:r>
              <a:rPr lang="es-ES" sz="2400" dirty="0" err="1">
                <a:solidFill>
                  <a:schemeClr val="tx1"/>
                </a:solidFill>
              </a:rPr>
              <a:t>fewer</a:t>
            </a:r>
            <a:r>
              <a:rPr lang="es-ES" sz="2400" dirty="0">
                <a:solidFill>
                  <a:schemeClr val="tx1"/>
                </a:solidFill>
              </a:rPr>
              <a:t> </a:t>
            </a:r>
            <a:r>
              <a:rPr lang="es-ES" sz="2400" dirty="0" err="1">
                <a:solidFill>
                  <a:schemeClr val="tx1"/>
                </a:solidFill>
              </a:rPr>
              <a:t>drugs</a:t>
            </a:r>
            <a:endParaRPr lang="es-ES" sz="2400" dirty="0">
              <a:solidFill>
                <a:schemeClr val="tx1"/>
              </a:solidFill>
            </a:endParaRP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2C8AC0F8-A571-D385-6951-F4CB28311C6B}"/>
              </a:ext>
            </a:extLst>
          </p:cNvPr>
          <p:cNvSpPr/>
          <p:nvPr/>
        </p:nvSpPr>
        <p:spPr>
          <a:xfrm>
            <a:off x="536448" y="3429000"/>
            <a:ext cx="4796502" cy="64540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>
                <a:solidFill>
                  <a:schemeClr val="tx1"/>
                </a:solidFill>
              </a:rPr>
              <a:t>FEWER AGING-RELATED DISEASES</a:t>
            </a:r>
          </a:p>
        </p:txBody>
      </p:sp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2A4A54FE-012C-AF84-92BC-61DE84493C37}"/>
              </a:ext>
            </a:extLst>
          </p:cNvPr>
          <p:cNvCxnSpPr>
            <a:endCxn id="5" idx="0"/>
          </p:cNvCxnSpPr>
          <p:nvPr/>
        </p:nvCxnSpPr>
        <p:spPr>
          <a:xfrm>
            <a:off x="2934699" y="2936492"/>
            <a:ext cx="0" cy="4925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lecha: hacia abajo 6">
            <a:extLst>
              <a:ext uri="{FF2B5EF4-FFF2-40B4-BE49-F238E27FC236}">
                <a16:creationId xmlns:a16="http://schemas.microsoft.com/office/drawing/2014/main" id="{4932CC5E-ACF9-08EB-A06E-5D3BDC75197C}"/>
              </a:ext>
            </a:extLst>
          </p:cNvPr>
          <p:cNvSpPr/>
          <p:nvPr/>
        </p:nvSpPr>
        <p:spPr>
          <a:xfrm rot="16200000">
            <a:off x="5209125" y="6233740"/>
            <a:ext cx="247650" cy="37105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Flecha: hacia abajo 8">
            <a:extLst>
              <a:ext uri="{FF2B5EF4-FFF2-40B4-BE49-F238E27FC236}">
                <a16:creationId xmlns:a16="http://schemas.microsoft.com/office/drawing/2014/main" id="{1DF4C555-C1FB-16C2-30D2-22AB0C2638F2}"/>
              </a:ext>
            </a:extLst>
          </p:cNvPr>
          <p:cNvSpPr/>
          <p:nvPr/>
        </p:nvSpPr>
        <p:spPr>
          <a:xfrm>
            <a:off x="10682625" y="1716010"/>
            <a:ext cx="189691" cy="25716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1E12F0CD-CD5D-1907-4D80-E022F7E136D5}"/>
              </a:ext>
            </a:extLst>
          </p:cNvPr>
          <p:cNvSpPr/>
          <p:nvPr/>
        </p:nvSpPr>
        <p:spPr>
          <a:xfrm>
            <a:off x="10385584" y="6256865"/>
            <a:ext cx="783772" cy="36762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F9540016-49BF-4DCE-7BD9-260BCCA351B6}"/>
              </a:ext>
            </a:extLst>
          </p:cNvPr>
          <p:cNvSpPr/>
          <p:nvPr/>
        </p:nvSpPr>
        <p:spPr>
          <a:xfrm>
            <a:off x="9427641" y="6235455"/>
            <a:ext cx="957943" cy="36762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0B9D4453-241F-841C-70B7-5DB5E082307B}"/>
              </a:ext>
            </a:extLst>
          </p:cNvPr>
          <p:cNvSpPr/>
          <p:nvPr/>
        </p:nvSpPr>
        <p:spPr>
          <a:xfrm>
            <a:off x="5517931" y="2881132"/>
            <a:ext cx="1868240" cy="30161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6EC44659-6862-20FE-830F-E68C5AB56612}"/>
              </a:ext>
            </a:extLst>
          </p:cNvPr>
          <p:cNvSpPr/>
          <p:nvPr/>
        </p:nvSpPr>
        <p:spPr>
          <a:xfrm>
            <a:off x="5517931" y="4883310"/>
            <a:ext cx="1868240" cy="30161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B45540C2-6142-EB33-BF6E-4A28C46857C1}"/>
              </a:ext>
            </a:extLst>
          </p:cNvPr>
          <p:cNvSpPr/>
          <p:nvPr/>
        </p:nvSpPr>
        <p:spPr>
          <a:xfrm>
            <a:off x="5517931" y="4293264"/>
            <a:ext cx="2763040" cy="32893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160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  <p:bldP spid="9" grpId="0" animBg="1"/>
      <p:bldP spid="12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203;p30">
            <a:extLst>
              <a:ext uri="{FF2B5EF4-FFF2-40B4-BE49-F238E27FC236}">
                <a16:creationId xmlns:a16="http://schemas.microsoft.com/office/drawing/2014/main" id="{A9CB210B-886A-F8EC-3A3B-B07D70959552}"/>
              </a:ext>
            </a:extLst>
          </p:cNvPr>
          <p:cNvSpPr/>
          <p:nvPr/>
        </p:nvSpPr>
        <p:spPr>
          <a:xfrm rot="-5400000">
            <a:off x="5551616" y="-4903237"/>
            <a:ext cx="1088768" cy="114848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>
              <a:highlight>
                <a:srgbClr val="FFFF00"/>
              </a:highlight>
            </a:endParaRPr>
          </a:p>
        </p:txBody>
      </p:sp>
      <p:sp>
        <p:nvSpPr>
          <p:cNvPr id="11" name="Google Shape;205;p30">
            <a:extLst>
              <a:ext uri="{FF2B5EF4-FFF2-40B4-BE49-F238E27FC236}">
                <a16:creationId xmlns:a16="http://schemas.microsoft.com/office/drawing/2014/main" id="{B16FA2C5-6A75-C985-8C65-A634E8550E31}"/>
              </a:ext>
            </a:extLst>
          </p:cNvPr>
          <p:cNvSpPr txBox="1">
            <a:spLocks/>
          </p:cNvSpPr>
          <p:nvPr/>
        </p:nvSpPr>
        <p:spPr>
          <a:xfrm>
            <a:off x="1161241" y="58016"/>
            <a:ext cx="9359614" cy="132556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>
            <a:lvl1pPr lvl="0" algn="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2133">
                <a:solidFill>
                  <a:srgbClr val="000000"/>
                </a:solidFill>
              </a:defRPr>
            </a:lvl9pPr>
          </a:lstStyle>
          <a:p>
            <a:pPr algn="l"/>
            <a:r>
              <a:rPr lang="es-ES" sz="4000" dirty="0" err="1">
                <a:solidFill>
                  <a:schemeClr val="lt1"/>
                </a:solidFill>
              </a:rPr>
              <a:t>Analysis</a:t>
            </a:r>
            <a:r>
              <a:rPr lang="es-ES" sz="4000" dirty="0">
                <a:solidFill>
                  <a:schemeClr val="lt1"/>
                </a:solidFill>
              </a:rPr>
              <a:t> </a:t>
            </a:r>
            <a:r>
              <a:rPr lang="es-ES" sz="4000" dirty="0" err="1">
                <a:solidFill>
                  <a:schemeClr val="lt1"/>
                </a:solidFill>
              </a:rPr>
              <a:t>of</a:t>
            </a:r>
            <a:r>
              <a:rPr lang="es-ES" sz="4000" dirty="0">
                <a:solidFill>
                  <a:schemeClr val="lt1"/>
                </a:solidFill>
              </a:rPr>
              <a:t> </a:t>
            </a:r>
            <a:r>
              <a:rPr lang="es-ES" sz="4000" dirty="0" err="1">
                <a:solidFill>
                  <a:schemeClr val="lt1"/>
                </a:solidFill>
              </a:rPr>
              <a:t>laboratory</a:t>
            </a:r>
            <a:endParaRPr lang="es-ES" sz="3733" dirty="0">
              <a:solidFill>
                <a:srgbClr val="FF0000"/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7EBF3CB-6CBC-A13E-62ED-A95A3667D34C}"/>
              </a:ext>
            </a:extLst>
          </p:cNvPr>
          <p:cNvSpPr txBox="1"/>
          <p:nvPr/>
        </p:nvSpPr>
        <p:spPr>
          <a:xfrm>
            <a:off x="9492343" y="901631"/>
            <a:ext cx="2290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dirty="0">
                <a:solidFill>
                  <a:schemeClr val="bg1"/>
                </a:solidFill>
                <a:latin typeface="+mj-lt"/>
              </a:rPr>
              <a:t>RESULTS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D7FD662A-8705-6959-AA70-7A4BE3756286}"/>
              </a:ext>
            </a:extLst>
          </p:cNvPr>
          <p:cNvGraphicFramePr>
            <a:graphicFrameLocks noGrp="1"/>
          </p:cNvGraphicFramePr>
          <p:nvPr/>
        </p:nvGraphicFramePr>
        <p:xfrm>
          <a:off x="7388768" y="1877783"/>
          <a:ext cx="4393584" cy="4282077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615060">
                  <a:extLst>
                    <a:ext uri="{9D8B030D-6E8A-4147-A177-3AD203B41FA5}">
                      <a16:colId xmlns:a16="http://schemas.microsoft.com/office/drawing/2014/main" val="1606206924"/>
                    </a:ext>
                  </a:extLst>
                </a:gridCol>
                <a:gridCol w="1100670">
                  <a:extLst>
                    <a:ext uri="{9D8B030D-6E8A-4147-A177-3AD203B41FA5}">
                      <a16:colId xmlns:a16="http://schemas.microsoft.com/office/drawing/2014/main" val="3804559514"/>
                    </a:ext>
                  </a:extLst>
                </a:gridCol>
                <a:gridCol w="917644">
                  <a:extLst>
                    <a:ext uri="{9D8B030D-6E8A-4147-A177-3AD203B41FA5}">
                      <a16:colId xmlns:a16="http://schemas.microsoft.com/office/drawing/2014/main" val="2247368471"/>
                    </a:ext>
                  </a:extLst>
                </a:gridCol>
                <a:gridCol w="760210">
                  <a:extLst>
                    <a:ext uri="{9D8B030D-6E8A-4147-A177-3AD203B41FA5}">
                      <a16:colId xmlns:a16="http://schemas.microsoft.com/office/drawing/2014/main" val="3120334397"/>
                    </a:ext>
                  </a:extLst>
                </a:gridCol>
              </a:tblGrid>
              <a:tr h="30428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LABORATORY ANALYSIS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NC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C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p-value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51716663"/>
                  </a:ext>
                </a:extLst>
              </a:tr>
              <a:tr h="30428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HDL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51.12 ± 17.61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52.39 ± 17.7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0.208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1140115"/>
                  </a:ext>
                </a:extLst>
              </a:tr>
              <a:tr h="32037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LDL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120.33 ± 35.96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111.46 ± 30.83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0.654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0939867"/>
                  </a:ext>
                </a:extLst>
              </a:tr>
              <a:tr h="31029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Total cholesterol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178.07 ± 47.72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177.32 ± 41.34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0.785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8103201"/>
                  </a:ext>
                </a:extLst>
              </a:tr>
              <a:tr h="30428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Glucose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FE2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110.98 ± 41.61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FE2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98.98 ± 28.95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FE2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 b="1" dirty="0">
                          <a:solidFill>
                            <a:srgbClr val="FF0000"/>
                          </a:solidFill>
                          <a:effectLst/>
                        </a:rPr>
                        <a:t>&lt;0.001</a:t>
                      </a:r>
                      <a:endParaRPr lang="es-ES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FE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8378050"/>
                  </a:ext>
                </a:extLst>
              </a:tr>
              <a:tr h="30428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Creatinine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1.15 ± 1.37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1.11 ± 0.59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0.578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9464770"/>
                  </a:ext>
                </a:extLst>
              </a:tr>
              <a:tr h="30428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Hemoglobin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FE2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12.73 ± 2.06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FE2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12.25 ± 1.71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FE2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 b="1" dirty="0">
                          <a:solidFill>
                            <a:srgbClr val="FF0000"/>
                          </a:solidFill>
                          <a:effectLst/>
                        </a:rPr>
                        <a:t>&lt;0.001</a:t>
                      </a:r>
                      <a:endParaRPr lang="es-ES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FE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9513649"/>
                  </a:ext>
                </a:extLst>
              </a:tr>
              <a:tr h="30428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Glycosylated hemoglobin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FE2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6.26 ± 1.14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FE2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6.01 ± 0.94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FE2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 b="1" dirty="0">
                          <a:solidFill>
                            <a:srgbClr val="FF0000"/>
                          </a:solidFill>
                          <a:effectLst/>
                        </a:rPr>
                        <a:t>0.0099</a:t>
                      </a:r>
                      <a:endParaRPr lang="es-ES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FE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4338785"/>
                  </a:ext>
                </a:extLst>
              </a:tr>
              <a:tr h="30428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INR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61.26 ± 44.72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53.44 ± 48.03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 b="0" dirty="0">
                          <a:effectLst/>
                        </a:rPr>
                        <a:t>0.093</a:t>
                      </a:r>
                      <a:endParaRPr lang="es-ES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1453649"/>
                  </a:ext>
                </a:extLst>
              </a:tr>
              <a:tr h="30428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Platelets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230.59 ± 92.83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222.48 ± 71.11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0.122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1915424"/>
                  </a:ext>
                </a:extLst>
              </a:tr>
              <a:tr h="30428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Potassium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4.59 ± 6.97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4.56 ± 0.55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0.691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0478171"/>
                  </a:ext>
                </a:extLst>
              </a:tr>
              <a:tr h="30428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Sodium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FE2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141.03 ± 4.73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FE2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141.53 ± 4.58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FE2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 b="1" dirty="0">
                          <a:solidFill>
                            <a:srgbClr val="FF0000"/>
                          </a:solidFill>
                          <a:effectLst/>
                        </a:rPr>
                        <a:t>0.041</a:t>
                      </a:r>
                      <a:endParaRPr lang="es-ES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FE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2818288"/>
                  </a:ext>
                </a:extLst>
              </a:tr>
              <a:tr h="30428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Triglycerides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FE2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114.86 ± 64.88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FE2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103.71 ± 44.06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FE2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 b="1" dirty="0">
                          <a:solidFill>
                            <a:srgbClr val="FF0000"/>
                          </a:solidFill>
                          <a:effectLst/>
                        </a:rPr>
                        <a:t>0.0026</a:t>
                      </a:r>
                      <a:endParaRPr lang="es-ES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FE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7030290"/>
                  </a:ext>
                </a:extLst>
              </a:tr>
              <a:tr h="30428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Urea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56.67 ± 37.74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60.3 ± 33.11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0.12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4785451"/>
                  </a:ext>
                </a:extLst>
              </a:tr>
            </a:tbl>
          </a:graphicData>
        </a:graphic>
      </p:graphicFrame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12759AC8-680F-13D3-A7FD-B5B3549D21B0}"/>
              </a:ext>
            </a:extLst>
          </p:cNvPr>
          <p:cNvSpPr/>
          <p:nvPr/>
        </p:nvSpPr>
        <p:spPr>
          <a:xfrm>
            <a:off x="441966" y="2096473"/>
            <a:ext cx="5361422" cy="64540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err="1">
                <a:solidFill>
                  <a:schemeClr val="tx1"/>
                </a:solidFill>
              </a:rPr>
              <a:t>Centenarians</a:t>
            </a:r>
            <a:r>
              <a:rPr lang="es-ES" sz="2400" dirty="0">
                <a:solidFill>
                  <a:schemeClr val="tx1"/>
                </a:solidFill>
              </a:rPr>
              <a:t> </a:t>
            </a:r>
            <a:r>
              <a:rPr lang="es-ES" sz="2400" dirty="0" err="1">
                <a:solidFill>
                  <a:schemeClr val="tx1"/>
                </a:solidFill>
              </a:rPr>
              <a:t>presented</a:t>
            </a:r>
            <a:r>
              <a:rPr lang="es-ES" sz="2400" dirty="0">
                <a:solidFill>
                  <a:schemeClr val="tx1"/>
                </a:solidFill>
              </a:rPr>
              <a:t> </a:t>
            </a:r>
            <a:r>
              <a:rPr lang="es-ES" sz="2400" dirty="0" err="1">
                <a:solidFill>
                  <a:schemeClr val="tx1"/>
                </a:solidFill>
              </a:rPr>
              <a:t>smaller</a:t>
            </a:r>
            <a:r>
              <a:rPr lang="es-ES" sz="2400" dirty="0">
                <a:solidFill>
                  <a:schemeClr val="tx1"/>
                </a:solidFill>
              </a:rPr>
              <a:t> </a:t>
            </a:r>
            <a:r>
              <a:rPr lang="es-ES" sz="2400" dirty="0" err="1">
                <a:solidFill>
                  <a:schemeClr val="tx1"/>
                </a:solidFill>
              </a:rPr>
              <a:t>levels</a:t>
            </a:r>
            <a:r>
              <a:rPr lang="es-ES" sz="2400" dirty="0">
                <a:solidFill>
                  <a:schemeClr val="tx1"/>
                </a:solidFill>
              </a:rPr>
              <a:t> </a:t>
            </a:r>
            <a:r>
              <a:rPr lang="es-ES" sz="2400" dirty="0" err="1">
                <a:solidFill>
                  <a:schemeClr val="tx1"/>
                </a:solidFill>
              </a:rPr>
              <a:t>of</a:t>
            </a:r>
            <a:endParaRPr lang="es-ES" sz="2400" dirty="0">
              <a:solidFill>
                <a:schemeClr val="tx1"/>
              </a:solidFill>
            </a:endParaRP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6A7345E0-AAE1-10B2-B619-57F74F20D5C1}"/>
              </a:ext>
            </a:extLst>
          </p:cNvPr>
          <p:cNvSpPr/>
          <p:nvPr/>
        </p:nvSpPr>
        <p:spPr>
          <a:xfrm>
            <a:off x="1138635" y="2888955"/>
            <a:ext cx="1845465" cy="64540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>
                <a:solidFill>
                  <a:schemeClr val="tx1"/>
                </a:solidFill>
              </a:rPr>
              <a:t>GLUCOSE</a:t>
            </a: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3DFC4A52-6723-65E7-8A75-FA3B1C9ED9A8}"/>
              </a:ext>
            </a:extLst>
          </p:cNvPr>
          <p:cNvSpPr/>
          <p:nvPr/>
        </p:nvSpPr>
        <p:spPr>
          <a:xfrm>
            <a:off x="3290557" y="2883375"/>
            <a:ext cx="1845465" cy="64540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>
                <a:solidFill>
                  <a:schemeClr val="tx1"/>
                </a:solidFill>
              </a:rPr>
              <a:t>HEMOGLOBIN</a:t>
            </a: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6DEFFD49-01FA-4CEC-1254-BCD2616DBBA6}"/>
              </a:ext>
            </a:extLst>
          </p:cNvPr>
          <p:cNvSpPr/>
          <p:nvPr/>
        </p:nvSpPr>
        <p:spPr>
          <a:xfrm>
            <a:off x="1138635" y="3663186"/>
            <a:ext cx="1845465" cy="64540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>
                <a:solidFill>
                  <a:schemeClr val="tx1"/>
                </a:solidFill>
              </a:rPr>
              <a:t>GLYCOSYLATED HEMOGLOBIN</a:t>
            </a: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7493000F-27CC-8DA3-6494-30CA2CBEF1A6}"/>
              </a:ext>
            </a:extLst>
          </p:cNvPr>
          <p:cNvSpPr/>
          <p:nvPr/>
        </p:nvSpPr>
        <p:spPr>
          <a:xfrm>
            <a:off x="3290557" y="3663186"/>
            <a:ext cx="1845465" cy="64540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>
                <a:solidFill>
                  <a:schemeClr val="tx1"/>
                </a:solidFill>
              </a:rPr>
              <a:t>TRIGLYCERIDES</a:t>
            </a: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87574E07-830C-6E92-9140-E1E5A8D4BD88}"/>
              </a:ext>
            </a:extLst>
          </p:cNvPr>
          <p:cNvSpPr/>
          <p:nvPr/>
        </p:nvSpPr>
        <p:spPr>
          <a:xfrm>
            <a:off x="7256396" y="3100356"/>
            <a:ext cx="1009780" cy="30161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79FF2265-2A45-1118-507E-E5A016A0D3F5}"/>
              </a:ext>
            </a:extLst>
          </p:cNvPr>
          <p:cNvSpPr/>
          <p:nvPr/>
        </p:nvSpPr>
        <p:spPr>
          <a:xfrm>
            <a:off x="7256396" y="3717207"/>
            <a:ext cx="1009780" cy="30161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86676995-9F3B-86E7-3E01-D9ABDE6B86C0}"/>
              </a:ext>
            </a:extLst>
          </p:cNvPr>
          <p:cNvSpPr/>
          <p:nvPr/>
        </p:nvSpPr>
        <p:spPr>
          <a:xfrm>
            <a:off x="7256396" y="3995616"/>
            <a:ext cx="1692532" cy="33844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52F231E5-2197-8FE4-7D05-53DEB08FBC73}"/>
              </a:ext>
            </a:extLst>
          </p:cNvPr>
          <p:cNvSpPr/>
          <p:nvPr/>
        </p:nvSpPr>
        <p:spPr>
          <a:xfrm>
            <a:off x="7256396" y="5509596"/>
            <a:ext cx="1009780" cy="33844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errar llave 8">
            <a:extLst>
              <a:ext uri="{FF2B5EF4-FFF2-40B4-BE49-F238E27FC236}">
                <a16:creationId xmlns:a16="http://schemas.microsoft.com/office/drawing/2014/main" id="{FC0964DC-159A-BDA5-D487-208DAEC4333E}"/>
              </a:ext>
            </a:extLst>
          </p:cNvPr>
          <p:cNvSpPr/>
          <p:nvPr/>
        </p:nvSpPr>
        <p:spPr>
          <a:xfrm rot="5400000">
            <a:off x="2989165" y="1785582"/>
            <a:ext cx="267021" cy="536142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2037BABA-67A2-F493-972D-316433DE0F24}"/>
              </a:ext>
            </a:extLst>
          </p:cNvPr>
          <p:cNvSpPr/>
          <p:nvPr/>
        </p:nvSpPr>
        <p:spPr>
          <a:xfrm>
            <a:off x="1717209" y="4745975"/>
            <a:ext cx="2810931" cy="645405"/>
          </a:xfrm>
          <a:prstGeom prst="roundRect">
            <a:avLst/>
          </a:prstGeom>
          <a:solidFill>
            <a:srgbClr val="0F6F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>
                <a:solidFill>
                  <a:schemeClr val="bg1"/>
                </a:solidFill>
              </a:rPr>
              <a:t>BETTER</a:t>
            </a:r>
          </a:p>
          <a:p>
            <a:pPr algn="ctr"/>
            <a:r>
              <a:rPr lang="es-ES" sz="2400" dirty="0">
                <a:solidFill>
                  <a:schemeClr val="bg1"/>
                </a:solidFill>
              </a:rPr>
              <a:t>HEALTH STATUS</a:t>
            </a:r>
          </a:p>
        </p:txBody>
      </p:sp>
    </p:spTree>
    <p:extLst>
      <p:ext uri="{BB962C8B-B14F-4D97-AF65-F5344CB8AC3E}">
        <p14:creationId xmlns:p14="http://schemas.microsoft.com/office/powerpoint/2010/main" val="915467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16" grpId="0" animBg="1"/>
      <p:bldP spid="17" grpId="0" animBg="1"/>
      <p:bldP spid="18" grpId="0" animBg="1"/>
      <p:bldP spid="19" grpId="0" animBg="1"/>
      <p:bldP spid="9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203;p30">
            <a:extLst>
              <a:ext uri="{FF2B5EF4-FFF2-40B4-BE49-F238E27FC236}">
                <a16:creationId xmlns:a16="http://schemas.microsoft.com/office/drawing/2014/main" id="{780E822F-7774-4459-932F-9F8E19AC1590}"/>
              </a:ext>
            </a:extLst>
          </p:cNvPr>
          <p:cNvSpPr/>
          <p:nvPr/>
        </p:nvSpPr>
        <p:spPr>
          <a:xfrm rot="-5400000">
            <a:off x="5551616" y="-4903237"/>
            <a:ext cx="1088768" cy="114848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DB3E2F7B-D26A-4E44-94C8-2B2CDCFFDDA7}"/>
              </a:ext>
            </a:extLst>
          </p:cNvPr>
          <p:cNvSpPr txBox="1"/>
          <p:nvPr/>
        </p:nvSpPr>
        <p:spPr>
          <a:xfrm>
            <a:off x="9605818" y="901631"/>
            <a:ext cx="2176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dirty="0">
                <a:solidFill>
                  <a:schemeClr val="bg1"/>
                </a:solidFill>
                <a:latin typeface="+mj-lt"/>
              </a:rPr>
              <a:t>RESULTS</a:t>
            </a:r>
          </a:p>
        </p:txBody>
      </p:sp>
      <p:sp>
        <p:nvSpPr>
          <p:cNvPr id="4" name="Google Shape;205;p30">
            <a:extLst>
              <a:ext uri="{FF2B5EF4-FFF2-40B4-BE49-F238E27FC236}">
                <a16:creationId xmlns:a16="http://schemas.microsoft.com/office/drawing/2014/main" id="{E1E49751-067D-3747-8A7F-5BA46020ADA7}"/>
              </a:ext>
            </a:extLst>
          </p:cNvPr>
          <p:cNvSpPr txBox="1">
            <a:spLocks/>
          </p:cNvSpPr>
          <p:nvPr/>
        </p:nvSpPr>
        <p:spPr>
          <a:xfrm>
            <a:off x="832988" y="58016"/>
            <a:ext cx="4621344" cy="132556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dirty="0" err="1">
                <a:solidFill>
                  <a:schemeClr val="lt1"/>
                </a:solidFill>
              </a:rPr>
              <a:t>Classification</a:t>
            </a:r>
            <a:r>
              <a:rPr lang="es-ES" sz="4000" dirty="0">
                <a:solidFill>
                  <a:schemeClr val="lt1"/>
                </a:solidFill>
              </a:rPr>
              <a:t> </a:t>
            </a:r>
            <a:r>
              <a:rPr lang="es-ES" sz="4000" dirty="0" err="1">
                <a:solidFill>
                  <a:schemeClr val="lt1"/>
                </a:solidFill>
              </a:rPr>
              <a:t>models</a:t>
            </a:r>
            <a:endParaRPr lang="es-ES" sz="4000" dirty="0">
              <a:solidFill>
                <a:schemeClr val="lt1"/>
              </a:solidFill>
            </a:endParaRP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92FA59D3-BD1E-32F0-B745-B16AE05D1B38}"/>
              </a:ext>
            </a:extLst>
          </p:cNvPr>
          <p:cNvSpPr/>
          <p:nvPr/>
        </p:nvSpPr>
        <p:spPr>
          <a:xfrm>
            <a:off x="353568" y="2655883"/>
            <a:ext cx="1574115" cy="886635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>
                <a:solidFill>
                  <a:schemeClr val="bg1"/>
                </a:solidFill>
              </a:rPr>
              <a:t>MODELS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569A8AA3-B902-0AD9-53A9-6C7DA2356802}"/>
              </a:ext>
            </a:extLst>
          </p:cNvPr>
          <p:cNvSpPr/>
          <p:nvPr/>
        </p:nvSpPr>
        <p:spPr>
          <a:xfrm>
            <a:off x="2503100" y="2074227"/>
            <a:ext cx="2203601" cy="66261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LOGISTIC REGRESSION</a:t>
            </a:r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329527E1-23B5-C789-A77E-5C5C7D0E7D5D}"/>
              </a:ext>
            </a:extLst>
          </p:cNvPr>
          <p:cNvSpPr/>
          <p:nvPr/>
        </p:nvSpPr>
        <p:spPr>
          <a:xfrm>
            <a:off x="2497876" y="3427492"/>
            <a:ext cx="2203601" cy="66261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SUPPORT VECTOR MACHINE</a:t>
            </a:r>
          </a:p>
        </p:txBody>
      </p:sp>
      <p:cxnSp>
        <p:nvCxnSpPr>
          <p:cNvPr id="22" name="Conector: angular 21">
            <a:extLst>
              <a:ext uri="{FF2B5EF4-FFF2-40B4-BE49-F238E27FC236}">
                <a16:creationId xmlns:a16="http://schemas.microsoft.com/office/drawing/2014/main" id="{62D8F519-F291-590B-BAE9-1B8628E2A08A}"/>
              </a:ext>
            </a:extLst>
          </p:cNvPr>
          <p:cNvCxnSpPr>
            <a:cxnSpLocks/>
            <a:stCxn id="8" idx="3"/>
            <a:endCxn id="9" idx="1"/>
          </p:cNvCxnSpPr>
          <p:nvPr/>
        </p:nvCxnSpPr>
        <p:spPr>
          <a:xfrm flipV="1">
            <a:off x="1927683" y="2405535"/>
            <a:ext cx="575417" cy="69366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: angular 24">
            <a:extLst>
              <a:ext uri="{FF2B5EF4-FFF2-40B4-BE49-F238E27FC236}">
                <a16:creationId xmlns:a16="http://schemas.microsoft.com/office/drawing/2014/main" id="{07739D4D-684C-A943-498A-42EEF301BF55}"/>
              </a:ext>
            </a:extLst>
          </p:cNvPr>
          <p:cNvCxnSpPr>
            <a:cxnSpLocks/>
            <a:stCxn id="8" idx="3"/>
            <a:endCxn id="13" idx="1"/>
          </p:cNvCxnSpPr>
          <p:nvPr/>
        </p:nvCxnSpPr>
        <p:spPr>
          <a:xfrm>
            <a:off x="1927683" y="3099201"/>
            <a:ext cx="570193" cy="65959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n 1">
            <a:extLst>
              <a:ext uri="{FF2B5EF4-FFF2-40B4-BE49-F238E27FC236}">
                <a16:creationId xmlns:a16="http://schemas.microsoft.com/office/drawing/2014/main" id="{064E18E3-E2BC-3312-7BE9-EB49A2A25E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655" y="1652928"/>
            <a:ext cx="1970466" cy="1385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E68A521-8116-6780-D01B-C8A2F871E0C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0" t="4747" r="5840"/>
          <a:stretch/>
        </p:blipFill>
        <p:spPr bwMode="auto">
          <a:xfrm>
            <a:off x="4835993" y="3177526"/>
            <a:ext cx="1997262" cy="13877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table">
            <a:extLst>
              <a:ext uri="{FF2B5EF4-FFF2-40B4-BE49-F238E27FC236}">
                <a16:creationId xmlns:a16="http://schemas.microsoft.com/office/drawing/2014/main" id="{C5550884-1B92-922E-8883-9CB7BCE1D0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751" y="4780757"/>
            <a:ext cx="5909092" cy="1759596"/>
          </a:xfrm>
          <a:prstGeom prst="rect">
            <a:avLst/>
          </a:prstGeom>
        </p:spPr>
      </p:pic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61936A6F-4647-97F5-B53F-957C58F1EDF1}"/>
              </a:ext>
            </a:extLst>
          </p:cNvPr>
          <p:cNvSpPr/>
          <p:nvPr/>
        </p:nvSpPr>
        <p:spPr>
          <a:xfrm>
            <a:off x="7157395" y="1728570"/>
            <a:ext cx="4612943" cy="7092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INCREASE THE ODDS OF BEING CENTENARIAN</a:t>
            </a:r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4C31573B-49C5-74F8-20C4-7AB795EABB1F}"/>
              </a:ext>
            </a:extLst>
          </p:cNvPr>
          <p:cNvSpPr/>
          <p:nvPr/>
        </p:nvSpPr>
        <p:spPr>
          <a:xfrm>
            <a:off x="7157395" y="3861040"/>
            <a:ext cx="4612943" cy="7092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DECREASE THE ODDS OF BEING CENTENARIAN</a:t>
            </a:r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0B4BC2A6-2629-FB52-6F2F-3E3F911B8426}"/>
              </a:ext>
            </a:extLst>
          </p:cNvPr>
          <p:cNvSpPr/>
          <p:nvPr/>
        </p:nvSpPr>
        <p:spPr>
          <a:xfrm>
            <a:off x="7340578" y="2648503"/>
            <a:ext cx="1924334" cy="69935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BEING WOMAN</a:t>
            </a:r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E1F827D6-D65D-BB6E-E30F-30C3051EEDD5}"/>
              </a:ext>
            </a:extLst>
          </p:cNvPr>
          <p:cNvSpPr/>
          <p:nvPr/>
        </p:nvSpPr>
        <p:spPr>
          <a:xfrm>
            <a:off x="9463866" y="2648503"/>
            <a:ext cx="1924334" cy="69935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BEING IN NURSING HOME</a:t>
            </a: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565F7319-3C94-BA59-477E-AD7BEED0D95B}"/>
              </a:ext>
            </a:extLst>
          </p:cNvPr>
          <p:cNvSpPr/>
          <p:nvPr/>
        </p:nvSpPr>
        <p:spPr>
          <a:xfrm>
            <a:off x="8501699" y="5736430"/>
            <a:ext cx="1924334" cy="69935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NEOPLASMS</a:t>
            </a:r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6A5A7EA3-FE17-FA6A-BB6B-8E47CA4C31C7}"/>
              </a:ext>
            </a:extLst>
          </p:cNvPr>
          <p:cNvSpPr/>
          <p:nvPr/>
        </p:nvSpPr>
        <p:spPr>
          <a:xfrm>
            <a:off x="7340578" y="4805216"/>
            <a:ext cx="1924334" cy="69935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CONSULTATIONS</a:t>
            </a:r>
          </a:p>
        </p:txBody>
      </p:sp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269FF18E-8ACF-3CFD-2DD5-A3920695E7DA}"/>
              </a:ext>
            </a:extLst>
          </p:cNvPr>
          <p:cNvSpPr/>
          <p:nvPr/>
        </p:nvSpPr>
        <p:spPr>
          <a:xfrm>
            <a:off x="9463866" y="4805216"/>
            <a:ext cx="1924334" cy="69935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HEMOGLOBIN INCREASE</a:t>
            </a:r>
          </a:p>
        </p:txBody>
      </p:sp>
    </p:spTree>
    <p:extLst>
      <p:ext uri="{BB962C8B-B14F-4D97-AF65-F5344CB8AC3E}">
        <p14:creationId xmlns:p14="http://schemas.microsoft.com/office/powerpoint/2010/main" val="412152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  <p:bldP spid="12" grpId="0" animBg="1"/>
      <p:bldP spid="14" grpId="0" animBg="1"/>
      <p:bldP spid="15" grpId="0" animBg="1"/>
      <p:bldP spid="17" grpId="0" animBg="1"/>
      <p:bldP spid="19" grpId="0" animBg="1"/>
      <p:bldP spid="20" grpId="0" animBg="1"/>
      <p:bldP spid="21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Personalizado 7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5394"/>
      </a:accent3>
      <a:accent4>
        <a:srgbClr val="17406D"/>
      </a:accent4>
      <a:accent5>
        <a:srgbClr val="113051"/>
      </a:accent5>
      <a:accent6>
        <a:srgbClr val="0B2036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16464</TotalTime>
  <Words>1291</Words>
  <Application>Microsoft Office PowerPoint</Application>
  <PresentationFormat>Panorámica</PresentationFormat>
  <Paragraphs>445</Paragraphs>
  <Slides>11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Roboto</vt:lpstr>
      <vt:lpstr>Tema de Office</vt:lpstr>
      <vt:lpstr>Presentación de PowerPoint</vt:lpstr>
      <vt:lpstr>Aging and centenarians</vt:lpstr>
      <vt:lpstr>C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CENTENARIOS</dc:title>
  <dc:creator>HP Donostia</dc:creator>
  <cp:lastModifiedBy>Sara Cruces</cp:lastModifiedBy>
  <cp:revision>154</cp:revision>
  <dcterms:created xsi:type="dcterms:W3CDTF">2022-07-26T14:20:42Z</dcterms:created>
  <dcterms:modified xsi:type="dcterms:W3CDTF">2024-09-25T18:35:44Z</dcterms:modified>
</cp:coreProperties>
</file>