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7" r:id="rId3"/>
    <p:sldId id="287" r:id="rId4"/>
    <p:sldId id="298" r:id="rId5"/>
    <p:sldId id="290" r:id="rId6"/>
    <p:sldId id="303" r:id="rId7"/>
    <p:sldId id="304" r:id="rId8"/>
    <p:sldId id="305" r:id="rId9"/>
    <p:sldId id="294" r:id="rId10"/>
    <p:sldId id="299" r:id="rId11"/>
    <p:sldId id="279" r:id="rId12"/>
  </p:sldIdLst>
  <p:sldSz cx="9144000" cy="6858000" type="screen4x3"/>
  <p:notesSz cx="6858000" cy="9525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tELOsM4D4v18EcaBL+4PPD8TX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76" autoAdjust="0"/>
  </p:normalViewPr>
  <p:slideViewPr>
    <p:cSldViewPr snapToGrid="0">
      <p:cViewPr varScale="1">
        <p:scale>
          <a:sx n="52" d="100"/>
          <a:sy n="52" d="100"/>
        </p:scale>
        <p:origin x="19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89839883875903E-2"/>
          <c:y val="3.5947703168209777E-2"/>
          <c:w val="0.88886522848010341"/>
          <c:h val="0.63920342771771199"/>
        </c:manualLayout>
      </c:layout>
      <c:lineChart>
        <c:grouping val="standard"/>
        <c:varyColors val="0"/>
        <c:ser>
          <c:idx val="0"/>
          <c:order val="0"/>
          <c:tx>
            <c:strRef>
              <c:f>'Gráficos 2022tt'!$S$2</c:f>
              <c:strCache>
                <c:ptCount val="1"/>
                <c:pt idx="0">
                  <c:v>Barbacena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2022tt'!$S$3:$S$21</c:f>
              <c:numCache>
                <c:formatCode>General</c:formatCode>
                <c:ptCount val="19"/>
                <c:pt idx="0">
                  <c:v>-4.7002168264576456</c:v>
                </c:pt>
                <c:pt idx="1">
                  <c:v>-8.2044591825657598</c:v>
                </c:pt>
                <c:pt idx="2">
                  <c:v>-8.5911404363683186</c:v>
                </c:pt>
                <c:pt idx="3">
                  <c:v>-8.6199528277177517</c:v>
                </c:pt>
                <c:pt idx="4">
                  <c:v>-7.598190452038609</c:v>
                </c:pt>
                <c:pt idx="5">
                  <c:v>-6.9403527756193251</c:v>
                </c:pt>
                <c:pt idx="6">
                  <c:v>-6.6993192168343132</c:v>
                </c:pt>
                <c:pt idx="7">
                  <c:v>-6.7018535341024323</c:v>
                </c:pt>
                <c:pt idx="8">
                  <c:v>-6.2257952878127538</c:v>
                </c:pt>
                <c:pt idx="9">
                  <c:v>-5.886507990251852</c:v>
                </c:pt>
                <c:pt idx="10">
                  <c:v>-5.6553384044355024</c:v>
                </c:pt>
                <c:pt idx="11">
                  <c:v>-5.2589025604858719</c:v>
                </c:pt>
                <c:pt idx="12">
                  <c:v>-4.8799520498844355</c:v>
                </c:pt>
                <c:pt idx="13">
                  <c:v>-4.5385190053082516</c:v>
                </c:pt>
                <c:pt idx="14">
                  <c:v>-4.2317662273765499</c:v>
                </c:pt>
                <c:pt idx="15">
                  <c:v>-3.7679105149579937</c:v>
                </c:pt>
                <c:pt idx="16">
                  <c:v>-3.3248619512424384</c:v>
                </c:pt>
                <c:pt idx="17">
                  <c:v>-2.8795753112895257</c:v>
                </c:pt>
                <c:pt idx="18">
                  <c:v>-2.1528197078631979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5DE4-41F1-A2A6-4E5C5187D2BF}"/>
            </c:ext>
          </c:extLst>
        </c:ser>
        <c:ser>
          <c:idx val="1"/>
          <c:order val="1"/>
          <c:tx>
            <c:strRef>
              <c:f>'Gráficos 2022tt'!$T$2</c:f>
              <c:strCache>
                <c:ptCount val="1"/>
                <c:pt idx="0">
                  <c:v>Belo Horizonte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2022tt'!$T$3:$T$21</c:f>
              <c:numCache>
                <c:formatCode>General</c:formatCode>
                <c:ptCount val="19"/>
                <c:pt idx="0">
                  <c:v>-4.6245035386286268</c:v>
                </c:pt>
                <c:pt idx="1">
                  <c:v>-8.0083911598314543</c:v>
                </c:pt>
                <c:pt idx="2">
                  <c:v>-8.865689008071179</c:v>
                </c:pt>
                <c:pt idx="3">
                  <c:v>-8.506467381874991</c:v>
                </c:pt>
                <c:pt idx="4">
                  <c:v>-7.4035896054952977</c:v>
                </c:pt>
                <c:pt idx="5">
                  <c:v>-6.9170145019883744</c:v>
                </c:pt>
                <c:pt idx="6">
                  <c:v>-6.8296645162855061</c:v>
                </c:pt>
                <c:pt idx="7">
                  <c:v>-6.697156199277523</c:v>
                </c:pt>
                <c:pt idx="8">
                  <c:v>-6.3757791539263895</c:v>
                </c:pt>
                <c:pt idx="9">
                  <c:v>-6.100230364372865</c:v>
                </c:pt>
                <c:pt idx="10">
                  <c:v>-5.7038157598844572</c:v>
                </c:pt>
                <c:pt idx="11">
                  <c:v>-5.348892924837922</c:v>
                </c:pt>
                <c:pt idx="12">
                  <c:v>-4.9762001347525686</c:v>
                </c:pt>
                <c:pt idx="13">
                  <c:v>-4.6095591657396167</c:v>
                </c:pt>
                <c:pt idx="14">
                  <c:v>-4.2128158257583683</c:v>
                </c:pt>
                <c:pt idx="15">
                  <c:v>-3.8576922812126497</c:v>
                </c:pt>
                <c:pt idx="16">
                  <c:v>-3.4497894230443409</c:v>
                </c:pt>
                <c:pt idx="17">
                  <c:v>-3.0274205463471642</c:v>
                </c:pt>
                <c:pt idx="18">
                  <c:v>-2.2645160534738866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5DE4-41F1-A2A6-4E5C5187D2BF}"/>
            </c:ext>
          </c:extLst>
        </c:ser>
        <c:ser>
          <c:idx val="2"/>
          <c:order val="2"/>
          <c:tx>
            <c:strRef>
              <c:f>'Gráficos 2022tt'!$U$2</c:f>
              <c:strCache>
                <c:ptCount val="1"/>
                <c:pt idx="0">
                  <c:v>Divinópolis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2022tt'!$U$3:$U$21</c:f>
              <c:numCache>
                <c:formatCode>General</c:formatCode>
                <c:ptCount val="19"/>
                <c:pt idx="0">
                  <c:v>-4.7332240056384443</c:v>
                </c:pt>
                <c:pt idx="1">
                  <c:v>-7.9778374424881751</c:v>
                </c:pt>
                <c:pt idx="2">
                  <c:v>-8.7622678222185595</c:v>
                </c:pt>
                <c:pt idx="3">
                  <c:v>-8.4723788631263979</c:v>
                </c:pt>
                <c:pt idx="4">
                  <c:v>-7.2464155961985481</c:v>
                </c:pt>
                <c:pt idx="5">
                  <c:v>-6.8369137610252633</c:v>
                </c:pt>
                <c:pt idx="6">
                  <c:v>-6.7605038216151465</c:v>
                </c:pt>
                <c:pt idx="7">
                  <c:v>-6.5403478001096245</c:v>
                </c:pt>
                <c:pt idx="8">
                  <c:v>-6.2736909750845715</c:v>
                </c:pt>
                <c:pt idx="9">
                  <c:v>-5.9760999658457568</c:v>
                </c:pt>
                <c:pt idx="10">
                  <c:v>-5.6493442244310872</c:v>
                </c:pt>
                <c:pt idx="11">
                  <c:v>-5.2429144773355665</c:v>
                </c:pt>
                <c:pt idx="12">
                  <c:v>-4.8631343066762387</c:v>
                </c:pt>
                <c:pt idx="13">
                  <c:v>-4.561141097330629</c:v>
                </c:pt>
                <c:pt idx="14">
                  <c:v>-4.1856769360361961</c:v>
                </c:pt>
                <c:pt idx="15">
                  <c:v>-3.8068319259114523</c:v>
                </c:pt>
                <c:pt idx="16">
                  <c:v>-3.3834283993931655</c:v>
                </c:pt>
                <c:pt idx="17">
                  <c:v>-2.8970629839318911</c:v>
                </c:pt>
                <c:pt idx="18">
                  <c:v>-2.1488738975745023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5DE4-41F1-A2A6-4E5C5187D2BF}"/>
            </c:ext>
          </c:extLst>
        </c:ser>
        <c:ser>
          <c:idx val="3"/>
          <c:order val="3"/>
          <c:tx>
            <c:strRef>
              <c:f>'Gráficos 2022tt'!$V$2</c:f>
              <c:strCache>
                <c:ptCount val="1"/>
                <c:pt idx="0">
                  <c:v>Governador Valadares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2022tt'!$V$3:$V$21</c:f>
              <c:numCache>
                <c:formatCode>General</c:formatCode>
                <c:ptCount val="19"/>
                <c:pt idx="0">
                  <c:v>-4.3223248823369227</c:v>
                </c:pt>
                <c:pt idx="1">
                  <c:v>-7.7282397080032776</c:v>
                </c:pt>
                <c:pt idx="2">
                  <c:v>-9.318589212405179</c:v>
                </c:pt>
                <c:pt idx="3">
                  <c:v>-8.254593899331919</c:v>
                </c:pt>
                <c:pt idx="4">
                  <c:v>-7.0424252277510098</c:v>
                </c:pt>
                <c:pt idx="5">
                  <c:v>-6.6618165675069241</c:v>
                </c:pt>
                <c:pt idx="6">
                  <c:v>-6.5868408021224507</c:v>
                </c:pt>
                <c:pt idx="7">
                  <c:v>-6.4863640203237152</c:v>
                </c:pt>
                <c:pt idx="8">
                  <c:v>-6.1676523617723902</c:v>
                </c:pt>
                <c:pt idx="9">
                  <c:v>-5.8716699697899877</c:v>
                </c:pt>
                <c:pt idx="10">
                  <c:v>-5.4443444144055109</c:v>
                </c:pt>
                <c:pt idx="11">
                  <c:v>-5.15148884796616</c:v>
                </c:pt>
                <c:pt idx="12">
                  <c:v>-4.8625164642774257</c:v>
                </c:pt>
                <c:pt idx="13">
                  <c:v>-4.5168424842882855</c:v>
                </c:pt>
                <c:pt idx="14">
                  <c:v>-4.1843054193314275</c:v>
                </c:pt>
                <c:pt idx="15">
                  <c:v>-3.8574657746085177</c:v>
                </c:pt>
                <c:pt idx="16">
                  <c:v>-3.4293601789633512</c:v>
                </c:pt>
                <c:pt idx="17">
                  <c:v>-3.0413804411808685</c:v>
                </c:pt>
                <c:pt idx="18">
                  <c:v>-2.2884078154244425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5DE4-41F1-A2A6-4E5C5187D2BF}"/>
            </c:ext>
          </c:extLst>
        </c:ser>
        <c:ser>
          <c:idx val="4"/>
          <c:order val="4"/>
          <c:tx>
            <c:strRef>
              <c:f>'Gráficos 2022tt'!$W$2</c:f>
              <c:strCache>
                <c:ptCount val="1"/>
                <c:pt idx="0">
                  <c:v>Ipatinga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2022tt'!$W$3:$W$21</c:f>
              <c:numCache>
                <c:formatCode>General</c:formatCode>
                <c:ptCount val="19"/>
                <c:pt idx="0">
                  <c:v>-4.8201939039788568</c:v>
                </c:pt>
                <c:pt idx="1">
                  <c:v>-8.0993156525443322</c:v>
                </c:pt>
                <c:pt idx="2">
                  <c:v>-8.5906295094894176</c:v>
                </c:pt>
                <c:pt idx="3">
                  <c:v>-8.61731820755125</c:v>
                </c:pt>
                <c:pt idx="4">
                  <c:v>-7.2896570608584188</c:v>
                </c:pt>
                <c:pt idx="5">
                  <c:v>-7.0512493786208665</c:v>
                </c:pt>
                <c:pt idx="6">
                  <c:v>-6.7873177492457115</c:v>
                </c:pt>
                <c:pt idx="7">
                  <c:v>-6.6017358881232688</c:v>
                </c:pt>
                <c:pt idx="8">
                  <c:v>-6.3755604789419591</c:v>
                </c:pt>
                <c:pt idx="9">
                  <c:v>-6.0861030137602272</c:v>
                </c:pt>
                <c:pt idx="10">
                  <c:v>-5.7437929772152021</c:v>
                </c:pt>
                <c:pt idx="11">
                  <c:v>-5.3953210268586949</c:v>
                </c:pt>
                <c:pt idx="12">
                  <c:v>-5.0320825404271554</c:v>
                </c:pt>
                <c:pt idx="13">
                  <c:v>-4.6210362979713659</c:v>
                </c:pt>
                <c:pt idx="14">
                  <c:v>-4.2509318315921574</c:v>
                </c:pt>
                <c:pt idx="15">
                  <c:v>-3.8470009366010109</c:v>
                </c:pt>
                <c:pt idx="16">
                  <c:v>-3.4433518214161882</c:v>
                </c:pt>
                <c:pt idx="17">
                  <c:v>-2.9780532355825362</c:v>
                </c:pt>
                <c:pt idx="18">
                  <c:v>-2.2893238980526589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5DE4-41F1-A2A6-4E5C5187D2BF}"/>
            </c:ext>
          </c:extLst>
        </c:ser>
        <c:ser>
          <c:idx val="5"/>
          <c:order val="5"/>
          <c:tx>
            <c:strRef>
              <c:f>'Gráficos 2022tt'!$X$2</c:f>
              <c:strCache>
                <c:ptCount val="1"/>
                <c:pt idx="0">
                  <c:v>Juiz de Fora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2022tt'!$X$3:$X$21</c:f>
              <c:numCache>
                <c:formatCode>General</c:formatCode>
                <c:ptCount val="19"/>
                <c:pt idx="0">
                  <c:v>-4.6187373094120598</c:v>
                </c:pt>
                <c:pt idx="1">
                  <c:v>-7.8928746583329037</c:v>
                </c:pt>
                <c:pt idx="2">
                  <c:v>-8.4901797396126373</c:v>
                </c:pt>
                <c:pt idx="3">
                  <c:v>-8.6659879389035215</c:v>
                </c:pt>
                <c:pt idx="4">
                  <c:v>-7.2534909955036397</c:v>
                </c:pt>
                <c:pt idx="5">
                  <c:v>-6.8343977943729399</c:v>
                </c:pt>
                <c:pt idx="6">
                  <c:v>-6.7162400746749267</c:v>
                </c:pt>
                <c:pt idx="7">
                  <c:v>-6.5138587979841995</c:v>
                </c:pt>
                <c:pt idx="8">
                  <c:v>-6.1833381219741348</c:v>
                </c:pt>
                <c:pt idx="9">
                  <c:v>-5.9475196103223533</c:v>
                </c:pt>
                <c:pt idx="10">
                  <c:v>-5.5434124188281091</c:v>
                </c:pt>
                <c:pt idx="11">
                  <c:v>-5.2091567510388321</c:v>
                </c:pt>
                <c:pt idx="12">
                  <c:v>-4.8284221141558206</c:v>
                </c:pt>
                <c:pt idx="13">
                  <c:v>-4.4956954268620004</c:v>
                </c:pt>
                <c:pt idx="14">
                  <c:v>-4.1275922311618576</c:v>
                </c:pt>
                <c:pt idx="15">
                  <c:v>-3.743214304059217</c:v>
                </c:pt>
                <c:pt idx="16">
                  <c:v>-3.334835554289914</c:v>
                </c:pt>
                <c:pt idx="17">
                  <c:v>-2.9058742089974161</c:v>
                </c:pt>
                <c:pt idx="18">
                  <c:v>-2.1494351052181413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5DE4-41F1-A2A6-4E5C5187D2BF}"/>
            </c:ext>
          </c:extLst>
        </c:ser>
        <c:ser>
          <c:idx val="6"/>
          <c:order val="6"/>
          <c:tx>
            <c:strRef>
              <c:f>'Gráficos 2022tt'!$Y$2</c:f>
              <c:strCache>
                <c:ptCount val="1"/>
                <c:pt idx="0">
                  <c:v>Montes Claros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2022tt'!$Y$3:$Y$21</c:f>
              <c:numCache>
                <c:formatCode>General</c:formatCode>
                <c:ptCount val="19"/>
                <c:pt idx="0">
                  <c:v>-4.7014135911358155</c:v>
                </c:pt>
                <c:pt idx="1">
                  <c:v>-7.7798270494679889</c:v>
                </c:pt>
                <c:pt idx="2">
                  <c:v>-8.6525242794065846</c:v>
                </c:pt>
                <c:pt idx="3">
                  <c:v>-8.4933904002086749</c:v>
                </c:pt>
                <c:pt idx="4">
                  <c:v>-7.4839370243419463</c:v>
                </c:pt>
                <c:pt idx="5">
                  <c:v>-7.0298373687570033</c:v>
                </c:pt>
                <c:pt idx="6">
                  <c:v>-6.736991671021908</c:v>
                </c:pt>
                <c:pt idx="7">
                  <c:v>-6.425757960853562</c:v>
                </c:pt>
                <c:pt idx="8">
                  <c:v>-6.1758514600790413</c:v>
                </c:pt>
                <c:pt idx="9">
                  <c:v>-5.9369066346223835</c:v>
                </c:pt>
                <c:pt idx="10">
                  <c:v>-5.44420097101042</c:v>
                </c:pt>
                <c:pt idx="11">
                  <c:v>-5.1867660481566693</c:v>
                </c:pt>
                <c:pt idx="12">
                  <c:v>-4.8826196321059872</c:v>
                </c:pt>
                <c:pt idx="13">
                  <c:v>-4.5729078600685646</c:v>
                </c:pt>
                <c:pt idx="14">
                  <c:v>-4.2519937878918697</c:v>
                </c:pt>
                <c:pt idx="15">
                  <c:v>-3.8643875728867383</c:v>
                </c:pt>
                <c:pt idx="16">
                  <c:v>-3.4627758611712482</c:v>
                </c:pt>
                <c:pt idx="17">
                  <c:v>-2.9673635953875461</c:v>
                </c:pt>
                <c:pt idx="18">
                  <c:v>-2.2507056477357978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5DE4-41F1-A2A6-4E5C5187D2BF}"/>
            </c:ext>
          </c:extLst>
        </c:ser>
        <c:ser>
          <c:idx val="7"/>
          <c:order val="7"/>
          <c:tx>
            <c:strRef>
              <c:f>'Gráficos 2022tt'!$Z$2</c:f>
              <c:strCache>
                <c:ptCount val="1"/>
                <c:pt idx="0">
                  <c:v>Patos de Minas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2022tt'!$Z$3:$Z$21</c:f>
              <c:numCache>
                <c:formatCode>General</c:formatCode>
                <c:ptCount val="19"/>
                <c:pt idx="0">
                  <c:v>-4.7504036745590161</c:v>
                </c:pt>
                <c:pt idx="1">
                  <c:v>-7.7127733158152365</c:v>
                </c:pt>
                <c:pt idx="2">
                  <c:v>-8.585991377286506</c:v>
                </c:pt>
                <c:pt idx="3">
                  <c:v>-8.672752402606811</c:v>
                </c:pt>
                <c:pt idx="4">
                  <c:v>-7.2166924118104125</c:v>
                </c:pt>
                <c:pt idx="5">
                  <c:v>-6.6670181045077044</c:v>
                </c:pt>
                <c:pt idx="6">
                  <c:v>-6.7380139979004197</c:v>
                </c:pt>
                <c:pt idx="7">
                  <c:v>-6.4706274903651293</c:v>
                </c:pt>
                <c:pt idx="8">
                  <c:v>-6.2180666775653934</c:v>
                </c:pt>
                <c:pt idx="9">
                  <c:v>-5.9369773029999386</c:v>
                </c:pt>
                <c:pt idx="10">
                  <c:v>-5.6118464038309268</c:v>
                </c:pt>
                <c:pt idx="11">
                  <c:v>-5.2340973384859337</c:v>
                </c:pt>
                <c:pt idx="12">
                  <c:v>-4.9197989330062279</c:v>
                </c:pt>
                <c:pt idx="13">
                  <c:v>-4.5305222570177959</c:v>
                </c:pt>
                <c:pt idx="14">
                  <c:v>-4.2305373407708142</c:v>
                </c:pt>
                <c:pt idx="15">
                  <c:v>-3.8531583110763625</c:v>
                </c:pt>
                <c:pt idx="16">
                  <c:v>-3.3849018050156041</c:v>
                </c:pt>
                <c:pt idx="17">
                  <c:v>-2.8959806286890033</c:v>
                </c:pt>
                <c:pt idx="18">
                  <c:v>-2.2001963477253725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5DE4-41F1-A2A6-4E5C5187D2BF}"/>
            </c:ext>
          </c:extLst>
        </c:ser>
        <c:ser>
          <c:idx val="8"/>
          <c:order val="8"/>
          <c:tx>
            <c:strRef>
              <c:f>'Gráficos 2022tt'!$AA$2</c:f>
              <c:strCache>
                <c:ptCount val="1"/>
                <c:pt idx="0">
                  <c:v>Pouso Alegre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2022tt'!$AA$3:$AA$21</c:f>
              <c:numCache>
                <c:formatCode>General</c:formatCode>
                <c:ptCount val="19"/>
                <c:pt idx="0">
                  <c:v>-4.7133316533644694</c:v>
                </c:pt>
                <c:pt idx="1">
                  <c:v>-8.0317103753220422</c:v>
                </c:pt>
                <c:pt idx="2">
                  <c:v>-8.5323313622586792</c:v>
                </c:pt>
                <c:pt idx="3">
                  <c:v>-8.4771521418790527</c:v>
                </c:pt>
                <c:pt idx="4">
                  <c:v>-7.4827307614097016</c:v>
                </c:pt>
                <c:pt idx="5">
                  <c:v>-7.0412729520003507</c:v>
                </c:pt>
                <c:pt idx="6">
                  <c:v>-6.9719812512814077</c:v>
                </c:pt>
                <c:pt idx="7">
                  <c:v>-6.7154356315738468</c:v>
                </c:pt>
                <c:pt idx="8">
                  <c:v>-6.3848530575224274</c:v>
                </c:pt>
                <c:pt idx="9">
                  <c:v>-5.9928120639960092</c:v>
                </c:pt>
                <c:pt idx="10">
                  <c:v>-5.5953698140025967</c:v>
                </c:pt>
                <c:pt idx="11">
                  <c:v>-5.2763096252102173</c:v>
                </c:pt>
                <c:pt idx="12">
                  <c:v>-4.8904793666174013</c:v>
                </c:pt>
                <c:pt idx="13">
                  <c:v>-4.5085289431975539</c:v>
                </c:pt>
                <c:pt idx="14">
                  <c:v>-4.1444341687650477</c:v>
                </c:pt>
                <c:pt idx="15">
                  <c:v>-3.7644433501697314</c:v>
                </c:pt>
                <c:pt idx="16">
                  <c:v>-3.3028882602107323</c:v>
                </c:pt>
                <c:pt idx="17">
                  <c:v>-2.8053442273840168</c:v>
                </c:pt>
                <c:pt idx="18">
                  <c:v>-2.0270321191260914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5DE4-41F1-A2A6-4E5C5187D2BF}"/>
            </c:ext>
          </c:extLst>
        </c:ser>
        <c:ser>
          <c:idx val="9"/>
          <c:order val="9"/>
          <c:tx>
            <c:strRef>
              <c:f>'Gráficos 2022tt'!$AB$2</c:f>
              <c:strCache>
                <c:ptCount val="1"/>
                <c:pt idx="0">
                  <c:v>Teófilo Otoni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2022tt'!$AB$3:$AB$21</c:f>
              <c:numCache>
                <c:formatCode>General</c:formatCode>
                <c:ptCount val="19"/>
                <c:pt idx="0">
                  <c:v>-4.4590321904887347</c:v>
                </c:pt>
                <c:pt idx="1">
                  <c:v>-7.503218496801102</c:v>
                </c:pt>
                <c:pt idx="2">
                  <c:v>-8.4312539667385806</c:v>
                </c:pt>
                <c:pt idx="3">
                  <c:v>-8.2876793930941854</c:v>
                </c:pt>
                <c:pt idx="4">
                  <c:v>-7.1724584350682044</c:v>
                </c:pt>
                <c:pt idx="5">
                  <c:v>-6.8030495196848069</c:v>
                </c:pt>
                <c:pt idx="6">
                  <c:v>-6.561901674617542</c:v>
                </c:pt>
                <c:pt idx="7">
                  <c:v>-6.479595560946275</c:v>
                </c:pt>
                <c:pt idx="8">
                  <c:v>-6.1355292118381364</c:v>
                </c:pt>
                <c:pt idx="9">
                  <c:v>-5.8770561301643456</c:v>
                </c:pt>
                <c:pt idx="10">
                  <c:v>-5.4879244111114254</c:v>
                </c:pt>
                <c:pt idx="11">
                  <c:v>-5.1586788422492482</c:v>
                </c:pt>
                <c:pt idx="12">
                  <c:v>-4.9163020496661378</c:v>
                </c:pt>
                <c:pt idx="13">
                  <c:v>-4.6517750577100516</c:v>
                </c:pt>
                <c:pt idx="14">
                  <c:v>-4.2816545296958948</c:v>
                </c:pt>
                <c:pt idx="15">
                  <c:v>-3.9244869067347734</c:v>
                </c:pt>
                <c:pt idx="16">
                  <c:v>-3.5014831614135624</c:v>
                </c:pt>
                <c:pt idx="17">
                  <c:v>-3.1180953109709129</c:v>
                </c:pt>
                <c:pt idx="18">
                  <c:v>-2.3525306587940333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5DE4-41F1-A2A6-4E5C5187D2BF}"/>
            </c:ext>
          </c:extLst>
        </c:ser>
        <c:ser>
          <c:idx val="10"/>
          <c:order val="10"/>
          <c:tx>
            <c:strRef>
              <c:f>'Gráficos 2022tt'!$AC$2</c:f>
              <c:strCache>
                <c:ptCount val="1"/>
                <c:pt idx="0">
                  <c:v>Uberaba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2022tt'!$AC$3:$AC$21</c:f>
              <c:numCache>
                <c:formatCode>General</c:formatCode>
                <c:ptCount val="19"/>
                <c:pt idx="0">
                  <c:v>-4.7023406278597664</c:v>
                </c:pt>
                <c:pt idx="1">
                  <c:v>-7.7573781654925726</c:v>
                </c:pt>
                <c:pt idx="2">
                  <c:v>-8.4664547669833219</c:v>
                </c:pt>
                <c:pt idx="3">
                  <c:v>-8.76748487464946</c:v>
                </c:pt>
                <c:pt idx="4">
                  <c:v>-7.7521669908690933</c:v>
                </c:pt>
                <c:pt idx="5">
                  <c:v>-7.0871057598311378</c:v>
                </c:pt>
                <c:pt idx="6">
                  <c:v>-6.8036178475799121</c:v>
                </c:pt>
                <c:pt idx="7">
                  <c:v>-6.5624599635608121</c:v>
                </c:pt>
                <c:pt idx="8">
                  <c:v>-6.1845796336676697</c:v>
                </c:pt>
                <c:pt idx="9">
                  <c:v>-5.7844465898376951</c:v>
                </c:pt>
                <c:pt idx="10">
                  <c:v>-5.5169901091812479</c:v>
                </c:pt>
                <c:pt idx="11">
                  <c:v>-5.0904794708975896</c:v>
                </c:pt>
                <c:pt idx="12">
                  <c:v>-4.6594987804961683</c:v>
                </c:pt>
                <c:pt idx="13">
                  <c:v>-4.2267023258788514</c:v>
                </c:pt>
                <c:pt idx="14">
                  <c:v>-3.7856090805724878</c:v>
                </c:pt>
                <c:pt idx="15">
                  <c:v>-3.3188420263987544</c:v>
                </c:pt>
                <c:pt idx="16">
                  <c:v>-2.8258490306795143</c:v>
                </c:pt>
                <c:pt idx="17">
                  <c:v>-2.323940420461204</c:v>
                </c:pt>
                <c:pt idx="18">
                  <c:v>-1.6444247335776341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5DE4-41F1-A2A6-4E5C5187D2BF}"/>
            </c:ext>
          </c:extLst>
        </c:ser>
        <c:ser>
          <c:idx val="11"/>
          <c:order val="11"/>
          <c:tx>
            <c:strRef>
              <c:f>'Gráficos 2022tt'!$AD$2</c:f>
              <c:strCache>
                <c:ptCount val="1"/>
                <c:pt idx="0">
                  <c:v>Uberlândia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2022tt'!$AD$3:$AD$21</c:f>
              <c:numCache>
                <c:formatCode>General</c:formatCode>
                <c:ptCount val="19"/>
                <c:pt idx="0">
                  <c:v>-4.8550368074430539</c:v>
                </c:pt>
                <c:pt idx="1">
                  <c:v>-8.16014317714742</c:v>
                </c:pt>
                <c:pt idx="2">
                  <c:v>-8.8201623639053484</c:v>
                </c:pt>
                <c:pt idx="3">
                  <c:v>-8.4876545223053537</c:v>
                </c:pt>
                <c:pt idx="4">
                  <c:v>-7.6221230696733402</c:v>
                </c:pt>
                <c:pt idx="5">
                  <c:v>-7.1791398240914859</c:v>
                </c:pt>
                <c:pt idx="6">
                  <c:v>-6.9342045894331426</c:v>
                </c:pt>
                <c:pt idx="7">
                  <c:v>-6.6399936882336261</c:v>
                </c:pt>
                <c:pt idx="8">
                  <c:v>-6.3621710218509726</c:v>
                </c:pt>
                <c:pt idx="9">
                  <c:v>-5.9889295570730541</c:v>
                </c:pt>
                <c:pt idx="10">
                  <c:v>-5.5905219837452194</c:v>
                </c:pt>
                <c:pt idx="11">
                  <c:v>-5.2948617905133091</c:v>
                </c:pt>
                <c:pt idx="12">
                  <c:v>-4.8503666468332165</c:v>
                </c:pt>
                <c:pt idx="13">
                  <c:v>-4.4872268348882134</c:v>
                </c:pt>
                <c:pt idx="14">
                  <c:v>-4.1445729007835466</c:v>
                </c:pt>
                <c:pt idx="15">
                  <c:v>-3.7313783635045148</c:v>
                </c:pt>
                <c:pt idx="16">
                  <c:v>-3.292147529079994</c:v>
                </c:pt>
                <c:pt idx="17">
                  <c:v>-2.8831356493094784</c:v>
                </c:pt>
                <c:pt idx="18">
                  <c:v>-2.1615024135096057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5DE4-41F1-A2A6-4E5C5187D2BF}"/>
            </c:ext>
          </c:extLst>
        </c:ser>
        <c:ser>
          <c:idx val="12"/>
          <c:order val="12"/>
          <c:tx>
            <c:strRef>
              <c:f>'Gráficos 2022tt'!$AE$2</c:f>
              <c:strCache>
                <c:ptCount val="1"/>
                <c:pt idx="0">
                  <c:v>Varginha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2022tt'!$AE$3:$AE$21</c:f>
              <c:numCache>
                <c:formatCode>General</c:formatCode>
                <c:ptCount val="19"/>
                <c:pt idx="0">
                  <c:v>-4.61327677352108</c:v>
                </c:pt>
                <c:pt idx="1">
                  <c:v>-7.7906693492104093</c:v>
                </c:pt>
                <c:pt idx="2">
                  <c:v>-8.9036061597727532</c:v>
                </c:pt>
                <c:pt idx="3">
                  <c:v>-8.5232694304711387</c:v>
                </c:pt>
                <c:pt idx="4">
                  <c:v>-7.5647474127982086</c:v>
                </c:pt>
                <c:pt idx="5">
                  <c:v>-7.2443125460017681</c:v>
                </c:pt>
                <c:pt idx="6">
                  <c:v>-6.8286012838981049</c:v>
                </c:pt>
                <c:pt idx="7">
                  <c:v>-6.6094345375610324</c:v>
                </c:pt>
                <c:pt idx="8">
                  <c:v>-6.2251848779583803</c:v>
                </c:pt>
                <c:pt idx="9">
                  <c:v>-5.923819493707918</c:v>
                </c:pt>
                <c:pt idx="10">
                  <c:v>-5.5354057878227838</c:v>
                </c:pt>
                <c:pt idx="11">
                  <c:v>-5.2618056413218053</c:v>
                </c:pt>
                <c:pt idx="12">
                  <c:v>-4.8147002288931526</c:v>
                </c:pt>
                <c:pt idx="13">
                  <c:v>-4.539047409252051</c:v>
                </c:pt>
                <c:pt idx="14">
                  <c:v>-4.1539899118858514</c:v>
                </c:pt>
                <c:pt idx="15">
                  <c:v>-3.7612357561526153</c:v>
                </c:pt>
                <c:pt idx="16">
                  <c:v>-3.2826215246013106</c:v>
                </c:pt>
                <c:pt idx="17">
                  <c:v>-2.8053018183929703</c:v>
                </c:pt>
                <c:pt idx="18">
                  <c:v>-2.0568114872903265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5DE4-41F1-A2A6-4E5C5187D2BF}"/>
            </c:ext>
          </c:extLst>
        </c:ser>
        <c:ser>
          <c:idx val="13"/>
          <c:order val="13"/>
          <c:tx>
            <c:strRef>
              <c:f>'Gráficos 2022tt'!$AF$2</c:f>
              <c:strCache>
                <c:ptCount val="1"/>
                <c:pt idx="0">
                  <c:v>Sweden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'Gráficos 2022tt'!$A$3:$A$21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2022tt'!$AF$3:$AF$21</c:f>
              <c:numCache>
                <c:formatCode>General</c:formatCode>
                <c:ptCount val="19"/>
                <c:pt idx="0">
                  <c:v>-4.9717432769411829</c:v>
                </c:pt>
                <c:pt idx="1">
                  <c:v>-7.9213819557287151</c:v>
                </c:pt>
                <c:pt idx="2">
                  <c:v>-8.4775933250996065</c:v>
                </c:pt>
                <c:pt idx="3">
                  <c:v>-8.4711443220427345</c:v>
                </c:pt>
                <c:pt idx="4">
                  <c:v>-7.6731771929034069</c:v>
                </c:pt>
                <c:pt idx="5">
                  <c:v>-7.2751118787072917</c:v>
                </c:pt>
                <c:pt idx="6">
                  <c:v>-7.0461258951975188</c:v>
                </c:pt>
                <c:pt idx="7">
                  <c:v>-6.9196282055717937</c:v>
                </c:pt>
                <c:pt idx="8">
                  <c:v>-6.5886057911171196</c:v>
                </c:pt>
                <c:pt idx="9">
                  <c:v>-6.111514197213693</c:v>
                </c:pt>
                <c:pt idx="10">
                  <c:v>-5.6908329396152881</c:v>
                </c:pt>
                <c:pt idx="11">
                  <c:v>-5.2666368690617915</c:v>
                </c:pt>
                <c:pt idx="12">
                  <c:v>-4.81586138442088</c:v>
                </c:pt>
                <c:pt idx="13">
                  <c:v>-4.3313869983401965</c:v>
                </c:pt>
                <c:pt idx="14">
                  <c:v>-3.8754160922812737</c:v>
                </c:pt>
                <c:pt idx="15">
                  <c:v>-3.3561526826170978</c:v>
                </c:pt>
                <c:pt idx="16">
                  <c:v>-2.8369215234133862</c:v>
                </c:pt>
                <c:pt idx="17">
                  <c:v>-2.3055301620094699</c:v>
                </c:pt>
                <c:pt idx="18">
                  <c:v>-1.6216720766642039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5DE4-41F1-A2A6-4E5C5187D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900448"/>
        <c:axId val="2037899360"/>
        <c:extLst>
          <c:ext xmlns:c15="http://schemas.microsoft.com/office/drawing/2012/chart" uri="{02D57815-91ED-43cb-92C2-25804820EDAC}">
            <c15:filteredLineSeries>
              <c15:ser>
                <c:idx val="14"/>
                <c:order val="14"/>
                <c:tx>
                  <c:strRef>
                    <c:extLst>
                      <c:ext uri="{02D57815-91ED-43cb-92C2-25804820EDAC}">
                        <c15:formulaRef>
                          <c15:sqref>'Gráficos 2022tt'!$AG$2</c15:sqref>
                        </c15:formulaRef>
                      </c:ext>
                    </c:extLst>
                    <c:strCache>
                      <c:ptCount val="1"/>
                      <c:pt idx="0">
                        <c:v>Upper midle income contries 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ysClr val="windowText" lastClr="000000"/>
                      </a:solidFill>
                      <a:prstDash val="sysDot"/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'Gráficos 2022tt'!$AG$3:$AG$21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-4.4343789830184734</c:v>
                      </c:pt>
                      <c:pt idx="1">
                        <c:v>-7.3520365189160355</c:v>
                      </c:pt>
                      <c:pt idx="2">
                        <c:v>-7.9631767426386659</c:v>
                      </c:pt>
                      <c:pt idx="3">
                        <c:v>-7.8459704758654629</c:v>
                      </c:pt>
                      <c:pt idx="4">
                        <c:v>-7.3915619969958826</c:v>
                      </c:pt>
                      <c:pt idx="5">
                        <c:v>-6.9996657440070784</c:v>
                      </c:pt>
                      <c:pt idx="6">
                        <c:v>-6.8217532815976201</c:v>
                      </c:pt>
                      <c:pt idx="7">
                        <c:v>-6.6238880167525984</c:v>
                      </c:pt>
                      <c:pt idx="8">
                        <c:v>-6.3630682842757951</c:v>
                      </c:pt>
                      <c:pt idx="9">
                        <c:v>-6.0389224109853732</c:v>
                      </c:pt>
                      <c:pt idx="10">
                        <c:v>-5.6838718341204126</c:v>
                      </c:pt>
                      <c:pt idx="11">
                        <c:v>-5.2308063071983364</c:v>
                      </c:pt>
                      <c:pt idx="12">
                        <c:v>-4.8537303847224926</c:v>
                      </c:pt>
                      <c:pt idx="13">
                        <c:v>-4.3667150024703298</c:v>
                      </c:pt>
                      <c:pt idx="14">
                        <c:v>-3.9146177196968837</c:v>
                      </c:pt>
                      <c:pt idx="15">
                        <c:v>-3.4512489396962027</c:v>
                      </c:pt>
                      <c:pt idx="16">
                        <c:v>-2.9516234183101338</c:v>
                      </c:pt>
                      <c:pt idx="17">
                        <c:v>-2.4280750662017283</c:v>
                      </c:pt>
                      <c:pt idx="18">
                        <c:v>-1.7065282682975953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16AB-40A7-AEAD-A03DC93387BD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v>Sweden</c:v>
                </c:tx>
                <c:spPr>
                  <a:ln w="28575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prstDash val="sysDot"/>
                    </a:ln>
                    <a:effectLst/>
                  </c:spPr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'Gráficos 2022tt'!$AH$3:$AH$21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-4.3628903701430675</c:v>
                      </c:pt>
                      <c:pt idx="1">
                        <c:v>-7.5438280201924153</c:v>
                      </c:pt>
                      <c:pt idx="2">
                        <c:v>-8.022889639799212</c:v>
                      </c:pt>
                      <c:pt idx="3">
                        <c:v>-8.1907792778886943</c:v>
                      </c:pt>
                      <c:pt idx="4">
                        <c:v>-7.5331511549700485</c:v>
                      </c:pt>
                      <c:pt idx="5">
                        <c:v>-7.1674403002241771</c:v>
                      </c:pt>
                      <c:pt idx="6">
                        <c:v>-6.9756317101606964</c:v>
                      </c:pt>
                      <c:pt idx="7">
                        <c:v>-6.7543381790442591</c:v>
                      </c:pt>
                      <c:pt idx="8">
                        <c:v>-6.5180546986790135</c:v>
                      </c:pt>
                      <c:pt idx="9">
                        <c:v>-6.0836353265757603</c:v>
                      </c:pt>
                      <c:pt idx="10">
                        <c:v>-5.6775243438584884</c:v>
                      </c:pt>
                      <c:pt idx="11">
                        <c:v>-5.2485015650271665</c:v>
                      </c:pt>
                      <c:pt idx="12">
                        <c:v>-4.7872676643270875</c:v>
                      </c:pt>
                      <c:pt idx="13">
                        <c:v>-4.2754553976354046</c:v>
                      </c:pt>
                      <c:pt idx="14">
                        <c:v>-3.7464826477879707</c:v>
                      </c:pt>
                      <c:pt idx="15">
                        <c:v>-3.2242891088015164</c:v>
                      </c:pt>
                      <c:pt idx="16">
                        <c:v>-2.6583927133937562</c:v>
                      </c:pt>
                      <c:pt idx="17">
                        <c:v>-2.1719489233411191</c:v>
                      </c:pt>
                      <c:pt idx="18">
                        <c:v>-1.5150964243847007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16AB-40A7-AEAD-A03DC93387BD}"/>
                  </c:ext>
                </c:extLst>
              </c15:ser>
            </c15:filteredLineSeries>
          </c:ext>
        </c:extLst>
      </c:lineChart>
      <c:catAx>
        <c:axId val="203790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t-BR"/>
          </a:p>
        </c:txPr>
        <c:crossAx val="2037899360"/>
        <c:crosses val="autoZero"/>
        <c:auto val="1"/>
        <c:lblAlgn val="ctr"/>
        <c:lblOffset val="100"/>
        <c:noMultiLvlLbl val="0"/>
      </c:catAx>
      <c:valAx>
        <c:axId val="20378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pt-BR"/>
                  <a:t>LN (mx)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t-BR"/>
          </a:p>
        </c:txPr>
        <c:crossAx val="20379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885641157687751"/>
          <c:w val="0.98647985833453988"/>
          <c:h val="0.15153568855726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40839966323445E-2"/>
          <c:y val="3.4755134281200632E-2"/>
          <c:w val="0.89276291093775162"/>
          <c:h val="0.63537510417832832"/>
        </c:manualLayout>
      </c:layout>
      <c:lineChart>
        <c:grouping val="standard"/>
        <c:varyColors val="0"/>
        <c:ser>
          <c:idx val="0"/>
          <c:order val="0"/>
          <c:tx>
            <c:strRef>
              <c:f>'Gráficos 2022tt'!$S$26</c:f>
              <c:strCache>
                <c:ptCount val="1"/>
                <c:pt idx="0">
                  <c:v>Barbacena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2022tt'!$S$27:$S$45</c:f>
              <c:numCache>
                <c:formatCode>General</c:formatCode>
                <c:ptCount val="19"/>
                <c:pt idx="0">
                  <c:v>-4.7652513489533002</c:v>
                </c:pt>
                <c:pt idx="1">
                  <c:v>-7.7870650192283986</c:v>
                </c:pt>
                <c:pt idx="2">
                  <c:v>-8.4224282578740208</c:v>
                </c:pt>
                <c:pt idx="3">
                  <c:v>-8.40105126171159</c:v>
                </c:pt>
                <c:pt idx="4">
                  <c:v>-7.4307808287178823</c:v>
                </c:pt>
                <c:pt idx="5">
                  <c:v>-7.0913836095652449</c:v>
                </c:pt>
                <c:pt idx="6">
                  <c:v>-7.0304684007706033</c:v>
                </c:pt>
                <c:pt idx="7">
                  <c:v>-6.8467111385816999</c:v>
                </c:pt>
                <c:pt idx="8">
                  <c:v>-6.525537448837424</c:v>
                </c:pt>
                <c:pt idx="9">
                  <c:v>-6.1087932750222063</c:v>
                </c:pt>
                <c:pt idx="10">
                  <c:v>-5.6428494649874459</c:v>
                </c:pt>
                <c:pt idx="11">
                  <c:v>-5.1822490885494874</c:v>
                </c:pt>
                <c:pt idx="12">
                  <c:v>-4.7373858913003515</c:v>
                </c:pt>
                <c:pt idx="13">
                  <c:v>-4.2923226060078026</c:v>
                </c:pt>
                <c:pt idx="14">
                  <c:v>-3.8411911199706306</c:v>
                </c:pt>
                <c:pt idx="15">
                  <c:v>-3.3643074744221937</c:v>
                </c:pt>
                <c:pt idx="16">
                  <c:v>-2.8633925309998016</c:v>
                </c:pt>
                <c:pt idx="17">
                  <c:v>-2.3538235190322472</c:v>
                </c:pt>
                <c:pt idx="18">
                  <c:v>-1.6578238192530284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60-4E14-80CC-DAE08F089481}"/>
            </c:ext>
          </c:extLst>
        </c:ser>
        <c:ser>
          <c:idx val="1"/>
          <c:order val="1"/>
          <c:tx>
            <c:strRef>
              <c:f>'Gráficos 2022tt'!$T$26</c:f>
              <c:strCache>
                <c:ptCount val="1"/>
                <c:pt idx="0">
                  <c:v>Belo Horizonte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2022tt'!$T$27:$T$45</c:f>
              <c:numCache>
                <c:formatCode>General</c:formatCode>
                <c:ptCount val="19"/>
                <c:pt idx="0">
                  <c:v>-4.6749521211620575</c:v>
                </c:pt>
                <c:pt idx="1">
                  <c:v>-7.7022347869011298</c:v>
                </c:pt>
                <c:pt idx="2">
                  <c:v>-8.450763277919572</c:v>
                </c:pt>
                <c:pt idx="3">
                  <c:v>-8.4484157145035113</c:v>
                </c:pt>
                <c:pt idx="4">
                  <c:v>-7.5242559957413402</c:v>
                </c:pt>
                <c:pt idx="5">
                  <c:v>-7.2159843105014909</c:v>
                </c:pt>
                <c:pt idx="6">
                  <c:v>-7.170303731887909</c:v>
                </c:pt>
                <c:pt idx="7">
                  <c:v>-6.9900823694265455</c:v>
                </c:pt>
                <c:pt idx="8">
                  <c:v>-6.6607365030808392</c:v>
                </c:pt>
                <c:pt idx="9">
                  <c:v>-6.2303481437643669</c:v>
                </c:pt>
                <c:pt idx="10">
                  <c:v>-5.7444845339895991</c:v>
                </c:pt>
                <c:pt idx="11">
                  <c:v>-5.2627223194245119</c:v>
                </c:pt>
                <c:pt idx="12">
                  <c:v>-4.7973848546119697</c:v>
                </c:pt>
                <c:pt idx="13">
                  <c:v>-4.3328623484540358</c:v>
                </c:pt>
                <c:pt idx="14">
                  <c:v>-3.8631865572854194</c:v>
                </c:pt>
                <c:pt idx="15">
                  <c:v>-3.3695987431518231</c:v>
                </c:pt>
                <c:pt idx="16">
                  <c:v>-2.8578879297178292</c:v>
                </c:pt>
                <c:pt idx="17">
                  <c:v>-2.3456811182034558</c:v>
                </c:pt>
                <c:pt idx="18">
                  <c:v>-1.6491292310885501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60-4E14-80CC-DAE08F089481}"/>
            </c:ext>
          </c:extLst>
        </c:ser>
        <c:ser>
          <c:idx val="2"/>
          <c:order val="2"/>
          <c:tx>
            <c:strRef>
              <c:f>'Gráficos 2022tt'!$U$26</c:f>
              <c:strCache>
                <c:ptCount val="1"/>
                <c:pt idx="0">
                  <c:v>Divinópolis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2022tt'!$U$27:$U$45</c:f>
              <c:numCache>
                <c:formatCode>General</c:formatCode>
                <c:ptCount val="19"/>
                <c:pt idx="0">
                  <c:v>-4.7667476337519767</c:v>
                </c:pt>
                <c:pt idx="1">
                  <c:v>-7.7884488521261055</c:v>
                </c:pt>
                <c:pt idx="2">
                  <c:v>-8.4110628276824055</c:v>
                </c:pt>
                <c:pt idx="3">
                  <c:v>-8.3887499646319164</c:v>
                </c:pt>
                <c:pt idx="4">
                  <c:v>-7.4145776591409636</c:v>
                </c:pt>
                <c:pt idx="5">
                  <c:v>-7.0718633608727917</c:v>
                </c:pt>
                <c:pt idx="6">
                  <c:v>-7.0092486221806221</c:v>
                </c:pt>
                <c:pt idx="7">
                  <c:v>-6.8252382967339589</c:v>
                </c:pt>
                <c:pt idx="8">
                  <c:v>-6.5051766164377369</c:v>
                </c:pt>
                <c:pt idx="9">
                  <c:v>-6.0904201261882216</c:v>
                </c:pt>
                <c:pt idx="10">
                  <c:v>-5.6270839591280213</c:v>
                </c:pt>
                <c:pt idx="11">
                  <c:v>-5.1692016774469263</c:v>
                </c:pt>
                <c:pt idx="12">
                  <c:v>-4.7268420020226669</c:v>
                </c:pt>
                <c:pt idx="13">
                  <c:v>-4.2840791668236751</c:v>
                </c:pt>
                <c:pt idx="14">
                  <c:v>-3.8350893480480468</c:v>
                </c:pt>
                <c:pt idx="15">
                  <c:v>-3.3602121295250185</c:v>
                </c:pt>
                <c:pt idx="16">
                  <c:v>-2.8607334686175228</c:v>
                </c:pt>
                <c:pt idx="17">
                  <c:v>-2.3519669134633054</c:v>
                </c:pt>
                <c:pt idx="18">
                  <c:v>-1.6573288098605308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60-4E14-80CC-DAE08F089481}"/>
            </c:ext>
          </c:extLst>
        </c:ser>
        <c:ser>
          <c:idx val="3"/>
          <c:order val="3"/>
          <c:tx>
            <c:strRef>
              <c:f>'Gráficos 2022tt'!$V$26</c:f>
              <c:strCache>
                <c:ptCount val="1"/>
                <c:pt idx="0">
                  <c:v>Governador Valadares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2022tt'!$V$27:$V$45</c:f>
              <c:numCache>
                <c:formatCode>General</c:formatCode>
                <c:ptCount val="19"/>
                <c:pt idx="0">
                  <c:v>-4.3757441295347244</c:v>
                </c:pt>
                <c:pt idx="1">
                  <c:v>-7.4016498219135274</c:v>
                </c:pt>
                <c:pt idx="2">
                  <c:v>-8.1191742331687191</c:v>
                </c:pt>
                <c:pt idx="3">
                  <c:v>-8.1573410356473008</c:v>
                </c:pt>
                <c:pt idx="4">
                  <c:v>-7.2679649480695812</c:v>
                </c:pt>
                <c:pt idx="5">
                  <c:v>-6.9547833608330549</c:v>
                </c:pt>
                <c:pt idx="6">
                  <c:v>-6.9039470476628004</c:v>
                </c:pt>
                <c:pt idx="7">
                  <c:v>-6.7284788939559537</c:v>
                </c:pt>
                <c:pt idx="8">
                  <c:v>-6.4109874946791008</c:v>
                </c:pt>
                <c:pt idx="9">
                  <c:v>-6.0043291224065385</c:v>
                </c:pt>
                <c:pt idx="10">
                  <c:v>-5.5420734546385839</c:v>
                </c:pt>
                <c:pt idx="11">
                  <c:v>-5.0821489723546263</c:v>
                </c:pt>
                <c:pt idx="12">
                  <c:v>-4.6332673515308054</c:v>
                </c:pt>
                <c:pt idx="13">
                  <c:v>-4.1804023352896111</c:v>
                </c:pt>
                <c:pt idx="14">
                  <c:v>-3.7203504703778907</c:v>
                </c:pt>
                <c:pt idx="15">
                  <c:v>-3.2376880671265122</c:v>
                </c:pt>
                <c:pt idx="16">
                  <c:v>-2.7386936586455475</c:v>
                </c:pt>
                <c:pt idx="17">
                  <c:v>-2.2461625213027552</c:v>
                </c:pt>
                <c:pt idx="18">
                  <c:v>-1.5971324401352789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0360-4E14-80CC-DAE08F089481}"/>
            </c:ext>
          </c:extLst>
        </c:ser>
        <c:ser>
          <c:idx val="4"/>
          <c:order val="4"/>
          <c:tx>
            <c:strRef>
              <c:f>'Gráficos 2022tt'!$W$26</c:f>
              <c:strCache>
                <c:ptCount val="1"/>
                <c:pt idx="0">
                  <c:v>Ipatinga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2022tt'!$W$27:$W$45</c:f>
              <c:numCache>
                <c:formatCode>General</c:formatCode>
                <c:ptCount val="19"/>
                <c:pt idx="0">
                  <c:v>-4.8596758010852428</c:v>
                </c:pt>
                <c:pt idx="1">
                  <c:v>-7.8730387672215576</c:v>
                </c:pt>
                <c:pt idx="2">
                  <c:v>-8.5674554879913778</c:v>
                </c:pt>
                <c:pt idx="3">
                  <c:v>-8.5364191049472122</c:v>
                </c:pt>
                <c:pt idx="4">
                  <c:v>-7.5690108251122785</c:v>
                </c:pt>
                <c:pt idx="5">
                  <c:v>-7.2422024320073843</c:v>
                </c:pt>
                <c:pt idx="6">
                  <c:v>-7.1887034469110445</c:v>
                </c:pt>
                <c:pt idx="7">
                  <c:v>-7.0044750860407206</c:v>
                </c:pt>
                <c:pt idx="8">
                  <c:v>-6.6763303904915343</c:v>
                </c:pt>
                <c:pt idx="9">
                  <c:v>-6.2456422360855193</c:v>
                </c:pt>
                <c:pt idx="10">
                  <c:v>-5.7641365190451701</c:v>
                </c:pt>
                <c:pt idx="11">
                  <c:v>-5.2876312728131438</c:v>
                </c:pt>
                <c:pt idx="12">
                  <c:v>-4.8294484283632757</c:v>
                </c:pt>
                <c:pt idx="13">
                  <c:v>-4.3728360500112426</c:v>
                </c:pt>
                <c:pt idx="14">
                  <c:v>-3.9115948270108944</c:v>
                </c:pt>
                <c:pt idx="15">
                  <c:v>-3.4242344130698159</c:v>
                </c:pt>
                <c:pt idx="16">
                  <c:v>-2.9143474182608777</c:v>
                </c:pt>
                <c:pt idx="17">
                  <c:v>-2.3951647989571727</c:v>
                </c:pt>
                <c:pt idx="18">
                  <c:v>-1.6774858185411163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0360-4E14-80CC-DAE08F089481}"/>
            </c:ext>
          </c:extLst>
        </c:ser>
        <c:ser>
          <c:idx val="5"/>
          <c:order val="5"/>
          <c:tx>
            <c:strRef>
              <c:f>'Gráficos 2022tt'!$X$26</c:f>
              <c:strCache>
                <c:ptCount val="1"/>
                <c:pt idx="0">
                  <c:v>Juíz de Fora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2022tt'!$X$27:$X$45</c:f>
              <c:numCache>
                <c:formatCode>General</c:formatCode>
                <c:ptCount val="19"/>
                <c:pt idx="0">
                  <c:v>-4.6551983473579357</c:v>
                </c:pt>
                <c:pt idx="1">
                  <c:v>-7.6833262011288808</c:v>
                </c:pt>
                <c:pt idx="2">
                  <c:v>-8.3138478934371527</c:v>
                </c:pt>
                <c:pt idx="3">
                  <c:v>-8.3075182586044107</c:v>
                </c:pt>
                <c:pt idx="4">
                  <c:v>-7.3522469371356678</c:v>
                </c:pt>
                <c:pt idx="5">
                  <c:v>-7.013994421050274</c:v>
                </c:pt>
                <c:pt idx="6">
                  <c:v>-6.952642503855043</c:v>
                </c:pt>
                <c:pt idx="7">
                  <c:v>-6.7706424472627713</c:v>
                </c:pt>
                <c:pt idx="8">
                  <c:v>-6.4523387429111398</c:v>
                </c:pt>
                <c:pt idx="9">
                  <c:v>-6.0421040343636747</c:v>
                </c:pt>
                <c:pt idx="10">
                  <c:v>-5.581800081260373</c:v>
                </c:pt>
                <c:pt idx="11">
                  <c:v>-5.1265023240969994</c:v>
                </c:pt>
                <c:pt idx="12">
                  <c:v>-4.6851119565004682</c:v>
                </c:pt>
                <c:pt idx="13">
                  <c:v>-4.2423092547710306</c:v>
                </c:pt>
                <c:pt idx="14">
                  <c:v>-3.7926688109549751</c:v>
                </c:pt>
                <c:pt idx="15">
                  <c:v>-3.3181406826310278</c:v>
                </c:pt>
                <c:pt idx="16">
                  <c:v>-2.8205815143481998</c:v>
                </c:pt>
                <c:pt idx="17">
                  <c:v>-2.3177594660777294</c:v>
                </c:pt>
                <c:pt idx="18">
                  <c:v>-1.6387452365139219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0360-4E14-80CC-DAE08F089481}"/>
            </c:ext>
          </c:extLst>
        </c:ser>
        <c:ser>
          <c:idx val="6"/>
          <c:order val="6"/>
          <c:tx>
            <c:strRef>
              <c:f>'Gráficos 2022tt'!$Y$26</c:f>
              <c:strCache>
                <c:ptCount val="1"/>
                <c:pt idx="0">
                  <c:v>Montes Claros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2022tt'!$Y$27:$Y$45</c:f>
              <c:numCache>
                <c:formatCode>General</c:formatCode>
                <c:ptCount val="19"/>
                <c:pt idx="0">
                  <c:v>-4.7100865494547302</c:v>
                </c:pt>
                <c:pt idx="1">
                  <c:v>-7.7355519429345287</c:v>
                </c:pt>
                <c:pt idx="2">
                  <c:v>-8.3452267264702318</c:v>
                </c:pt>
                <c:pt idx="3">
                  <c:v>-8.33004557417161</c:v>
                </c:pt>
                <c:pt idx="4">
                  <c:v>-7.3606020058330968</c:v>
                </c:pt>
                <c:pt idx="5">
                  <c:v>-7.0158837096960074</c:v>
                </c:pt>
                <c:pt idx="6">
                  <c:v>-6.9516992638159421</c:v>
                </c:pt>
                <c:pt idx="7">
                  <c:v>-6.7683977972502971</c:v>
                </c:pt>
                <c:pt idx="8">
                  <c:v>-6.450680584812579</c:v>
                </c:pt>
                <c:pt idx="9">
                  <c:v>-6.0408770157430913</c:v>
                </c:pt>
                <c:pt idx="10">
                  <c:v>-5.5825010231501642</c:v>
                </c:pt>
                <c:pt idx="11">
                  <c:v>-5.1295214487262273</c:v>
                </c:pt>
                <c:pt idx="12">
                  <c:v>-4.6909291277524696</c:v>
                </c:pt>
                <c:pt idx="13">
                  <c:v>-4.2511658557235297</c:v>
                </c:pt>
                <c:pt idx="14">
                  <c:v>-3.8046324940482639</c:v>
                </c:pt>
                <c:pt idx="15">
                  <c:v>-3.3325820609758607</c:v>
                </c:pt>
                <c:pt idx="16">
                  <c:v>-2.8359954085252164</c:v>
                </c:pt>
                <c:pt idx="17">
                  <c:v>-2.3314299083102776</c:v>
                </c:pt>
                <c:pt idx="18">
                  <c:v>-1.646860117665879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0360-4E14-80CC-DAE08F089481}"/>
            </c:ext>
          </c:extLst>
        </c:ser>
        <c:ser>
          <c:idx val="7"/>
          <c:order val="7"/>
          <c:tx>
            <c:strRef>
              <c:f>'Gráficos 2022tt'!$Z$26</c:f>
              <c:strCache>
                <c:ptCount val="1"/>
                <c:pt idx="0">
                  <c:v>Patos de Minas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2022tt'!$Z$27:$Z$45</c:f>
              <c:numCache>
                <c:formatCode>General</c:formatCode>
                <c:ptCount val="19"/>
                <c:pt idx="0">
                  <c:v>-4.7403179145408263</c:v>
                </c:pt>
                <c:pt idx="1">
                  <c:v>-7.7639017406522957</c:v>
                </c:pt>
                <c:pt idx="2">
                  <c:v>-8.3869162557752723</c:v>
                </c:pt>
                <c:pt idx="3">
                  <c:v>-8.3682930733427696</c:v>
                </c:pt>
                <c:pt idx="4">
                  <c:v>-7.3981878777073469</c:v>
                </c:pt>
                <c:pt idx="5">
                  <c:v>-7.0562176096713012</c:v>
                </c:pt>
                <c:pt idx="6">
                  <c:v>-6.9937367806898036</c:v>
                </c:pt>
                <c:pt idx="7">
                  <c:v>-6.8101702516001641</c:v>
                </c:pt>
                <c:pt idx="8">
                  <c:v>-6.4906088869692207</c:v>
                </c:pt>
                <c:pt idx="9">
                  <c:v>-6.0771006953007252</c:v>
                </c:pt>
                <c:pt idx="10">
                  <c:v>-5.61470211694715</c:v>
                </c:pt>
                <c:pt idx="11">
                  <c:v>-5.1576838447150823</c:v>
                </c:pt>
                <c:pt idx="12">
                  <c:v>-4.7157792391609936</c:v>
                </c:pt>
                <c:pt idx="13">
                  <c:v>-4.2732311366685085</c:v>
                </c:pt>
                <c:pt idx="14">
                  <c:v>-3.8242857910007109</c:v>
                </c:pt>
                <c:pt idx="15">
                  <c:v>-3.3496933378629334</c:v>
                </c:pt>
                <c:pt idx="16">
                  <c:v>-2.8508101715477578</c:v>
                </c:pt>
                <c:pt idx="17">
                  <c:v>-2.3435538624892174</c:v>
                </c:pt>
                <c:pt idx="18">
                  <c:v>-1.6528234905298846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0360-4E14-80CC-DAE08F089481}"/>
            </c:ext>
          </c:extLst>
        </c:ser>
        <c:ser>
          <c:idx val="8"/>
          <c:order val="8"/>
          <c:tx>
            <c:strRef>
              <c:f>'Gráficos 2022tt'!$AA$26</c:f>
              <c:strCache>
                <c:ptCount val="1"/>
                <c:pt idx="0">
                  <c:v>Pouso Alegre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2022tt'!$AA$27:$AA$45</c:f>
              <c:numCache>
                <c:formatCode>General</c:formatCode>
                <c:ptCount val="19"/>
                <c:pt idx="0">
                  <c:v>-4.7564320933339106</c:v>
                </c:pt>
                <c:pt idx="1">
                  <c:v>-7.7788942873823439</c:v>
                </c:pt>
                <c:pt idx="2">
                  <c:v>-8.4476499095204876</c:v>
                </c:pt>
                <c:pt idx="3">
                  <c:v>-8.429403764765091</c:v>
                </c:pt>
                <c:pt idx="4">
                  <c:v>-7.4700857942470522</c:v>
                </c:pt>
                <c:pt idx="5">
                  <c:v>-7.1394962885894566</c:v>
                </c:pt>
                <c:pt idx="6">
                  <c:v>-7.0830477987643938</c:v>
                </c:pt>
                <c:pt idx="7">
                  <c:v>-6.9000342172412275</c:v>
                </c:pt>
                <c:pt idx="8">
                  <c:v>-6.57604674361348</c:v>
                </c:pt>
                <c:pt idx="9">
                  <c:v>-6.1543391115462587</c:v>
                </c:pt>
                <c:pt idx="10">
                  <c:v>-5.6817535957344871</c:v>
                </c:pt>
                <c:pt idx="11">
                  <c:v>-5.2142094814974298</c:v>
                </c:pt>
                <c:pt idx="12">
                  <c:v>-4.7628873575373527</c:v>
                </c:pt>
                <c:pt idx="13">
                  <c:v>-4.3118515297899611</c:v>
                </c:pt>
                <c:pt idx="14">
                  <c:v>-3.8551307445861545</c:v>
                </c:pt>
                <c:pt idx="15">
                  <c:v>-3.373056100965564</c:v>
                </c:pt>
                <c:pt idx="16">
                  <c:v>-2.8684978819898901</c:v>
                </c:pt>
                <c:pt idx="17">
                  <c:v>-2.3571122853371387</c:v>
                </c:pt>
                <c:pt idx="18">
                  <c:v>-1.6582810943187027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0360-4E14-80CC-DAE08F089481}"/>
            </c:ext>
          </c:extLst>
        </c:ser>
        <c:ser>
          <c:idx val="9"/>
          <c:order val="9"/>
          <c:tx>
            <c:strRef>
              <c:f>'Gráficos 2022tt'!$AB$26</c:f>
              <c:strCache>
                <c:ptCount val="1"/>
                <c:pt idx="0">
                  <c:v>Teófilo Otoni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2022tt'!$AB$27:$AB$45</c:f>
              <c:numCache>
                <c:formatCode>General</c:formatCode>
                <c:ptCount val="19"/>
                <c:pt idx="0">
                  <c:v>-4.4616294526650142</c:v>
                </c:pt>
                <c:pt idx="1">
                  <c:v>-7.4911015745328644</c:v>
                </c:pt>
                <c:pt idx="2">
                  <c:v>-8.1928687267978866</c:v>
                </c:pt>
                <c:pt idx="3">
                  <c:v>-8.2178960816490498</c:v>
                </c:pt>
                <c:pt idx="4">
                  <c:v>-7.3115821674094841</c:v>
                </c:pt>
                <c:pt idx="5">
                  <c:v>-6.9940583378166394</c:v>
                </c:pt>
                <c:pt idx="6">
                  <c:v>-6.9417008162640457</c:v>
                </c:pt>
                <c:pt idx="7">
                  <c:v>-6.7643779749015582</c:v>
                </c:pt>
                <c:pt idx="8">
                  <c:v>-6.4452744917978366</c:v>
                </c:pt>
                <c:pt idx="9">
                  <c:v>-6.0352526906396813</c:v>
                </c:pt>
                <c:pt idx="10">
                  <c:v>-5.5705973338970738</c:v>
                </c:pt>
                <c:pt idx="11">
                  <c:v>-5.1091556146548074</c:v>
                </c:pt>
                <c:pt idx="12">
                  <c:v>-4.6598545659794244</c:v>
                </c:pt>
                <c:pt idx="13">
                  <c:v>-4.2077306664839469</c:v>
                </c:pt>
                <c:pt idx="14">
                  <c:v>-3.7486284503696834</c:v>
                </c:pt>
                <c:pt idx="15">
                  <c:v>-3.2664550184712491</c:v>
                </c:pt>
                <c:pt idx="16">
                  <c:v>-2.7663934593931052</c:v>
                </c:pt>
                <c:pt idx="17">
                  <c:v>-2.2699160496309063</c:v>
                </c:pt>
                <c:pt idx="18">
                  <c:v>-1.6104398281649019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0360-4E14-80CC-DAE08F089481}"/>
            </c:ext>
          </c:extLst>
        </c:ser>
        <c:ser>
          <c:idx val="10"/>
          <c:order val="10"/>
          <c:tx>
            <c:strRef>
              <c:f>'Gráficos 2022tt'!$AC$26</c:f>
              <c:strCache>
                <c:ptCount val="1"/>
                <c:pt idx="0">
                  <c:v>Uberaba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2022tt'!$AC$27:$AC$45</c:f>
              <c:numCache>
                <c:formatCode>General</c:formatCode>
                <c:ptCount val="19"/>
                <c:pt idx="0">
                  <c:v>-4.7072944878462506</c:v>
                </c:pt>
                <c:pt idx="1">
                  <c:v>-7.7329188928358263</c:v>
                </c:pt>
                <c:pt idx="2">
                  <c:v>-8.3097466256733021</c:v>
                </c:pt>
                <c:pt idx="3">
                  <c:v>-8.2930774120607378</c:v>
                </c:pt>
                <c:pt idx="4">
                  <c:v>-7.3145739633599032</c:v>
                </c:pt>
                <c:pt idx="5">
                  <c:v>-6.9614662644240131</c:v>
                </c:pt>
                <c:pt idx="6">
                  <c:v>-6.8929213616082263</c:v>
                </c:pt>
                <c:pt idx="7">
                  <c:v>-6.7090781339572114</c:v>
                </c:pt>
                <c:pt idx="8">
                  <c:v>-6.3943640440672995</c:v>
                </c:pt>
                <c:pt idx="9">
                  <c:v>-5.9900159577586081</c:v>
                </c:pt>
                <c:pt idx="10">
                  <c:v>-5.538621210950045</c:v>
                </c:pt>
                <c:pt idx="11">
                  <c:v>-5.0928884051166285</c:v>
                </c:pt>
                <c:pt idx="12">
                  <c:v>-4.6608852116428183</c:v>
                </c:pt>
                <c:pt idx="13">
                  <c:v>-4.2271240844042293</c:v>
                </c:pt>
                <c:pt idx="14">
                  <c:v>-3.7861400413621165</c:v>
                </c:pt>
                <c:pt idx="15">
                  <c:v>-3.3193487690592143</c:v>
                </c:pt>
                <c:pt idx="16">
                  <c:v>-2.8266259584521944</c:v>
                </c:pt>
                <c:pt idx="17">
                  <c:v>-2.3245148240810862</c:v>
                </c:pt>
                <c:pt idx="18">
                  <c:v>-1.6444257859565981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0360-4E14-80CC-DAE08F089481}"/>
            </c:ext>
          </c:extLst>
        </c:ser>
        <c:ser>
          <c:idx val="11"/>
          <c:order val="11"/>
          <c:tx>
            <c:strRef>
              <c:f>'Gráficos 2022tt'!$AD$26</c:f>
              <c:strCache>
                <c:ptCount val="1"/>
                <c:pt idx="0">
                  <c:v>Uberlândia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2022tt'!$AD$27:$AD$45</c:f>
              <c:numCache>
                <c:formatCode>General</c:formatCode>
                <c:ptCount val="19"/>
                <c:pt idx="0">
                  <c:v>-4.8985943993779175</c:v>
                </c:pt>
                <c:pt idx="1">
                  <c:v>-7.907691150878998</c:v>
                </c:pt>
                <c:pt idx="2">
                  <c:v>-8.5120395213375915</c:v>
                </c:pt>
                <c:pt idx="3">
                  <c:v>-8.4705162271454864</c:v>
                </c:pt>
                <c:pt idx="4">
                  <c:v>-7.471261204807246</c:v>
                </c:pt>
                <c:pt idx="5">
                  <c:v>-7.1200695172536532</c:v>
                </c:pt>
                <c:pt idx="6">
                  <c:v>-7.0543568793180329</c:v>
                </c:pt>
                <c:pt idx="7">
                  <c:v>-6.8678988041461979</c:v>
                </c:pt>
                <c:pt idx="8">
                  <c:v>-6.547231238063139</c:v>
                </c:pt>
                <c:pt idx="9">
                  <c:v>-6.129424281901132</c:v>
                </c:pt>
                <c:pt idx="10">
                  <c:v>-5.6656046931809687</c:v>
                </c:pt>
                <c:pt idx="11">
                  <c:v>-5.2075566661806363</c:v>
                </c:pt>
                <c:pt idx="12">
                  <c:v>-4.7667574324940505</c:v>
                </c:pt>
                <c:pt idx="13">
                  <c:v>-4.3262606204198608</c:v>
                </c:pt>
                <c:pt idx="14">
                  <c:v>-3.8802274202507738</c:v>
                </c:pt>
                <c:pt idx="15">
                  <c:v>-3.406793525075773</c:v>
                </c:pt>
                <c:pt idx="16">
                  <c:v>-2.906481883264084</c:v>
                </c:pt>
                <c:pt idx="17">
                  <c:v>-2.391319091326312</c:v>
                </c:pt>
                <c:pt idx="18">
                  <c:v>-1.6789879967900532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0360-4E14-80CC-DAE08F089481}"/>
            </c:ext>
          </c:extLst>
        </c:ser>
        <c:ser>
          <c:idx val="12"/>
          <c:order val="12"/>
          <c:tx>
            <c:strRef>
              <c:f>'Gráficos 2022tt'!$AE$26</c:f>
              <c:strCache>
                <c:ptCount val="1"/>
                <c:pt idx="0">
                  <c:v>Varginha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2022tt'!$AE$27:$AE$45</c:f>
              <c:numCache>
                <c:formatCode>General</c:formatCode>
                <c:ptCount val="19"/>
                <c:pt idx="0">
                  <c:v>-4.6362712110048028</c:v>
                </c:pt>
                <c:pt idx="1">
                  <c:v>-7.6650884746903047</c:v>
                </c:pt>
                <c:pt idx="2">
                  <c:v>-8.3352763153575253</c:v>
                </c:pt>
                <c:pt idx="3">
                  <c:v>-8.3338627224854172</c:v>
                </c:pt>
                <c:pt idx="4">
                  <c:v>-7.3928379968742872</c:v>
                </c:pt>
                <c:pt idx="5">
                  <c:v>-7.0651277594152582</c:v>
                </c:pt>
                <c:pt idx="6">
                  <c:v>-7.0090495365736878</c:v>
                </c:pt>
                <c:pt idx="7">
                  <c:v>-6.8280839486478229</c:v>
                </c:pt>
                <c:pt idx="8">
                  <c:v>-6.5067003577744789</c:v>
                </c:pt>
                <c:pt idx="9">
                  <c:v>-6.0911055806232275</c:v>
                </c:pt>
                <c:pt idx="10">
                  <c:v>-5.6234066867327623</c:v>
                </c:pt>
                <c:pt idx="11">
                  <c:v>-5.1602947658214076</c:v>
                </c:pt>
                <c:pt idx="12">
                  <c:v>-4.7115305092146791</c:v>
                </c:pt>
                <c:pt idx="13">
                  <c:v>-4.2618076820210407</c:v>
                </c:pt>
                <c:pt idx="14">
                  <c:v>-3.8056575778219615</c:v>
                </c:pt>
                <c:pt idx="15">
                  <c:v>-3.3251355325086811</c:v>
                </c:pt>
                <c:pt idx="16">
                  <c:v>-2.8235096792719445</c:v>
                </c:pt>
                <c:pt idx="17">
                  <c:v>-2.3190237021195226</c:v>
                </c:pt>
                <c:pt idx="18">
                  <c:v>-1.6379072549436853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0360-4E14-80CC-DAE08F089481}"/>
            </c:ext>
          </c:extLst>
        </c:ser>
        <c:ser>
          <c:idx val="13"/>
          <c:order val="13"/>
          <c:tx>
            <c:strRef>
              <c:f>'Gráficos 2022tt'!$AF$26</c:f>
              <c:strCache>
                <c:ptCount val="1"/>
                <c:pt idx="0">
                  <c:v>Sweden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'Gráficos 2022tt'!$A$27:$A$45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2022tt'!$AF$27:$AF$45</c:f>
              <c:numCache>
                <c:formatCode>General</c:formatCode>
                <c:ptCount val="19"/>
                <c:pt idx="0">
                  <c:v>-4.9717425193242724</c:v>
                </c:pt>
                <c:pt idx="1">
                  <c:v>-7.9213832437452494</c:v>
                </c:pt>
                <c:pt idx="2">
                  <c:v>-8.4775879368238787</c:v>
                </c:pt>
                <c:pt idx="3">
                  <c:v>-8.4711210033138542</c:v>
                </c:pt>
                <c:pt idx="4">
                  <c:v>-7.6731721224221641</c:v>
                </c:pt>
                <c:pt idx="5">
                  <c:v>-7.2751156810567554</c:v>
                </c:pt>
                <c:pt idx="6">
                  <c:v>-7.0461211962539476</c:v>
                </c:pt>
                <c:pt idx="7">
                  <c:v>-6.9196254515526245</c:v>
                </c:pt>
                <c:pt idx="8">
                  <c:v>-6.5886036096609608</c:v>
                </c:pt>
                <c:pt idx="9">
                  <c:v>-6.1115146506218316</c:v>
                </c:pt>
                <c:pt idx="10">
                  <c:v>-5.6908326862806415</c:v>
                </c:pt>
                <c:pt idx="11">
                  <c:v>-5.2666365455370681</c:v>
                </c:pt>
                <c:pt idx="12">
                  <c:v>-4.8158615881130631</c:v>
                </c:pt>
                <c:pt idx="13">
                  <c:v>-4.3313867537143969</c:v>
                </c:pt>
                <c:pt idx="14">
                  <c:v>-3.875416282695971</c:v>
                </c:pt>
                <c:pt idx="15">
                  <c:v>-3.3561527948463432</c:v>
                </c:pt>
                <c:pt idx="16">
                  <c:v>-2.8369216111877669</c:v>
                </c:pt>
                <c:pt idx="17">
                  <c:v>-2.3055301253478104</c:v>
                </c:pt>
                <c:pt idx="18">
                  <c:v>-1.6216720766642039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0360-4E14-80CC-DAE08F089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904256"/>
        <c:axId val="2037902624"/>
        <c:extLst>
          <c:ext xmlns:c15="http://schemas.microsoft.com/office/drawing/2012/chart" uri="{02D57815-91ED-43cb-92C2-25804820EDAC}">
            <c15:filteredLineSeries>
              <c15:ser>
                <c:idx val="14"/>
                <c:order val="14"/>
                <c:tx>
                  <c:v>Sweden</c:v>
                </c:tx>
                <c:spPr>
                  <a:ln w="28575" cap="rnd">
                    <a:solidFill>
                      <a:sysClr val="windowText" lastClr="000000"/>
                    </a:solidFill>
                    <a:prstDash val="sysDot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tx1"/>
                    </a:solidFill>
                    <a:ln w="9525">
                      <a:solidFill>
                        <a:sysClr val="windowText" lastClr="000000"/>
                      </a:solidFill>
                      <a:prstDash val="sysDot"/>
                    </a:ln>
                    <a:effectLst/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'Gráficos 2022tt'!$AH$27:$AH$45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-4.3628903701430675</c:v>
                      </c:pt>
                      <c:pt idx="1">
                        <c:v>-7.5438280201924153</c:v>
                      </c:pt>
                      <c:pt idx="2">
                        <c:v>-8.022889639799212</c:v>
                      </c:pt>
                      <c:pt idx="3">
                        <c:v>-8.1907792778886943</c:v>
                      </c:pt>
                      <c:pt idx="4">
                        <c:v>-7.5331511549700485</c:v>
                      </c:pt>
                      <c:pt idx="5">
                        <c:v>-7.1674403002241771</c:v>
                      </c:pt>
                      <c:pt idx="6">
                        <c:v>-6.9756317101606964</c:v>
                      </c:pt>
                      <c:pt idx="7">
                        <c:v>-6.7543381790442591</c:v>
                      </c:pt>
                      <c:pt idx="8">
                        <c:v>-6.5180546986790135</c:v>
                      </c:pt>
                      <c:pt idx="9">
                        <c:v>-6.0836353265757603</c:v>
                      </c:pt>
                      <c:pt idx="10">
                        <c:v>-5.6775243438584884</c:v>
                      </c:pt>
                      <c:pt idx="11">
                        <c:v>-5.2485015650271665</c:v>
                      </c:pt>
                      <c:pt idx="12">
                        <c:v>-4.7872676643270875</c:v>
                      </c:pt>
                      <c:pt idx="13">
                        <c:v>-4.2754553976354046</c:v>
                      </c:pt>
                      <c:pt idx="14">
                        <c:v>-3.7464826477879707</c:v>
                      </c:pt>
                      <c:pt idx="15">
                        <c:v>-3.2242891088015164</c:v>
                      </c:pt>
                      <c:pt idx="16">
                        <c:v>-2.6583927133937562</c:v>
                      </c:pt>
                      <c:pt idx="17">
                        <c:v>-2.1719489233411191</c:v>
                      </c:pt>
                      <c:pt idx="18">
                        <c:v>-1.5150964243847007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E-0360-4E14-80CC-DAE08F089481}"/>
                  </c:ext>
                </c:extLst>
              </c15:ser>
            </c15:filteredLineSeries>
          </c:ext>
        </c:extLst>
      </c:lineChart>
      <c:catAx>
        <c:axId val="2037904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pt-BR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t-BR"/>
          </a:p>
        </c:txPr>
        <c:crossAx val="2037902624"/>
        <c:crosses val="autoZero"/>
        <c:auto val="1"/>
        <c:lblAlgn val="ctr"/>
        <c:lblOffset val="100"/>
        <c:noMultiLvlLbl val="0"/>
      </c:catAx>
      <c:valAx>
        <c:axId val="203790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r>
                  <a:rPr lang="pt-BR"/>
                  <a:t>LN (mx)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pt-BR"/>
          </a:p>
        </c:txPr>
        <c:crossAx val="203790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01313485018639E-2"/>
          <c:y val="0.81039518645075037"/>
          <c:w val="0.95389073383796397"/>
          <c:h val="0.17064750160946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alibri Light" panose="020F0302020204030204" pitchFamily="34" charset="0"/>
          <a:cs typeface="Calibri Light" panose="020F030202020403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70182252588101E-2"/>
          <c:y val="4.1779794474843188E-2"/>
          <c:w val="0.88410743270251602"/>
          <c:h val="0.6075948218337115"/>
        </c:manualLayout>
      </c:layout>
      <c:lineChart>
        <c:grouping val="standard"/>
        <c:varyColors val="0"/>
        <c:ser>
          <c:idx val="0"/>
          <c:order val="0"/>
          <c:tx>
            <c:strRef>
              <c:f>'Gráficos 2010tt'!$R$2</c:f>
              <c:strCache>
                <c:ptCount val="1"/>
                <c:pt idx="0">
                  <c:v>Barbacena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2010tt'!$R$3:$R$21</c:f>
              <c:numCache>
                <c:formatCode>General</c:formatCode>
                <c:ptCount val="19"/>
                <c:pt idx="0">
                  <c:v>-4.0273969135819163</c:v>
                </c:pt>
                <c:pt idx="1">
                  <c:v>-7.0670356366293934</c:v>
                </c:pt>
                <c:pt idx="2">
                  <c:v>-7.7184228344435235</c:v>
                </c:pt>
                <c:pt idx="3">
                  <c:v>-7.5996516776404288</c:v>
                </c:pt>
                <c:pt idx="4">
                  <c:v>-7.0078387375391191</c:v>
                </c:pt>
                <c:pt idx="5">
                  <c:v>-6.6431221926837729</c:v>
                </c:pt>
                <c:pt idx="6">
                  <c:v>-6.3652686448827334</c:v>
                </c:pt>
                <c:pt idx="7">
                  <c:v>-6.1655579004468999</c:v>
                </c:pt>
                <c:pt idx="8">
                  <c:v>-5.987659607574205</c:v>
                </c:pt>
                <c:pt idx="9">
                  <c:v>-5.5460513184927995</c:v>
                </c:pt>
                <c:pt idx="10">
                  <c:v>-5.1666825443825237</c:v>
                </c:pt>
                <c:pt idx="11">
                  <c:v>-4.9073009430746959</c:v>
                </c:pt>
                <c:pt idx="12">
                  <c:v>-4.6191271276857897</c:v>
                </c:pt>
                <c:pt idx="13">
                  <c:v>-4.3009336755936687</c:v>
                </c:pt>
                <c:pt idx="14">
                  <c:v>-3.8821646067425597</c:v>
                </c:pt>
                <c:pt idx="15">
                  <c:v>-3.4661622251667925</c:v>
                </c:pt>
                <c:pt idx="16">
                  <c:v>-3.0197109753528855</c:v>
                </c:pt>
                <c:pt idx="17">
                  <c:v>-2.5951766967374872</c:v>
                </c:pt>
                <c:pt idx="18">
                  <c:v>-1.8239580009074059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A007-40C0-A551-D56CA5A7AB79}"/>
            </c:ext>
          </c:extLst>
        </c:ser>
        <c:ser>
          <c:idx val="1"/>
          <c:order val="1"/>
          <c:tx>
            <c:strRef>
              <c:f>'Gráficos 2010tt'!$S$2</c:f>
              <c:strCache>
                <c:ptCount val="1"/>
                <c:pt idx="0">
                  <c:v>Belo Horizonte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2010tt'!$S$3:$S$21</c:f>
              <c:numCache>
                <c:formatCode>General</c:formatCode>
                <c:ptCount val="19"/>
                <c:pt idx="0">
                  <c:v>-4.3714481271440997</c:v>
                </c:pt>
                <c:pt idx="1">
                  <c:v>-7.4169113279652956</c:v>
                </c:pt>
                <c:pt idx="2">
                  <c:v>-8.0905891489169974</c:v>
                </c:pt>
                <c:pt idx="3">
                  <c:v>-7.9174858141150759</c:v>
                </c:pt>
                <c:pt idx="4">
                  <c:v>-6.5306560453993816</c:v>
                </c:pt>
                <c:pt idx="5">
                  <c:v>-6.3394030521607432</c:v>
                </c:pt>
                <c:pt idx="6">
                  <c:v>-6.4231915566530802</c:v>
                </c:pt>
                <c:pt idx="7">
                  <c:v>-6.2936657056589631</c:v>
                </c:pt>
                <c:pt idx="8">
                  <c:v>-6.0558035149372955</c:v>
                </c:pt>
                <c:pt idx="9">
                  <c:v>-5.7608858358206687</c:v>
                </c:pt>
                <c:pt idx="10">
                  <c:v>-5.4129042829483529</c:v>
                </c:pt>
                <c:pt idx="11">
                  <c:v>-5.0887466945085773</c:v>
                </c:pt>
                <c:pt idx="12">
                  <c:v>-4.743308628799527</c:v>
                </c:pt>
                <c:pt idx="13">
                  <c:v>-4.4122089995024449</c:v>
                </c:pt>
                <c:pt idx="14">
                  <c:v>-4.0247276957068614</c:v>
                </c:pt>
                <c:pt idx="15">
                  <c:v>-3.6210031720039644</c:v>
                </c:pt>
                <c:pt idx="16">
                  <c:v>-3.1709213873313287</c:v>
                </c:pt>
                <c:pt idx="17">
                  <c:v>-2.755458697597382</c:v>
                </c:pt>
                <c:pt idx="18">
                  <c:v>-2.0529017310673159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A007-40C0-A551-D56CA5A7AB79}"/>
            </c:ext>
          </c:extLst>
        </c:ser>
        <c:ser>
          <c:idx val="2"/>
          <c:order val="2"/>
          <c:tx>
            <c:strRef>
              <c:f>'Gráficos 2010tt'!$T$2</c:f>
              <c:strCache>
                <c:ptCount val="1"/>
                <c:pt idx="0">
                  <c:v>Divinópolis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2010tt'!$T$3:$T$21</c:f>
              <c:numCache>
                <c:formatCode>General</c:formatCode>
                <c:ptCount val="19"/>
                <c:pt idx="0">
                  <c:v>-4.2347456864662547</c:v>
                </c:pt>
                <c:pt idx="1">
                  <c:v>-7.3695155655869451</c:v>
                </c:pt>
                <c:pt idx="2">
                  <c:v>-7.9201558708311817</c:v>
                </c:pt>
                <c:pt idx="3">
                  <c:v>-7.7710156502341654</c:v>
                </c:pt>
                <c:pt idx="4">
                  <c:v>-6.9218061022047968</c:v>
                </c:pt>
                <c:pt idx="5">
                  <c:v>-6.4892718366208975</c:v>
                </c:pt>
                <c:pt idx="6">
                  <c:v>-6.4519306509096728</c:v>
                </c:pt>
                <c:pt idx="7">
                  <c:v>-6.2107957122993485</c:v>
                </c:pt>
                <c:pt idx="8">
                  <c:v>-5.9727553746355575</c:v>
                </c:pt>
                <c:pt idx="9">
                  <c:v>-5.6651196632419412</c:v>
                </c:pt>
                <c:pt idx="10">
                  <c:v>-5.3735287104180065</c:v>
                </c:pt>
                <c:pt idx="11">
                  <c:v>-5.0844117562187634</c:v>
                </c:pt>
                <c:pt idx="12">
                  <c:v>-4.6541196577010728</c:v>
                </c:pt>
                <c:pt idx="13">
                  <c:v>-4.3907431309911589</c:v>
                </c:pt>
                <c:pt idx="14">
                  <c:v>-3.9017028732692172</c:v>
                </c:pt>
                <c:pt idx="15">
                  <c:v>-3.4933246555168691</c:v>
                </c:pt>
                <c:pt idx="16">
                  <c:v>-3.0924205211017113</c:v>
                </c:pt>
                <c:pt idx="17">
                  <c:v>-2.6018842081555671</c:v>
                </c:pt>
                <c:pt idx="18">
                  <c:v>-1.8430096592383516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A007-40C0-A551-D56CA5A7AB79}"/>
            </c:ext>
          </c:extLst>
        </c:ser>
        <c:ser>
          <c:idx val="3"/>
          <c:order val="3"/>
          <c:tx>
            <c:strRef>
              <c:f>'Gráficos 2010tt'!$U$2</c:f>
              <c:strCache>
                <c:ptCount val="1"/>
                <c:pt idx="0">
                  <c:v>Governador Valadares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2010tt'!$U$3:$U$21</c:f>
              <c:numCache>
                <c:formatCode>General</c:formatCode>
                <c:ptCount val="19"/>
                <c:pt idx="0">
                  <c:v>-4.1294795301423219</c:v>
                </c:pt>
                <c:pt idx="1">
                  <c:v>-6.8488252432705616</c:v>
                </c:pt>
                <c:pt idx="2">
                  <c:v>-7.5398744360576346</c:v>
                </c:pt>
                <c:pt idx="3">
                  <c:v>-7.4682626553971181</c:v>
                </c:pt>
                <c:pt idx="4">
                  <c:v>-6.614454614885231</c:v>
                </c:pt>
                <c:pt idx="5">
                  <c:v>-6.2355832941789178</c:v>
                </c:pt>
                <c:pt idx="6">
                  <c:v>-6.1376406572655853</c:v>
                </c:pt>
                <c:pt idx="7">
                  <c:v>-5.9880347590600689</c:v>
                </c:pt>
                <c:pt idx="8">
                  <c:v>-5.8198837589049219</c:v>
                </c:pt>
                <c:pt idx="9">
                  <c:v>-5.5281390768511942</c:v>
                </c:pt>
                <c:pt idx="10">
                  <c:v>-5.2625817866456757</c:v>
                </c:pt>
                <c:pt idx="11">
                  <c:v>-4.9022617746778643</c:v>
                </c:pt>
                <c:pt idx="12">
                  <c:v>-4.6771128691661366</c:v>
                </c:pt>
                <c:pt idx="13">
                  <c:v>-4.3812338132694206</c:v>
                </c:pt>
                <c:pt idx="14">
                  <c:v>-4.0413997397960788</c:v>
                </c:pt>
                <c:pt idx="15">
                  <c:v>-3.6317498184946313</c:v>
                </c:pt>
                <c:pt idx="16">
                  <c:v>-3.1834350092524613</c:v>
                </c:pt>
                <c:pt idx="17">
                  <c:v>-2.7095883898927431</c:v>
                </c:pt>
                <c:pt idx="18">
                  <c:v>-2.0566657489042375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A007-40C0-A551-D56CA5A7AB79}"/>
            </c:ext>
          </c:extLst>
        </c:ser>
        <c:ser>
          <c:idx val="4"/>
          <c:order val="4"/>
          <c:tx>
            <c:strRef>
              <c:f>'Gráficos 2010tt'!$V$2</c:f>
              <c:strCache>
                <c:ptCount val="1"/>
                <c:pt idx="0">
                  <c:v>Ipatinga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2010tt'!$V$3:$V$21</c:f>
              <c:numCache>
                <c:formatCode>General</c:formatCode>
                <c:ptCount val="19"/>
                <c:pt idx="0">
                  <c:v>-4.1504034192831556</c:v>
                </c:pt>
                <c:pt idx="1">
                  <c:v>-7.2625701607439703</c:v>
                </c:pt>
                <c:pt idx="2">
                  <c:v>-7.7369267101545445</c:v>
                </c:pt>
                <c:pt idx="3">
                  <c:v>-7.7592941336265957</c:v>
                </c:pt>
                <c:pt idx="4">
                  <c:v>-6.786396119769301</c:v>
                </c:pt>
                <c:pt idx="5">
                  <c:v>-6.4235214674886958</c:v>
                </c:pt>
                <c:pt idx="6">
                  <c:v>-6.3144473596998019</c:v>
                </c:pt>
                <c:pt idx="7">
                  <c:v>-6.1099708353660231</c:v>
                </c:pt>
                <c:pt idx="8">
                  <c:v>-5.9603353033288498</c:v>
                </c:pt>
                <c:pt idx="9">
                  <c:v>-5.6880350500233607</c:v>
                </c:pt>
                <c:pt idx="10">
                  <c:v>-5.4217069568096807</c:v>
                </c:pt>
                <c:pt idx="11">
                  <c:v>-5.0691351388469172</c:v>
                </c:pt>
                <c:pt idx="12">
                  <c:v>-4.7691445775260668</c:v>
                </c:pt>
                <c:pt idx="13">
                  <c:v>-4.4181611897068009</c:v>
                </c:pt>
                <c:pt idx="14">
                  <c:v>-3.9893341253355703</c:v>
                </c:pt>
                <c:pt idx="15">
                  <c:v>-3.6183360584151001</c:v>
                </c:pt>
                <c:pt idx="16">
                  <c:v>-3.2016698234192877</c:v>
                </c:pt>
                <c:pt idx="17">
                  <c:v>-2.7202844250450124</c:v>
                </c:pt>
                <c:pt idx="18">
                  <c:v>-2.1103581804120815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A007-40C0-A551-D56CA5A7AB79}"/>
            </c:ext>
          </c:extLst>
        </c:ser>
        <c:ser>
          <c:idx val="5"/>
          <c:order val="5"/>
          <c:tx>
            <c:strRef>
              <c:f>'Gráficos 2010tt'!$W$2</c:f>
              <c:strCache>
                <c:ptCount val="1"/>
                <c:pt idx="0">
                  <c:v>Juíz de Fora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2010tt'!$W$3:$W$21</c:f>
              <c:numCache>
                <c:formatCode>General</c:formatCode>
                <c:ptCount val="19"/>
                <c:pt idx="0">
                  <c:v>-4.0205012366013975</c:v>
                </c:pt>
                <c:pt idx="1">
                  <c:v>-7.3261091906800111</c:v>
                </c:pt>
                <c:pt idx="2">
                  <c:v>-7.7355442429172401</c:v>
                </c:pt>
                <c:pt idx="3">
                  <c:v>-7.5993683163129528</c:v>
                </c:pt>
                <c:pt idx="4">
                  <c:v>-6.8949541158787584</c:v>
                </c:pt>
                <c:pt idx="5">
                  <c:v>-6.5465480604519355</c:v>
                </c:pt>
                <c:pt idx="6">
                  <c:v>-6.3791094771527215</c:v>
                </c:pt>
                <c:pt idx="7">
                  <c:v>-6.1404774892484708</c:v>
                </c:pt>
                <c:pt idx="8">
                  <c:v>-5.9183782709183292</c:v>
                </c:pt>
                <c:pt idx="9">
                  <c:v>-5.6150182488391573</c:v>
                </c:pt>
                <c:pt idx="10">
                  <c:v>-5.2744449303415548</c:v>
                </c:pt>
                <c:pt idx="11">
                  <c:v>-4.8860067237063634</c:v>
                </c:pt>
                <c:pt idx="12">
                  <c:v>-4.6116053574243629</c:v>
                </c:pt>
                <c:pt idx="13">
                  <c:v>-4.26917993343256</c:v>
                </c:pt>
                <c:pt idx="14">
                  <c:v>-3.8686571275721522</c:v>
                </c:pt>
                <c:pt idx="15">
                  <c:v>-3.5066891536219633</c:v>
                </c:pt>
                <c:pt idx="16">
                  <c:v>-3.0344362206478044</c:v>
                </c:pt>
                <c:pt idx="17">
                  <c:v>-2.5996305987691266</c:v>
                </c:pt>
                <c:pt idx="18">
                  <c:v>-1.876716702817282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A007-40C0-A551-D56CA5A7AB79}"/>
            </c:ext>
          </c:extLst>
        </c:ser>
        <c:ser>
          <c:idx val="6"/>
          <c:order val="6"/>
          <c:tx>
            <c:strRef>
              <c:f>'Gráficos 2010tt'!$X$2</c:f>
              <c:strCache>
                <c:ptCount val="1"/>
                <c:pt idx="0">
                  <c:v>Montes Claros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2010tt'!$X$3:$X$21</c:f>
              <c:numCache>
                <c:formatCode>General</c:formatCode>
                <c:ptCount val="19"/>
                <c:pt idx="0">
                  <c:v>-4.1622896308045627</c:v>
                </c:pt>
                <c:pt idx="1">
                  <c:v>-7.0813661683214075</c:v>
                </c:pt>
                <c:pt idx="2">
                  <c:v>-7.6208806640487907</c:v>
                </c:pt>
                <c:pt idx="3">
                  <c:v>-7.4723945348980543</c:v>
                </c:pt>
                <c:pt idx="4">
                  <c:v>-6.9589143708165402</c:v>
                </c:pt>
                <c:pt idx="5">
                  <c:v>-6.4521230976617456</c:v>
                </c:pt>
                <c:pt idx="6">
                  <c:v>-6.3894490522765226</c:v>
                </c:pt>
                <c:pt idx="7">
                  <c:v>-6.0849448080764645</c:v>
                </c:pt>
                <c:pt idx="8">
                  <c:v>-5.7497153129166767</c:v>
                </c:pt>
                <c:pt idx="9">
                  <c:v>-5.4733563722612164</c:v>
                </c:pt>
                <c:pt idx="10">
                  <c:v>-5.2755205059950763</c:v>
                </c:pt>
                <c:pt idx="11">
                  <c:v>-4.9105178791053739</c:v>
                </c:pt>
                <c:pt idx="12">
                  <c:v>-4.6875509500148418</c:v>
                </c:pt>
                <c:pt idx="13">
                  <c:v>-4.3715195414384418</c:v>
                </c:pt>
                <c:pt idx="14">
                  <c:v>-4.051835650029143</c:v>
                </c:pt>
                <c:pt idx="15">
                  <c:v>-3.6531514179122215</c:v>
                </c:pt>
                <c:pt idx="16">
                  <c:v>-3.2366226511466567</c:v>
                </c:pt>
                <c:pt idx="17">
                  <c:v>-2.7414817694951159</c:v>
                </c:pt>
                <c:pt idx="18">
                  <c:v>-2.0774834443242192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6-A007-40C0-A551-D56CA5A7AB79}"/>
            </c:ext>
          </c:extLst>
        </c:ser>
        <c:ser>
          <c:idx val="7"/>
          <c:order val="7"/>
          <c:tx>
            <c:strRef>
              <c:f>'Gráficos 2010tt'!$Y$2</c:f>
              <c:strCache>
                <c:ptCount val="1"/>
                <c:pt idx="0">
                  <c:v>Patos de Minas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2010tt'!$Y$3:$Y$21</c:f>
              <c:numCache>
                <c:formatCode>General</c:formatCode>
                <c:ptCount val="19"/>
                <c:pt idx="0">
                  <c:v>-4.4094783946309608</c:v>
                </c:pt>
                <c:pt idx="1">
                  <c:v>-7.110047653464191</c:v>
                </c:pt>
                <c:pt idx="2">
                  <c:v>-7.9011922200329465</c:v>
                </c:pt>
                <c:pt idx="3">
                  <c:v>-7.7141591376483358</c:v>
                </c:pt>
                <c:pt idx="4">
                  <c:v>-6.8094979033166281</c:v>
                </c:pt>
                <c:pt idx="5">
                  <c:v>-6.4010495969558763</c:v>
                </c:pt>
                <c:pt idx="6">
                  <c:v>-6.3587786400022361</c:v>
                </c:pt>
                <c:pt idx="7">
                  <c:v>-6.2199656220549828</c:v>
                </c:pt>
                <c:pt idx="8">
                  <c:v>-5.9515044878580392</c:v>
                </c:pt>
                <c:pt idx="9">
                  <c:v>-5.7532798716707143</c:v>
                </c:pt>
                <c:pt idx="10">
                  <c:v>-5.4456840600967746</c:v>
                </c:pt>
                <c:pt idx="11">
                  <c:v>-5.0339879371140039</c:v>
                </c:pt>
                <c:pt idx="12">
                  <c:v>-4.6953846278968454</c:v>
                </c:pt>
                <c:pt idx="13">
                  <c:v>-4.3690582926646666</c:v>
                </c:pt>
                <c:pt idx="14">
                  <c:v>-4.0213590791466682</c:v>
                </c:pt>
                <c:pt idx="15">
                  <c:v>-3.5328823570506542</c:v>
                </c:pt>
                <c:pt idx="16">
                  <c:v>-3.1035782300532966</c:v>
                </c:pt>
                <c:pt idx="17">
                  <c:v>-2.6805626176366468</c:v>
                </c:pt>
                <c:pt idx="18">
                  <c:v>-2.0828634681397369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7-A007-40C0-A551-D56CA5A7AB79}"/>
            </c:ext>
          </c:extLst>
        </c:ser>
        <c:ser>
          <c:idx val="8"/>
          <c:order val="8"/>
          <c:tx>
            <c:strRef>
              <c:f>'Gráficos 2010tt'!$Z$2</c:f>
              <c:strCache>
                <c:ptCount val="1"/>
                <c:pt idx="0">
                  <c:v>Pouso Alegre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2010tt'!$Z$3:$Z$21</c:f>
              <c:numCache>
                <c:formatCode>General</c:formatCode>
                <c:ptCount val="19"/>
                <c:pt idx="0">
                  <c:v>-4.2227173231190891</c:v>
                </c:pt>
                <c:pt idx="1">
                  <c:v>-6.975719743051533</c:v>
                </c:pt>
                <c:pt idx="2">
                  <c:v>-8.0838963488260642</c:v>
                </c:pt>
                <c:pt idx="3">
                  <c:v>-7.6429628358871105</c:v>
                </c:pt>
                <c:pt idx="4">
                  <c:v>-7.0640146583087677</c:v>
                </c:pt>
                <c:pt idx="5">
                  <c:v>-6.7428100801663238</c:v>
                </c:pt>
                <c:pt idx="6">
                  <c:v>-6.6030903037754687</c:v>
                </c:pt>
                <c:pt idx="7">
                  <c:v>-6.3138144217082015</c:v>
                </c:pt>
                <c:pt idx="8">
                  <c:v>-6.0852321335863611</c:v>
                </c:pt>
                <c:pt idx="9">
                  <c:v>-5.7095298158929646</c:v>
                </c:pt>
                <c:pt idx="10">
                  <c:v>-5.3684531743779287</c:v>
                </c:pt>
                <c:pt idx="11">
                  <c:v>-5.0574226536707174</c:v>
                </c:pt>
                <c:pt idx="12">
                  <c:v>-4.7218983264275689</c:v>
                </c:pt>
                <c:pt idx="13">
                  <c:v>-4.3334256727880538</c:v>
                </c:pt>
                <c:pt idx="14">
                  <c:v>-3.9666141463519704</c:v>
                </c:pt>
                <c:pt idx="15">
                  <c:v>-3.4867591161702505</c:v>
                </c:pt>
                <c:pt idx="16">
                  <c:v>-3.023848143507279</c:v>
                </c:pt>
                <c:pt idx="17">
                  <c:v>-2.554165090258055</c:v>
                </c:pt>
                <c:pt idx="18">
                  <c:v>-1.9419105647319665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A007-40C0-A551-D56CA5A7AB79}"/>
            </c:ext>
          </c:extLst>
        </c:ser>
        <c:ser>
          <c:idx val="9"/>
          <c:order val="9"/>
          <c:tx>
            <c:strRef>
              <c:f>'Gráficos 2010tt'!$AA$2</c:f>
              <c:strCache>
                <c:ptCount val="1"/>
                <c:pt idx="0">
                  <c:v>Teófilo Otoni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2010tt'!$AA$3:$AA$21</c:f>
              <c:numCache>
                <c:formatCode>General</c:formatCode>
                <c:ptCount val="19"/>
                <c:pt idx="0">
                  <c:v>-3.8026544683727819</c:v>
                </c:pt>
                <c:pt idx="1">
                  <c:v>-6.7889030744073322</c:v>
                </c:pt>
                <c:pt idx="2">
                  <c:v>-7.4803719029043352</c:v>
                </c:pt>
                <c:pt idx="3">
                  <c:v>-7.7002466993659784</c:v>
                </c:pt>
                <c:pt idx="4">
                  <c:v>-6.8136610263053816</c:v>
                </c:pt>
                <c:pt idx="5">
                  <c:v>-6.3566063086032703</c:v>
                </c:pt>
                <c:pt idx="6">
                  <c:v>-6.1322170473120545</c:v>
                </c:pt>
                <c:pt idx="7">
                  <c:v>-5.9020035318868516</c:v>
                </c:pt>
                <c:pt idx="8">
                  <c:v>-5.6809160146454314</c:v>
                </c:pt>
                <c:pt idx="9">
                  <c:v>-5.3898553804309373</c:v>
                </c:pt>
                <c:pt idx="10">
                  <c:v>-5.1285495916484365</c:v>
                </c:pt>
                <c:pt idx="11">
                  <c:v>-4.8168142425123133</c:v>
                </c:pt>
                <c:pt idx="12">
                  <c:v>-4.6016580495554038</c:v>
                </c:pt>
                <c:pt idx="13">
                  <c:v>-4.3643618938793312</c:v>
                </c:pt>
                <c:pt idx="14">
                  <c:v>-4.0259284918124552</c:v>
                </c:pt>
                <c:pt idx="15">
                  <c:v>-3.7207281652080102</c:v>
                </c:pt>
                <c:pt idx="16">
                  <c:v>-3.2572108419541363</c:v>
                </c:pt>
                <c:pt idx="17">
                  <c:v>-2.7962217671670344</c:v>
                </c:pt>
                <c:pt idx="18">
                  <c:v>-2.1852319403546874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A007-40C0-A551-D56CA5A7AB79}"/>
            </c:ext>
          </c:extLst>
        </c:ser>
        <c:ser>
          <c:idx val="10"/>
          <c:order val="10"/>
          <c:tx>
            <c:strRef>
              <c:f>'Gráficos 2010tt'!$AB$2</c:f>
              <c:strCache>
                <c:ptCount val="1"/>
                <c:pt idx="0">
                  <c:v>Uberaba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2010tt'!$AB$3:$AB$21</c:f>
              <c:numCache>
                <c:formatCode>General</c:formatCode>
                <c:ptCount val="19"/>
                <c:pt idx="0">
                  <c:v>-4.3101163761555306</c:v>
                </c:pt>
                <c:pt idx="1">
                  <c:v>-7.3479706525805755</c:v>
                </c:pt>
                <c:pt idx="2">
                  <c:v>-7.7399395015592924</c:v>
                </c:pt>
                <c:pt idx="3">
                  <c:v>-7.9236560240223577</c:v>
                </c:pt>
                <c:pt idx="4">
                  <c:v>-6.9799237091019917</c:v>
                </c:pt>
                <c:pt idx="5">
                  <c:v>-6.5503201677700043</c:v>
                </c:pt>
                <c:pt idx="6">
                  <c:v>-6.4824649433224097</c:v>
                </c:pt>
                <c:pt idx="7">
                  <c:v>-6.2728770065461665</c:v>
                </c:pt>
                <c:pt idx="8">
                  <c:v>-5.9375550514935984</c:v>
                </c:pt>
                <c:pt idx="9">
                  <c:v>-5.6263104334165392</c:v>
                </c:pt>
                <c:pt idx="10">
                  <c:v>-5.3794690574385449</c:v>
                </c:pt>
                <c:pt idx="11">
                  <c:v>-4.9929053472451255</c:v>
                </c:pt>
                <c:pt idx="12">
                  <c:v>-4.6015164604312782</c:v>
                </c:pt>
                <c:pt idx="13">
                  <c:v>-4.2704192930912965</c:v>
                </c:pt>
                <c:pt idx="14">
                  <c:v>-3.8180391767524298</c:v>
                </c:pt>
                <c:pt idx="15">
                  <c:v>-3.363724513570955</c:v>
                </c:pt>
                <c:pt idx="16">
                  <c:v>-3.0327496663887796</c:v>
                </c:pt>
                <c:pt idx="17">
                  <c:v>-2.5378424746917663</c:v>
                </c:pt>
                <c:pt idx="18">
                  <c:v>-1.8876251215187314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A007-40C0-A551-D56CA5A7AB79}"/>
            </c:ext>
          </c:extLst>
        </c:ser>
        <c:ser>
          <c:idx val="11"/>
          <c:order val="11"/>
          <c:tx>
            <c:strRef>
              <c:f>'Gráficos 2010tt'!$AC$2</c:f>
              <c:strCache>
                <c:ptCount val="1"/>
                <c:pt idx="0">
                  <c:v>Uberlândia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2010tt'!$AC$3:$AC$21</c:f>
              <c:numCache>
                <c:formatCode>General</c:formatCode>
                <c:ptCount val="19"/>
                <c:pt idx="0">
                  <c:v>-4.3765290947146873</c:v>
                </c:pt>
                <c:pt idx="1">
                  <c:v>-7.49746601759262</c:v>
                </c:pt>
                <c:pt idx="2">
                  <c:v>-8.0832163690421641</c:v>
                </c:pt>
                <c:pt idx="3">
                  <c:v>-7.8413086504071208</c:v>
                </c:pt>
                <c:pt idx="4">
                  <c:v>-6.8732093363283733</c:v>
                </c:pt>
                <c:pt idx="5">
                  <c:v>-6.5850843345735743</c:v>
                </c:pt>
                <c:pt idx="6">
                  <c:v>-6.4262955500205088</c:v>
                </c:pt>
                <c:pt idx="7">
                  <c:v>-6.2236619603067433</c:v>
                </c:pt>
                <c:pt idx="8">
                  <c:v>-6.0584554159242598</c:v>
                </c:pt>
                <c:pt idx="9">
                  <c:v>-5.7886956924525093</c:v>
                </c:pt>
                <c:pt idx="10">
                  <c:v>-5.4556476992926761</c:v>
                </c:pt>
                <c:pt idx="11">
                  <c:v>-5.0872114607929175</c:v>
                </c:pt>
                <c:pt idx="12">
                  <c:v>-4.7527773360570968</c:v>
                </c:pt>
                <c:pt idx="13">
                  <c:v>-4.3251157149572137</c:v>
                </c:pt>
                <c:pt idx="14">
                  <c:v>-3.9526211986829916</c:v>
                </c:pt>
                <c:pt idx="15">
                  <c:v>-3.5530510530900203</c:v>
                </c:pt>
                <c:pt idx="16">
                  <c:v>-3.0475360010286865</c:v>
                </c:pt>
                <c:pt idx="17">
                  <c:v>-2.6206676977397914</c:v>
                </c:pt>
                <c:pt idx="18">
                  <c:v>-1.9624862883171328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A007-40C0-A551-D56CA5A7AB79}"/>
            </c:ext>
          </c:extLst>
        </c:ser>
        <c:ser>
          <c:idx val="12"/>
          <c:order val="12"/>
          <c:tx>
            <c:strRef>
              <c:f>'Gráficos 2010tt'!$AD$2</c:f>
              <c:strCache>
                <c:ptCount val="1"/>
                <c:pt idx="0">
                  <c:v>Varginha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2010tt'!$AD$3:$AD$21</c:f>
              <c:numCache>
                <c:formatCode>General</c:formatCode>
                <c:ptCount val="19"/>
                <c:pt idx="0">
                  <c:v>-4.3476887180854833</c:v>
                </c:pt>
                <c:pt idx="1">
                  <c:v>-7.167256474417222</c:v>
                </c:pt>
                <c:pt idx="2">
                  <c:v>-7.8335633674922995</c:v>
                </c:pt>
                <c:pt idx="3">
                  <c:v>-7.767025341539826</c:v>
                </c:pt>
                <c:pt idx="4">
                  <c:v>-6.9830300175059632</c:v>
                </c:pt>
                <c:pt idx="5">
                  <c:v>-6.5582055116940543</c:v>
                </c:pt>
                <c:pt idx="6">
                  <c:v>-6.5005897731372206</c:v>
                </c:pt>
                <c:pt idx="7">
                  <c:v>-6.2115911037343992</c:v>
                </c:pt>
                <c:pt idx="8">
                  <c:v>-5.9229951463345092</c:v>
                </c:pt>
                <c:pt idx="9">
                  <c:v>-5.5769833057944531</c:v>
                </c:pt>
                <c:pt idx="10">
                  <c:v>-5.3302574296872951</c:v>
                </c:pt>
                <c:pt idx="11">
                  <c:v>-4.9613056084826228</c:v>
                </c:pt>
                <c:pt idx="12">
                  <c:v>-4.6889609629071867</c:v>
                </c:pt>
                <c:pt idx="13">
                  <c:v>-4.3302101567023596</c:v>
                </c:pt>
                <c:pt idx="14">
                  <c:v>-3.9360107018825428</c:v>
                </c:pt>
                <c:pt idx="15">
                  <c:v>-3.5016422540506471</c:v>
                </c:pt>
                <c:pt idx="16">
                  <c:v>-3.0376909086123058</c:v>
                </c:pt>
                <c:pt idx="17">
                  <c:v>-2.5526583600181532</c:v>
                </c:pt>
                <c:pt idx="18">
                  <c:v>-1.8881945572114032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A007-40C0-A551-D56CA5A7AB79}"/>
            </c:ext>
          </c:extLst>
        </c:ser>
        <c:ser>
          <c:idx val="13"/>
          <c:order val="13"/>
          <c:tx>
            <c:strRef>
              <c:f>'Gráficos 2010tt'!$AE$2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'Gráficos 2010tt'!$A$3:$A$21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2010tt'!$AE$3:$AE$21</c:f>
              <c:numCache>
                <c:formatCode>General</c:formatCode>
                <c:ptCount val="19"/>
                <c:pt idx="0">
                  <c:v>-4.6444485308645325</c:v>
                </c:pt>
                <c:pt idx="1">
                  <c:v>-7.7312509595421126</c:v>
                </c:pt>
                <c:pt idx="2">
                  <c:v>-8.1130024228638806</c:v>
                </c:pt>
                <c:pt idx="3">
                  <c:v>-8.236912554749944</c:v>
                </c:pt>
                <c:pt idx="4">
                  <c:v>-7.3778409027065237</c:v>
                </c:pt>
                <c:pt idx="5">
                  <c:v>-7.2040258601452374</c:v>
                </c:pt>
                <c:pt idx="6">
                  <c:v>-7.1907534559862487</c:v>
                </c:pt>
                <c:pt idx="7">
                  <c:v>-6.8154867526303669</c:v>
                </c:pt>
                <c:pt idx="8">
                  <c:v>-6.5687439695608543</c:v>
                </c:pt>
                <c:pt idx="9">
                  <c:v>-6.0970520059688109</c:v>
                </c:pt>
                <c:pt idx="10">
                  <c:v>-5.6747834684104808</c:v>
                </c:pt>
                <c:pt idx="11">
                  <c:v>-5.2218247944466842</c:v>
                </c:pt>
                <c:pt idx="12">
                  <c:v>-4.7885407693754685</c:v>
                </c:pt>
                <c:pt idx="13">
                  <c:v>-4.3245718051861273</c:v>
                </c:pt>
                <c:pt idx="14">
                  <c:v>-3.8060320369893224</c:v>
                </c:pt>
                <c:pt idx="15">
                  <c:v>-3.2849265911509944</c:v>
                </c:pt>
                <c:pt idx="16">
                  <c:v>-2.7527049274925615</c:v>
                </c:pt>
                <c:pt idx="17">
                  <c:v>-2.260320399859558</c:v>
                </c:pt>
                <c:pt idx="18">
                  <c:v>-1.5943448289979101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007-40C0-A551-D56CA5A7A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900992"/>
        <c:axId val="2037901536"/>
        <c:extLst/>
      </c:lineChart>
      <c:catAx>
        <c:axId val="2037900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en-US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pt-BR"/>
          </a:p>
        </c:txPr>
        <c:crossAx val="2037901536"/>
        <c:crosses val="autoZero"/>
        <c:auto val="1"/>
        <c:lblAlgn val="ctr"/>
        <c:lblOffset val="100"/>
        <c:noMultiLvlLbl val="0"/>
      </c:catAx>
      <c:valAx>
        <c:axId val="203790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pt-BR"/>
                  <a:t>LN (mx)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pt-BR"/>
          </a:p>
        </c:txPr>
        <c:crossAx val="203790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754464132908668E-2"/>
          <c:y val="0.71745362338182306"/>
          <c:w val="0.9764910717341827"/>
          <c:h val="0.25450580541839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35671857799033E-2"/>
          <c:y val="3.5493265875690128E-2"/>
          <c:w val="0.89061961412572621"/>
          <c:h val="0.61913332105841257"/>
        </c:manualLayout>
      </c:layout>
      <c:lineChart>
        <c:grouping val="standard"/>
        <c:varyColors val="0"/>
        <c:ser>
          <c:idx val="0"/>
          <c:order val="0"/>
          <c:tx>
            <c:strRef>
              <c:f>'Gráficos 2010tt'!$R$23</c:f>
              <c:strCache>
                <c:ptCount val="1"/>
                <c:pt idx="0">
                  <c:v>Barbacena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2010tt'!$R$24:$R$42</c:f>
              <c:numCache>
                <c:formatCode>General</c:formatCode>
                <c:ptCount val="19"/>
                <c:pt idx="0">
                  <c:v>-4.0364935809483651</c:v>
                </c:pt>
                <c:pt idx="1">
                  <c:v>-7.0223006528807845</c:v>
                </c:pt>
                <c:pt idx="2">
                  <c:v>-7.7128314975871266</c:v>
                </c:pt>
                <c:pt idx="3">
                  <c:v>-7.7986044985344947</c:v>
                </c:pt>
                <c:pt idx="4">
                  <c:v>-6.9490106248034849</c:v>
                </c:pt>
                <c:pt idx="5">
                  <c:v>-6.6251543359941927</c:v>
                </c:pt>
                <c:pt idx="6">
                  <c:v>-6.5661898694863305</c:v>
                </c:pt>
                <c:pt idx="7">
                  <c:v>-6.3968368398354274</c:v>
                </c:pt>
                <c:pt idx="8">
                  <c:v>-6.0971123904392464</c:v>
                </c:pt>
                <c:pt idx="9">
                  <c:v>-5.7225748453357479</c:v>
                </c:pt>
                <c:pt idx="10">
                  <c:v>-5.2947932293128401</c:v>
                </c:pt>
                <c:pt idx="11">
                  <c:v>-4.865246854606756</c:v>
                </c:pt>
                <c:pt idx="12">
                  <c:v>-4.4406250957930498</c:v>
                </c:pt>
                <c:pt idx="13">
                  <c:v>-4.0042741724855988</c:v>
                </c:pt>
                <c:pt idx="14">
                  <c:v>-3.5591219062160429</c:v>
                </c:pt>
                <c:pt idx="15">
                  <c:v>-3.0911249721645877</c:v>
                </c:pt>
                <c:pt idx="16">
                  <c:v>-2.6088253634610155</c:v>
                </c:pt>
                <c:pt idx="17">
                  <c:v>-2.1382817747052316</c:v>
                </c:pt>
                <c:pt idx="18">
                  <c:v>-1.5401568373284997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29BF-41DA-8ED4-1B9ABD1280EC}"/>
            </c:ext>
          </c:extLst>
        </c:ser>
        <c:ser>
          <c:idx val="1"/>
          <c:order val="1"/>
          <c:tx>
            <c:strRef>
              <c:f>'Gráficos 2010tt'!$S$23</c:f>
              <c:strCache>
                <c:ptCount val="1"/>
                <c:pt idx="0">
                  <c:v>Belo Horizonte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2010tt'!$S$24:$S$42</c:f>
              <c:numCache>
                <c:formatCode>General</c:formatCode>
                <c:ptCount val="19"/>
                <c:pt idx="0">
                  <c:v>-4.374841003841544</c:v>
                </c:pt>
                <c:pt idx="1">
                  <c:v>-7.4006952576178087</c:v>
                </c:pt>
                <c:pt idx="2">
                  <c:v>-8.0136763065802654</c:v>
                </c:pt>
                <c:pt idx="3">
                  <c:v>-8.0459986024438415</c:v>
                </c:pt>
                <c:pt idx="4">
                  <c:v>-7.1265930432041875</c:v>
                </c:pt>
                <c:pt idx="5">
                  <c:v>-6.7865183165287233</c:v>
                </c:pt>
                <c:pt idx="6">
                  <c:v>-6.7217801925794101</c:v>
                </c:pt>
                <c:pt idx="7">
                  <c:v>-6.5444555281718806</c:v>
                </c:pt>
                <c:pt idx="8">
                  <c:v>-6.2363586203736903</c:v>
                </c:pt>
                <c:pt idx="9">
                  <c:v>-5.8466650446031938</c:v>
                </c:pt>
                <c:pt idx="10">
                  <c:v>-5.4063174183025504</c:v>
                </c:pt>
                <c:pt idx="11">
                  <c:v>-4.9691681912531003</c:v>
                </c:pt>
                <c:pt idx="12">
                  <c:v>-4.5410944834466509</c:v>
                </c:pt>
                <c:pt idx="13">
                  <c:v>-4.107244781180194</c:v>
                </c:pt>
                <c:pt idx="14">
                  <c:v>-3.664819713072859</c:v>
                </c:pt>
                <c:pt idx="15">
                  <c:v>-3.1987899003854512</c:v>
                </c:pt>
                <c:pt idx="16">
                  <c:v>-2.7118984674338713</c:v>
                </c:pt>
                <c:pt idx="17">
                  <c:v>-2.2267145719889903</c:v>
                </c:pt>
                <c:pt idx="18">
                  <c:v>-1.5904907039175327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29BF-41DA-8ED4-1B9ABD1280EC}"/>
            </c:ext>
          </c:extLst>
        </c:ser>
        <c:ser>
          <c:idx val="2"/>
          <c:order val="2"/>
          <c:tx>
            <c:strRef>
              <c:f>'Gráficos 2010tt'!$T$23</c:f>
              <c:strCache>
                <c:ptCount val="1"/>
                <c:pt idx="0">
                  <c:v>Divinópolis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2010tt'!$T$24:$T$42</c:f>
              <c:numCache>
                <c:formatCode>General</c:formatCode>
                <c:ptCount val="19"/>
                <c:pt idx="0">
                  <c:v>-4.253591381353794</c:v>
                </c:pt>
                <c:pt idx="1">
                  <c:v>-7.2698700773415856</c:v>
                </c:pt>
                <c:pt idx="2">
                  <c:v>-7.9181814963240891</c:v>
                </c:pt>
                <c:pt idx="3">
                  <c:v>-7.9699399605553358</c:v>
                </c:pt>
                <c:pt idx="4">
                  <c:v>-7.0779762159798798</c:v>
                </c:pt>
                <c:pt idx="5">
                  <c:v>-6.7465461734185697</c:v>
                </c:pt>
                <c:pt idx="6">
                  <c:v>-6.6852964126967231</c:v>
                </c:pt>
                <c:pt idx="7">
                  <c:v>-6.5108917233335966</c:v>
                </c:pt>
                <c:pt idx="8">
                  <c:v>-6.2044934016392936</c:v>
                </c:pt>
                <c:pt idx="9">
                  <c:v>-5.8182025150405838</c:v>
                </c:pt>
                <c:pt idx="10">
                  <c:v>-5.379616225666318</c:v>
                </c:pt>
                <c:pt idx="11">
                  <c:v>-4.9426369688228844</c:v>
                </c:pt>
                <c:pt idx="12">
                  <c:v>-4.5134074282135517</c:v>
                </c:pt>
                <c:pt idx="13">
                  <c:v>-4.0766995258293921</c:v>
                </c:pt>
                <c:pt idx="14">
                  <c:v>-3.6313628461741772</c:v>
                </c:pt>
                <c:pt idx="15">
                  <c:v>-3.1629872211771275</c:v>
                </c:pt>
                <c:pt idx="16">
                  <c:v>-2.6764718246592891</c:v>
                </c:pt>
                <c:pt idx="17">
                  <c:v>-2.1959776183718165</c:v>
                </c:pt>
                <c:pt idx="18">
                  <c:v>-1.5726614364971514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29BF-41DA-8ED4-1B9ABD1280EC}"/>
            </c:ext>
          </c:extLst>
        </c:ser>
        <c:ser>
          <c:idx val="3"/>
          <c:order val="3"/>
          <c:tx>
            <c:strRef>
              <c:f>'Gráficos 2010tt'!$U$23</c:f>
              <c:strCache>
                <c:ptCount val="1"/>
                <c:pt idx="0">
                  <c:v>Governador Valadares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2010tt'!$U$24:$U$42</c:f>
              <c:numCache>
                <c:formatCode>General</c:formatCode>
                <c:ptCount val="19"/>
                <c:pt idx="0">
                  <c:v>-4.0778551960540339</c:v>
                </c:pt>
                <c:pt idx="1">
                  <c:v>-7.0707228754308717</c:v>
                </c:pt>
                <c:pt idx="2">
                  <c:v>-7.7059372682140257</c:v>
                </c:pt>
                <c:pt idx="3">
                  <c:v>-7.7824821547989567</c:v>
                </c:pt>
                <c:pt idx="4">
                  <c:v>-6.9112245837934134</c:v>
                </c:pt>
                <c:pt idx="5">
                  <c:v>-6.5739934606848021</c:v>
                </c:pt>
                <c:pt idx="6">
                  <c:v>-6.5084166218692605</c:v>
                </c:pt>
                <c:pt idx="7">
                  <c:v>-6.3372325076706701</c:v>
                </c:pt>
                <c:pt idx="8">
                  <c:v>-6.0403012656057635</c:v>
                </c:pt>
                <c:pt idx="9">
                  <c:v>-5.6709530309480947</c:v>
                </c:pt>
                <c:pt idx="10">
                  <c:v>-5.2506813205309033</c:v>
                </c:pt>
                <c:pt idx="11">
                  <c:v>-4.82975408636349</c:v>
                </c:pt>
                <c:pt idx="12">
                  <c:v>-4.413411068583553</c:v>
                </c:pt>
                <c:pt idx="13">
                  <c:v>-3.9854287704520761</c:v>
                </c:pt>
                <c:pt idx="14">
                  <c:v>-3.5480307061120415</c:v>
                </c:pt>
                <c:pt idx="15">
                  <c:v>-3.0873614607193818</c:v>
                </c:pt>
                <c:pt idx="16">
                  <c:v>-2.6096149621514506</c:v>
                </c:pt>
                <c:pt idx="17">
                  <c:v>-2.140470969415444</c:v>
                </c:pt>
                <c:pt idx="18">
                  <c:v>-1.5432176286849311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29BF-41DA-8ED4-1B9ABD1280EC}"/>
            </c:ext>
          </c:extLst>
        </c:ser>
        <c:ser>
          <c:idx val="4"/>
          <c:order val="4"/>
          <c:tx>
            <c:strRef>
              <c:f>'Gráficos 2010tt'!$V$23</c:f>
              <c:strCache>
                <c:ptCount val="1"/>
                <c:pt idx="0">
                  <c:v>Ipatinga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2010tt'!$V$24:$V$42</c:f>
              <c:numCache>
                <c:formatCode>General</c:formatCode>
                <c:ptCount val="19"/>
                <c:pt idx="0">
                  <c:v>-4.1674984460165234</c:v>
                </c:pt>
                <c:pt idx="1">
                  <c:v>-7.1737273224071396</c:v>
                </c:pt>
                <c:pt idx="2">
                  <c:v>-7.8796347998926466</c:v>
                </c:pt>
                <c:pt idx="3">
                  <c:v>-7.9471501697046554</c:v>
                </c:pt>
                <c:pt idx="4">
                  <c:v>-7.0838727891869988</c:v>
                </c:pt>
                <c:pt idx="5">
                  <c:v>-6.7663338018582886</c:v>
                </c:pt>
                <c:pt idx="6">
                  <c:v>-6.7115962639677402</c:v>
                </c:pt>
                <c:pt idx="7">
                  <c:v>-6.5398952514059712</c:v>
                </c:pt>
                <c:pt idx="8">
                  <c:v>-6.2322172584059796</c:v>
                </c:pt>
                <c:pt idx="9">
                  <c:v>-5.843637884544493</c:v>
                </c:pt>
                <c:pt idx="10">
                  <c:v>-5.4003019272468267</c:v>
                </c:pt>
                <c:pt idx="11">
                  <c:v>-4.9570022196859274</c:v>
                </c:pt>
                <c:pt idx="12">
                  <c:v>-4.5211033849073416</c:v>
                </c:pt>
                <c:pt idx="13">
                  <c:v>-4.0768652652064903</c:v>
                </c:pt>
                <c:pt idx="14">
                  <c:v>-3.6244392125454614</c:v>
                </c:pt>
                <c:pt idx="15">
                  <c:v>-3.1495363362690036</c:v>
                </c:pt>
                <c:pt idx="16">
                  <c:v>-2.6598066210718625</c:v>
                </c:pt>
                <c:pt idx="17">
                  <c:v>-2.1803970262284582</c:v>
                </c:pt>
                <c:pt idx="18">
                  <c:v>-1.5622557234062204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29BF-41DA-8ED4-1B9ABD1280EC}"/>
            </c:ext>
          </c:extLst>
        </c:ser>
        <c:ser>
          <c:idx val="5"/>
          <c:order val="5"/>
          <c:tx>
            <c:strRef>
              <c:f>'Gráficos 2010tt'!$W$23</c:f>
              <c:strCache>
                <c:ptCount val="1"/>
                <c:pt idx="0">
                  <c:v>Juíz de Fora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2010tt'!$W$24:$W$42</c:f>
              <c:numCache>
                <c:formatCode>General</c:formatCode>
                <c:ptCount val="19"/>
                <c:pt idx="0">
                  <c:v>-4.0673900106640053</c:v>
                </c:pt>
                <c:pt idx="1">
                  <c:v>-7.0585046239275284</c:v>
                </c:pt>
                <c:pt idx="2">
                  <c:v>-7.7359684510495788</c:v>
                </c:pt>
                <c:pt idx="3">
                  <c:v>-7.8164592189794222</c:v>
                </c:pt>
                <c:pt idx="4">
                  <c:v>-6.9588290287808938</c:v>
                </c:pt>
                <c:pt idx="5">
                  <c:v>-6.6322544763293054</c:v>
                </c:pt>
                <c:pt idx="6">
                  <c:v>-6.5721074685329306</c:v>
                </c:pt>
                <c:pt idx="7">
                  <c:v>-6.4018915267874874</c:v>
                </c:pt>
                <c:pt idx="8">
                  <c:v>-6.1017182351002415</c:v>
                </c:pt>
                <c:pt idx="9">
                  <c:v>-5.726483749242596</c:v>
                </c:pt>
                <c:pt idx="10">
                  <c:v>-5.2983991357573936</c:v>
                </c:pt>
                <c:pt idx="11">
                  <c:v>-4.8691450146660866</c:v>
                </c:pt>
                <c:pt idx="12">
                  <c:v>-4.4450887143100788</c:v>
                </c:pt>
                <c:pt idx="13">
                  <c:v>-4.0098539079214</c:v>
                </c:pt>
                <c:pt idx="14">
                  <c:v>-3.5657316594748734</c:v>
                </c:pt>
                <c:pt idx="15">
                  <c:v>-3.0987180731409296</c:v>
                </c:pt>
                <c:pt idx="16">
                  <c:v>-2.6165552435252812</c:v>
                </c:pt>
                <c:pt idx="17">
                  <c:v>-2.1450873317055477</c:v>
                </c:pt>
                <c:pt idx="18">
                  <c:v>-1.5442611627594618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29BF-41DA-8ED4-1B9ABD1280EC}"/>
            </c:ext>
          </c:extLst>
        </c:ser>
        <c:ser>
          <c:idx val="6"/>
          <c:order val="6"/>
          <c:tx>
            <c:strRef>
              <c:f>'Gráficos 2010tt'!$X$23</c:f>
              <c:strCache>
                <c:ptCount val="1"/>
                <c:pt idx="0">
                  <c:v>Montes Claros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2010tt'!$X$24:$X$42</c:f>
              <c:numCache>
                <c:formatCode>General</c:formatCode>
                <c:ptCount val="19"/>
                <c:pt idx="0">
                  <c:v>-4.1478174581174239</c:v>
                </c:pt>
                <c:pt idx="1">
                  <c:v>-7.151366669807862</c:v>
                </c:pt>
                <c:pt idx="2">
                  <c:v>-7.7782909943214467</c:v>
                </c:pt>
                <c:pt idx="3">
                  <c:v>-7.844154643960513</c:v>
                </c:pt>
                <c:pt idx="4">
                  <c:v>-6.9608307183110032</c:v>
                </c:pt>
                <c:pt idx="5">
                  <c:v>-6.6226902387957507</c:v>
                </c:pt>
                <c:pt idx="6">
                  <c:v>-6.5571605189068638</c:v>
                </c:pt>
                <c:pt idx="7">
                  <c:v>-6.3844320481089216</c:v>
                </c:pt>
                <c:pt idx="8">
                  <c:v>-6.0847626996628632</c:v>
                </c:pt>
                <c:pt idx="9">
                  <c:v>-5.7106217103441326</c:v>
                </c:pt>
                <c:pt idx="10">
                  <c:v>-5.2855483023269105</c:v>
                </c:pt>
                <c:pt idx="11">
                  <c:v>-4.8609041958086472</c:v>
                </c:pt>
                <c:pt idx="12">
                  <c:v>-4.4418583480046605</c:v>
                </c:pt>
                <c:pt idx="13">
                  <c:v>-4.0126862284056983</c:v>
                </c:pt>
                <c:pt idx="14">
                  <c:v>-3.5742124310417198</c:v>
                </c:pt>
                <c:pt idx="15">
                  <c:v>-3.1124940343427059</c:v>
                </c:pt>
                <c:pt idx="16">
                  <c:v>-2.6327019199361428</c:v>
                </c:pt>
                <c:pt idx="17">
                  <c:v>-2.1599722849773895</c:v>
                </c:pt>
                <c:pt idx="18">
                  <c:v>-1.5540142100590422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9BF-41DA-8ED4-1B9ABD1280EC}"/>
            </c:ext>
          </c:extLst>
        </c:ser>
        <c:ser>
          <c:idx val="7"/>
          <c:order val="7"/>
          <c:tx>
            <c:strRef>
              <c:f>'Gráficos 2010tt'!$Y$23</c:f>
              <c:strCache>
                <c:ptCount val="1"/>
                <c:pt idx="0">
                  <c:v>Patos de Minas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2010tt'!$Y$24:$Y$42</c:f>
              <c:numCache>
                <c:formatCode>General</c:formatCode>
                <c:ptCount val="19"/>
                <c:pt idx="0">
                  <c:v>-4.3488477025987198</c:v>
                </c:pt>
                <c:pt idx="1">
                  <c:v>-7.373096173227812</c:v>
                </c:pt>
                <c:pt idx="2">
                  <c:v>-7.980242816018138</c:v>
                </c:pt>
                <c:pt idx="3">
                  <c:v>-8.0159520647812137</c:v>
                </c:pt>
                <c:pt idx="4">
                  <c:v>-7.0985856576173711</c:v>
                </c:pt>
                <c:pt idx="5">
                  <c:v>-6.756998760788286</c:v>
                </c:pt>
                <c:pt idx="6">
                  <c:v>-6.6912656354981772</c:v>
                </c:pt>
                <c:pt idx="7">
                  <c:v>-6.5143201119221992</c:v>
                </c:pt>
                <c:pt idx="8">
                  <c:v>-6.2077294740589597</c:v>
                </c:pt>
                <c:pt idx="9">
                  <c:v>-5.8208571915323253</c:v>
                </c:pt>
                <c:pt idx="10">
                  <c:v>-5.3835798989512851</c:v>
                </c:pt>
                <c:pt idx="11">
                  <c:v>-4.9492953556700501</c:v>
                </c:pt>
                <c:pt idx="12">
                  <c:v>-4.5235536837324695</c:v>
                </c:pt>
                <c:pt idx="13">
                  <c:v>-4.0914713384616608</c:v>
                </c:pt>
                <c:pt idx="14">
                  <c:v>-3.6506179837045925</c:v>
                </c:pt>
                <c:pt idx="15">
                  <c:v>-3.1861739042665325</c:v>
                </c:pt>
                <c:pt idx="16">
                  <c:v>-2.7008738664138057</c:v>
                </c:pt>
                <c:pt idx="17">
                  <c:v>-2.2176277098120916</c:v>
                </c:pt>
                <c:pt idx="18">
                  <c:v>-1.5858057422499567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BF-41DA-8ED4-1B9ABD1280EC}"/>
            </c:ext>
          </c:extLst>
        </c:ser>
        <c:ser>
          <c:idx val="8"/>
          <c:order val="8"/>
          <c:tx>
            <c:strRef>
              <c:f>'Gráficos 2010tt'!$Z$23</c:f>
              <c:strCache>
                <c:ptCount val="1"/>
                <c:pt idx="0">
                  <c:v>Pouso Alegre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2010tt'!$Z$24:$Z$42</c:f>
              <c:numCache>
                <c:formatCode>General</c:formatCode>
                <c:ptCount val="19"/>
                <c:pt idx="0">
                  <c:v>-4.1757460917933358</c:v>
                </c:pt>
                <c:pt idx="1">
                  <c:v>-7.1830555439513262</c:v>
                </c:pt>
                <c:pt idx="2">
                  <c:v>-7.9174829363430579</c:v>
                </c:pt>
                <c:pt idx="3">
                  <c:v>-7.9854301266690024</c:v>
                </c:pt>
                <c:pt idx="4">
                  <c:v>-7.129230264644761</c:v>
                </c:pt>
                <c:pt idx="5">
                  <c:v>-6.8191387191866877</c:v>
                </c:pt>
                <c:pt idx="6">
                  <c:v>-6.7683114899894248</c:v>
                </c:pt>
                <c:pt idx="7">
                  <c:v>-6.5969596264188404</c:v>
                </c:pt>
                <c:pt idx="8">
                  <c:v>-6.2863410607990211</c:v>
                </c:pt>
                <c:pt idx="9">
                  <c:v>-5.8924585049588076</c:v>
                </c:pt>
                <c:pt idx="10">
                  <c:v>-5.4424365265819201</c:v>
                </c:pt>
                <c:pt idx="11">
                  <c:v>-4.9923222400845777</c:v>
                </c:pt>
                <c:pt idx="12">
                  <c:v>-4.550278521766792</c:v>
                </c:pt>
                <c:pt idx="13">
                  <c:v>-4.1005638846297749</c:v>
                </c:pt>
                <c:pt idx="14">
                  <c:v>-3.6430680441734267</c:v>
                </c:pt>
                <c:pt idx="15">
                  <c:v>-3.1633715087967049</c:v>
                </c:pt>
                <c:pt idx="16">
                  <c:v>-2.6700095877940924</c:v>
                </c:pt>
                <c:pt idx="17">
                  <c:v>-2.1881204346235701</c:v>
                </c:pt>
                <c:pt idx="18">
                  <c:v>-1.5654064073055582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9BF-41DA-8ED4-1B9ABD1280EC}"/>
            </c:ext>
          </c:extLst>
        </c:ser>
        <c:ser>
          <c:idx val="9"/>
          <c:order val="9"/>
          <c:tx>
            <c:strRef>
              <c:f>'Gráficos 2010tt'!$AA$23</c:f>
              <c:strCache>
                <c:ptCount val="1"/>
                <c:pt idx="0">
                  <c:v>Teófilo Otoni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2010tt'!$AA$24:$AA$42</c:f>
              <c:numCache>
                <c:formatCode>General</c:formatCode>
                <c:ptCount val="19"/>
                <c:pt idx="0">
                  <c:v>-3.8114396942744797</c:v>
                </c:pt>
                <c:pt idx="1">
                  <c:v>-6.7485734314207395</c:v>
                </c:pt>
                <c:pt idx="2">
                  <c:v>-7.4705553943402556</c:v>
                </c:pt>
                <c:pt idx="3">
                  <c:v>-7.5915482544105579</c:v>
                </c:pt>
                <c:pt idx="4">
                  <c:v>-6.781777537603622</c:v>
                </c:pt>
                <c:pt idx="5">
                  <c:v>-6.4595118251738581</c:v>
                </c:pt>
                <c:pt idx="6">
                  <c:v>-6.3998533179932249</c:v>
                </c:pt>
                <c:pt idx="7">
                  <c:v>-6.2358214249160824</c:v>
                </c:pt>
                <c:pt idx="8">
                  <c:v>-5.9464207415862091</c:v>
                </c:pt>
                <c:pt idx="9">
                  <c:v>-5.5889665289248818</c:v>
                </c:pt>
                <c:pt idx="10">
                  <c:v>-5.1791829220411705</c:v>
                </c:pt>
                <c:pt idx="11">
                  <c:v>-4.7632579427054278</c:v>
                </c:pt>
                <c:pt idx="12">
                  <c:v>-4.3490450739628459</c:v>
                </c:pt>
                <c:pt idx="13">
                  <c:v>-3.9173359681048878</c:v>
                </c:pt>
                <c:pt idx="14">
                  <c:v>-3.4767834722191702</c:v>
                </c:pt>
                <c:pt idx="15">
                  <c:v>-3.0126240266639535</c:v>
                </c:pt>
                <c:pt idx="16">
                  <c:v>-2.53749716598126</c:v>
                </c:pt>
                <c:pt idx="17">
                  <c:v>-2.0781457125039378</c:v>
                </c:pt>
                <c:pt idx="18">
                  <c:v>-1.5161616228322154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29BF-41DA-8ED4-1B9ABD1280EC}"/>
            </c:ext>
          </c:extLst>
        </c:ser>
        <c:ser>
          <c:idx val="10"/>
          <c:order val="10"/>
          <c:tx>
            <c:strRef>
              <c:f>'Gráficos 2010tt'!$AB$23</c:f>
              <c:strCache>
                <c:ptCount val="1"/>
                <c:pt idx="0">
                  <c:v>Uberaba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2010tt'!$AB$24:$AB$42</c:f>
              <c:numCache>
                <c:formatCode>General</c:formatCode>
                <c:ptCount val="19"/>
                <c:pt idx="0">
                  <c:v>-4.3129672424125269</c:v>
                </c:pt>
                <c:pt idx="1">
                  <c:v>-7.3345996635170003</c:v>
                </c:pt>
                <c:pt idx="2">
                  <c:v>-7.9281354882882926</c:v>
                </c:pt>
                <c:pt idx="3">
                  <c:v>-7.9682146125067765</c:v>
                </c:pt>
                <c:pt idx="4">
                  <c:v>-7.0520381450490817</c:v>
                </c:pt>
                <c:pt idx="5">
                  <c:v>-6.7068593606237661</c:v>
                </c:pt>
                <c:pt idx="6">
                  <c:v>-6.6389791085338024</c:v>
                </c:pt>
                <c:pt idx="7">
                  <c:v>-6.4624632528582433</c:v>
                </c:pt>
                <c:pt idx="8">
                  <c:v>-6.1585016851308136</c:v>
                </c:pt>
                <c:pt idx="9">
                  <c:v>-5.7764899032647596</c:v>
                </c:pt>
                <c:pt idx="10">
                  <c:v>-5.3447094404847082</c:v>
                </c:pt>
                <c:pt idx="11">
                  <c:v>-4.9156636878107056</c:v>
                </c:pt>
                <c:pt idx="12">
                  <c:v>-4.494319958911019</c:v>
                </c:pt>
                <c:pt idx="13">
                  <c:v>-4.0657364822581057</c:v>
                </c:pt>
                <c:pt idx="14">
                  <c:v>-3.6280442895705201</c:v>
                </c:pt>
                <c:pt idx="15">
                  <c:v>-3.1667093419070569</c:v>
                </c:pt>
                <c:pt idx="16">
                  <c:v>-2.6842811814295899</c:v>
                </c:pt>
                <c:pt idx="17">
                  <c:v>-2.204100358447584</c:v>
                </c:pt>
                <c:pt idx="18">
                  <c:v>-1.5790019564406315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29BF-41DA-8ED4-1B9ABD1280EC}"/>
            </c:ext>
          </c:extLst>
        </c:ser>
        <c:ser>
          <c:idx val="11"/>
          <c:order val="11"/>
          <c:tx>
            <c:strRef>
              <c:f>'Gráficos 2010tt'!$AC$23</c:f>
              <c:strCache>
                <c:ptCount val="1"/>
                <c:pt idx="0">
                  <c:v>Uberlândia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2010tt'!$AC$24:$AC$42</c:f>
              <c:numCache>
                <c:formatCode>General</c:formatCode>
                <c:ptCount val="19"/>
                <c:pt idx="0">
                  <c:v>-4.3915630902957181</c:v>
                </c:pt>
                <c:pt idx="1">
                  <c:v>-7.4183224957364873</c:v>
                </c:pt>
                <c:pt idx="2">
                  <c:v>-8.0510670649327487</c:v>
                </c:pt>
                <c:pt idx="3">
                  <c:v>-8.08212918438924</c:v>
                </c:pt>
                <c:pt idx="4">
                  <c:v>-7.1660235382328086</c:v>
                </c:pt>
                <c:pt idx="5">
                  <c:v>-6.8310162081387213</c:v>
                </c:pt>
                <c:pt idx="6">
                  <c:v>-6.7690348319176596</c:v>
                </c:pt>
                <c:pt idx="7">
                  <c:v>-6.5917550239178651</c:v>
                </c:pt>
                <c:pt idx="8">
                  <c:v>-6.2812722814619706</c:v>
                </c:pt>
                <c:pt idx="9">
                  <c:v>-5.887197214470139</c:v>
                </c:pt>
                <c:pt idx="10">
                  <c:v>-5.4415601876860782</c:v>
                </c:pt>
                <c:pt idx="11">
                  <c:v>-4.9991130876039822</c:v>
                </c:pt>
                <c:pt idx="12">
                  <c:v>-4.5663826317884713</c:v>
                </c:pt>
                <c:pt idx="13">
                  <c:v>-4.1285034780672216</c:v>
                </c:pt>
                <c:pt idx="14">
                  <c:v>-3.6823887296867475</c:v>
                </c:pt>
                <c:pt idx="15">
                  <c:v>-3.2128069794123459</c:v>
                </c:pt>
                <c:pt idx="16">
                  <c:v>-2.7230538166366434</c:v>
                </c:pt>
                <c:pt idx="17">
                  <c:v>-2.2355071748075206</c:v>
                </c:pt>
                <c:pt idx="18">
                  <c:v>-1.5945030703490768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B-29BF-41DA-8ED4-1B9ABD1280EC}"/>
            </c:ext>
          </c:extLst>
        </c:ser>
        <c:ser>
          <c:idx val="12"/>
          <c:order val="12"/>
          <c:tx>
            <c:strRef>
              <c:f>'Gráficos 2010tt'!$AD$23</c:f>
              <c:strCache>
                <c:ptCount val="1"/>
                <c:pt idx="0">
                  <c:v>Varginha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  <c:extLst xmlns:c15="http://schemas.microsoft.com/office/drawing/2012/chart"/>
            </c:numRef>
          </c:cat>
          <c:val>
            <c:numRef>
              <c:f>'Gráficos 2010tt'!$AD$24:$AD$42</c:f>
              <c:numCache>
                <c:formatCode>General</c:formatCode>
                <c:ptCount val="19"/>
                <c:pt idx="0">
                  <c:v>-4.3117229845016389</c:v>
                </c:pt>
                <c:pt idx="1">
                  <c:v>-7.3332563437780465</c:v>
                </c:pt>
                <c:pt idx="2">
                  <c:v>-7.9296939332203999</c:v>
                </c:pt>
                <c:pt idx="3">
                  <c:v>-7.9701176261125113</c:v>
                </c:pt>
                <c:pt idx="4">
                  <c:v>-7.0549552422150255</c:v>
                </c:pt>
                <c:pt idx="5">
                  <c:v>-6.7105182252869451</c:v>
                </c:pt>
                <c:pt idx="6">
                  <c:v>-6.6430111795393803</c:v>
                </c:pt>
                <c:pt idx="7">
                  <c:v>-6.4665707989983074</c:v>
                </c:pt>
                <c:pt idx="8">
                  <c:v>-6.1623994045961235</c:v>
                </c:pt>
                <c:pt idx="9">
                  <c:v>-5.7800121930353594</c:v>
                </c:pt>
                <c:pt idx="10">
                  <c:v>-5.3477194217998933</c:v>
                </c:pt>
                <c:pt idx="11">
                  <c:v>-4.9181237157738682</c:v>
                </c:pt>
                <c:pt idx="12">
                  <c:v>-4.4962638514913689</c:v>
                </c:pt>
                <c:pt idx="13">
                  <c:v>-4.0671898727752573</c:v>
                </c:pt>
                <c:pt idx="14">
                  <c:v>-3.6290402655120788</c:v>
                </c:pt>
                <c:pt idx="15">
                  <c:v>-3.1672778840195979</c:v>
                </c:pt>
                <c:pt idx="16">
                  <c:v>-2.6845604510534953</c:v>
                </c:pt>
                <c:pt idx="17">
                  <c:v>-2.2042505958885679</c:v>
                </c:pt>
                <c:pt idx="18">
                  <c:v>-1.5789783775649893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29BF-41DA-8ED4-1B9ABD1280EC}"/>
            </c:ext>
          </c:extLst>
        </c:ser>
        <c:ser>
          <c:idx val="13"/>
          <c:order val="13"/>
          <c:tx>
            <c:strRef>
              <c:f>'Gráficos 2010tt'!$AE$23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'Gráficos 2010tt'!$A$24:$A$42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45</c:v>
                </c:pt>
                <c:pt idx="11">
                  <c:v>50</c:v>
                </c:pt>
                <c:pt idx="12">
                  <c:v>55</c:v>
                </c:pt>
                <c:pt idx="13">
                  <c:v>60</c:v>
                </c:pt>
                <c:pt idx="14">
                  <c:v>65</c:v>
                </c:pt>
                <c:pt idx="15">
                  <c:v>70</c:v>
                </c:pt>
                <c:pt idx="16">
                  <c:v>75</c:v>
                </c:pt>
                <c:pt idx="17">
                  <c:v>80</c:v>
                </c:pt>
                <c:pt idx="18">
                  <c:v>85</c:v>
                </c:pt>
              </c:numCache>
            </c:numRef>
          </c:cat>
          <c:val>
            <c:numRef>
              <c:f>'Gráficos 2010tt'!$AE$24:$AE$42</c:f>
              <c:numCache>
                <c:formatCode>General</c:formatCode>
                <c:ptCount val="19"/>
                <c:pt idx="0">
                  <c:v>-4.6444485308645325</c:v>
                </c:pt>
                <c:pt idx="1">
                  <c:v>-7.7312509595421126</c:v>
                </c:pt>
                <c:pt idx="2">
                  <c:v>-8.1130024228638806</c:v>
                </c:pt>
                <c:pt idx="3">
                  <c:v>-8.236912554749944</c:v>
                </c:pt>
                <c:pt idx="4">
                  <c:v>-7.3778409027065237</c:v>
                </c:pt>
                <c:pt idx="5">
                  <c:v>-7.2040258601452374</c:v>
                </c:pt>
                <c:pt idx="6">
                  <c:v>-7.1907534559862487</c:v>
                </c:pt>
                <c:pt idx="7">
                  <c:v>-6.8154867526303669</c:v>
                </c:pt>
                <c:pt idx="8">
                  <c:v>-6.5687439695608543</c:v>
                </c:pt>
                <c:pt idx="9">
                  <c:v>-6.0970520059688109</c:v>
                </c:pt>
                <c:pt idx="10">
                  <c:v>-5.6747834684104808</c:v>
                </c:pt>
                <c:pt idx="11">
                  <c:v>-5.2218247944466842</c:v>
                </c:pt>
                <c:pt idx="12">
                  <c:v>-4.7885407693754685</c:v>
                </c:pt>
                <c:pt idx="13">
                  <c:v>-4.3245718051861273</c:v>
                </c:pt>
                <c:pt idx="14">
                  <c:v>-3.8060320369893224</c:v>
                </c:pt>
                <c:pt idx="15">
                  <c:v>-3.2849265911509944</c:v>
                </c:pt>
                <c:pt idx="16">
                  <c:v>-2.7527049274925615</c:v>
                </c:pt>
                <c:pt idx="17">
                  <c:v>-2.260320399859558</c:v>
                </c:pt>
                <c:pt idx="18">
                  <c:v>-1.5943448289979101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9BF-41DA-8ED4-1B9ABD128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905344"/>
        <c:axId val="2037903168"/>
        <c:extLst/>
      </c:lineChart>
      <c:catAx>
        <c:axId val="2037905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pt-BR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pt-BR"/>
          </a:p>
        </c:txPr>
        <c:crossAx val="2037903168"/>
        <c:crosses val="autoZero"/>
        <c:auto val="1"/>
        <c:lblAlgn val="ctr"/>
        <c:lblOffset val="100"/>
        <c:noMultiLvlLbl val="0"/>
      </c:catAx>
      <c:valAx>
        <c:axId val="203790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defRPr>
                </a:pPr>
                <a:r>
                  <a:rPr lang="pt-BR"/>
                  <a:t>LN (mx)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pt-BR"/>
          </a:p>
        </c:txPr>
        <c:crossAx val="20379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929279885166098E-2"/>
          <c:y val="0.79011540844194073"/>
          <c:w val="0.92656274677003247"/>
          <c:h val="0.18978403093280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047097"/>
            <a:ext cx="2971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5096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12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466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1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70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371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34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794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70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086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t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78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enise.maia@fjp.mg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2139" y="1961528"/>
            <a:ext cx="8563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Filling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Gaps: A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Methodological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Proposal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Estimate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Life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Expectancy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Birth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Minas Gerais, </a:t>
            </a:r>
            <a:r>
              <a:rPr lang="pt-BR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Brazil</a:t>
            </a:r>
            <a:r>
              <a:rPr lang="pt-BR" sz="3200" b="1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  <a:endParaRPr lang="pt-BR" sz="3200" baseline="30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90809" y="4071264"/>
            <a:ext cx="3385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Denise Helena França Marques Maia</a:t>
            </a: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Igor Augusto Tadeu de Souza</a:t>
            </a:r>
          </a:p>
          <a:p>
            <a:pPr algn="ctr"/>
            <a:r>
              <a:rPr lang="pt-B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Marcos Damasceno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03" y="142169"/>
            <a:ext cx="1330164" cy="127928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17556" y="89314"/>
            <a:ext cx="621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EAPS Health, </a:t>
            </a:r>
            <a:r>
              <a:rPr lang="pt-BR" sz="2400" b="1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Morbidity</a:t>
            </a:r>
            <a:r>
              <a:rPr lang="pt-BR" sz="24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pt-BR" sz="24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Mortality</a:t>
            </a:r>
            <a:endParaRPr lang="pt-BR" sz="24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pt-BR" sz="2400" b="1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Working</a:t>
            </a:r>
            <a:r>
              <a:rPr lang="pt-BR" sz="24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Group</a:t>
            </a:r>
            <a:endParaRPr lang="pt-BR" sz="24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4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September 25–27, 2024 Bilbao, Spain</a:t>
            </a:r>
            <a:endParaRPr lang="pt-BR" sz="24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948" y="5101445"/>
            <a:ext cx="842865" cy="68178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93403" y="6288901"/>
            <a:ext cx="536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*Agradecemos o apoio financeiro da Fundação de Amparo à Pesquisa do Estado de Minas Gerais (</a:t>
            </a:r>
            <a:r>
              <a:rPr lang="pt-BR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Fapemig</a:t>
            </a:r>
            <a:r>
              <a:rPr lang="pt-BR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)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387" y="347925"/>
            <a:ext cx="8516073" cy="728522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773" y="1076447"/>
            <a:ext cx="8281687" cy="4702216"/>
          </a:xfrm>
        </p:spPr>
        <p:txBody>
          <a:bodyPr>
            <a:normAutofit/>
          </a:bodyPr>
          <a:lstStyle/>
          <a:p>
            <a:pPr marL="482600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results of the direct calculation of life expectancy at birth for the regions of Minas </a:t>
            </a:r>
            <a:r>
              <a:rPr lang="en-US" sz="22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Gerais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2022 do not align with the regional socioeconomic reality; </a:t>
            </a:r>
          </a:p>
          <a:p>
            <a:pPr marL="482600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Existence of problems in the numerator and/or denominator of the rates: </a:t>
            </a:r>
          </a:p>
          <a:p>
            <a:pPr marL="939800" lvl="1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Errors in declaration of age in the Demographic Census? </a:t>
            </a:r>
          </a:p>
          <a:p>
            <a:pPr marL="939800" lvl="1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Errors in declaration of age in the death certificate? </a:t>
            </a:r>
          </a:p>
          <a:p>
            <a:pPr marL="482600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to investigate the issue that also occurs in the 2010 data; </a:t>
            </a:r>
          </a:p>
          <a:p>
            <a:pPr marL="482600" indent="-4572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Log-quadratic method (Wilmoth </a:t>
            </a:r>
            <a:r>
              <a:rPr lang="en-US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al., 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2012) fixes the issue of result alignment when applied to the 2010 data therefore allowing the projection of the mortality structure of the regions.</a:t>
            </a:r>
          </a:p>
          <a:p>
            <a:pPr marL="482600" indent="-457200" algn="just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82600" indent="-457200" algn="just">
              <a:buFont typeface="Arial" panose="020B0604020202020204" pitchFamily="34" charset="0"/>
              <a:buChar char="•"/>
            </a:pPr>
            <a:endParaRPr lang="pt-BR" sz="2400" dirty="0">
              <a:latin typeface="+mn-lt"/>
            </a:endParaRPr>
          </a:p>
          <a:p>
            <a:pPr marL="482600" indent="-457200" algn="l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2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5123" y="1752356"/>
            <a:ext cx="7772400" cy="1470025"/>
          </a:xfrm>
        </p:spPr>
        <p:txBody>
          <a:bodyPr/>
          <a:lstStyle/>
          <a:p>
            <a:r>
              <a:rPr lang="pt-B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Thank</a:t>
            </a:r>
            <a:r>
              <a:rPr lang="pt-B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pt-BR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77008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E-mail: </a:t>
            </a:r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denise.maia@fjp.mg.gov.br</a:t>
            </a:r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456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5327"/>
            <a:ext cx="7772400" cy="635924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OBJECTIVE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8775" y="1154573"/>
            <a:ext cx="8351134" cy="4760089"/>
          </a:xfrm>
        </p:spPr>
        <p:txBody>
          <a:bodyPr>
            <a:normAutofit/>
          </a:bodyPr>
          <a:lstStyle/>
          <a:p>
            <a:pPr marL="482600" indent="-457200" algn="just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Presenting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methodological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proposal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calculate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expectancy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birth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13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planning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Minas Gerais (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Brazil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year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2022 </a:t>
            </a:r>
          </a:p>
          <a:p>
            <a:pPr marL="482600" indent="-4572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82600" indent="-457200" algn="just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Motivation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939800" lvl="1" indent="-457200" algn="just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Population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projection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for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Minas Gerais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through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cohort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component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method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aiming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period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2027 </a:t>
            </a:r>
            <a:r>
              <a:rPr lang="pt-BR" sz="24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</a:t>
            </a:r>
            <a:r>
              <a:rPr lang="pt-BR" sz="24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2072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642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0748" y="351729"/>
            <a:ext cx="7772400" cy="736291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Minas Gerais: </a:t>
            </a:r>
            <a:r>
              <a:rPr lang="pt-B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municipalities</a:t>
            </a:r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pt-BR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endParaRPr lang="pt-B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73450" y="2028946"/>
            <a:ext cx="34376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2022: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20,5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milion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inhabitants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(10%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Brazilian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population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GDB: U$ 166,0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billions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(9,3%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Brazil’s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GDB)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853 </a:t>
            </a:r>
            <a:r>
              <a:rPr lang="pt-BR" sz="18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municipalities</a:t>
            </a:r>
            <a:endParaRPr lang="pt-BR" sz="1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2" y="1620455"/>
            <a:ext cx="4838698" cy="38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0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715" y="112224"/>
            <a:ext cx="8229600" cy="71010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36785" y="2382693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04111" y="399257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352420" y="1003017"/>
            <a:ext cx="8483895" cy="156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Poor quality of death data: issues such as underreporting and errors in the declaration of age at death and in the population data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COVID-19 pandemic: In 2021, Brazil registered around 619 thousand deaths due to COVID-19 (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Ministério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da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Saúde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2020), and the regional differences in the capacity for death registration became more evident</a:t>
            </a:r>
            <a:endParaRPr lang="pt-B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pt-B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77130"/>
              </p:ext>
            </p:extLst>
          </p:nvPr>
        </p:nvGraphicFramePr>
        <p:xfrm>
          <a:off x="4182896" y="3833848"/>
          <a:ext cx="4897676" cy="2673096"/>
        </p:xfrm>
        <a:graphic>
          <a:graphicData uri="http://schemas.openxmlformats.org/drawingml/2006/table">
            <a:tbl>
              <a:tblPr firstRow="1" firstCol="1" bandRow="1"/>
              <a:tblGrid>
                <a:gridCol w="1614412">
                  <a:extLst>
                    <a:ext uri="{9D8B030D-6E8A-4147-A177-3AD203B41FA5}">
                      <a16:colId xmlns:a16="http://schemas.microsoft.com/office/drawing/2014/main" val="3617357974"/>
                    </a:ext>
                  </a:extLst>
                </a:gridCol>
                <a:gridCol w="2162907">
                  <a:extLst>
                    <a:ext uri="{9D8B030D-6E8A-4147-A177-3AD203B41FA5}">
                      <a16:colId xmlns:a16="http://schemas.microsoft.com/office/drawing/2014/main" val="2056162834"/>
                    </a:ext>
                  </a:extLst>
                </a:gridCol>
                <a:gridCol w="1120357">
                  <a:extLst>
                    <a:ext uri="{9D8B030D-6E8A-4147-A177-3AD203B41FA5}">
                      <a16:colId xmlns:a16="http://schemas.microsoft.com/office/drawing/2014/main" val="34530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Regions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Life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expectancy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at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birth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IMRS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458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Ipatinga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80,5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0,628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9393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Belo Horizonte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80,3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9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0,625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987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Teófilo Otoni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80,0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FA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0,566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D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0966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Montes Claros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79,6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3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0,564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554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Patos de Minas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79,1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0,629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38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Uberlândia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79,1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0,644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C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11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Divinópolis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79,0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0,602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92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Governador Valadares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79,0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0,581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1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Barbacena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79,0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0,646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8C1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17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Pouso Alegre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78,5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4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0,662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21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Juiz de Fora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78,4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0,629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506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Varginha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78,3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B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0,662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315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Uberaba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77,9</a:t>
                      </a:r>
                      <a:endParaRPr lang="pt-BR" sz="12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0,659</a:t>
                      </a:r>
                      <a:endParaRPr lang="pt-BR" sz="12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68074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264315" y="3093202"/>
            <a:ext cx="473483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Regions of Minas </a:t>
            </a:r>
            <a:r>
              <a:rPr lang="en-US" dirty="0" err="1"/>
              <a:t>Gerais</a:t>
            </a:r>
            <a:r>
              <a:rPr lang="en-US" dirty="0"/>
              <a:t>: medians of life expectancy at birth calculated directly and IMRS – 2021 and 2022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1985" y="2750274"/>
            <a:ext cx="28946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IMRS presents the situation of the population in a given year concerning Education; Sanitation, Housing, and Environment; Health; Public Safety; and Vulnerability, as well as the efforts of the public sector to improve this situation through the implementation of public policies, plans, programs, projects, and actions (</a:t>
            </a:r>
            <a:r>
              <a:rPr lang="en-US" dirty="0" err="1"/>
              <a:t>Fundação</a:t>
            </a:r>
            <a:r>
              <a:rPr lang="en-US" dirty="0"/>
              <a:t> </a:t>
            </a:r>
            <a:r>
              <a:rPr lang="en-US" dirty="0" err="1"/>
              <a:t>João</a:t>
            </a:r>
            <a:r>
              <a:rPr lang="en-US" dirty="0"/>
              <a:t> </a:t>
            </a:r>
            <a:r>
              <a:rPr lang="en-US" dirty="0" err="1"/>
              <a:t>Pinheiro</a:t>
            </a:r>
            <a:r>
              <a:rPr lang="en-US" dirty="0"/>
              <a:t>, 2020). (worst) 0&lt;=IMRS&lt;=1 (best)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182896" y="6578064"/>
            <a:ext cx="4816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76431">
              <a:buClrTx/>
              <a:defRPr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Source: </a:t>
            </a:r>
            <a:r>
              <a:rPr lang="pt-BR" sz="12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FUNDAÇÃO JOÃO PINHEIRO, 2020; IBGE (2022); Brasil (2023). </a:t>
            </a:r>
            <a:endParaRPr lang="pt-B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1985" y="5608623"/>
            <a:ext cx="30097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Synthetic index of social responsibility in state public management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181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7685" y="802852"/>
            <a:ext cx="8229599" cy="529059"/>
          </a:xfrm>
        </p:spPr>
        <p:txBody>
          <a:bodyPr>
            <a:noAutofit/>
          </a:bodyPr>
          <a:lstStyle/>
          <a:p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Minas Gerais </a:t>
            </a:r>
            <a:r>
              <a:rPr lang="pt-BR" sz="22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versus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Sweden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LN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mortality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rates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directly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estimated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(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underreporting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considered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)– 1980 </a:t>
            </a:r>
            <a:r>
              <a:rPr lang="pt-BR" sz="22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pt-BR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2022</a:t>
            </a:r>
          </a:p>
        </p:txBody>
      </p:sp>
      <p:sp>
        <p:nvSpPr>
          <p:cNvPr id="8" name="Retângulo 7"/>
          <p:cNvSpPr/>
          <p:nvPr/>
        </p:nvSpPr>
        <p:spPr>
          <a:xfrm>
            <a:off x="918660" y="5829300"/>
            <a:ext cx="449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49580"/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Sources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United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Nations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(2022). IBGE. Censo Demográfico de 2022. Brasil (2023). Note: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data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Sweden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are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from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1980,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sz="1200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=71,3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were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chosen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because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similarity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with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Minas Gerais in 2022,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sz="1200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=71,5.</a:t>
            </a:r>
            <a:endParaRPr lang="pt-BR" sz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017630"/>
              </p:ext>
            </p:extLst>
          </p:nvPr>
        </p:nvGraphicFramePr>
        <p:xfrm>
          <a:off x="1206576" y="1841499"/>
          <a:ext cx="6667423" cy="372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06715" y="112224"/>
            <a:ext cx="8229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79965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86418" y="661645"/>
            <a:ext cx="7192382" cy="529059"/>
          </a:xfrm>
        </p:spPr>
        <p:txBody>
          <a:bodyPr>
            <a:noAutofit/>
          </a:bodyPr>
          <a:lstStyle/>
          <a:p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Minas Gerais </a:t>
            </a:r>
            <a:r>
              <a:rPr lang="pt-BR" sz="2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versus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Sweden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LN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mortality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rates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estimated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log-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quadratic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1980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2022</a:t>
            </a:r>
          </a:p>
        </p:txBody>
      </p:sp>
      <p:sp>
        <p:nvSpPr>
          <p:cNvPr id="8" name="Retângulo 7"/>
          <p:cNvSpPr/>
          <p:nvPr/>
        </p:nvSpPr>
        <p:spPr>
          <a:xfrm>
            <a:off x="918660" y="5829300"/>
            <a:ext cx="4495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49580"/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Sources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United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Nations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(2022). IBGE. Censo Demográfico de 2022. Brasil (2023). Note: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data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Sweden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are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from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1980,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sz="1200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=71,3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were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chosen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because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similarity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with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Minas Gerais in 2022, </a:t>
            </a:r>
            <a:r>
              <a:rPr lang="pt-BR" sz="1200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sz="1200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=71,5.</a:t>
            </a:r>
            <a:endParaRPr lang="pt-BR" sz="12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6715" y="112224"/>
            <a:ext cx="8229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648335"/>
              </p:ext>
            </p:extLst>
          </p:nvPr>
        </p:nvGraphicFramePr>
        <p:xfrm>
          <a:off x="1454407" y="1866900"/>
          <a:ext cx="6322330" cy="375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91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9118" y="822324"/>
            <a:ext cx="6790319" cy="529059"/>
          </a:xfrm>
        </p:spPr>
        <p:txBody>
          <a:bodyPr>
            <a:noAutofit/>
          </a:bodyPr>
          <a:lstStyle/>
          <a:p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Minas Gerais </a:t>
            </a:r>
            <a:r>
              <a:rPr lang="pt-BR" sz="2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versus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Sweden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LN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mortality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rates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directly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estimated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1974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698500" y="5829300"/>
            <a:ext cx="4715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Sources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United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Nations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(2022). IBGE. Censo Demográfico de 2022. Brasil (2023). Note: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data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Sweden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are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from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1974,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=70,8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were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chosen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because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similarity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with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Minas Gerais in 2010,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=70,8.</a:t>
            </a:r>
            <a:endParaRPr lang="pt-BR" sz="20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6715" y="112224"/>
            <a:ext cx="8229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187055"/>
              </p:ext>
            </p:extLst>
          </p:nvPr>
        </p:nvGraphicFramePr>
        <p:xfrm>
          <a:off x="1317914" y="1828800"/>
          <a:ext cx="6807201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785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6566" y="712419"/>
            <a:ext cx="7550867" cy="529059"/>
          </a:xfrm>
        </p:spPr>
        <p:txBody>
          <a:bodyPr>
            <a:noAutofit/>
          </a:bodyPr>
          <a:lstStyle/>
          <a:p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Regions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Minas Gerais </a:t>
            </a:r>
            <a:r>
              <a:rPr lang="pt-BR" sz="24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versus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Sweden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LN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specific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mortality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rates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estimated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log-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quadratic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1974 </a:t>
            </a:r>
            <a:r>
              <a:rPr lang="pt-BR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pt-BR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2010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986418" y="5688449"/>
            <a:ext cx="44957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Sources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United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Nations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(2022). IBGE. Censo Demográfico de 2022. Brasil (2023). Note: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data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Sweden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are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from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1974,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=70,8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and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were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chosen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because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of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the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similarity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with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Minas Gerais in 2010, </a:t>
            </a:r>
            <a:r>
              <a:rPr lang="pt-BR" dirty="0" err="1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when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e</a:t>
            </a:r>
            <a:r>
              <a:rPr lang="pt-BR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</a:t>
            </a:r>
            <a:r>
              <a:rPr lang="pt-BR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=70,8.</a:t>
            </a:r>
            <a:endParaRPr lang="pt-BR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6715" y="112224"/>
            <a:ext cx="82296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284149"/>
              </p:ext>
            </p:extLst>
          </p:nvPr>
        </p:nvGraphicFramePr>
        <p:xfrm>
          <a:off x="1206500" y="1714499"/>
          <a:ext cx="6756201" cy="38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22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64733"/>
              </p:ext>
            </p:extLst>
          </p:nvPr>
        </p:nvGraphicFramePr>
        <p:xfrm>
          <a:off x="3418449" y="1497807"/>
          <a:ext cx="5261317" cy="4002159"/>
        </p:xfrm>
        <a:graphic>
          <a:graphicData uri="http://schemas.openxmlformats.org/drawingml/2006/table">
            <a:tbl>
              <a:tblPr/>
              <a:tblGrid>
                <a:gridCol w="2139512">
                  <a:extLst>
                    <a:ext uri="{9D8B030D-6E8A-4147-A177-3AD203B41FA5}">
                      <a16:colId xmlns:a16="http://schemas.microsoft.com/office/drawing/2014/main" val="759188707"/>
                    </a:ext>
                  </a:extLst>
                </a:gridCol>
                <a:gridCol w="1758247">
                  <a:extLst>
                    <a:ext uri="{9D8B030D-6E8A-4147-A177-3AD203B41FA5}">
                      <a16:colId xmlns:a16="http://schemas.microsoft.com/office/drawing/2014/main" val="999559857"/>
                    </a:ext>
                  </a:extLst>
                </a:gridCol>
                <a:gridCol w="1363558">
                  <a:extLst>
                    <a:ext uri="{9D8B030D-6E8A-4147-A177-3AD203B41FA5}">
                      <a16:colId xmlns:a16="http://schemas.microsoft.com/office/drawing/2014/main" val="3167154947"/>
                    </a:ext>
                  </a:extLst>
                </a:gridCol>
              </a:tblGrid>
              <a:tr h="464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Regions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Life expectancy at birth 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IMRS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99679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Varginha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41286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Belo Horizonte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B5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7AA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55327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Pouso Alegre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0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B9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36202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Divinópolis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27055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Uberlândia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A8A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4002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Uberaba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61837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Patos de Minas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2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00176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Barbacena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A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64992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Juíz de Fora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5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91854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Ipatinga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70320"/>
                  </a:ext>
                </a:extLst>
              </a:tr>
              <a:tr h="4645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Governador Valadares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5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81841"/>
                  </a:ext>
                </a:extLst>
              </a:tr>
              <a:tr h="2367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Montes Claros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A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16041"/>
                  </a:ext>
                </a:extLst>
              </a:tr>
              <a:tr h="14095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Teófilo Otoni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96004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277772" y="690250"/>
            <a:ext cx="526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Regions of Minas Gerais: medians of life expectancy at birth calculated by the log-quadratic and IMRS – 2010</a:t>
            </a:r>
            <a:endParaRPr lang="pt-BR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319974" y="5520013"/>
            <a:ext cx="5458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76431">
              <a:buClrTx/>
              <a:defRPr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pt-BR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FUNDAÇÃO JOÃO PINHEIRO, 2020; IBGE (2010); Brasil (2023). Note: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Life expectancy at birth calculated using population projections</a:t>
            </a:r>
            <a:endParaRPr lang="pt-B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A56D7F7-91F4-6AC7-9CA0-41F839024ACB}"/>
              </a:ext>
            </a:extLst>
          </p:cNvPr>
          <p:cNvSpPr txBox="1">
            <a:spLocks/>
          </p:cNvSpPr>
          <p:nvPr/>
        </p:nvSpPr>
        <p:spPr>
          <a:xfrm>
            <a:off x="466038" y="335200"/>
            <a:ext cx="2713259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13CB1A-3B51-14E0-AE6C-4770C1191377}"/>
              </a:ext>
            </a:extLst>
          </p:cNvPr>
          <p:cNvSpPr txBox="1"/>
          <p:nvPr/>
        </p:nvSpPr>
        <p:spPr>
          <a:xfrm>
            <a:off x="313987" y="2441109"/>
            <a:ext cx="25988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algn="ctr"/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mortality curves’ patterns and levels estimated by the model are consistent with the socioeconomic realities of the regions in Minas Gerais in 2010</a:t>
            </a:r>
          </a:p>
        </p:txBody>
      </p:sp>
    </p:spTree>
    <p:extLst>
      <p:ext uri="{BB962C8B-B14F-4D97-AF65-F5344CB8AC3E}">
        <p14:creationId xmlns:p14="http://schemas.microsoft.com/office/powerpoint/2010/main" val="4157264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932</Words>
  <Application>Microsoft Office PowerPoint</Application>
  <PresentationFormat>Apresentação na tela (4:3)</PresentationFormat>
  <Paragraphs>152</Paragraphs>
  <Slides>11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OBJECTIVE</vt:lpstr>
      <vt:lpstr>Minas Gerais: municipalities and  regions</vt:lpstr>
      <vt:lpstr>CHALLENGES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Barbara Andrade Correa da Silva</dc:creator>
  <cp:lastModifiedBy>Denise Marques</cp:lastModifiedBy>
  <cp:revision>133</cp:revision>
  <dcterms:created xsi:type="dcterms:W3CDTF">2015-03-02T16:10:48Z</dcterms:created>
  <dcterms:modified xsi:type="dcterms:W3CDTF">2024-09-26T10:39:55Z</dcterms:modified>
</cp:coreProperties>
</file>