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01" r:id="rId2"/>
    <p:sldId id="295" r:id="rId3"/>
    <p:sldId id="298" r:id="rId4"/>
    <p:sldId id="339" r:id="rId5"/>
    <p:sldId id="342" r:id="rId6"/>
    <p:sldId id="340" r:id="rId7"/>
    <p:sldId id="289" r:id="rId8"/>
    <p:sldId id="283" r:id="rId9"/>
    <p:sldId id="299" r:id="rId10"/>
    <p:sldId id="284" r:id="rId11"/>
    <p:sldId id="296" r:id="rId12"/>
    <p:sldId id="297" r:id="rId13"/>
    <p:sldId id="294" r:id="rId14"/>
    <p:sldId id="343" r:id="rId15"/>
    <p:sldId id="336" r:id="rId16"/>
    <p:sldId id="303" r:id="rId17"/>
    <p:sldId id="304" r:id="rId18"/>
    <p:sldId id="306" r:id="rId19"/>
    <p:sldId id="307" r:id="rId20"/>
    <p:sldId id="308" r:id="rId21"/>
    <p:sldId id="309" r:id="rId22"/>
    <p:sldId id="311" r:id="rId23"/>
    <p:sldId id="315" r:id="rId24"/>
    <p:sldId id="316" r:id="rId25"/>
    <p:sldId id="317" r:id="rId26"/>
    <p:sldId id="320" r:id="rId27"/>
    <p:sldId id="338" r:id="rId28"/>
    <p:sldId id="313" r:id="rId29"/>
    <p:sldId id="337" r:id="rId30"/>
    <p:sldId id="322" r:id="rId31"/>
    <p:sldId id="323" r:id="rId32"/>
    <p:sldId id="324" r:id="rId33"/>
    <p:sldId id="325" r:id="rId34"/>
    <p:sldId id="326" r:id="rId35"/>
    <p:sldId id="327" r:id="rId36"/>
    <p:sldId id="328" r:id="rId37"/>
    <p:sldId id="329" r:id="rId38"/>
    <p:sldId id="330" r:id="rId39"/>
    <p:sldId id="331" r:id="rId40"/>
    <p:sldId id="333" r:id="rId41"/>
    <p:sldId id="332" r:id="rId42"/>
    <p:sldId id="335" r:id="rId4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p15:clr>
            <a:srgbClr val="A4A3A4"/>
          </p15:clr>
        </p15:guide>
        <p15:guide id="2" orient="horz" pos="169">
          <p15:clr>
            <a:srgbClr val="A4A3A4"/>
          </p15:clr>
        </p15:guide>
        <p15:guide id="3" orient="horz" pos="365">
          <p15:clr>
            <a:srgbClr val="A4A3A4"/>
          </p15:clr>
        </p15:guide>
        <p15:guide id="4" orient="horz" pos="1620">
          <p15:clr>
            <a:srgbClr val="A4A3A4"/>
          </p15:clr>
        </p15:guide>
        <p15:guide id="5" orient="horz" pos="2845">
          <p15:clr>
            <a:srgbClr val="A4A3A4"/>
          </p15:clr>
        </p15:guide>
        <p15:guide id="6" orient="horz" pos="1711">
          <p15:clr>
            <a:srgbClr val="A4A3A4"/>
          </p15:clr>
        </p15:guide>
        <p15:guide id="7" orient="horz" pos="2305">
          <p15:clr>
            <a:srgbClr val="A4A3A4"/>
          </p15:clr>
        </p15:guide>
        <p15:guide id="8" pos="2880">
          <p15:clr>
            <a:srgbClr val="A4A3A4"/>
          </p15:clr>
        </p15:guide>
        <p15:guide id="9" pos="204">
          <p15:clr>
            <a:srgbClr val="A4A3A4"/>
          </p15:clr>
        </p15:guide>
        <p15:guide id="10" pos="2840">
          <p15:clr>
            <a:srgbClr val="A4A3A4"/>
          </p15:clr>
        </p15:guide>
        <p15:guide id="11" pos="3152">
          <p15:clr>
            <a:srgbClr val="A4A3A4"/>
          </p15:clr>
        </p15:guide>
        <p15:guide id="12" pos="5534">
          <p15:clr>
            <a:srgbClr val="A4A3A4"/>
          </p15:clr>
        </p15:guide>
        <p15:guide id="13" pos="5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VAN WINKLE" initials="ZVW" lastIdx="1" clrIdx="0">
    <p:extLst>
      <p:ext uri="{19B8F6BF-5375-455C-9EA6-DF929625EA0E}">
        <p15:presenceInfo xmlns:p15="http://schemas.microsoft.com/office/powerpoint/2012/main" userId="Zachary VAN WINK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5627" autoAdjust="0"/>
  </p:normalViewPr>
  <p:slideViewPr>
    <p:cSldViewPr showGuides="1">
      <p:cViewPr varScale="1">
        <p:scale>
          <a:sx n="99" d="100"/>
          <a:sy n="99" d="100"/>
        </p:scale>
        <p:origin x="1267" y="82"/>
      </p:cViewPr>
      <p:guideLst>
        <p:guide orient="horz" pos="531"/>
        <p:guide orient="horz" pos="169"/>
        <p:guide orient="horz" pos="365"/>
        <p:guide orient="horz" pos="1620"/>
        <p:guide orient="horz" pos="2845"/>
        <p:guide orient="horz" pos="1711"/>
        <p:guide orient="horz" pos="2305"/>
        <p:guide pos="2880"/>
        <p:guide pos="204"/>
        <p:guide pos="2840"/>
        <p:guide pos="3152"/>
        <p:guide pos="5534"/>
        <p:guide pos="567"/>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83CE7-F045-497F-9706-4C4C32B9848E}" type="doc">
      <dgm:prSet loTypeId="urn:microsoft.com/office/officeart/2005/8/layout/radial3" loCatId="cycle" qsTypeId="urn:microsoft.com/office/officeart/2005/8/quickstyle/simple1" qsCatId="simple" csTypeId="urn:microsoft.com/office/officeart/2005/8/colors/accent2_1" csCatId="accent2" phldr="1"/>
      <dgm:spPr/>
      <dgm:t>
        <a:bodyPr/>
        <a:lstStyle/>
        <a:p>
          <a:endParaRPr lang="fr-FR"/>
        </a:p>
      </dgm:t>
    </dgm:pt>
    <dgm:pt modelId="{5A041527-9D23-4C1C-8B95-F6A6F0224F7B}">
      <dgm:prSet phldrT="[Texte]" custT="1"/>
      <dgm:spPr/>
      <dgm:t>
        <a:bodyPr/>
        <a:lstStyle/>
        <a:p>
          <a:r>
            <a:rPr lang="en-US" sz="2000" noProof="0" dirty="0" smtClean="0"/>
            <a:t>Widowhood</a:t>
          </a:r>
          <a:r>
            <a:rPr lang="en-US" sz="2400" noProof="0" dirty="0" smtClean="0"/>
            <a:t> </a:t>
          </a:r>
          <a:r>
            <a:rPr lang="en-US" sz="1400" noProof="0" dirty="0" smtClean="0"/>
            <a:t>Previous Research </a:t>
          </a:r>
          <a:endParaRPr lang="en-US" sz="2000" noProof="0" dirty="0"/>
        </a:p>
      </dgm:t>
    </dgm:pt>
    <dgm:pt modelId="{F6FA546D-17DF-48E9-B1BA-CD140649DC66}" type="parTrans" cxnId="{8BC75E2B-C8F6-4193-B226-FA9E15018358}">
      <dgm:prSet/>
      <dgm:spPr/>
      <dgm:t>
        <a:bodyPr/>
        <a:lstStyle/>
        <a:p>
          <a:endParaRPr lang="fr-FR"/>
        </a:p>
      </dgm:t>
    </dgm:pt>
    <dgm:pt modelId="{4B2E971F-BCB9-49CB-875E-76F228D467B6}" type="sibTrans" cxnId="{8BC75E2B-C8F6-4193-B226-FA9E15018358}">
      <dgm:prSet/>
      <dgm:spPr/>
      <dgm:t>
        <a:bodyPr/>
        <a:lstStyle/>
        <a:p>
          <a:endParaRPr lang="fr-FR"/>
        </a:p>
      </dgm:t>
    </dgm:pt>
    <dgm:pt modelId="{B40126F6-AABE-4FA1-A3F2-6E419B023FB3}">
      <dgm:prSet phldrT="[Texte]"/>
      <dgm:spPr/>
      <dgm:t>
        <a:bodyPr/>
        <a:lstStyle/>
        <a:p>
          <a:r>
            <a:rPr lang="en-US" noProof="0" dirty="0" smtClean="0"/>
            <a:t>Demography</a:t>
          </a:r>
          <a:endParaRPr lang="en-US" noProof="0" dirty="0"/>
        </a:p>
      </dgm:t>
    </dgm:pt>
    <dgm:pt modelId="{83FB6F4D-8917-414E-A8B4-4BAE83A110FA}" type="parTrans" cxnId="{B5A02818-46A1-4024-AEB7-A81A29A5186F}">
      <dgm:prSet/>
      <dgm:spPr/>
      <dgm:t>
        <a:bodyPr/>
        <a:lstStyle/>
        <a:p>
          <a:endParaRPr lang="fr-FR"/>
        </a:p>
      </dgm:t>
    </dgm:pt>
    <dgm:pt modelId="{514D92A7-7E0E-46AE-854D-A2BB4A5D7096}" type="sibTrans" cxnId="{B5A02818-46A1-4024-AEB7-A81A29A5186F}">
      <dgm:prSet/>
      <dgm:spPr/>
      <dgm:t>
        <a:bodyPr/>
        <a:lstStyle/>
        <a:p>
          <a:endParaRPr lang="fr-FR"/>
        </a:p>
      </dgm:t>
    </dgm:pt>
    <dgm:pt modelId="{03996BFF-1095-4E82-9335-3E3C6EA8BBDC}">
      <dgm:prSet phldrT="[Texte]"/>
      <dgm:spPr/>
      <dgm:t>
        <a:bodyPr/>
        <a:lstStyle/>
        <a:p>
          <a:r>
            <a:rPr lang="en-US" noProof="0" dirty="0" smtClean="0"/>
            <a:t>Psychology</a:t>
          </a:r>
          <a:endParaRPr lang="en-US" noProof="0" dirty="0"/>
        </a:p>
      </dgm:t>
    </dgm:pt>
    <dgm:pt modelId="{F9842CE0-6727-483F-9F00-80B870F2FAC2}" type="parTrans" cxnId="{C11D1D1A-23CA-4A5C-AE2F-AFF1F89061B5}">
      <dgm:prSet/>
      <dgm:spPr/>
      <dgm:t>
        <a:bodyPr/>
        <a:lstStyle/>
        <a:p>
          <a:endParaRPr lang="fr-FR"/>
        </a:p>
      </dgm:t>
    </dgm:pt>
    <dgm:pt modelId="{C7703B19-BFE9-4DAC-99E2-17DF87D1BABF}" type="sibTrans" cxnId="{C11D1D1A-23CA-4A5C-AE2F-AFF1F89061B5}">
      <dgm:prSet/>
      <dgm:spPr/>
      <dgm:t>
        <a:bodyPr/>
        <a:lstStyle/>
        <a:p>
          <a:endParaRPr lang="fr-FR"/>
        </a:p>
      </dgm:t>
    </dgm:pt>
    <dgm:pt modelId="{E3A27BC4-F4C6-4603-A9E9-2F2EB19CBF97}">
      <dgm:prSet phldrT="[Texte]"/>
      <dgm:spPr/>
      <dgm:t>
        <a:bodyPr/>
        <a:lstStyle/>
        <a:p>
          <a:r>
            <a:rPr lang="en-US" noProof="0" dirty="0" smtClean="0"/>
            <a:t>Sociology</a:t>
          </a:r>
          <a:endParaRPr lang="en-US" noProof="0" dirty="0"/>
        </a:p>
      </dgm:t>
    </dgm:pt>
    <dgm:pt modelId="{BA4A9881-93E1-485D-880F-D847F59C5FD5}" type="parTrans" cxnId="{1ECFAD3D-985E-4F51-A480-A1E598F4C331}">
      <dgm:prSet/>
      <dgm:spPr/>
      <dgm:t>
        <a:bodyPr/>
        <a:lstStyle/>
        <a:p>
          <a:endParaRPr lang="fr-FR"/>
        </a:p>
      </dgm:t>
    </dgm:pt>
    <dgm:pt modelId="{02F81F93-13D9-4033-A6E6-E6D9FB9FE7D1}" type="sibTrans" cxnId="{1ECFAD3D-985E-4F51-A480-A1E598F4C331}">
      <dgm:prSet/>
      <dgm:spPr/>
      <dgm:t>
        <a:bodyPr/>
        <a:lstStyle/>
        <a:p>
          <a:endParaRPr lang="fr-FR"/>
        </a:p>
      </dgm:t>
    </dgm:pt>
    <dgm:pt modelId="{2733A9EE-2F0B-4A85-8746-0B4A0B55298A}">
      <dgm:prSet phldrT="[Texte]"/>
      <dgm:spPr/>
      <dgm:t>
        <a:bodyPr/>
        <a:lstStyle/>
        <a:p>
          <a:endParaRPr lang="fr-FR" dirty="0"/>
        </a:p>
      </dgm:t>
    </dgm:pt>
    <dgm:pt modelId="{38A9C933-1A57-41A9-9A02-E0EA7CCD3013}" type="sibTrans" cxnId="{44D40E57-2F3F-4B8A-9758-1A2441946040}">
      <dgm:prSet/>
      <dgm:spPr/>
      <dgm:t>
        <a:bodyPr/>
        <a:lstStyle/>
        <a:p>
          <a:endParaRPr lang="fr-FR"/>
        </a:p>
      </dgm:t>
    </dgm:pt>
    <dgm:pt modelId="{1B074BC7-FECD-4DF8-9F20-054A3206BD30}" type="parTrans" cxnId="{44D40E57-2F3F-4B8A-9758-1A2441946040}">
      <dgm:prSet/>
      <dgm:spPr/>
      <dgm:t>
        <a:bodyPr/>
        <a:lstStyle/>
        <a:p>
          <a:endParaRPr lang="fr-FR"/>
        </a:p>
      </dgm:t>
    </dgm:pt>
    <dgm:pt modelId="{62254EAB-713E-4597-84A3-4C04E51DF562}">
      <dgm:prSet phldrT="[Texte]"/>
      <dgm:spPr/>
      <dgm:t>
        <a:bodyPr/>
        <a:lstStyle/>
        <a:p>
          <a:r>
            <a:rPr lang="en-US" noProof="0" dirty="0" smtClean="0"/>
            <a:t>Gerontology</a:t>
          </a:r>
          <a:endParaRPr lang="en-US" noProof="0" dirty="0"/>
        </a:p>
      </dgm:t>
    </dgm:pt>
    <dgm:pt modelId="{6926B1C8-4127-41F6-9C8E-E5307674C735}" type="parTrans" cxnId="{E8CFB002-123C-40BE-B0CC-95E09FB69594}">
      <dgm:prSet/>
      <dgm:spPr/>
      <dgm:t>
        <a:bodyPr/>
        <a:lstStyle/>
        <a:p>
          <a:endParaRPr lang="fr-FR"/>
        </a:p>
      </dgm:t>
    </dgm:pt>
    <dgm:pt modelId="{B6FE616C-039C-42FE-A86F-BAD8FD5CB889}" type="sibTrans" cxnId="{E8CFB002-123C-40BE-B0CC-95E09FB69594}">
      <dgm:prSet/>
      <dgm:spPr/>
      <dgm:t>
        <a:bodyPr/>
        <a:lstStyle/>
        <a:p>
          <a:endParaRPr lang="fr-FR"/>
        </a:p>
      </dgm:t>
    </dgm:pt>
    <dgm:pt modelId="{AE2CB968-F49E-4677-A1F5-D5C4CFCB308A}" type="pres">
      <dgm:prSet presAssocID="{9B683CE7-F045-497F-9706-4C4C32B9848E}" presName="composite" presStyleCnt="0">
        <dgm:presLayoutVars>
          <dgm:chMax val="1"/>
          <dgm:dir/>
          <dgm:resizeHandles val="exact"/>
        </dgm:presLayoutVars>
      </dgm:prSet>
      <dgm:spPr/>
      <dgm:t>
        <a:bodyPr/>
        <a:lstStyle/>
        <a:p>
          <a:endParaRPr lang="fr-FR"/>
        </a:p>
      </dgm:t>
    </dgm:pt>
    <dgm:pt modelId="{DC09EF06-CC26-4C67-A784-3EDBB7B3590E}" type="pres">
      <dgm:prSet presAssocID="{9B683CE7-F045-497F-9706-4C4C32B9848E}" presName="radial" presStyleCnt="0">
        <dgm:presLayoutVars>
          <dgm:animLvl val="ctr"/>
        </dgm:presLayoutVars>
      </dgm:prSet>
      <dgm:spPr/>
      <dgm:t>
        <a:bodyPr/>
        <a:lstStyle/>
        <a:p>
          <a:endParaRPr lang="fr-FR"/>
        </a:p>
      </dgm:t>
    </dgm:pt>
    <dgm:pt modelId="{98849DF5-C189-4A56-9A04-6F81187B8DB8}" type="pres">
      <dgm:prSet presAssocID="{5A041527-9D23-4C1C-8B95-F6A6F0224F7B}" presName="centerShape" presStyleLbl="vennNode1" presStyleIdx="0" presStyleCnt="5"/>
      <dgm:spPr/>
      <dgm:t>
        <a:bodyPr/>
        <a:lstStyle/>
        <a:p>
          <a:endParaRPr lang="fr-FR"/>
        </a:p>
      </dgm:t>
    </dgm:pt>
    <dgm:pt modelId="{47BFAABF-E7D6-40C3-A129-680F6DD51A0A}" type="pres">
      <dgm:prSet presAssocID="{B40126F6-AABE-4FA1-A3F2-6E419B023FB3}" presName="node" presStyleLbl="vennNode1" presStyleIdx="1" presStyleCnt="5">
        <dgm:presLayoutVars>
          <dgm:bulletEnabled val="1"/>
        </dgm:presLayoutVars>
      </dgm:prSet>
      <dgm:spPr/>
      <dgm:t>
        <a:bodyPr/>
        <a:lstStyle/>
        <a:p>
          <a:endParaRPr lang="fr-FR"/>
        </a:p>
      </dgm:t>
    </dgm:pt>
    <dgm:pt modelId="{5C855823-4DE8-4164-A76E-C36551B66EF1}" type="pres">
      <dgm:prSet presAssocID="{03996BFF-1095-4E82-9335-3E3C6EA8BBDC}" presName="node" presStyleLbl="vennNode1" presStyleIdx="2" presStyleCnt="5">
        <dgm:presLayoutVars>
          <dgm:bulletEnabled val="1"/>
        </dgm:presLayoutVars>
      </dgm:prSet>
      <dgm:spPr/>
      <dgm:t>
        <a:bodyPr/>
        <a:lstStyle/>
        <a:p>
          <a:endParaRPr lang="fr-FR"/>
        </a:p>
      </dgm:t>
    </dgm:pt>
    <dgm:pt modelId="{783AB3C6-BFC9-485C-98D9-6528D7AB8BD7}" type="pres">
      <dgm:prSet presAssocID="{62254EAB-713E-4597-84A3-4C04E51DF562}" presName="node" presStyleLbl="vennNode1" presStyleIdx="3" presStyleCnt="5">
        <dgm:presLayoutVars>
          <dgm:bulletEnabled val="1"/>
        </dgm:presLayoutVars>
      </dgm:prSet>
      <dgm:spPr/>
      <dgm:t>
        <a:bodyPr/>
        <a:lstStyle/>
        <a:p>
          <a:endParaRPr lang="fr-FR"/>
        </a:p>
      </dgm:t>
    </dgm:pt>
    <dgm:pt modelId="{A69B2C60-161C-403C-8B0D-9EEDE520E18D}" type="pres">
      <dgm:prSet presAssocID="{E3A27BC4-F4C6-4603-A9E9-2F2EB19CBF97}" presName="node" presStyleLbl="vennNode1" presStyleIdx="4" presStyleCnt="5">
        <dgm:presLayoutVars>
          <dgm:bulletEnabled val="1"/>
        </dgm:presLayoutVars>
      </dgm:prSet>
      <dgm:spPr/>
      <dgm:t>
        <a:bodyPr/>
        <a:lstStyle/>
        <a:p>
          <a:endParaRPr lang="fr-FR"/>
        </a:p>
      </dgm:t>
    </dgm:pt>
  </dgm:ptLst>
  <dgm:cxnLst>
    <dgm:cxn modelId="{65C45495-43FB-42B5-997E-4EF51AAD29ED}" type="presOf" srcId="{62254EAB-713E-4597-84A3-4C04E51DF562}" destId="{783AB3C6-BFC9-485C-98D9-6528D7AB8BD7}" srcOrd="0" destOrd="0" presId="urn:microsoft.com/office/officeart/2005/8/layout/radial3"/>
    <dgm:cxn modelId="{C11D1D1A-23CA-4A5C-AE2F-AFF1F89061B5}" srcId="{5A041527-9D23-4C1C-8B95-F6A6F0224F7B}" destId="{03996BFF-1095-4E82-9335-3E3C6EA8BBDC}" srcOrd="1" destOrd="0" parTransId="{F9842CE0-6727-483F-9F00-80B870F2FAC2}" sibTransId="{C7703B19-BFE9-4DAC-99E2-17DF87D1BABF}"/>
    <dgm:cxn modelId="{1ECFAD3D-985E-4F51-A480-A1E598F4C331}" srcId="{5A041527-9D23-4C1C-8B95-F6A6F0224F7B}" destId="{E3A27BC4-F4C6-4603-A9E9-2F2EB19CBF97}" srcOrd="3" destOrd="0" parTransId="{BA4A9881-93E1-485D-880F-D847F59C5FD5}" sibTransId="{02F81F93-13D9-4033-A6E6-E6D9FB9FE7D1}"/>
    <dgm:cxn modelId="{8534A7FE-885C-4D40-9960-4AF281030BBD}" type="presOf" srcId="{5A041527-9D23-4C1C-8B95-F6A6F0224F7B}" destId="{98849DF5-C189-4A56-9A04-6F81187B8DB8}" srcOrd="0" destOrd="0" presId="urn:microsoft.com/office/officeart/2005/8/layout/radial3"/>
    <dgm:cxn modelId="{8BC75E2B-C8F6-4193-B226-FA9E15018358}" srcId="{9B683CE7-F045-497F-9706-4C4C32B9848E}" destId="{5A041527-9D23-4C1C-8B95-F6A6F0224F7B}" srcOrd="0" destOrd="0" parTransId="{F6FA546D-17DF-48E9-B1BA-CD140649DC66}" sibTransId="{4B2E971F-BCB9-49CB-875E-76F228D467B6}"/>
    <dgm:cxn modelId="{0338C120-3EDD-41B4-B7EE-24C8E08378BF}" type="presOf" srcId="{B40126F6-AABE-4FA1-A3F2-6E419B023FB3}" destId="{47BFAABF-E7D6-40C3-A129-680F6DD51A0A}" srcOrd="0" destOrd="0" presId="urn:microsoft.com/office/officeart/2005/8/layout/radial3"/>
    <dgm:cxn modelId="{44D40E57-2F3F-4B8A-9758-1A2441946040}" srcId="{9B683CE7-F045-497F-9706-4C4C32B9848E}" destId="{2733A9EE-2F0B-4A85-8746-0B4A0B55298A}" srcOrd="1" destOrd="0" parTransId="{1B074BC7-FECD-4DF8-9F20-054A3206BD30}" sibTransId="{38A9C933-1A57-41A9-9A02-E0EA7CCD3013}"/>
    <dgm:cxn modelId="{F8C068EF-F71B-4B46-8B20-AD619DD47B6E}" type="presOf" srcId="{03996BFF-1095-4E82-9335-3E3C6EA8BBDC}" destId="{5C855823-4DE8-4164-A76E-C36551B66EF1}" srcOrd="0" destOrd="0" presId="urn:microsoft.com/office/officeart/2005/8/layout/radial3"/>
    <dgm:cxn modelId="{7779E081-0D89-4C82-89A2-589AC69DA988}" type="presOf" srcId="{E3A27BC4-F4C6-4603-A9E9-2F2EB19CBF97}" destId="{A69B2C60-161C-403C-8B0D-9EEDE520E18D}" srcOrd="0" destOrd="0" presId="urn:microsoft.com/office/officeart/2005/8/layout/radial3"/>
    <dgm:cxn modelId="{B5A02818-46A1-4024-AEB7-A81A29A5186F}" srcId="{5A041527-9D23-4C1C-8B95-F6A6F0224F7B}" destId="{B40126F6-AABE-4FA1-A3F2-6E419B023FB3}" srcOrd="0" destOrd="0" parTransId="{83FB6F4D-8917-414E-A8B4-4BAE83A110FA}" sibTransId="{514D92A7-7E0E-46AE-854D-A2BB4A5D7096}"/>
    <dgm:cxn modelId="{D57E05AF-05A8-4B1B-90CC-704F118B73DA}" type="presOf" srcId="{9B683CE7-F045-497F-9706-4C4C32B9848E}" destId="{AE2CB968-F49E-4677-A1F5-D5C4CFCB308A}" srcOrd="0" destOrd="0" presId="urn:microsoft.com/office/officeart/2005/8/layout/radial3"/>
    <dgm:cxn modelId="{E8CFB002-123C-40BE-B0CC-95E09FB69594}" srcId="{5A041527-9D23-4C1C-8B95-F6A6F0224F7B}" destId="{62254EAB-713E-4597-84A3-4C04E51DF562}" srcOrd="2" destOrd="0" parTransId="{6926B1C8-4127-41F6-9C8E-E5307674C735}" sibTransId="{B6FE616C-039C-42FE-A86F-BAD8FD5CB889}"/>
    <dgm:cxn modelId="{17598F84-3ACC-4D56-AD3E-B95B27928C3A}" type="presParOf" srcId="{AE2CB968-F49E-4677-A1F5-D5C4CFCB308A}" destId="{DC09EF06-CC26-4C67-A784-3EDBB7B3590E}" srcOrd="0" destOrd="0" presId="urn:microsoft.com/office/officeart/2005/8/layout/radial3"/>
    <dgm:cxn modelId="{73F62320-888E-4F85-B477-B445775F63C4}" type="presParOf" srcId="{DC09EF06-CC26-4C67-A784-3EDBB7B3590E}" destId="{98849DF5-C189-4A56-9A04-6F81187B8DB8}" srcOrd="0" destOrd="0" presId="urn:microsoft.com/office/officeart/2005/8/layout/radial3"/>
    <dgm:cxn modelId="{79C17317-8625-4E6D-95F5-98CB81079906}" type="presParOf" srcId="{DC09EF06-CC26-4C67-A784-3EDBB7B3590E}" destId="{47BFAABF-E7D6-40C3-A129-680F6DD51A0A}" srcOrd="1" destOrd="0" presId="urn:microsoft.com/office/officeart/2005/8/layout/radial3"/>
    <dgm:cxn modelId="{E2529D9A-68F6-49FC-BB2A-D0154FB00428}" type="presParOf" srcId="{DC09EF06-CC26-4C67-A784-3EDBB7B3590E}" destId="{5C855823-4DE8-4164-A76E-C36551B66EF1}" srcOrd="2" destOrd="0" presId="urn:microsoft.com/office/officeart/2005/8/layout/radial3"/>
    <dgm:cxn modelId="{9A2CA8C2-9367-407A-94D0-ADA25E88CE38}" type="presParOf" srcId="{DC09EF06-CC26-4C67-A784-3EDBB7B3590E}" destId="{783AB3C6-BFC9-485C-98D9-6528D7AB8BD7}" srcOrd="3" destOrd="0" presId="urn:microsoft.com/office/officeart/2005/8/layout/radial3"/>
    <dgm:cxn modelId="{EFCCC539-7717-4E3A-8FC3-D74EBE5D6563}" type="presParOf" srcId="{DC09EF06-CC26-4C67-A784-3EDBB7B3590E}" destId="{A69B2C60-161C-403C-8B0D-9EEDE520E18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49DF5-C189-4A56-9A04-6F81187B8DB8}">
      <dsp:nvSpPr>
        <dsp:cNvPr id="0" name=""/>
        <dsp:cNvSpPr/>
      </dsp:nvSpPr>
      <dsp:spPr>
        <a:xfrm>
          <a:off x="1267184" y="817922"/>
          <a:ext cx="2037630" cy="2037630"/>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t>Widowhood</a:t>
          </a:r>
          <a:r>
            <a:rPr lang="en-US" sz="2400" kern="1200" noProof="0" dirty="0" smtClean="0"/>
            <a:t> </a:t>
          </a:r>
          <a:r>
            <a:rPr lang="en-US" sz="1400" kern="1200" noProof="0" dirty="0" smtClean="0"/>
            <a:t>Previous Research </a:t>
          </a:r>
          <a:endParaRPr lang="en-US" sz="2000" kern="1200" noProof="0" dirty="0"/>
        </a:p>
      </dsp:txBody>
      <dsp:txXfrm>
        <a:off x="1565588" y="1116326"/>
        <a:ext cx="1440822" cy="1440822"/>
      </dsp:txXfrm>
    </dsp:sp>
    <dsp:sp modelId="{47BFAABF-E7D6-40C3-A129-680F6DD51A0A}">
      <dsp:nvSpPr>
        <dsp:cNvPr id="0" name=""/>
        <dsp:cNvSpPr/>
      </dsp:nvSpPr>
      <dsp:spPr>
        <a:xfrm>
          <a:off x="1776592" y="363"/>
          <a:ext cx="1018815" cy="101881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noProof="0" dirty="0" smtClean="0"/>
            <a:t>Demography</a:t>
          </a:r>
          <a:endParaRPr lang="en-US" sz="1000" kern="1200" noProof="0" dirty="0"/>
        </a:p>
      </dsp:txBody>
      <dsp:txXfrm>
        <a:off x="1925794" y="149565"/>
        <a:ext cx="720411" cy="720411"/>
      </dsp:txXfrm>
    </dsp:sp>
    <dsp:sp modelId="{5C855823-4DE8-4164-A76E-C36551B66EF1}">
      <dsp:nvSpPr>
        <dsp:cNvPr id="0" name=""/>
        <dsp:cNvSpPr/>
      </dsp:nvSpPr>
      <dsp:spPr>
        <a:xfrm>
          <a:off x="3103558" y="1327329"/>
          <a:ext cx="1018815" cy="101881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noProof="0" dirty="0" smtClean="0"/>
            <a:t>Psychology</a:t>
          </a:r>
          <a:endParaRPr lang="en-US" sz="1000" kern="1200" noProof="0" dirty="0"/>
        </a:p>
      </dsp:txBody>
      <dsp:txXfrm>
        <a:off x="3252760" y="1476531"/>
        <a:ext cx="720411" cy="720411"/>
      </dsp:txXfrm>
    </dsp:sp>
    <dsp:sp modelId="{783AB3C6-BFC9-485C-98D9-6528D7AB8BD7}">
      <dsp:nvSpPr>
        <dsp:cNvPr id="0" name=""/>
        <dsp:cNvSpPr/>
      </dsp:nvSpPr>
      <dsp:spPr>
        <a:xfrm>
          <a:off x="1776592" y="2654295"/>
          <a:ext cx="1018815" cy="101881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noProof="0" dirty="0" smtClean="0"/>
            <a:t>Gerontology</a:t>
          </a:r>
          <a:endParaRPr lang="en-US" sz="1000" kern="1200" noProof="0" dirty="0"/>
        </a:p>
      </dsp:txBody>
      <dsp:txXfrm>
        <a:off x="1925794" y="2803497"/>
        <a:ext cx="720411" cy="720411"/>
      </dsp:txXfrm>
    </dsp:sp>
    <dsp:sp modelId="{A69B2C60-161C-403C-8B0D-9EEDE520E18D}">
      <dsp:nvSpPr>
        <dsp:cNvPr id="0" name=""/>
        <dsp:cNvSpPr/>
      </dsp:nvSpPr>
      <dsp:spPr>
        <a:xfrm>
          <a:off x="449626" y="1327329"/>
          <a:ext cx="1018815" cy="101881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noProof="0" dirty="0" smtClean="0"/>
            <a:t>Sociology</a:t>
          </a:r>
          <a:endParaRPr lang="en-US" sz="1000" kern="1200" noProof="0" dirty="0"/>
        </a:p>
      </dsp:txBody>
      <dsp:txXfrm>
        <a:off x="598828" y="1476531"/>
        <a:ext cx="720411" cy="72041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29E4F-60A2-457B-A257-CCD435884D3B}" type="datetimeFigureOut">
              <a:rPr lang="fr-FR" smtClean="0"/>
              <a:t>26/09/2024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7D4DD-ECBB-4173-9D17-ABF69C993B2C}" type="slidenum">
              <a:rPr lang="fr-FR" smtClean="0"/>
              <a:t>‹N°›</a:t>
            </a:fld>
            <a:endParaRPr lang="fr-FR"/>
          </a:p>
        </p:txBody>
      </p:sp>
    </p:spTree>
    <p:extLst>
      <p:ext uri="{BB962C8B-B14F-4D97-AF65-F5344CB8AC3E}">
        <p14:creationId xmlns:p14="http://schemas.microsoft.com/office/powerpoint/2010/main" val="387956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Thank you for having</a:t>
            </a:r>
            <a:r>
              <a:rPr lang="en-US" baseline="0" dirty="0" smtClean="0"/>
              <a:t> me today. My name is Zachary Van Winkle, and I am currently an </a:t>
            </a:r>
            <a:r>
              <a:rPr lang="en-US" baseline="0" dirty="0" smtClean="0"/>
              <a:t>associate </a:t>
            </a:r>
            <a:r>
              <a:rPr lang="en-US" baseline="0" dirty="0" smtClean="0"/>
              <a:t>professor of sociology at Sciences Po.</a:t>
            </a:r>
          </a:p>
          <a:p>
            <a:pPr marL="171450" indent="-171450">
              <a:buFont typeface="Arial" panose="020B0604020202020204" pitchFamily="34" charset="0"/>
              <a:buChar char="•"/>
            </a:pPr>
            <a:r>
              <a:rPr lang="en-US" baseline="0" dirty="0" smtClean="0"/>
              <a:t>Today I am going to present some joint work with Thomas Leopold on the cost of widowhood </a:t>
            </a:r>
            <a:r>
              <a:rPr lang="en-150" baseline="0" dirty="0" smtClean="0"/>
              <a:t>–</a:t>
            </a:r>
            <a:r>
              <a:rPr lang="en-US" baseline="0" dirty="0" smtClean="0"/>
              <a:t> a matching study of process and event. </a:t>
            </a:r>
          </a:p>
          <a:p>
            <a:pPr marL="171450" indent="-171450">
              <a:buFont typeface="Arial" panose="020B0604020202020204" pitchFamily="34" charset="0"/>
              <a:buChar char="•"/>
            </a:pPr>
            <a:r>
              <a:rPr lang="en-US" baseline="0" dirty="0" smtClean="0"/>
              <a:t>This paper is one of the keystones of my ERC starting grant project “A Social Demography of Widowhood across Ageing Societies” that will start in September 2024.</a:t>
            </a:r>
          </a:p>
          <a:p>
            <a:pPr marL="171450" indent="-171450">
              <a:buFont typeface="Arial" panose="020B0604020202020204" pitchFamily="34" charset="0"/>
              <a:buChar char="•"/>
            </a:pPr>
            <a:r>
              <a:rPr lang="en-US" baseline="0" dirty="0" smtClean="0"/>
              <a:t>And so I am going to take this chance to give you a brief introduction to the project before moving on to the paper.</a:t>
            </a: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a:t>
            </a:fld>
            <a:endParaRPr lang="fr-FR"/>
          </a:p>
        </p:txBody>
      </p:sp>
    </p:spTree>
    <p:extLst>
      <p:ext uri="{BB962C8B-B14F-4D97-AF65-F5344CB8AC3E}">
        <p14:creationId xmlns:p14="http://schemas.microsoft.com/office/powerpoint/2010/main" val="212721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Three</a:t>
            </a:r>
            <a:r>
              <a:rPr lang="en-US" baseline="0" dirty="0" smtClean="0"/>
              <a:t> pillars will then build on that conceptual and methodological foundation</a:t>
            </a:r>
            <a:r>
              <a:rPr lang="en-150" baseline="0" dirty="0" smtClean="0"/>
              <a:t>…</a:t>
            </a:r>
            <a:endParaRPr lang="en-US" baseline="0" dirty="0" smtClean="0"/>
          </a:p>
          <a:p>
            <a:pPr marL="171450" indent="-171450">
              <a:buFont typeface="Arial" panose="020B0604020202020204" pitchFamily="34" charset="0"/>
              <a:buChar char="•"/>
            </a:pPr>
            <a:r>
              <a:rPr lang="en-US" baseline="0" dirty="0" smtClean="0"/>
              <a:t>The first pillar not only examines how risks and vulnerabilities vary by gender and age, but also assess differences by socioeconomic status, race-ethnicity and nativity as well as social support and kinship networks. </a:t>
            </a:r>
          </a:p>
          <a:p>
            <a:pPr marL="171450" indent="-171450">
              <a:buFont typeface="Arial" panose="020B0604020202020204" pitchFamily="34" charset="0"/>
              <a:buChar char="•"/>
            </a:pPr>
            <a:r>
              <a:rPr lang="en-US" baseline="0" dirty="0" smtClean="0"/>
              <a:t>This will be the first comprehensive effort to document and understand how social inequalities result from selective family formation and mortality as well as differential access to protective resources, such as the option to out-source or share care duties. </a:t>
            </a:r>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10</a:t>
            </a:fld>
            <a:endParaRPr lang="fr-FR"/>
          </a:p>
        </p:txBody>
      </p:sp>
    </p:spTree>
    <p:extLst>
      <p:ext uri="{BB962C8B-B14F-4D97-AF65-F5344CB8AC3E}">
        <p14:creationId xmlns:p14="http://schemas.microsoft.com/office/powerpoint/2010/main" val="246868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baseline="0" dirty="0" smtClean="0"/>
              <a:t>The second pillar assesses how risks and vulnerabilities as well as their social inequalities vary across 60 ageing countries, spanning North America, Europe and Asia.</a:t>
            </a:r>
          </a:p>
          <a:p>
            <a:pPr marL="171450" indent="-171450">
              <a:buFont typeface="Arial" panose="020B0604020202020204" pitchFamily="34" charset="0"/>
              <a:buChar char="•"/>
            </a:pPr>
            <a:r>
              <a:rPr lang="en-US" baseline="0" dirty="0" smtClean="0"/>
              <a:t>The comparative logic focuses on compositional differences across countries, but also the role of old-age pension and survivor benefit schemes. </a:t>
            </a:r>
          </a:p>
          <a:p>
            <a:pPr marL="171450" indent="-171450">
              <a:buFont typeface="Arial" panose="020B0604020202020204" pitchFamily="34" charset="0"/>
              <a:buChar char="•"/>
            </a:pPr>
            <a:r>
              <a:rPr lang="en-US" baseline="0" dirty="0" smtClean="0"/>
              <a:t>This will be made possible through an extensive harmonization of cross-sectional and longitudinal data sources.</a:t>
            </a:r>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11</a:t>
            </a:fld>
            <a:endParaRPr lang="fr-FR"/>
          </a:p>
        </p:txBody>
      </p:sp>
    </p:spTree>
    <p:extLst>
      <p:ext uri="{BB962C8B-B14F-4D97-AF65-F5344CB8AC3E}">
        <p14:creationId xmlns:p14="http://schemas.microsoft.com/office/powerpoint/2010/main" val="278735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baseline="0" dirty="0" smtClean="0"/>
              <a:t>My third pillar expands the comparative element of my project to assess change over time since 1980, including how the size and composition of the widowed population will evolve up to 2050.</a:t>
            </a:r>
          </a:p>
          <a:p>
            <a:pPr marL="171450" indent="-171450">
              <a:buFont typeface="Arial" panose="020B0604020202020204" pitchFamily="34" charset="0"/>
              <a:buChar char="•"/>
            </a:pPr>
            <a:r>
              <a:rPr lang="en-US" baseline="0" dirty="0" smtClean="0"/>
              <a:t>This is especially relevant as care-intensive pre-death phases, associated with dementia for example, are expected to increase dramatically. </a:t>
            </a: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12</a:t>
            </a:fld>
            <a:endParaRPr lang="fr-FR"/>
          </a:p>
        </p:txBody>
      </p:sp>
    </p:spTree>
    <p:extLst>
      <p:ext uri="{BB962C8B-B14F-4D97-AF65-F5344CB8AC3E}">
        <p14:creationId xmlns:p14="http://schemas.microsoft.com/office/powerpoint/2010/main" val="320346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The WIDOW</a:t>
            </a:r>
            <a:r>
              <a:rPr lang="en-US" baseline="0" dirty="0" smtClean="0"/>
              <a:t> project will set the stage for future research by building an expert team, providing a coherent set of concepts, methods and data, as well as delivering comprehensive evidence on widowhood across ageing societies. </a:t>
            </a:r>
          </a:p>
          <a:p>
            <a:pPr marL="171450" indent="-171450">
              <a:buFont typeface="Arial" panose="020B0604020202020204" pitchFamily="34" charset="0"/>
              <a:buChar char="•"/>
            </a:pPr>
            <a:endParaRPr lang="en-US" baseline="0" dirty="0" smtClean="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13</a:t>
            </a:fld>
            <a:endParaRPr lang="fr-FR"/>
          </a:p>
        </p:txBody>
      </p:sp>
    </p:spTree>
    <p:extLst>
      <p:ext uri="{BB962C8B-B14F-4D97-AF65-F5344CB8AC3E}">
        <p14:creationId xmlns:p14="http://schemas.microsoft.com/office/powerpoint/2010/main" val="126195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The WIDOW</a:t>
            </a:r>
            <a:r>
              <a:rPr lang="en-US" baseline="0" dirty="0" smtClean="0"/>
              <a:t> project will set the stage for future research by building an expert team, providing a coherent set of concepts, methods and data, as well as delivering comprehensive evidence on widowhood across ageing societies. </a:t>
            </a:r>
          </a:p>
          <a:p>
            <a:pPr marL="171450" indent="-171450">
              <a:buFont typeface="Arial" panose="020B0604020202020204" pitchFamily="34" charset="0"/>
              <a:buChar char="•"/>
            </a:pPr>
            <a:endParaRPr lang="en-US" baseline="0" dirty="0" smtClean="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14</a:t>
            </a:fld>
            <a:endParaRPr lang="fr-FR"/>
          </a:p>
        </p:txBody>
      </p:sp>
    </p:spTree>
    <p:extLst>
      <p:ext uri="{BB962C8B-B14F-4D97-AF65-F5344CB8AC3E}">
        <p14:creationId xmlns:p14="http://schemas.microsoft.com/office/powerpoint/2010/main" val="193762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The paper that I am presenting today is</a:t>
            </a:r>
            <a:r>
              <a:rPr lang="en-US" baseline="0" dirty="0" smtClean="0"/>
              <a:t> the proof-of-concept for the foundation my project, specifically the vulnerability to widowhood.</a:t>
            </a: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15</a:t>
            </a:fld>
            <a:endParaRPr lang="fr-FR"/>
          </a:p>
        </p:txBody>
      </p:sp>
    </p:spTree>
    <p:extLst>
      <p:ext uri="{BB962C8B-B14F-4D97-AF65-F5344CB8AC3E}">
        <p14:creationId xmlns:p14="http://schemas.microsoft.com/office/powerpoint/2010/main" val="142552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US" altLang="en-US" dirty="0" smtClean="0">
                <a:ea typeface="ＭＳ Ｐゴシック" panose="020B0600070205080204" pitchFamily="34" charset="-128"/>
              </a:rPr>
              <a:t>We are going to address two questions day</a:t>
            </a:r>
            <a:r>
              <a:rPr lang="en-150" altLang="en-US" dirty="0" smtClean="0">
                <a:ea typeface="ＭＳ Ｐゴシック" panose="020B0600070205080204" pitchFamily="34" charset="-128"/>
              </a:rPr>
              <a:t>…</a:t>
            </a:r>
            <a:endParaRPr lang="en-US" altLang="en-US" dirty="0" smtClean="0">
              <a:ea typeface="ＭＳ Ｐゴシック" panose="020B0600070205080204" pitchFamily="34" charset="-128"/>
            </a:endParaRPr>
          </a:p>
          <a:p>
            <a:pPr marL="171450" indent="-171450">
              <a:buFontTx/>
              <a:buChar char="•"/>
            </a:pPr>
            <a:r>
              <a:rPr lang="en-US" altLang="en-US" dirty="0" smtClean="0">
                <a:ea typeface="ＭＳ Ｐゴシック" panose="020B0600070205080204" pitchFamily="34" charset="-128"/>
              </a:rPr>
              <a:t>Many ways to motivate this </a:t>
            </a:r>
            <a:r>
              <a:rPr lang="en-150" altLang="en-US" dirty="0" smtClean="0">
                <a:ea typeface="ＭＳ Ｐゴシック" panose="020B0600070205080204" pitchFamily="34" charset="-128"/>
              </a:rPr>
              <a:t>–</a:t>
            </a:r>
            <a:r>
              <a:rPr lang="en-US" altLang="en-US" dirty="0" smtClean="0">
                <a:ea typeface="ＭＳ Ｐゴシック" panose="020B0600070205080204" pitchFamily="34" charset="-128"/>
              </a:rPr>
              <a:t> from population aging, to looking at an understudied group</a:t>
            </a:r>
            <a:r>
              <a:rPr lang="en-150" altLang="en-US" dirty="0" smtClean="0">
                <a:ea typeface="ＭＳ Ｐゴシック" panose="020B0600070205080204" pitchFamily="34" charset="-128"/>
              </a:rPr>
              <a:t>…</a:t>
            </a:r>
            <a:endParaRPr lang="en-US" altLang="en-US" dirty="0" smtClean="0">
              <a:ea typeface="ＭＳ Ｐゴシック" panose="020B0600070205080204" pitchFamily="34" charset="-128"/>
            </a:endParaRPr>
          </a:p>
          <a:p>
            <a:pPr marL="171450" indent="-171450">
              <a:buFontTx/>
              <a:buChar char="•"/>
            </a:pP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16</a:t>
            </a:fld>
            <a:endParaRPr lang="fr-FR"/>
          </a:p>
        </p:txBody>
      </p:sp>
    </p:spTree>
    <p:extLst>
      <p:ext uri="{BB962C8B-B14F-4D97-AF65-F5344CB8AC3E}">
        <p14:creationId xmlns:p14="http://schemas.microsoft.com/office/powerpoint/2010/main" val="244776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US" altLang="en-US" dirty="0" smtClean="0">
                <a:ea typeface="ＭＳ Ｐゴシック" panose="020B0600070205080204" pitchFamily="34" charset="-128"/>
              </a:rPr>
              <a:t>I want to start this presentation by talking about life course transitions and individual wellbeing more generally, because numerous life events have an impact on our wellbeing, both positive and negative.</a:t>
            </a:r>
          </a:p>
          <a:p>
            <a:pPr marL="171450" indent="-171450">
              <a:buFontTx/>
              <a:buChar char="•"/>
            </a:pPr>
            <a:r>
              <a:rPr lang="en-US" altLang="en-US" dirty="0" smtClean="0">
                <a:ea typeface="ＭＳ Ｐゴシック" panose="020B0600070205080204" pitchFamily="34" charset="-128"/>
              </a:rPr>
              <a:t>Classic examples are job loss, marriage, parenthood, separation and divorce, retirement, widowhood, and children leaving the parental home, but we can certainly think of more.</a:t>
            </a:r>
          </a:p>
          <a:p>
            <a:pPr marL="171450" indent="-171450">
              <a:buFontTx/>
              <a:buChar char="•"/>
            </a:pPr>
            <a:r>
              <a:rPr lang="en-US" altLang="en-US" dirty="0" smtClean="0">
                <a:ea typeface="ＭＳ Ｐゴシック" panose="020B0600070205080204" pitchFamily="34" charset="-128"/>
              </a:rPr>
              <a:t>A long line of social scientific literature conceptualizes these life events as stressors which have an immediate impact on individual wellbeing and demand adjustment or a return to pre-event levels of wellbeing.</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17</a:t>
            </a:fld>
            <a:endParaRPr lang="fr-FR"/>
          </a:p>
        </p:txBody>
      </p:sp>
    </p:spTree>
    <p:extLst>
      <p:ext uri="{BB962C8B-B14F-4D97-AF65-F5344CB8AC3E}">
        <p14:creationId xmlns:p14="http://schemas.microsoft.com/office/powerpoint/2010/main" val="412332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de-DE" altLang="de-DE" dirty="0" err="1" smtClean="0">
                <a:ea typeface="ＭＳ Ｐゴシック" panose="020B0600070205080204" pitchFamily="34" charset="-128"/>
              </a:rPr>
              <a:t>Here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you</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can</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see</a:t>
            </a:r>
            <a:r>
              <a:rPr lang="de-DE" altLang="de-DE" dirty="0" smtClean="0">
                <a:ea typeface="ＭＳ Ｐゴシック" panose="020B0600070205080204" pitchFamily="34" charset="-128"/>
              </a:rPr>
              <a:t> a </a:t>
            </a:r>
            <a:r>
              <a:rPr lang="de-DE" altLang="de-DE" dirty="0" err="1" smtClean="0">
                <a:ea typeface="ＭＳ Ｐゴシック" panose="020B0600070205080204" pitchFamily="34" charset="-128"/>
              </a:rPr>
              <a:t>simplified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depiction</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of</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this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change</a:t>
            </a:r>
            <a:r>
              <a:rPr lang="de-DE" altLang="de-DE" dirty="0" smtClean="0">
                <a:ea typeface="ＭＳ Ｐゴシック" panose="020B0600070205080204" pitchFamily="34" charset="-128"/>
              </a:rPr>
              <a:t> in </a:t>
            </a:r>
            <a:r>
              <a:rPr lang="de-DE" altLang="de-DE" dirty="0" err="1" smtClean="0">
                <a:ea typeface="ＭＳ Ｐゴシック" panose="020B0600070205080204" pitchFamily="34" charset="-128"/>
              </a:rPr>
              <a:t>some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outcome</a:t>
            </a:r>
            <a:r>
              <a:rPr lang="de-DE" altLang="de-DE" dirty="0" smtClean="0">
                <a:ea typeface="ＭＳ Ｐゴシック" panose="020B0600070205080204" pitchFamily="34" charset="-128"/>
              </a:rPr>
              <a:t> at </a:t>
            </a:r>
            <a:r>
              <a:rPr lang="de-DE" altLang="de-DE" dirty="0" err="1" smtClean="0">
                <a:ea typeface="ＭＳ Ｐゴシック" panose="020B0600070205080204" pitchFamily="34" charset="-128"/>
              </a:rPr>
              <a:t>the</a:t>
            </a:r>
            <a:r>
              <a:rPr lang="de-DE" altLang="de-DE" dirty="0" smtClean="0">
                <a:ea typeface="ＭＳ Ｐゴシック" panose="020B0600070205080204" pitchFamily="34" charset="-128"/>
              </a:rPr>
              <a:t> time </a:t>
            </a:r>
            <a:r>
              <a:rPr lang="de-DE" altLang="de-DE" dirty="0" err="1" smtClean="0">
                <a:ea typeface="ＭＳ Ｐゴシック" panose="020B0600070205080204" pitchFamily="34" charset="-128"/>
              </a:rPr>
              <a:t>of</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event</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followed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by</a:t>
            </a:r>
            <a:r>
              <a:rPr lang="de-DE" altLang="de-DE" dirty="0" smtClean="0">
                <a:ea typeface="ＭＳ Ｐゴシック" panose="020B0600070205080204" pitchFamily="34" charset="-128"/>
              </a:rPr>
              <a:t> a </a:t>
            </a:r>
            <a:r>
              <a:rPr lang="de-DE" altLang="de-DE" dirty="0" err="1" smtClean="0">
                <a:ea typeface="ＭＳ Ｐゴシック" panose="020B0600070205080204" pitchFamily="34" charset="-128"/>
              </a:rPr>
              <a:t>recouperation</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compared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to</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someone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else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who</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does</a:t>
            </a:r>
            <a:r>
              <a:rPr lang="de-DE" altLang="de-DE" dirty="0" smtClean="0">
                <a:ea typeface="ＭＳ Ｐゴシック" panose="020B0600070205080204" pitchFamily="34" charset="-128"/>
              </a:rPr>
              <a:t> not </a:t>
            </a:r>
            <a:r>
              <a:rPr lang="de-DE" altLang="de-DE" dirty="0" err="1" smtClean="0">
                <a:ea typeface="ＭＳ Ｐゴシック" panose="020B0600070205080204" pitchFamily="34" charset="-128"/>
              </a:rPr>
              <a:t>expierence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transition</a:t>
            </a:r>
            <a:r>
              <a:rPr lang="de-DE" altLang="de-DE" dirty="0" smtClean="0">
                <a:ea typeface="ＭＳ Ｐゴシック" panose="020B0600070205080204" pitchFamily="34" charset="-128"/>
              </a:rPr>
              <a:t>. </a:t>
            </a: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18</a:t>
            </a:fld>
            <a:endParaRPr lang="fr-FR"/>
          </a:p>
        </p:txBody>
      </p:sp>
    </p:spTree>
    <p:extLst>
      <p:ext uri="{BB962C8B-B14F-4D97-AF65-F5344CB8AC3E}">
        <p14:creationId xmlns:p14="http://schemas.microsoft.com/office/powerpoint/2010/main" val="235733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US" altLang="en-US" dirty="0" smtClean="0">
                <a:ea typeface="ＭＳ Ｐゴシック" panose="020B0600070205080204" pitchFamily="34" charset="-128"/>
              </a:rPr>
              <a:t>However, we know from decades of research that there is variation in the impact of life transitions not just across event types, but also between individuals.</a:t>
            </a:r>
          </a:p>
          <a:p>
            <a:pPr marL="171450" indent="-171450">
              <a:buFontTx/>
              <a:buChar char="•"/>
            </a:pPr>
            <a:r>
              <a:rPr lang="en-US" altLang="en-US" dirty="0" smtClean="0">
                <a:ea typeface="ＭＳ Ｐゴシック" panose="020B0600070205080204" pitchFamily="34" charset="-128"/>
              </a:rPr>
              <a:t>One traditional approach links event variation with traits of the event, such as whether it is a desirable transition or not.</a:t>
            </a:r>
          </a:p>
          <a:p>
            <a:pPr marL="171450" indent="-171450">
              <a:buFontTx/>
              <a:buChar char="•"/>
            </a:pPr>
            <a:r>
              <a:rPr lang="en-US" altLang="en-US" dirty="0" smtClean="0">
                <a:ea typeface="ＭＳ Ｐゴシック" panose="020B0600070205080204" pitchFamily="34" charset="-128"/>
              </a:rPr>
              <a:t>Another links between individual variation with individuals’ capacity to cope with the immediate stress of the transition and their ability to adjust.</a:t>
            </a:r>
          </a:p>
          <a:p>
            <a:pPr marL="171450" indent="-171450">
              <a:buFontTx/>
              <a:buChar char="•"/>
            </a:pPr>
            <a:r>
              <a:rPr lang="en-US" altLang="en-US" dirty="0" smtClean="0">
                <a:ea typeface="ＭＳ Ｐゴシック" panose="020B0600070205080204" pitchFamily="34" charset="-128"/>
              </a:rPr>
              <a:t>Note that both of these approaches tend to be focused on variation in event and post-event periods. </a:t>
            </a: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19</a:t>
            </a:fld>
            <a:endParaRPr lang="fr-FR"/>
          </a:p>
        </p:txBody>
      </p:sp>
    </p:spTree>
    <p:extLst>
      <p:ext uri="{BB962C8B-B14F-4D97-AF65-F5344CB8AC3E}">
        <p14:creationId xmlns:p14="http://schemas.microsoft.com/office/powerpoint/2010/main" val="373207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Widowhood affects every member of</a:t>
            </a:r>
            <a:r>
              <a:rPr lang="en-US" baseline="0" dirty="0" smtClean="0"/>
              <a:t> the family, but requires the most adjustment from surviving spouses. </a:t>
            </a:r>
          </a:p>
          <a:p>
            <a:pPr marL="171450" indent="-171450">
              <a:buFont typeface="Arial" panose="020B0604020202020204" pitchFamily="34" charset="0"/>
              <a:buChar char="•"/>
            </a:pPr>
            <a:r>
              <a:rPr lang="en-US" baseline="0" dirty="0" smtClean="0"/>
              <a:t>However, widows and widowers themselves are a diverse population and are affected by widowhood differently.</a:t>
            </a:r>
          </a:p>
          <a:p>
            <a:pPr marL="171450" indent="-171450">
              <a:buFont typeface="Arial" panose="020B0604020202020204" pitchFamily="34" charset="0"/>
              <a:buChar char="•"/>
            </a:pPr>
            <a:r>
              <a:rPr lang="en-US" baseline="0" dirty="0" smtClean="0"/>
              <a:t>For example, younger widowers may be resilient in terms of mental and economic wellbeing, while older widows may need to contend with longer-term chronic depression and poverty.</a:t>
            </a:r>
          </a:p>
          <a:p>
            <a:pPr marL="171450" indent="-171450">
              <a:buFont typeface="Arial" panose="020B0604020202020204" pitchFamily="34" charset="0"/>
              <a:buChar char="•"/>
            </a:pPr>
            <a:r>
              <a:rPr lang="en-US" baseline="0" dirty="0" smtClean="0"/>
              <a:t>However, we actually don’t know many of the most basic facts on widowhood risk and vulnerability. </a:t>
            </a:r>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a:t>
            </a:fld>
            <a:endParaRPr lang="fr-FR"/>
          </a:p>
        </p:txBody>
      </p:sp>
    </p:spTree>
    <p:extLst>
      <p:ext uri="{BB962C8B-B14F-4D97-AF65-F5344CB8AC3E}">
        <p14:creationId xmlns:p14="http://schemas.microsoft.com/office/powerpoint/2010/main" val="260668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US" altLang="en-US" dirty="0" smtClean="0">
                <a:ea typeface="ＭＳ Ｐゴシック" panose="020B0600070205080204" pitchFamily="34" charset="-128"/>
              </a:rPr>
              <a:t>A third approach attributes event and post-event variation to differences in the pre-event phase.</a:t>
            </a:r>
          </a:p>
          <a:p>
            <a:pPr marL="171450" indent="-171450">
              <a:buFontTx/>
              <a:buChar char="•"/>
            </a:pPr>
            <a:r>
              <a:rPr lang="en-US" altLang="en-US" dirty="0" smtClean="0">
                <a:ea typeface="ＭＳ Ｐゴシック" panose="020B0600070205080204" pitchFamily="34" charset="-128"/>
              </a:rPr>
              <a:t>Specifically, individuals with a role history characterized by chronic stress should be alieved by the transition and be able to adjust quicker.</a:t>
            </a:r>
          </a:p>
          <a:p>
            <a:pPr marL="171450" indent="-171450">
              <a:buFontTx/>
              <a:buChar char="•"/>
            </a:pPr>
            <a:r>
              <a:rPr lang="en-US" altLang="en-US" dirty="0" smtClean="0">
                <a:ea typeface="ＭＳ Ｐゴシック" panose="020B0600070205080204" pitchFamily="34" charset="-128"/>
              </a:rPr>
              <a:t>This approach opens the relevant window of observed to the time leading up to a life course transition.</a:t>
            </a:r>
          </a:p>
          <a:p>
            <a:pPr marL="171450" indent="-171450">
              <a:buFontTx/>
              <a:buChar char="•"/>
            </a:pPr>
            <a:r>
              <a:rPr lang="en-US" altLang="en-US" dirty="0" smtClean="0">
                <a:ea typeface="ＭＳ Ｐゴシック" panose="020B0600070205080204" pitchFamily="34" charset="-128"/>
              </a:rPr>
              <a:t>It not only asks how wellbeing changes prior to the event, during the event, and after the event, but it also asks whether there is variation in pre-transition levels of wellbeing. </a:t>
            </a: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20</a:t>
            </a:fld>
            <a:endParaRPr lang="fr-FR"/>
          </a:p>
        </p:txBody>
      </p:sp>
    </p:spTree>
    <p:extLst>
      <p:ext uri="{BB962C8B-B14F-4D97-AF65-F5344CB8AC3E}">
        <p14:creationId xmlns:p14="http://schemas.microsoft.com/office/powerpoint/2010/main" val="45122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de-DE" altLang="de-DE" dirty="0" err="1" smtClean="0">
                <a:ea typeface="ＭＳ Ｐゴシック" panose="020B0600070205080204" pitchFamily="34" charset="-128"/>
              </a:rPr>
              <a:t>Here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are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two</a:t>
            </a:r>
            <a:endParaRPr lang="de-DE" altLang="de-DE" dirty="0" smtClean="0">
              <a:ea typeface="ＭＳ Ｐゴシック" panose="020B0600070205080204" pitchFamily="34" charset="-128"/>
            </a:endParaRP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21</a:t>
            </a:fld>
            <a:endParaRPr lang="fr-FR"/>
          </a:p>
        </p:txBody>
      </p:sp>
    </p:spTree>
    <p:extLst>
      <p:ext uri="{BB962C8B-B14F-4D97-AF65-F5344CB8AC3E}">
        <p14:creationId xmlns:p14="http://schemas.microsoft.com/office/powerpoint/2010/main" val="422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A current limitation of research that focuses on pre-event changes in</a:t>
            </a:r>
            <a:r>
              <a:rPr lang="en-US" baseline="0" dirty="0" smtClean="0"/>
              <a:t> wellbeing is that role histories are not well conceptualized and measured.</a:t>
            </a:r>
          </a:p>
          <a:p>
            <a:pPr marL="171450" indent="-171450">
              <a:buFont typeface="Arial" panose="020B0604020202020204" pitchFamily="34" charset="0"/>
              <a:buChar char="•"/>
            </a:pPr>
            <a:r>
              <a:rPr lang="en-US" baseline="0" dirty="0" smtClean="0"/>
              <a:t>We don’t really know what those so called lead or anticipation effects really are. For example, caused by stress arising by conditions not at all related to the impeding event, or really somehow really an impact of the transition yet to come.</a:t>
            </a:r>
          </a:p>
          <a:p>
            <a:pPr marL="171450" indent="-171450">
              <a:buFont typeface="Arial" panose="020B0604020202020204" pitchFamily="34" charset="0"/>
              <a:buChar char="•"/>
            </a:pPr>
            <a:r>
              <a:rPr lang="en-US" baseline="0" dirty="0" smtClean="0"/>
              <a:t>We are argue in this paper that the process leading to the event should be leveraged to conceptualize and measure pre-transition effects.</a:t>
            </a:r>
          </a:p>
          <a:p>
            <a:pPr marL="171450" indent="-171450">
              <a:buFont typeface="Arial" panose="020B0604020202020204" pitchFamily="34" charset="0"/>
              <a:buChar char="•"/>
            </a:pPr>
            <a:r>
              <a:rPr lang="en-US" baseline="0" dirty="0" smtClean="0"/>
              <a:t>The example we’ll be looking at is</a:t>
            </a:r>
            <a:r>
              <a:rPr lang="en-150" baseline="0" dirty="0" smtClean="0"/>
              <a:t>…</a:t>
            </a:r>
            <a:r>
              <a:rPr lang="en-US" baseline="0" dirty="0" smtClean="0"/>
              <a:t> but we can certainly think of others</a:t>
            </a:r>
            <a:r>
              <a:rPr lang="en-150" baseline="0" dirty="0" smtClean="0"/>
              <a:t>…</a:t>
            </a:r>
            <a:endParaRPr lang="en-US" baseline="0" dirty="0" smtClean="0"/>
          </a:p>
          <a:p>
            <a:pPr marL="171450" indent="-171450">
              <a:buFont typeface="Arial" panose="020B0604020202020204" pitchFamily="34" charset="0"/>
              <a:buChar char="•"/>
            </a:pPr>
            <a:r>
              <a:rPr lang="en-US" baseline="0" dirty="0" smtClean="0"/>
              <a:t>For today, we’ll concentrate on two meaningful groups</a:t>
            </a:r>
            <a:r>
              <a:rPr lang="en-150" baseline="0" dirty="0" smtClean="0"/>
              <a:t>…</a:t>
            </a:r>
            <a:r>
              <a:rPr lang="en-US" baseline="0" dirty="0" smtClean="0"/>
              <a:t> </a:t>
            </a: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22</a:t>
            </a:fld>
            <a:endParaRPr lang="fr-FR"/>
          </a:p>
        </p:txBody>
      </p:sp>
    </p:spTree>
    <p:extLst>
      <p:ext uri="{BB962C8B-B14F-4D97-AF65-F5344CB8AC3E}">
        <p14:creationId xmlns:p14="http://schemas.microsoft.com/office/powerpoint/2010/main" val="18934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dirty="0" smtClean="0">
                <a:ea typeface="ＭＳ Ｐゴシック" panose="020B0600070205080204" pitchFamily="34" charset="-128"/>
              </a:rPr>
              <a:t>Let’s think theoretically about the case of unexpected widowhood and mental health</a:t>
            </a:r>
            <a:r>
              <a:rPr lang="en-150" altLang="de-DE" dirty="0" smtClean="0">
                <a:ea typeface="ＭＳ Ｐゴシック" panose="020B0600070205080204" pitchFamily="34" charset="-128"/>
              </a:rPr>
              <a:t>…</a:t>
            </a:r>
            <a:endParaRPr lang="en-US" altLang="de-DE" dirty="0" smtClean="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dirty="0" smtClean="0">
                <a:ea typeface="ＭＳ Ｐゴシック" panose="020B0600070205080204" pitchFamily="34" charset="-128"/>
              </a:rPr>
              <a:t>First, note that this is a two</a:t>
            </a:r>
            <a:r>
              <a:rPr lang="en-US" altLang="de-DE" baseline="0" dirty="0" smtClean="0">
                <a:ea typeface="ＭＳ Ｐゴシック" panose="020B0600070205080204" pitchFamily="34" charset="-128"/>
              </a:rPr>
              <a:t> period model: It includes a widowhood and post-widowhood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dirty="0" smtClean="0">
                <a:ea typeface="ＭＳ Ｐゴシック" panose="020B0600070205080204" pitchFamily="34" charset="-128"/>
              </a:rPr>
              <a:t>In the</a:t>
            </a:r>
            <a:r>
              <a:rPr lang="en-US" altLang="de-DE" baseline="0" dirty="0" smtClean="0">
                <a:ea typeface="ＭＳ Ｐゴシック" panose="020B0600070205080204" pitchFamily="34" charset="-128"/>
              </a:rPr>
              <a:t> widowhood period</a:t>
            </a:r>
            <a:r>
              <a:rPr lang="en-150" altLang="de-DE" baseline="0" dirty="0" smtClean="0">
                <a:ea typeface="ＭＳ Ｐゴシック" panose="020B0600070205080204" pitchFamily="34" charset="-128"/>
              </a:rPr>
              <a:t>…</a:t>
            </a:r>
            <a:r>
              <a:rPr lang="en-US" altLang="de-DE" baseline="0" dirty="0" smtClean="0">
                <a:ea typeface="ＭＳ Ｐゴシック" panose="020B0600070205080204" pitchFamily="34" charset="-128"/>
              </a:rPr>
              <a:t> In the post-widowhood period</a:t>
            </a:r>
            <a:r>
              <a:rPr lang="en-150" altLang="de-DE" baseline="0" dirty="0" smtClean="0">
                <a:ea typeface="ＭＳ Ｐゴシック" panose="020B0600070205080204" pitchFamily="34" charset="-128"/>
              </a:rPr>
              <a:t>…</a:t>
            </a:r>
            <a:endParaRPr lang="en-US" altLang="de-DE" baseline="0" dirty="0" smtClean="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ltLang="de-DE" dirty="0" smtClean="0">
              <a:ea typeface="ＭＳ Ｐゴシック" panose="020B0600070205080204" pitchFamily="34" charset="-128"/>
            </a:endParaRP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23</a:t>
            </a:fld>
            <a:endParaRPr lang="fr-FR"/>
          </a:p>
        </p:txBody>
      </p:sp>
    </p:spTree>
    <p:extLst>
      <p:ext uri="{BB962C8B-B14F-4D97-AF65-F5344CB8AC3E}">
        <p14:creationId xmlns:p14="http://schemas.microsoft.com/office/powerpoint/2010/main" val="4088712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de-DE" altLang="de-DE" dirty="0" err="1" smtClean="0">
                <a:ea typeface="ＭＳ Ｐゴシック" panose="020B0600070205080204" pitchFamily="34" charset="-128"/>
              </a:rPr>
              <a:t>However</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this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model</a:t>
            </a:r>
            <a:r>
              <a:rPr lang="de-DE" altLang="de-DE" dirty="0" smtClean="0">
                <a:ea typeface="ＭＳ Ｐゴシック" panose="020B0600070205080204" pitchFamily="34" charset="-128"/>
              </a:rPr>
              <a:t> will </a:t>
            </a:r>
            <a:r>
              <a:rPr lang="de-DE" altLang="de-DE" dirty="0" err="1" smtClean="0">
                <a:ea typeface="ＭＳ Ｐゴシック" panose="020B0600070205080204" pitchFamily="34" charset="-128"/>
              </a:rPr>
              <a:t>need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to</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be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expanded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for</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majority</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of</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to-be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widows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and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widowers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who</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expierence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process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of</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spousal</a:t>
            </a:r>
            <a:r>
              <a:rPr lang="de-DE" altLang="de-DE" dirty="0" smtClean="0">
                <a:ea typeface="ＭＳ Ｐゴシック" panose="020B0600070205080204" pitchFamily="34" charset="-128"/>
              </a:rPr>
              <a:t> terminal </a:t>
            </a:r>
            <a:r>
              <a:rPr lang="de-DE" altLang="de-DE" dirty="0" err="1" smtClean="0">
                <a:ea typeface="ＭＳ Ｐゴシック" panose="020B0600070205080204" pitchFamily="34" charset="-128"/>
              </a:rPr>
              <a:t>health</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decline</a:t>
            </a:r>
            <a:r>
              <a:rPr lang="de-DE" altLang="de-DE" dirty="0" smtClean="0">
                <a:ea typeface="ＭＳ Ｐゴシック" panose="020B0600070205080204" pitchFamily="34" charset="-128"/>
              </a:rPr>
              <a:t>.</a:t>
            </a:r>
          </a:p>
          <a:p>
            <a:pPr marL="171450" indent="-171450">
              <a:buFontTx/>
              <a:buChar char="•"/>
            </a:pPr>
            <a:r>
              <a:rPr lang="de-DE" altLang="de-DE" dirty="0" smtClean="0">
                <a:ea typeface="ＭＳ Ｐゴシック" panose="020B0600070205080204" pitchFamily="34" charset="-128"/>
              </a:rPr>
              <a:t>This </a:t>
            </a:r>
            <a:r>
              <a:rPr lang="de-DE" altLang="de-DE" dirty="0" err="1" smtClean="0">
                <a:ea typeface="ＭＳ Ｐゴシック" panose="020B0600070205080204" pitchFamily="34" charset="-128"/>
              </a:rPr>
              <a:t>is</a:t>
            </a:r>
            <a:r>
              <a:rPr lang="de-DE" altLang="de-DE" dirty="0" smtClean="0">
                <a:ea typeface="ＭＳ Ｐゴシック" panose="020B0600070205080204" pitchFamily="34" charset="-128"/>
              </a:rPr>
              <a:t> a </a:t>
            </a:r>
            <a:r>
              <a:rPr lang="de-DE" altLang="de-DE" dirty="0" err="1" smtClean="0">
                <a:ea typeface="ＭＳ Ｐゴシック" panose="020B0600070205080204" pitchFamily="34" charset="-128"/>
              </a:rPr>
              <a:t>three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period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model</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that</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includes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pre-widowhood</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period</a:t>
            </a:r>
            <a:r>
              <a:rPr lang="de-DE" altLang="de-DE" dirty="0" smtClean="0">
                <a:ea typeface="ＭＳ Ｐゴシック" panose="020B0600070205080204" pitchFamily="34" charset="-128"/>
              </a:rPr>
              <a:t>.</a:t>
            </a: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24</a:t>
            </a:fld>
            <a:endParaRPr lang="fr-FR"/>
          </a:p>
        </p:txBody>
      </p:sp>
    </p:spTree>
    <p:extLst>
      <p:ext uri="{BB962C8B-B14F-4D97-AF65-F5344CB8AC3E}">
        <p14:creationId xmlns:p14="http://schemas.microsoft.com/office/powerpoint/2010/main" val="2301681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dirty="0" smtClean="0">
                <a:ea typeface="ＭＳ Ｐゴシック" panose="020B0600070205080204" pitchFamily="34" charset="-128"/>
              </a:rPr>
              <a:t>In the pre-widowhood period</a:t>
            </a:r>
            <a:r>
              <a:rPr lang="en-150" altLang="de-DE" dirty="0" smtClean="0">
                <a:ea typeface="ＭＳ Ｐゴシック" panose="020B0600070205080204" pitchFamily="34" charset="-128"/>
              </a:rPr>
              <a:t>…</a:t>
            </a:r>
            <a:r>
              <a:rPr lang="en-US" altLang="de-DE" dirty="0" smtClean="0">
                <a:ea typeface="ＭＳ Ｐゴシック" panose="020B0600070205080204" pitchFamily="34" charset="-128"/>
              </a:rPr>
              <a:t> And then in the widowhood and post-widowhood periods</a:t>
            </a:r>
            <a:r>
              <a:rPr lang="en-150" altLang="de-DE" dirty="0" smtClean="0">
                <a:ea typeface="ＭＳ Ｐゴシック" panose="020B0600070205080204" pitchFamily="34" charset="-128"/>
              </a:rPr>
              <a:t>…</a:t>
            </a:r>
            <a:endParaRPr lang="de-DE" altLang="de-DE" dirty="0" smtClean="0">
              <a:ea typeface="ＭＳ Ｐゴシック" panose="020B0600070205080204" pitchFamily="34" charset="-128"/>
            </a:endParaRP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25</a:t>
            </a:fld>
            <a:endParaRPr lang="fr-FR"/>
          </a:p>
        </p:txBody>
      </p:sp>
    </p:spTree>
    <p:extLst>
      <p:ext uri="{BB962C8B-B14F-4D97-AF65-F5344CB8AC3E}">
        <p14:creationId xmlns:p14="http://schemas.microsoft.com/office/powerpoint/2010/main" val="141864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Before we move</a:t>
            </a:r>
            <a:r>
              <a:rPr lang="en-US" baseline="0" dirty="0" smtClean="0"/>
              <a:t> on to the data and methods, we need to take a moment to think about the appropriate reference to observe the consequences of expected and unexpected widowhood.</a:t>
            </a:r>
          </a:p>
          <a:p>
            <a:pPr marL="171450" indent="-171450">
              <a:buFont typeface="Arial" panose="020B0604020202020204" pitchFamily="34" charset="0"/>
              <a:buChar char="•"/>
            </a:pPr>
            <a:r>
              <a:rPr lang="en-US" baseline="0" dirty="0" smtClean="0"/>
              <a:t>The approach that I am going to argue for is to use individuals that neither experience the event of widowhood nor the process of spousal health decline, but are otherwise similar to our to-be expected and unexpected widows and widowers, as a reference or control group.</a:t>
            </a:r>
          </a:p>
          <a:p>
            <a:pPr marL="171450" indent="-171450">
              <a:buFont typeface="Arial" panose="020B0604020202020204" pitchFamily="34" charset="0"/>
              <a:buChar char="•"/>
            </a:pPr>
            <a:r>
              <a:rPr lang="en-US" baseline="0" dirty="0" smtClean="0"/>
              <a:t>This gives us two comparison groups: one for unexpected widowhood and one for expected widowhood.</a:t>
            </a: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26</a:t>
            </a:fld>
            <a:endParaRPr lang="fr-FR"/>
          </a:p>
        </p:txBody>
      </p:sp>
    </p:spTree>
    <p:extLst>
      <p:ext uri="{BB962C8B-B14F-4D97-AF65-F5344CB8AC3E}">
        <p14:creationId xmlns:p14="http://schemas.microsoft.com/office/powerpoint/2010/main" val="60988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de-DE" altLang="de-DE" dirty="0" err="1" smtClean="0">
                <a:ea typeface="ＭＳ Ｐゴシック" panose="020B0600070205080204" pitchFamily="34" charset="-128"/>
              </a:rPr>
              <a:t>Let‘s</a:t>
            </a:r>
            <a:r>
              <a:rPr lang="de-DE" altLang="de-DE" dirty="0" smtClean="0">
                <a:ea typeface="ＭＳ Ｐゴシック" panose="020B0600070205080204" pitchFamily="34" charset="-128"/>
              </a:rPr>
              <a:t> just </a:t>
            </a:r>
            <a:r>
              <a:rPr lang="de-DE" altLang="de-DE" dirty="0" err="1" smtClean="0">
                <a:ea typeface="ＭＳ Ｐゴシック" panose="020B0600070205080204" pitchFamily="34" charset="-128"/>
              </a:rPr>
              <a:t>visualize</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this</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quickly</a:t>
            </a:r>
            <a:r>
              <a:rPr lang="de-DE" altLang="de-DE" dirty="0" smtClean="0">
                <a:ea typeface="ＭＳ Ｐゴシック" panose="020B0600070205080204" pitchFamily="34" charset="-128"/>
              </a:rPr>
              <a:t>,</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first</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for</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our</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unexpected</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comparision</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group</a:t>
            </a:r>
            <a:r>
              <a:rPr lang="de-DE" altLang="de-DE" baseline="0" dirty="0" smtClean="0">
                <a:ea typeface="ＭＳ Ｐゴシック" panose="020B0600070205080204" pitchFamily="34" charset="-128"/>
              </a:rPr>
              <a:t>. He </a:t>
            </a:r>
            <a:r>
              <a:rPr lang="de-DE" altLang="de-DE" baseline="0" dirty="0" err="1" smtClean="0">
                <a:ea typeface="ＭＳ Ｐゴシック" panose="020B0600070205080204" pitchFamily="34" charset="-128"/>
              </a:rPr>
              <a:t>were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have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individuals</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who</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expierence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widowhood</a:t>
            </a:r>
            <a:r>
              <a:rPr lang="de-DE" altLang="de-DE" baseline="0" dirty="0" smtClean="0">
                <a:ea typeface="ＭＳ Ｐゴシック" panose="020B0600070205080204" pitchFamily="34" charset="-128"/>
              </a:rPr>
              <a:t> but not </a:t>
            </a:r>
            <a:r>
              <a:rPr lang="de-DE" altLang="de-DE" baseline="0" dirty="0" err="1" smtClean="0">
                <a:ea typeface="ＭＳ Ｐゴシック" panose="020B0600070205080204" pitchFamily="34" charset="-128"/>
              </a:rPr>
              <a:t>the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process</a:t>
            </a:r>
            <a:r>
              <a:rPr lang="de-DE" altLang="de-DE" baseline="0" dirty="0" smtClean="0">
                <a:ea typeface="ＭＳ Ｐゴシック" panose="020B0600070205080204" pitchFamily="34" charset="-128"/>
              </a:rPr>
              <a:t> </a:t>
            </a:r>
            <a:r>
              <a:rPr lang="en-150" altLang="de-DE" baseline="0" dirty="0" smtClean="0">
                <a:ea typeface="ＭＳ Ｐゴシック" panose="020B0600070205080204" pitchFamily="34" charset="-128"/>
              </a:rPr>
              <a:t>–</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group</a:t>
            </a:r>
            <a:r>
              <a:rPr lang="de-DE" altLang="de-DE" baseline="0" dirty="0" smtClean="0">
                <a:ea typeface="ＭＳ Ｐゴシック" panose="020B0600070205080204" pitchFamily="34" charset="-128"/>
              </a:rPr>
              <a:t> C </a:t>
            </a:r>
            <a:r>
              <a:rPr lang="en-150" altLang="de-DE" baseline="0" dirty="0" smtClean="0">
                <a:ea typeface="ＭＳ Ｐゴシック" panose="020B0600070205080204" pitchFamily="34" charset="-128"/>
              </a:rPr>
              <a:t>–</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and</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compare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them</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to</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individuals</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who</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expierence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neither</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event</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nor</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process</a:t>
            </a:r>
            <a:r>
              <a:rPr lang="de-DE" altLang="de-DE" baseline="0" dirty="0" smtClean="0">
                <a:ea typeface="ＭＳ Ｐゴシック" panose="020B0600070205080204" pitchFamily="34" charset="-128"/>
              </a:rPr>
              <a:t> </a:t>
            </a:r>
            <a:r>
              <a:rPr lang="en-150" altLang="de-DE" baseline="0" dirty="0" smtClean="0">
                <a:ea typeface="ＭＳ Ｐゴシック" panose="020B0600070205080204" pitchFamily="34" charset="-128"/>
              </a:rPr>
              <a:t>–</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group</a:t>
            </a:r>
            <a:r>
              <a:rPr lang="de-DE" altLang="de-DE" baseline="0" dirty="0" smtClean="0">
                <a:ea typeface="ＭＳ Ｐゴシック" panose="020B0600070205080204" pitchFamily="34" charset="-128"/>
              </a:rPr>
              <a:t> A. </a:t>
            </a:r>
            <a:r>
              <a:rPr lang="de-DE" altLang="de-DE" baseline="0" dirty="0" err="1" smtClean="0">
                <a:ea typeface="ＭＳ Ｐゴシック" panose="020B0600070205080204" pitchFamily="34" charset="-128"/>
              </a:rPr>
              <a:t>Importantly</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these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groups</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should</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be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maximally</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similar</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to</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each</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other</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before</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widowhood</a:t>
            </a:r>
            <a:r>
              <a:rPr lang="de-DE" altLang="de-DE" baseline="0" dirty="0" smtClean="0">
                <a:ea typeface="ＭＳ Ｐゴシック" panose="020B0600070205080204" pitchFamily="34" charset="-128"/>
              </a:rPr>
              <a:t> </a:t>
            </a:r>
            <a:r>
              <a:rPr lang="de-DE" altLang="de-DE" baseline="0" dirty="0" err="1" smtClean="0">
                <a:ea typeface="ＭＳ Ｐゴシック" panose="020B0600070205080204" pitchFamily="34" charset="-128"/>
              </a:rPr>
              <a:t>occurs</a:t>
            </a:r>
            <a:r>
              <a:rPr lang="de-DE" altLang="de-DE" baseline="0" dirty="0" smtClean="0">
                <a:ea typeface="ＭＳ Ｐゴシック" panose="020B0600070205080204" pitchFamily="34" charset="-128"/>
              </a:rPr>
              <a:t>. </a:t>
            </a:r>
            <a:endParaRPr lang="de-DE" altLang="de-DE" dirty="0" smtClean="0">
              <a:ea typeface="ＭＳ Ｐゴシック" panose="020B0600070205080204" pitchFamily="34" charset="-128"/>
            </a:endParaRP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27</a:t>
            </a:fld>
            <a:endParaRPr lang="fr-FR"/>
          </a:p>
        </p:txBody>
      </p:sp>
    </p:spTree>
    <p:extLst>
      <p:ext uri="{BB962C8B-B14F-4D97-AF65-F5344CB8AC3E}">
        <p14:creationId xmlns:p14="http://schemas.microsoft.com/office/powerpoint/2010/main" val="4161438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US" altLang="de-DE" dirty="0" smtClean="0">
                <a:ea typeface="ＭＳ Ｐゴシック" panose="020B0600070205080204" pitchFamily="34" charset="-128"/>
              </a:rPr>
              <a:t>Our second comparison groups contrasts individuals</a:t>
            </a:r>
            <a:r>
              <a:rPr lang="en-US" altLang="de-DE" baseline="0" dirty="0" smtClean="0">
                <a:ea typeface="ＭＳ Ｐゴシック" panose="020B0600070205080204" pitchFamily="34" charset="-128"/>
              </a:rPr>
              <a:t> who experience the process of spousal health decline and the event of spousal death </a:t>
            </a:r>
            <a:r>
              <a:rPr lang="en-150" altLang="de-DE" baseline="0" dirty="0" smtClean="0">
                <a:ea typeface="ＭＳ Ｐゴシック" panose="020B0600070205080204" pitchFamily="34" charset="-128"/>
              </a:rPr>
              <a:t>–</a:t>
            </a:r>
            <a:r>
              <a:rPr lang="en-US" altLang="de-DE" baseline="0" dirty="0" smtClean="0">
                <a:ea typeface="ＭＳ Ｐゴシック" panose="020B0600070205080204" pitchFamily="34" charset="-128"/>
              </a:rPr>
              <a:t> group A </a:t>
            </a:r>
            <a:r>
              <a:rPr lang="en-150" altLang="de-DE" baseline="0" dirty="0" smtClean="0">
                <a:ea typeface="ＭＳ Ｐゴシック" panose="020B0600070205080204" pitchFamily="34" charset="-128"/>
              </a:rPr>
              <a:t>–</a:t>
            </a:r>
            <a:r>
              <a:rPr lang="en-US" altLang="de-DE" baseline="0" dirty="0" smtClean="0">
                <a:ea typeface="ＭＳ Ｐゴシック" panose="020B0600070205080204" pitchFamily="34" charset="-128"/>
              </a:rPr>
              <a:t> with individuals who experience neither, but again are similar before the process of widowhood begins.</a:t>
            </a:r>
          </a:p>
          <a:p>
            <a:pPr marL="171450" indent="-171450">
              <a:buFontTx/>
              <a:buChar char="•"/>
            </a:pPr>
            <a:r>
              <a:rPr lang="en-US" altLang="de-DE" baseline="0" dirty="0" smtClean="0">
                <a:ea typeface="ＭＳ Ｐゴシック" panose="020B0600070205080204" pitchFamily="34" charset="-128"/>
              </a:rPr>
              <a:t>By building and contrasting these two groups, we are trying to link those pre-event differences to the transition via the process.</a:t>
            </a:r>
            <a:endParaRPr lang="de-DE" altLang="de-DE" dirty="0" smtClean="0">
              <a:ea typeface="ＭＳ Ｐゴシック" panose="020B0600070205080204" pitchFamily="34" charset="-128"/>
            </a:endParaRP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28</a:t>
            </a:fld>
            <a:endParaRPr lang="fr-FR"/>
          </a:p>
        </p:txBody>
      </p:sp>
    </p:spTree>
    <p:extLst>
      <p:ext uri="{BB962C8B-B14F-4D97-AF65-F5344CB8AC3E}">
        <p14:creationId xmlns:p14="http://schemas.microsoft.com/office/powerpoint/2010/main" val="463935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analytical approach that we’ve developed entails four steps</a:t>
            </a:r>
            <a:r>
              <a:rPr lang="en-150" baseline="0" dirty="0" smtClean="0"/>
              <a:t>…</a:t>
            </a:r>
            <a:r>
              <a:rPr lang="en-US" baseline="0" dirty="0" smtClean="0"/>
              <a:t> </a:t>
            </a: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29</a:t>
            </a:fld>
            <a:endParaRPr lang="fr-FR"/>
          </a:p>
        </p:txBody>
      </p:sp>
    </p:spTree>
    <p:extLst>
      <p:ext uri="{BB962C8B-B14F-4D97-AF65-F5344CB8AC3E}">
        <p14:creationId xmlns:p14="http://schemas.microsoft.com/office/powerpoint/2010/main" val="162932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One thing we do know is that widowhood is becoming more</a:t>
            </a:r>
            <a:r>
              <a:rPr lang="en-US" baseline="0" dirty="0" smtClean="0"/>
              <a:t> frequent across a</a:t>
            </a:r>
            <a:r>
              <a:rPr lang="en-US" dirty="0" smtClean="0"/>
              <a:t>ll </a:t>
            </a:r>
            <a:r>
              <a:rPr lang="en-US" baseline="0" dirty="0" smtClean="0"/>
              <a:t>ageing societies, at a time where many countries are curtailing survivor benefits.  </a:t>
            </a:r>
            <a:endParaRPr lang="en-US" dirty="0" smtClean="0"/>
          </a:p>
          <a:p>
            <a:pPr marL="171450" indent="-171450">
              <a:buFont typeface="Arial" panose="020B0604020202020204" pitchFamily="34" charset="0"/>
              <a:buChar char="•"/>
            </a:pPr>
            <a:r>
              <a:rPr lang="en-US" baseline="0" dirty="0" smtClean="0"/>
              <a:t>And just to highlight how common widowhood is compared to other critical life events, in all of these countries and most others, there are two to three spousal deaths per divorce each year.</a:t>
            </a:r>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a:t>
            </a:fld>
            <a:endParaRPr lang="fr-FR"/>
          </a:p>
        </p:txBody>
      </p:sp>
    </p:spTree>
    <p:extLst>
      <p:ext uri="{BB962C8B-B14F-4D97-AF65-F5344CB8AC3E}">
        <p14:creationId xmlns:p14="http://schemas.microsoft.com/office/powerpoint/2010/main" val="2605563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Initial sample includes all HRS respondents observed in marriage at first interview between 1994-2008</a:t>
            </a:r>
          </a:p>
          <a:p>
            <a:pPr marL="171450" indent="-171450">
              <a:buFont typeface="Arial" panose="020B0604020202020204" pitchFamily="34" charset="0"/>
              <a:buChar char="•"/>
            </a:pPr>
            <a:r>
              <a:rPr lang="en-US" dirty="0" smtClean="0"/>
              <a:t>Treated sample: those who transition to widowhood with a minimum of 5 pre-widowhood observations (10 or 9 years)</a:t>
            </a:r>
          </a:p>
          <a:p>
            <a:pPr marL="171450" indent="-171450">
              <a:buFont typeface="Arial" panose="020B0604020202020204" pitchFamily="34" charset="0"/>
              <a:buChar char="•"/>
            </a:pPr>
            <a:r>
              <a:rPr lang="en-US" dirty="0" smtClean="0"/>
              <a:t>Control sample: continuously married respondents with a minimum of six observations (12 or 11 years)</a:t>
            </a:r>
          </a:p>
          <a:p>
            <a:pPr marL="171450" indent="-171450">
              <a:buFont typeface="Arial" panose="020B0604020202020204" pitchFamily="34" charset="0"/>
              <a:buChar char="•"/>
            </a:pPr>
            <a:r>
              <a:rPr lang="en-US" dirty="0" smtClean="0"/>
              <a:t>Restrict to respondents with spouses who rate their health as excellent, very good, or good</a:t>
            </a: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30</a:t>
            </a:fld>
            <a:endParaRPr lang="fr-FR"/>
          </a:p>
        </p:txBody>
      </p:sp>
    </p:spTree>
    <p:extLst>
      <p:ext uri="{BB962C8B-B14F-4D97-AF65-F5344CB8AC3E}">
        <p14:creationId xmlns:p14="http://schemas.microsoft.com/office/powerpoint/2010/main" val="4219674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Estimate random effects regression where process time (pre-widowhood) predicts spousal self-rated health and allow process time coefficient to vary across individuals</a:t>
            </a:r>
          </a:p>
          <a:p>
            <a:pPr marL="171450" indent="-171450">
              <a:buFont typeface="Arial" panose="020B0604020202020204" pitchFamily="34" charset="0"/>
              <a:buChar char="•"/>
            </a:pPr>
            <a:r>
              <a:rPr lang="en-US" dirty="0" smtClean="0"/>
              <a:t>Lower 33% corresponds to the THD process: Large decrease in spousal self-rated health over ten years</a:t>
            </a:r>
          </a:p>
          <a:p>
            <a:pPr marL="171450" indent="-171450">
              <a:buFont typeface="Arial" panose="020B0604020202020204" pitchFamily="34" charset="0"/>
              <a:buChar char="•"/>
            </a:pPr>
            <a:r>
              <a:rPr lang="en-US" dirty="0" smtClean="0"/>
              <a:t>Upper 50% corresponds to no THD process: Spousal health remains relatively constant over ten years</a:t>
            </a:r>
          </a:p>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31</a:t>
            </a:fld>
            <a:endParaRPr lang="fr-FR"/>
          </a:p>
        </p:txBody>
      </p:sp>
    </p:spTree>
    <p:extLst>
      <p:ext uri="{BB962C8B-B14F-4D97-AF65-F5344CB8AC3E}">
        <p14:creationId xmlns:p14="http://schemas.microsoft.com/office/powerpoint/2010/main" val="1087194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32</a:t>
            </a:fld>
            <a:endParaRPr lang="fr-FR"/>
          </a:p>
        </p:txBody>
      </p:sp>
    </p:spTree>
    <p:extLst>
      <p:ext uri="{BB962C8B-B14F-4D97-AF65-F5344CB8AC3E}">
        <p14:creationId xmlns:p14="http://schemas.microsoft.com/office/powerpoint/2010/main" val="3954935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33</a:t>
            </a:fld>
            <a:endParaRPr lang="fr-FR"/>
          </a:p>
        </p:txBody>
      </p:sp>
    </p:spTree>
    <p:extLst>
      <p:ext uri="{BB962C8B-B14F-4D97-AF65-F5344CB8AC3E}">
        <p14:creationId xmlns:p14="http://schemas.microsoft.com/office/powerpoint/2010/main" val="116633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34</a:t>
            </a:fld>
            <a:endParaRPr lang="fr-FR"/>
          </a:p>
        </p:txBody>
      </p:sp>
    </p:spTree>
    <p:extLst>
      <p:ext uri="{BB962C8B-B14F-4D97-AF65-F5344CB8AC3E}">
        <p14:creationId xmlns:p14="http://schemas.microsoft.com/office/powerpoint/2010/main" val="733695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35</a:t>
            </a:fld>
            <a:endParaRPr lang="fr-FR"/>
          </a:p>
        </p:txBody>
      </p:sp>
    </p:spTree>
    <p:extLst>
      <p:ext uri="{BB962C8B-B14F-4D97-AF65-F5344CB8AC3E}">
        <p14:creationId xmlns:p14="http://schemas.microsoft.com/office/powerpoint/2010/main" val="3034237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36</a:t>
            </a:fld>
            <a:endParaRPr lang="fr-FR"/>
          </a:p>
        </p:txBody>
      </p:sp>
    </p:spTree>
    <p:extLst>
      <p:ext uri="{BB962C8B-B14F-4D97-AF65-F5344CB8AC3E}">
        <p14:creationId xmlns:p14="http://schemas.microsoft.com/office/powerpoint/2010/main" val="2689903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37</a:t>
            </a:fld>
            <a:endParaRPr lang="fr-FR"/>
          </a:p>
        </p:txBody>
      </p:sp>
    </p:spTree>
    <p:extLst>
      <p:ext uri="{BB962C8B-B14F-4D97-AF65-F5344CB8AC3E}">
        <p14:creationId xmlns:p14="http://schemas.microsoft.com/office/powerpoint/2010/main" val="118496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38</a:t>
            </a:fld>
            <a:endParaRPr lang="fr-FR"/>
          </a:p>
        </p:txBody>
      </p:sp>
    </p:spTree>
    <p:extLst>
      <p:ext uri="{BB962C8B-B14F-4D97-AF65-F5344CB8AC3E}">
        <p14:creationId xmlns:p14="http://schemas.microsoft.com/office/powerpoint/2010/main" val="8026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39</a:t>
            </a:fld>
            <a:endParaRPr lang="fr-FR"/>
          </a:p>
        </p:txBody>
      </p:sp>
    </p:spTree>
    <p:extLst>
      <p:ext uri="{BB962C8B-B14F-4D97-AF65-F5344CB8AC3E}">
        <p14:creationId xmlns:p14="http://schemas.microsoft.com/office/powerpoint/2010/main" val="78952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4</a:t>
            </a:fld>
            <a:endParaRPr lang="fr-FR"/>
          </a:p>
        </p:txBody>
      </p:sp>
    </p:spTree>
    <p:extLst>
      <p:ext uri="{BB962C8B-B14F-4D97-AF65-F5344CB8AC3E}">
        <p14:creationId xmlns:p14="http://schemas.microsoft.com/office/powerpoint/2010/main" val="3162265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So, to sum up the findings</a:t>
            </a:r>
            <a:r>
              <a:rPr lang="en-150" dirty="0" smtClean="0"/>
              <a:t>…</a:t>
            </a:r>
            <a:endParaRPr lang="en-US" dirty="0" smtClean="0"/>
          </a:p>
          <a:p>
            <a:pPr marL="171450" indent="-171450">
              <a:buFont typeface="Arial" panose="020B0604020202020204" pitchFamily="34" charset="0"/>
              <a:buChar char="•"/>
            </a:pPr>
            <a:r>
              <a:rPr lang="en-US" dirty="0" smtClean="0"/>
              <a:t>No pre-bereavement differences in mental wellbeing between the treated and control samples who did not experience a THD. However, considerable pre-bereavement differences up to five years prior to spousal loss for treated who experienced a THD</a:t>
            </a:r>
          </a:p>
          <a:p>
            <a:pPr marL="171450" indent="-171450">
              <a:buFont typeface="Arial" panose="020B0604020202020204" pitchFamily="34" charset="0"/>
              <a:buChar char="•"/>
            </a:pPr>
            <a:r>
              <a:rPr lang="en-US" dirty="0" smtClean="0"/>
              <a:t>Mental wellbeing may reach levels experienced one year prior to spousal loss, but not pre-process levels.</a:t>
            </a:r>
            <a:r>
              <a:rPr lang="en-US" baseline="0" dirty="0" smtClean="0"/>
              <a:t> </a:t>
            </a:r>
            <a:r>
              <a:rPr lang="en-US" dirty="0" smtClean="0"/>
              <a:t>Statements on the resilience of the bereaved may be overstated</a:t>
            </a:r>
          </a:p>
          <a:p>
            <a:pPr marL="171450" indent="-171450">
              <a:buFont typeface="Arial" panose="020B0604020202020204" pitchFamily="34" charset="0"/>
              <a:buChar char="•"/>
            </a:pPr>
            <a:r>
              <a:rPr lang="en-US" dirty="0" smtClean="0"/>
              <a:t>Total costs of widowhood are considerable for both the expected and unexpected bereaved. However costs tend to be greater for expected bereaved for whom the process began much earlier</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40</a:t>
            </a:fld>
            <a:endParaRPr lang="fr-FR"/>
          </a:p>
        </p:txBody>
      </p:sp>
    </p:spTree>
    <p:extLst>
      <p:ext uri="{BB962C8B-B14F-4D97-AF65-F5344CB8AC3E}">
        <p14:creationId xmlns:p14="http://schemas.microsoft.com/office/powerpoint/2010/main" val="4257875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We make both a theoretical and methodological contributions. </a:t>
            </a:r>
          </a:p>
          <a:p>
            <a:pPr marL="171450" indent="-171450">
              <a:buFont typeface="Arial" panose="020B0604020202020204" pitchFamily="34" charset="0"/>
              <a:buChar char="•"/>
            </a:pPr>
            <a:r>
              <a:rPr lang="en-US" dirty="0" smtClean="0"/>
              <a:t>Our theoretical contribution lies in defining “role history” in terms of the process leading to the event, which allows us to identify meaningful event-by-process comparison groups and</a:t>
            </a:r>
            <a:r>
              <a:rPr lang="en-US" baseline="0" dirty="0" smtClean="0"/>
              <a:t> l</a:t>
            </a:r>
            <a:r>
              <a:rPr lang="en-US" dirty="0" smtClean="0"/>
              <a:t>inks pre-transition differences to the event by means of the process</a:t>
            </a:r>
          </a:p>
          <a:p>
            <a:pPr marL="171450" indent="-171450">
              <a:buFont typeface="Arial" panose="020B0604020202020204" pitchFamily="34" charset="0"/>
              <a:buChar char="•"/>
            </a:pPr>
            <a:r>
              <a:rPr lang="en-US" dirty="0" smtClean="0"/>
              <a:t>Our methodological innovation lies in developing an approach to create event-by-process and comparison groups,</a:t>
            </a:r>
            <a:r>
              <a:rPr lang="en-US" baseline="0" dirty="0" smtClean="0"/>
              <a:t> in this study u</a:t>
            </a:r>
            <a:r>
              <a:rPr lang="en-US" dirty="0" smtClean="0"/>
              <a:t>nexpected widowhood and expected widowhood.</a:t>
            </a:r>
          </a:p>
          <a:p>
            <a:pPr marL="171450" indent="-171450">
              <a:buFont typeface="Arial" panose="020B0604020202020204" pitchFamily="34" charset="0"/>
              <a:buChar char="•"/>
            </a:pPr>
            <a:r>
              <a:rPr lang="en-US" dirty="0" smtClean="0"/>
              <a:t>However,</a:t>
            </a:r>
            <a:r>
              <a:rPr lang="en-US" baseline="0" dirty="0" smtClean="0"/>
              <a:t> the approach is e</a:t>
            </a:r>
            <a:r>
              <a:rPr lang="en-US" dirty="0" smtClean="0"/>
              <a:t>asily adaptable to other life events. For example, in another project we are already</a:t>
            </a:r>
            <a:r>
              <a:rPr lang="en-US" baseline="0" dirty="0" smtClean="0"/>
              <a:t> investigating d</a:t>
            </a:r>
            <a:r>
              <a:rPr lang="en-US" dirty="0" smtClean="0"/>
              <a:t>ivorce and the process of the declining quality in marital relationships using </a:t>
            </a:r>
            <a:r>
              <a:rPr lang="en-US" dirty="0" err="1" smtClean="0"/>
              <a:t>pairfam</a:t>
            </a:r>
            <a:r>
              <a:rPr lang="en-US" dirty="0" smtClean="0"/>
              <a:t> data.</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41</a:t>
            </a:fld>
            <a:endParaRPr lang="fr-FR"/>
          </a:p>
        </p:txBody>
      </p:sp>
    </p:spTree>
    <p:extLst>
      <p:ext uri="{BB962C8B-B14F-4D97-AF65-F5344CB8AC3E}">
        <p14:creationId xmlns:p14="http://schemas.microsoft.com/office/powerpoint/2010/main" val="2253592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42</a:t>
            </a:fld>
            <a:endParaRPr lang="fr-FR"/>
          </a:p>
        </p:txBody>
      </p:sp>
    </p:spTree>
    <p:extLst>
      <p:ext uri="{BB962C8B-B14F-4D97-AF65-F5344CB8AC3E}">
        <p14:creationId xmlns:p14="http://schemas.microsoft.com/office/powerpoint/2010/main" val="125250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5</a:t>
            </a:fld>
            <a:endParaRPr lang="fr-FR"/>
          </a:p>
        </p:txBody>
      </p:sp>
    </p:spTree>
    <p:extLst>
      <p:ext uri="{BB962C8B-B14F-4D97-AF65-F5344CB8AC3E}">
        <p14:creationId xmlns:p14="http://schemas.microsoft.com/office/powerpoint/2010/main" val="287725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6</a:t>
            </a:fld>
            <a:endParaRPr lang="fr-FR"/>
          </a:p>
        </p:txBody>
      </p:sp>
    </p:spTree>
    <p:extLst>
      <p:ext uri="{BB962C8B-B14F-4D97-AF65-F5344CB8AC3E}">
        <p14:creationId xmlns:p14="http://schemas.microsoft.com/office/powerpoint/2010/main" val="210444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Within the social sciences, demographers tend to study the risk of spousal loss,</a:t>
            </a:r>
            <a:r>
              <a:rPr lang="en-US" baseline="0" dirty="0" smtClean="0"/>
              <a:t> sociologists the economic and mental health consequences, and gerontologists plus psychologists the resilience of widows and widowers.  </a:t>
            </a:r>
          </a:p>
          <a:p>
            <a:pPr marL="171450" indent="-171450">
              <a:buFont typeface="Arial" panose="020B0604020202020204" pitchFamily="34" charset="0"/>
              <a:buChar char="•"/>
            </a:pPr>
            <a:r>
              <a:rPr lang="en-US" baseline="0" dirty="0" smtClean="0"/>
              <a:t>While I’ve only just highlighted a few disciplines working on widowhood, all disciplines share some key limitations:</a:t>
            </a:r>
          </a:p>
          <a:p>
            <a:pPr marL="171450" indent="-171450">
              <a:buFont typeface="Arial" panose="020B0604020202020204" pitchFamily="34" charset="0"/>
              <a:buChar char="•"/>
            </a:pPr>
            <a:r>
              <a:rPr lang="en-US" baseline="0" dirty="0" smtClean="0"/>
              <a:t>Their conceptualization and estimation of widowhood risk and vulnerability is selective and narrow in scope. </a:t>
            </a:r>
          </a:p>
          <a:p>
            <a:pPr marL="171450" indent="-171450">
              <a:buFont typeface="Arial" panose="020B0604020202020204" pitchFamily="34" charset="0"/>
              <a:buChar char="•"/>
            </a:pPr>
            <a:r>
              <a:rPr lang="en-US" dirty="0" smtClean="0"/>
              <a:t>Many studies are based on non-representative</a:t>
            </a:r>
            <a:r>
              <a:rPr lang="en-US" baseline="0" dirty="0" smtClean="0"/>
              <a:t> samples, overlook social inequalities, and </a:t>
            </a:r>
            <a:r>
              <a:rPr lang="en-US" dirty="0" smtClean="0"/>
              <a:t>focus on a single country or </a:t>
            </a:r>
            <a:r>
              <a:rPr lang="en-US" baseline="0" dirty="0" smtClean="0"/>
              <a:t>a single point in time.</a:t>
            </a:r>
            <a:endParaRPr lang="en-US" dirty="0" smtClean="0"/>
          </a:p>
          <a:p>
            <a:pPr marL="171450" indent="-171450">
              <a:buFont typeface="Arial" panose="020B0604020202020204" pitchFamily="34" charset="0"/>
              <a:buChar char="•"/>
            </a:pPr>
            <a:r>
              <a:rPr lang="en-US" baseline="0" dirty="0" smtClean="0"/>
              <a:t>This leaves us with a fragmented state-of-the-art that makes it difficult to draw any solid conclusions on variation in widowhood risk and vulnerability. </a:t>
            </a:r>
          </a:p>
          <a:p>
            <a:pPr marL="171450" indent="-171450">
              <a:buFont typeface="Arial" panose="020B0604020202020204" pitchFamily="34" charset="0"/>
              <a:buChar char="•"/>
            </a:pPr>
            <a:r>
              <a:rPr lang="en-US" baseline="0" dirty="0" smtClean="0"/>
              <a:t>The WIDOW project will remedy these limitations. </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7</a:t>
            </a:fld>
            <a:endParaRPr lang="fr-FR"/>
          </a:p>
        </p:txBody>
      </p:sp>
    </p:spTree>
    <p:extLst>
      <p:ext uri="{BB962C8B-B14F-4D97-AF65-F5344CB8AC3E}">
        <p14:creationId xmlns:p14="http://schemas.microsoft.com/office/powerpoint/2010/main" val="269098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t>The foundation of my project lies in a novel conceptual and methodological approach to the risk and vulnerability to widowhood.</a:t>
            </a:r>
          </a:p>
          <a:p>
            <a:pPr marL="171450" indent="-171450">
              <a:buFont typeface="Arial" panose="020B0604020202020204" pitchFamily="34" charset="0"/>
              <a:buChar char="•"/>
            </a:pPr>
            <a:r>
              <a:rPr lang="en-US" dirty="0" smtClean="0"/>
              <a:t>First, I will assess three dimensions of risk:</a:t>
            </a:r>
            <a:r>
              <a:rPr lang="en-US" baseline="0" dirty="0" smtClean="0"/>
              <a:t> the overall probability of ever becoming widowed, the conditional probability of widowhood among married adults, and the expected duration of widowhood among surviving spouses.</a:t>
            </a:r>
            <a:endParaRPr lang="en-US" dirty="0" smtClean="0"/>
          </a:p>
          <a:p>
            <a:pPr marL="171450" indent="-171450">
              <a:buFont typeface="Arial" panose="020B0604020202020204" pitchFamily="34" charset="0"/>
              <a:buChar char="•"/>
            </a:pPr>
            <a:r>
              <a:rPr lang="en-US" baseline="0" dirty="0" smtClean="0"/>
              <a:t>Contrasting these three elements facilitates a better understanding of how widowhood risks arise from processes related to marriage, divorce, remarriage and mortality.</a:t>
            </a:r>
          </a:p>
          <a:p>
            <a:pPr marL="171450" indent="-171450">
              <a:buFont typeface="Arial" panose="020B0604020202020204" pitchFamily="34" charset="0"/>
              <a:buChar char="•"/>
            </a:pPr>
            <a:r>
              <a:rPr lang="en-US" baseline="0" dirty="0" smtClean="0"/>
              <a:t>To do this I will use numerous cross-sectional surveys and a mix of regression modeling and life table analysis. </a:t>
            </a:r>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8</a:t>
            </a:fld>
            <a:endParaRPr lang="fr-FR"/>
          </a:p>
        </p:txBody>
      </p:sp>
    </p:spTree>
    <p:extLst>
      <p:ext uri="{BB962C8B-B14F-4D97-AF65-F5344CB8AC3E}">
        <p14:creationId xmlns:p14="http://schemas.microsoft.com/office/powerpoint/2010/main" val="244029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baseline="0" dirty="0" smtClean="0"/>
              <a:t>Second, I will assess the consequences of widowhood for mental health and economic wellbeing across the entire process of spousal death.</a:t>
            </a:r>
          </a:p>
          <a:p>
            <a:pPr marL="171450" indent="-171450">
              <a:buFont typeface="Arial" panose="020B0604020202020204" pitchFamily="34" charset="0"/>
              <a:buChar char="•"/>
            </a:pPr>
            <a:r>
              <a:rPr lang="en-US" baseline="0" dirty="0" smtClean="0"/>
              <a:t>That means looking at change before, during, and long after the event of spousal loss occurs for two distinct groups.</a:t>
            </a:r>
          </a:p>
          <a:p>
            <a:pPr marL="171450" indent="-171450">
              <a:buFont typeface="Arial" panose="020B0604020202020204" pitchFamily="34" charset="0"/>
              <a:buChar char="•"/>
            </a:pPr>
            <a:r>
              <a:rPr lang="en-US" baseline="0" dirty="0" smtClean="0"/>
              <a:t>Expecting survivors who anticipated the death of their spouse as well as </a:t>
            </a:r>
            <a:r>
              <a:rPr lang="en-US" baseline="0" dirty="0" err="1" smtClean="0"/>
              <a:t>unexpecting</a:t>
            </a:r>
            <a:r>
              <a:rPr lang="en-US" baseline="0" dirty="0" smtClean="0"/>
              <a:t> survivors who did not.</a:t>
            </a:r>
          </a:p>
          <a:p>
            <a:pPr marL="171450" indent="-171450">
              <a:buFont typeface="Arial" panose="020B0604020202020204" pitchFamily="34" charset="0"/>
              <a:buChar char="•"/>
            </a:pPr>
            <a:r>
              <a:rPr lang="en-US" baseline="0" dirty="0" smtClean="0"/>
              <a:t>This is important, because statements on general resilience to spousal loss may be overstated if they are based on shorter process of unexpected widowhood rather than the longer and burdensome process of expected widowhood  . </a:t>
            </a:r>
          </a:p>
          <a:p>
            <a:pPr marL="171450" indent="-171450">
              <a:buFont typeface="Arial" panose="020B0604020202020204" pitchFamily="34" charset="0"/>
              <a:buChar char="•"/>
            </a:pPr>
            <a:r>
              <a:rPr lang="en-US" baseline="0" dirty="0" smtClean="0"/>
              <a:t>For vulnerability, I will use a large number of household panel studies and matched random effects modeling approach. </a:t>
            </a:r>
          </a:p>
        </p:txBody>
      </p:sp>
      <p:sp>
        <p:nvSpPr>
          <p:cNvPr id="4" name="Espace réservé du numéro de diapositive 3"/>
          <p:cNvSpPr>
            <a:spLocks noGrp="1"/>
          </p:cNvSpPr>
          <p:nvPr>
            <p:ph type="sldNum" sz="quarter" idx="10"/>
          </p:nvPr>
        </p:nvSpPr>
        <p:spPr/>
        <p:txBody>
          <a:bodyPr/>
          <a:lstStyle/>
          <a:p>
            <a:fld id="{7E57D4DD-ECBB-4173-9D17-ABF69C993B2C}" type="slidenum">
              <a:rPr lang="fr-FR" smtClean="0"/>
              <a:t>9</a:t>
            </a:fld>
            <a:endParaRPr lang="fr-FR"/>
          </a:p>
        </p:txBody>
      </p:sp>
    </p:spTree>
    <p:extLst>
      <p:ext uri="{BB962C8B-B14F-4D97-AF65-F5344CB8AC3E}">
        <p14:creationId xmlns:p14="http://schemas.microsoft.com/office/powerpoint/2010/main" val="2094739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sans imag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37163" y="1851670"/>
            <a:ext cx="5652078" cy="857250"/>
          </a:xfrm>
        </p:spPr>
        <p:txBody>
          <a:bodyPr lIns="0" rIns="0" anchor="b">
            <a:normAutofit/>
          </a:bodyPr>
          <a:lstStyle>
            <a:lvl1pPr marL="0" algn="l" defTabSz="914400" rtl="0" eaLnBrk="1" latinLnBrk="0" hangingPunct="1">
              <a:spcBef>
                <a:spcPct val="0"/>
              </a:spcBef>
              <a:buNone/>
              <a:defRPr lang="fr-FR" sz="4000" b="1" kern="1200" cap="all" baseline="0" dirty="0" smtClean="0">
                <a:solidFill>
                  <a:srgbClr val="E6142D"/>
                </a:solidFill>
                <a:latin typeface="Arial Bold"/>
                <a:ea typeface="+mn-ea"/>
                <a:cs typeface="Arial Bold"/>
              </a:defRPr>
            </a:lvl1pPr>
          </a:lstStyle>
          <a:p>
            <a:r>
              <a:rPr lang="fr-FR" dirty="0"/>
              <a:t>Titre présentation</a:t>
            </a:r>
          </a:p>
        </p:txBody>
      </p:sp>
      <p:sp>
        <p:nvSpPr>
          <p:cNvPr id="12" name="Sous-titre 2"/>
          <p:cNvSpPr>
            <a:spLocks noGrp="1"/>
          </p:cNvSpPr>
          <p:nvPr>
            <p:ph type="subTitle" idx="1" hasCustomPrompt="1"/>
          </p:nvPr>
        </p:nvSpPr>
        <p:spPr>
          <a:xfrm>
            <a:off x="323850" y="2715831"/>
            <a:ext cx="5652137" cy="814268"/>
          </a:xfrm>
        </p:spPr>
        <p:txBody>
          <a:bodyPr wrap="square" lIns="0" tIns="0" bIns="0" anchor="ctr">
            <a:noAutofit/>
          </a:bodyPr>
          <a:lstStyle>
            <a:lvl1pPr marL="0" indent="0" algn="l">
              <a:lnSpc>
                <a:spcPct val="100000"/>
              </a:lnSpc>
              <a:buNone/>
              <a:defRPr lang="fr-FR" sz="3200" kern="1200" cap="all" dirty="0">
                <a:solidFill>
                  <a:srgbClr val="E6142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présentation</a:t>
            </a:r>
          </a:p>
        </p:txBody>
      </p:sp>
      <p:sp>
        <p:nvSpPr>
          <p:cNvPr id="13" name="Espace réservé de la date 3"/>
          <p:cNvSpPr>
            <a:spLocks noGrp="1"/>
          </p:cNvSpPr>
          <p:nvPr>
            <p:ph type="dt" sz="half" idx="10"/>
          </p:nvPr>
        </p:nvSpPr>
        <p:spPr>
          <a:xfrm>
            <a:off x="323850" y="3654222"/>
            <a:ext cx="4211582" cy="184666"/>
          </a:xfrm>
        </p:spPr>
        <p:txBody>
          <a:bodyPr wrap="square" lIns="0" tIns="0" bIns="0">
            <a:noAutofit/>
          </a:bodyPr>
          <a:lstStyle>
            <a:lvl1pPr marL="0" algn="l" defTabSz="914400" rtl="0" eaLnBrk="1" latinLnBrk="0" hangingPunct="1">
              <a:lnSpc>
                <a:spcPct val="130000"/>
              </a:lnSpc>
              <a:defRPr lang="fr-FR" sz="2000" kern="1200" smtClean="0">
                <a:solidFill>
                  <a:srgbClr val="E6142D"/>
                </a:solidFill>
                <a:latin typeface="Arial"/>
                <a:ea typeface="+mn-ea"/>
                <a:cs typeface="Arial"/>
              </a:defRPr>
            </a:lvl1pPr>
          </a:lstStyle>
          <a:p>
            <a:fld id="{70D40F0F-61AC-4266-9143-4508FB3F6C48}" type="datetime1">
              <a:rPr lang="fr-FR" smtClean="0"/>
              <a:pPr/>
              <a:t>26/09/2024</a:t>
            </a:fld>
            <a:endParaRPr lang="fr-FR" dirty="0"/>
          </a:p>
        </p:txBody>
      </p:sp>
      <p:pic>
        <p:nvPicPr>
          <p:cNvPr id="3" name="Image 2" descr="Sciences Po (logo). "/>
          <p:cNvPicPr>
            <a:picLocks noChangeAspect="1"/>
          </p:cNvPicPr>
          <p:nvPr userDrawn="1"/>
        </p:nvPicPr>
        <p:blipFill rotWithShape="1">
          <a:blip r:embed="rId2" cstate="print">
            <a:extLst>
              <a:ext uri="{28A0092B-C50C-407E-A947-70E740481C1C}">
                <a14:useLocalDpi xmlns:a14="http://schemas.microsoft.com/office/drawing/2010/main" val="0"/>
              </a:ext>
            </a:extLst>
          </a:blip>
          <a:srcRect l="15" r="15"/>
          <a:stretch/>
        </p:blipFill>
        <p:spPr>
          <a:xfrm>
            <a:off x="324000" y="273600"/>
            <a:ext cx="1831529" cy="288000"/>
          </a:xfrm>
          <a:prstGeom prst="rect">
            <a:avLst/>
          </a:prstGeom>
        </p:spPr>
      </p:pic>
      <p:sp>
        <p:nvSpPr>
          <p:cNvPr id="6" name="ZoneTexte 5"/>
          <p:cNvSpPr txBox="1"/>
          <p:nvPr userDrawn="1"/>
        </p:nvSpPr>
        <p:spPr>
          <a:xfrm>
            <a:off x="1583668" y="-596602"/>
            <a:ext cx="5976664" cy="369332"/>
          </a:xfrm>
          <a:prstGeom prst="rect">
            <a:avLst/>
          </a:prstGeom>
          <a:solidFill>
            <a:schemeClr val="bg1"/>
          </a:solidFill>
        </p:spPr>
        <p:txBody>
          <a:bodyPr wrap="square" rtlCol="0">
            <a:spAutoFit/>
          </a:bodyPr>
          <a:lstStyle/>
          <a:p>
            <a:pPr algn="ctr"/>
            <a:r>
              <a:rPr lang="fr-FR" dirty="0"/>
              <a:t>DISPOSITION « PAGE TITRE POUR</a:t>
            </a:r>
            <a:r>
              <a:rPr lang="fr-FR" baseline="0" dirty="0"/>
              <a:t> L’IMPRESSION »</a:t>
            </a:r>
            <a:endParaRPr lang="fr-FR" dirty="0"/>
          </a:p>
        </p:txBody>
      </p:sp>
    </p:spTree>
    <p:extLst>
      <p:ext uri="{BB962C8B-B14F-4D97-AF65-F5344CB8AC3E}">
        <p14:creationId xmlns:p14="http://schemas.microsoft.com/office/powerpoint/2010/main" val="15491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62363" y="4785996"/>
            <a:ext cx="2133600" cy="273844"/>
          </a:xfrm>
        </p:spPr>
        <p:txBody>
          <a:bodyPr/>
          <a:lstStyle>
            <a:lvl1pPr>
              <a:defRPr>
                <a:latin typeface="Arial" pitchFamily="34" charset="0"/>
                <a:cs typeface="Arial" pitchFamily="34" charset="0"/>
              </a:defRPr>
            </a:lvl1pPr>
          </a:lstStyle>
          <a:p>
            <a:fld id="{88FBC93E-3707-4A21-892E-1BE3E436B7C7}" type="datetime1">
              <a:rPr lang="fr-FR" smtClean="0"/>
              <a:t>26/09/2024</a:t>
            </a:fld>
            <a:endParaRPr lang="fr-FR"/>
          </a:p>
        </p:txBody>
      </p:sp>
      <p:sp>
        <p:nvSpPr>
          <p:cNvPr id="5" name="Espace réservé du pied de page 4"/>
          <p:cNvSpPr>
            <a:spLocks noGrp="1"/>
          </p:cNvSpPr>
          <p:nvPr>
            <p:ph type="ftr" sz="quarter" idx="11"/>
          </p:nvPr>
        </p:nvSpPr>
        <p:spPr>
          <a:xfrm>
            <a:off x="3124200" y="4785996"/>
            <a:ext cx="2895600" cy="273844"/>
          </a:xfrm>
        </p:spPr>
        <p:txBody>
          <a:bodyPr/>
          <a:lstStyle/>
          <a:p>
            <a:endParaRPr lang="fr-FR"/>
          </a:p>
        </p:txBody>
      </p:sp>
      <p:sp>
        <p:nvSpPr>
          <p:cNvPr id="6" name="Espace réservé du numéro de diapositive 5"/>
          <p:cNvSpPr>
            <a:spLocks noGrp="1"/>
          </p:cNvSpPr>
          <p:nvPr>
            <p:ph type="sldNum" sz="quarter" idx="12"/>
          </p:nvPr>
        </p:nvSpPr>
        <p:spPr>
          <a:xfrm>
            <a:off x="6645702" y="4785996"/>
            <a:ext cx="2133600" cy="273844"/>
          </a:xfrm>
        </p:spPr>
        <p:txBody>
          <a:bodyPr/>
          <a:lstStyle>
            <a:lvl1pPr>
              <a:defRPr sz="1000">
                <a:latin typeface="Arial" pitchFamily="34" charset="0"/>
                <a:cs typeface="Arial" pitchFamily="34" charset="0"/>
              </a:defRPr>
            </a:lvl1pPr>
          </a:lstStyle>
          <a:p>
            <a:fld id="{5F994224-BB2D-4967-A46A-C39E0F5B812A}" type="slidenum">
              <a:rPr lang="fr-FR" smtClean="0"/>
              <a:pPr/>
              <a:t>‹N°›</a:t>
            </a:fld>
            <a:endParaRPr lang="fr-FR" dirty="0"/>
          </a:p>
        </p:txBody>
      </p:sp>
      <p:sp>
        <p:nvSpPr>
          <p:cNvPr id="10" name="Rectangle 9"/>
          <p:cNvSpPr/>
          <p:nvPr userDrawn="1"/>
        </p:nvSpPr>
        <p:spPr>
          <a:xfrm>
            <a:off x="0" y="0"/>
            <a:ext cx="9144000" cy="594000"/>
          </a:xfrm>
          <a:prstGeom prst="rect">
            <a:avLst/>
          </a:prstGeom>
          <a:solidFill>
            <a:srgbClr val="E614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7" name="Espace réservé du texte 14"/>
          <p:cNvSpPr>
            <a:spLocks noGrp="1"/>
          </p:cNvSpPr>
          <p:nvPr>
            <p:ph type="body" sz="quarter" idx="15" hasCustomPrompt="1"/>
          </p:nvPr>
        </p:nvSpPr>
        <p:spPr>
          <a:xfrm>
            <a:off x="2110770" y="115857"/>
            <a:ext cx="6732240" cy="241127"/>
          </a:xfrm>
        </p:spPr>
        <p:txBody>
          <a:bodyPr>
            <a:noAutofit/>
          </a:bodyPr>
          <a:lstStyle>
            <a:lvl1pPr marL="0" indent="0" algn="r">
              <a:buFontTx/>
              <a:buNone/>
              <a:defRPr sz="1500"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Titre de la présentation</a:t>
            </a:r>
          </a:p>
        </p:txBody>
      </p:sp>
      <p:sp>
        <p:nvSpPr>
          <p:cNvPr id="18" name="Espace réservé du texte 14"/>
          <p:cNvSpPr>
            <a:spLocks noGrp="1"/>
          </p:cNvSpPr>
          <p:nvPr>
            <p:ph type="body" sz="quarter" idx="16" hasCustomPrompt="1"/>
          </p:nvPr>
        </p:nvSpPr>
        <p:spPr>
          <a:xfrm>
            <a:off x="2110770" y="316324"/>
            <a:ext cx="6732240" cy="183334"/>
          </a:xfrm>
        </p:spPr>
        <p:txBody>
          <a:bodyPr>
            <a:noAutofit/>
          </a:bodyPr>
          <a:lstStyle>
            <a:lvl1pPr marL="0" indent="0" algn="r">
              <a:buFontTx/>
              <a:buNone/>
              <a:defRPr sz="1000" b="1" cap="none"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Sous titre de la présentation</a:t>
            </a:r>
          </a:p>
        </p:txBody>
      </p:sp>
      <p:sp>
        <p:nvSpPr>
          <p:cNvPr id="16" name="Titre 2"/>
          <p:cNvSpPr>
            <a:spLocks noGrp="1"/>
          </p:cNvSpPr>
          <p:nvPr>
            <p:ph type="title"/>
          </p:nvPr>
        </p:nvSpPr>
        <p:spPr>
          <a:xfrm>
            <a:off x="323850" y="689410"/>
            <a:ext cx="8423909" cy="523800"/>
          </a:xfrm>
        </p:spPr>
        <p:txBody>
          <a:bodyPr>
            <a:normAutofit/>
          </a:bodyPr>
          <a:lstStyle>
            <a:lvl1pPr marL="450000" algn="l">
              <a:spcAft>
                <a:spcPts val="0"/>
              </a:spcAft>
              <a:tabLst/>
              <a:defRPr lang="fr-FR" sz="2200" b="1" kern="1200" cap="all" baseline="0" dirty="0">
                <a:solidFill>
                  <a:srgbClr val="E6142D"/>
                </a:solidFill>
                <a:latin typeface="Arial" pitchFamily="34" charset="0"/>
                <a:ea typeface="+mn-ea"/>
                <a:cs typeface="Arial" pitchFamily="34" charset="0"/>
              </a:defRPr>
            </a:lvl1pPr>
          </a:lstStyle>
          <a:p>
            <a:r>
              <a:rPr lang="fr-FR" dirty="0"/>
              <a:t>Modifiez le style du titre</a:t>
            </a:r>
          </a:p>
        </p:txBody>
      </p:sp>
      <p:sp>
        <p:nvSpPr>
          <p:cNvPr id="11" name="Espace réservé du contenu 11"/>
          <p:cNvSpPr>
            <a:spLocks noGrp="1"/>
          </p:cNvSpPr>
          <p:nvPr>
            <p:ph sz="quarter" idx="14"/>
          </p:nvPr>
        </p:nvSpPr>
        <p:spPr>
          <a:xfrm>
            <a:off x="323850" y="1234440"/>
            <a:ext cx="8424863" cy="3361373"/>
          </a:xfrm>
        </p:spPr>
        <p:txBody>
          <a:bodyPr/>
          <a:lstStyle>
            <a:lvl1pPr marL="450000" indent="0">
              <a:lnSpc>
                <a:spcPct val="110000"/>
              </a:lnSpc>
              <a:spcBef>
                <a:spcPts val="0"/>
              </a:spcBef>
              <a:spcAft>
                <a:spcPts val="25"/>
              </a:spcAft>
              <a:buNone/>
              <a:defRPr lang="fr-FR" sz="2000" kern="1200" cap="none" baseline="0" dirty="0" smtClean="0">
                <a:solidFill>
                  <a:srgbClr val="E6142D"/>
                </a:solidFill>
                <a:latin typeface="Arial" pitchFamily="34" charset="0"/>
                <a:ea typeface="+mn-ea"/>
                <a:cs typeface="Arial" pitchFamily="34" charset="0"/>
              </a:defRPr>
            </a:lvl1pPr>
            <a:lvl2pPr marL="648000" indent="-182563">
              <a:lnSpc>
                <a:spcPct val="110000"/>
              </a:lnSpc>
              <a:spcBef>
                <a:spcPts val="0"/>
              </a:spcBef>
              <a:spcAft>
                <a:spcPts val="0"/>
              </a:spcAft>
              <a:buFont typeface="Arial" pitchFamily="34" charset="0"/>
              <a:buChar char="•"/>
              <a:tabLst>
                <a:tab pos="182563" algn="l"/>
              </a:tabLst>
              <a:defRPr sz="1800" b="0">
                <a:latin typeface="Arial" pitchFamily="34" charset="0"/>
                <a:cs typeface="Arial" pitchFamily="34" charset="0"/>
              </a:defRPr>
            </a:lvl2pPr>
            <a:lvl3pPr marL="900000" indent="-285750">
              <a:lnSpc>
                <a:spcPct val="110000"/>
              </a:lnSpc>
              <a:spcBef>
                <a:spcPts val="0"/>
              </a:spcBef>
              <a:buFont typeface="Calibri" panose="020F0502020204030204" pitchFamily="34" charset="0"/>
              <a:buChar char="‒"/>
              <a:defRPr sz="18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4"/>
          <p:cNvSpPr>
            <a:spLocks noGrp="1"/>
          </p:cNvSpPr>
          <p:nvPr>
            <p:ph type="body" sz="quarter" idx="17" hasCustomPrompt="1"/>
          </p:nvPr>
        </p:nvSpPr>
        <p:spPr>
          <a:xfrm>
            <a:off x="179512" y="176436"/>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1125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12" name="Rectangle 11"/>
          <p:cNvSpPr/>
          <p:nvPr userDrawn="1"/>
        </p:nvSpPr>
        <p:spPr>
          <a:xfrm>
            <a:off x="0" y="0"/>
            <a:ext cx="9144000" cy="594000"/>
          </a:xfrm>
          <a:prstGeom prst="rect">
            <a:avLst/>
          </a:prstGeom>
          <a:solidFill>
            <a:srgbClr val="E614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0" name="Espace réservé du pied de page 4"/>
          <p:cNvSpPr>
            <a:spLocks noGrp="1"/>
          </p:cNvSpPr>
          <p:nvPr>
            <p:ph type="ftr" sz="quarter" idx="11"/>
          </p:nvPr>
        </p:nvSpPr>
        <p:spPr>
          <a:xfrm>
            <a:off x="3124200" y="4785996"/>
            <a:ext cx="2895600" cy="273844"/>
          </a:xfrm>
        </p:spPr>
        <p:txBody>
          <a:bodyPr/>
          <a:lstStyle/>
          <a:p>
            <a:endParaRPr lang="fr-FR"/>
          </a:p>
        </p:txBody>
      </p:sp>
      <p:sp>
        <p:nvSpPr>
          <p:cNvPr id="11" name="Espace réservé du numéro de diapositive 5"/>
          <p:cNvSpPr>
            <a:spLocks noGrp="1"/>
          </p:cNvSpPr>
          <p:nvPr>
            <p:ph type="sldNum" sz="quarter" idx="12"/>
          </p:nvPr>
        </p:nvSpPr>
        <p:spPr>
          <a:xfrm>
            <a:off x="6645702" y="4785996"/>
            <a:ext cx="2133600" cy="273844"/>
          </a:xfrm>
        </p:spPr>
        <p:txBody>
          <a:bodyPr/>
          <a:lstStyle>
            <a:lvl1pPr>
              <a:defRPr sz="1000">
                <a:latin typeface="Arial" pitchFamily="34" charset="0"/>
                <a:cs typeface="Arial" pitchFamily="34" charset="0"/>
              </a:defRPr>
            </a:lvl1pPr>
          </a:lstStyle>
          <a:p>
            <a:fld id="{5F994224-BB2D-4967-A46A-C39E0F5B812A}" type="slidenum">
              <a:rPr lang="fr-FR" smtClean="0"/>
              <a:pPr/>
              <a:t>‹N°›</a:t>
            </a:fld>
            <a:endParaRPr lang="fr-FR" dirty="0"/>
          </a:p>
        </p:txBody>
      </p:sp>
      <p:sp>
        <p:nvSpPr>
          <p:cNvPr id="18" name="Espace réservé du texte 14"/>
          <p:cNvSpPr>
            <a:spLocks noGrp="1"/>
          </p:cNvSpPr>
          <p:nvPr>
            <p:ph type="body" sz="quarter" idx="15" hasCustomPrompt="1"/>
          </p:nvPr>
        </p:nvSpPr>
        <p:spPr>
          <a:xfrm>
            <a:off x="2110770" y="115857"/>
            <a:ext cx="6732240" cy="241127"/>
          </a:xfrm>
        </p:spPr>
        <p:txBody>
          <a:bodyPr>
            <a:noAutofit/>
          </a:bodyPr>
          <a:lstStyle>
            <a:lvl1pPr marL="0" indent="0" algn="r">
              <a:buFontTx/>
              <a:buNone/>
              <a:defRPr sz="1500"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Titre de la présentation</a:t>
            </a:r>
          </a:p>
        </p:txBody>
      </p:sp>
      <p:sp>
        <p:nvSpPr>
          <p:cNvPr id="19" name="Espace réservé du texte 14"/>
          <p:cNvSpPr>
            <a:spLocks noGrp="1"/>
          </p:cNvSpPr>
          <p:nvPr>
            <p:ph type="body" sz="quarter" idx="16" hasCustomPrompt="1"/>
          </p:nvPr>
        </p:nvSpPr>
        <p:spPr>
          <a:xfrm>
            <a:off x="2110770" y="316324"/>
            <a:ext cx="6732240" cy="183334"/>
          </a:xfrm>
        </p:spPr>
        <p:txBody>
          <a:bodyPr>
            <a:noAutofit/>
          </a:bodyPr>
          <a:lstStyle>
            <a:lvl1pPr marL="0" indent="0" algn="r">
              <a:buFontTx/>
              <a:buNone/>
              <a:defRPr sz="1000" b="1" cap="none"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Sous titre de la présentation</a:t>
            </a:r>
          </a:p>
        </p:txBody>
      </p:sp>
      <p:sp>
        <p:nvSpPr>
          <p:cNvPr id="20" name="Espace réservé de la date 3"/>
          <p:cNvSpPr>
            <a:spLocks noGrp="1"/>
          </p:cNvSpPr>
          <p:nvPr>
            <p:ph type="dt" sz="half" idx="10"/>
          </p:nvPr>
        </p:nvSpPr>
        <p:spPr>
          <a:xfrm>
            <a:off x="251520" y="4778376"/>
            <a:ext cx="2133600" cy="273844"/>
          </a:xfrm>
        </p:spPr>
        <p:txBody>
          <a:bodyPr/>
          <a:lstStyle>
            <a:lvl1pPr>
              <a:defRPr sz="1000">
                <a:latin typeface="Arial" pitchFamily="34" charset="0"/>
                <a:cs typeface="Arial" pitchFamily="34" charset="0"/>
              </a:defRPr>
            </a:lvl1pPr>
          </a:lstStyle>
          <a:p>
            <a:fld id="{97D6CC3A-538B-450C-8B91-5C43C0614404}" type="datetime1">
              <a:rPr lang="fr-FR" smtClean="0"/>
              <a:t>26/09/2024</a:t>
            </a:fld>
            <a:endParaRPr lang="fr-FR" dirty="0"/>
          </a:p>
        </p:txBody>
      </p:sp>
      <p:sp>
        <p:nvSpPr>
          <p:cNvPr id="15" name="Titre 2"/>
          <p:cNvSpPr>
            <a:spLocks noGrp="1"/>
          </p:cNvSpPr>
          <p:nvPr>
            <p:ph type="title"/>
          </p:nvPr>
        </p:nvSpPr>
        <p:spPr>
          <a:xfrm>
            <a:off x="323850" y="689410"/>
            <a:ext cx="8423909" cy="523800"/>
          </a:xfrm>
        </p:spPr>
        <p:txBody>
          <a:bodyPr>
            <a:normAutofit/>
          </a:bodyPr>
          <a:lstStyle>
            <a:lvl1pPr marL="648000" algn="l">
              <a:spcAft>
                <a:spcPts val="0"/>
              </a:spcAft>
              <a:tabLst/>
              <a:defRPr lang="fr-FR" sz="2200" b="1" kern="1200" cap="all" baseline="0" dirty="0">
                <a:solidFill>
                  <a:srgbClr val="E6142D"/>
                </a:solidFill>
                <a:latin typeface="Arial" pitchFamily="34" charset="0"/>
                <a:ea typeface="+mn-ea"/>
                <a:cs typeface="Arial" pitchFamily="34" charset="0"/>
              </a:defRPr>
            </a:lvl1pPr>
          </a:lstStyle>
          <a:p>
            <a:r>
              <a:rPr lang="fr-FR" dirty="0"/>
              <a:t>Modifiez le style du titre</a:t>
            </a:r>
          </a:p>
        </p:txBody>
      </p:sp>
      <p:sp>
        <p:nvSpPr>
          <p:cNvPr id="13" name="ZoneTexte 12"/>
          <p:cNvSpPr txBox="1"/>
          <p:nvPr userDrawn="1"/>
        </p:nvSpPr>
        <p:spPr>
          <a:xfrm>
            <a:off x="1583668" y="-596602"/>
            <a:ext cx="5976664" cy="369332"/>
          </a:xfrm>
          <a:prstGeom prst="rect">
            <a:avLst/>
          </a:prstGeom>
          <a:solidFill>
            <a:schemeClr val="bg1"/>
          </a:solidFill>
        </p:spPr>
        <p:txBody>
          <a:bodyPr wrap="square" rtlCol="0">
            <a:spAutoFit/>
          </a:bodyPr>
          <a:lstStyle/>
          <a:p>
            <a:pPr algn="ctr"/>
            <a:r>
              <a:rPr lang="fr-FR" dirty="0"/>
              <a:t>DISPOSITION « TITRE SEUL »</a:t>
            </a:r>
          </a:p>
        </p:txBody>
      </p:sp>
      <p:sp>
        <p:nvSpPr>
          <p:cNvPr id="16" name="Espace réservé du texte 14"/>
          <p:cNvSpPr>
            <a:spLocks noGrp="1"/>
          </p:cNvSpPr>
          <p:nvPr>
            <p:ph type="body" sz="quarter" idx="17" hasCustomPrompt="1"/>
          </p:nvPr>
        </p:nvSpPr>
        <p:spPr>
          <a:xfrm>
            <a:off x="179512" y="176436"/>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331081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isuel et texte">
    <p:spTree>
      <p:nvGrpSpPr>
        <p:cNvPr id="1" name=""/>
        <p:cNvGrpSpPr/>
        <p:nvPr/>
      </p:nvGrpSpPr>
      <p:grpSpPr>
        <a:xfrm>
          <a:off x="0" y="0"/>
          <a:ext cx="0" cy="0"/>
          <a:chOff x="0" y="0"/>
          <a:chExt cx="0" cy="0"/>
        </a:xfrm>
      </p:grpSpPr>
      <p:sp>
        <p:nvSpPr>
          <p:cNvPr id="11" name="Rectangle 10"/>
          <p:cNvSpPr/>
          <p:nvPr userDrawn="1"/>
        </p:nvSpPr>
        <p:spPr>
          <a:xfrm>
            <a:off x="0" y="0"/>
            <a:ext cx="9144000" cy="594000"/>
          </a:xfrm>
          <a:prstGeom prst="rect">
            <a:avLst/>
          </a:prstGeom>
          <a:solidFill>
            <a:srgbClr val="E614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Espace réservé du pied de page 4"/>
          <p:cNvSpPr>
            <a:spLocks noGrp="1"/>
          </p:cNvSpPr>
          <p:nvPr>
            <p:ph type="ftr" sz="quarter" idx="11"/>
          </p:nvPr>
        </p:nvSpPr>
        <p:spPr>
          <a:xfrm>
            <a:off x="3124200" y="4785996"/>
            <a:ext cx="2895600" cy="273844"/>
          </a:xfrm>
        </p:spPr>
        <p:txBody>
          <a:bodyPr/>
          <a:lstStyle/>
          <a:p>
            <a:endParaRPr lang="fr-FR"/>
          </a:p>
        </p:txBody>
      </p:sp>
      <p:sp>
        <p:nvSpPr>
          <p:cNvPr id="10" name="Espace réservé du numéro de diapositive 5"/>
          <p:cNvSpPr>
            <a:spLocks noGrp="1"/>
          </p:cNvSpPr>
          <p:nvPr>
            <p:ph type="sldNum" sz="quarter" idx="12"/>
          </p:nvPr>
        </p:nvSpPr>
        <p:spPr>
          <a:xfrm>
            <a:off x="6645702" y="4785996"/>
            <a:ext cx="2133600" cy="273844"/>
          </a:xfrm>
        </p:spPr>
        <p:txBody>
          <a:bodyPr/>
          <a:lstStyle>
            <a:lvl1pPr>
              <a:defRPr sz="1000">
                <a:latin typeface="Arial" pitchFamily="34" charset="0"/>
                <a:cs typeface="Arial" pitchFamily="34" charset="0"/>
              </a:defRPr>
            </a:lvl1pPr>
          </a:lstStyle>
          <a:p>
            <a:fld id="{5F994224-BB2D-4967-A46A-C39E0F5B812A}" type="slidenum">
              <a:rPr lang="fr-FR" smtClean="0"/>
              <a:pPr/>
              <a:t>‹N°›</a:t>
            </a:fld>
            <a:endParaRPr lang="fr-FR" dirty="0"/>
          </a:p>
        </p:txBody>
      </p:sp>
      <p:sp>
        <p:nvSpPr>
          <p:cNvPr id="17" name="Espace réservé du texte 14"/>
          <p:cNvSpPr>
            <a:spLocks noGrp="1"/>
          </p:cNvSpPr>
          <p:nvPr>
            <p:ph type="body" sz="quarter" idx="15" hasCustomPrompt="1"/>
          </p:nvPr>
        </p:nvSpPr>
        <p:spPr>
          <a:xfrm>
            <a:off x="2110770" y="115857"/>
            <a:ext cx="6732240" cy="241127"/>
          </a:xfrm>
        </p:spPr>
        <p:txBody>
          <a:bodyPr>
            <a:noAutofit/>
          </a:bodyPr>
          <a:lstStyle>
            <a:lvl1pPr marL="0" indent="0" algn="r">
              <a:buFontTx/>
              <a:buNone/>
              <a:defRPr sz="1500"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Titre de la présentation</a:t>
            </a:r>
          </a:p>
        </p:txBody>
      </p:sp>
      <p:sp>
        <p:nvSpPr>
          <p:cNvPr id="19" name="Espace réservé du texte 14"/>
          <p:cNvSpPr>
            <a:spLocks noGrp="1"/>
          </p:cNvSpPr>
          <p:nvPr>
            <p:ph type="body" sz="quarter" idx="16" hasCustomPrompt="1"/>
          </p:nvPr>
        </p:nvSpPr>
        <p:spPr>
          <a:xfrm>
            <a:off x="2110770" y="316324"/>
            <a:ext cx="6732240" cy="183334"/>
          </a:xfrm>
        </p:spPr>
        <p:txBody>
          <a:bodyPr>
            <a:noAutofit/>
          </a:bodyPr>
          <a:lstStyle>
            <a:lvl1pPr marL="0" indent="0" algn="r">
              <a:buFontTx/>
              <a:buNone/>
              <a:defRPr sz="1000" b="1" cap="none"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Sous titre de la présentation</a:t>
            </a:r>
          </a:p>
        </p:txBody>
      </p:sp>
      <p:sp>
        <p:nvSpPr>
          <p:cNvPr id="22" name="Espace réservé de la date 3"/>
          <p:cNvSpPr>
            <a:spLocks noGrp="1"/>
          </p:cNvSpPr>
          <p:nvPr>
            <p:ph type="dt" sz="half" idx="10"/>
          </p:nvPr>
        </p:nvSpPr>
        <p:spPr>
          <a:xfrm>
            <a:off x="251520" y="4778376"/>
            <a:ext cx="2133600" cy="273844"/>
          </a:xfrm>
        </p:spPr>
        <p:txBody>
          <a:bodyPr/>
          <a:lstStyle>
            <a:lvl1pPr>
              <a:defRPr sz="1000">
                <a:latin typeface="Arial" pitchFamily="34" charset="0"/>
                <a:cs typeface="Arial" pitchFamily="34" charset="0"/>
              </a:defRPr>
            </a:lvl1pPr>
          </a:lstStyle>
          <a:p>
            <a:fld id="{97D6CC3A-538B-450C-8B91-5C43C0614404}" type="datetime1">
              <a:rPr lang="fr-FR" smtClean="0"/>
              <a:t>26/09/2024</a:t>
            </a:fld>
            <a:endParaRPr lang="fr-FR" dirty="0"/>
          </a:p>
        </p:txBody>
      </p:sp>
      <p:sp>
        <p:nvSpPr>
          <p:cNvPr id="12" name="Espace réservé du contenu 11"/>
          <p:cNvSpPr>
            <a:spLocks noGrp="1"/>
          </p:cNvSpPr>
          <p:nvPr>
            <p:ph sz="quarter" idx="14"/>
          </p:nvPr>
        </p:nvSpPr>
        <p:spPr>
          <a:xfrm>
            <a:off x="0" y="842962"/>
            <a:ext cx="4503420" cy="3673475"/>
          </a:xfrm>
        </p:spPr>
        <p:txBody>
          <a:bodyPr/>
          <a:lstStyle>
            <a:lvl1pPr marL="0" indent="0">
              <a:lnSpc>
                <a:spcPct val="110000"/>
              </a:lnSpc>
              <a:spcBef>
                <a:spcPts val="1800"/>
              </a:spcBef>
              <a:spcAft>
                <a:spcPts val="600"/>
              </a:spcAft>
              <a:buNone/>
              <a:defRPr lang="fr-FR" sz="2000" kern="1200" cap="none" baseline="0" dirty="0" smtClean="0">
                <a:solidFill>
                  <a:schemeClr val="tx1"/>
                </a:solidFill>
                <a:latin typeface="Arial" pitchFamily="34" charset="0"/>
                <a:ea typeface="+mn-ea"/>
                <a:cs typeface="Arial" pitchFamily="34" charset="0"/>
              </a:defRPr>
            </a:lvl1pPr>
            <a:lvl2pPr marL="182563" indent="-182563">
              <a:lnSpc>
                <a:spcPct val="110000"/>
              </a:lnSpc>
              <a:spcBef>
                <a:spcPts val="600"/>
              </a:spcBef>
              <a:spcAft>
                <a:spcPts val="600"/>
              </a:spcAft>
              <a:buFont typeface="Arial" pitchFamily="34" charset="0"/>
              <a:buChar char="•"/>
              <a:tabLst>
                <a:tab pos="182563" algn="l"/>
              </a:tabLst>
              <a:defRPr sz="1600" b="1">
                <a:latin typeface="Arial" pitchFamily="34" charset="0"/>
                <a:cs typeface="Arial" pitchFamily="34" charset="0"/>
              </a:defRPr>
            </a:lvl2pPr>
            <a:lvl3pPr marL="182563" indent="0">
              <a:lnSpc>
                <a:spcPct val="110000"/>
              </a:lnSpc>
              <a:spcBef>
                <a:spcPts val="0"/>
              </a:spcBef>
              <a:buNone/>
              <a:defRPr sz="1400"/>
            </a:lvl3pPr>
          </a:lstStyle>
          <a:p>
            <a:pPr lvl="0"/>
            <a:endParaRPr lang="fr-FR" dirty="0"/>
          </a:p>
        </p:txBody>
      </p:sp>
      <p:sp>
        <p:nvSpPr>
          <p:cNvPr id="13" name="Espace réservé du contenu 11"/>
          <p:cNvSpPr>
            <a:spLocks noGrp="1"/>
          </p:cNvSpPr>
          <p:nvPr>
            <p:ph sz="quarter" idx="17"/>
          </p:nvPr>
        </p:nvSpPr>
        <p:spPr>
          <a:xfrm>
            <a:off x="5004048" y="1203598"/>
            <a:ext cx="3728472" cy="2952328"/>
          </a:xfrm>
        </p:spPr>
        <p:txBody>
          <a:bodyPr anchor="ctr"/>
          <a:lstStyle>
            <a:lvl1pPr marL="0" indent="0">
              <a:lnSpc>
                <a:spcPct val="110000"/>
              </a:lnSpc>
              <a:spcBef>
                <a:spcPts val="0"/>
              </a:spcBef>
              <a:spcAft>
                <a:spcPts val="0"/>
              </a:spcAft>
              <a:buNone/>
              <a:defRPr lang="fr-FR" sz="2000" b="1" kern="1200" cap="none" baseline="0" dirty="0" smtClean="0">
                <a:solidFill>
                  <a:schemeClr val="tx1"/>
                </a:solidFill>
                <a:latin typeface="Arial" pitchFamily="34" charset="0"/>
                <a:ea typeface="+mn-ea"/>
                <a:cs typeface="Arial" pitchFamily="34" charset="0"/>
              </a:defRPr>
            </a:lvl1pPr>
            <a:lvl2pPr marL="182563" indent="-182563">
              <a:lnSpc>
                <a:spcPct val="110000"/>
              </a:lnSpc>
              <a:spcBef>
                <a:spcPts val="0"/>
              </a:spcBef>
              <a:spcAft>
                <a:spcPts val="0"/>
              </a:spcAft>
              <a:buFont typeface="Arial" pitchFamily="34" charset="0"/>
              <a:buChar char="•"/>
              <a:tabLst>
                <a:tab pos="182563" algn="l"/>
              </a:tabLst>
              <a:defRPr sz="1800" b="0">
                <a:latin typeface="Arial" pitchFamily="34" charset="0"/>
                <a:cs typeface="Arial" pitchFamily="34" charset="0"/>
              </a:defRPr>
            </a:lvl2pPr>
            <a:lvl3pPr marL="182563" indent="0">
              <a:lnSpc>
                <a:spcPct val="110000"/>
              </a:lnSpc>
              <a:spcBef>
                <a:spcPts val="0"/>
              </a:spcBef>
              <a:buNone/>
              <a:defRPr sz="1400"/>
            </a:lvl3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14"/>
          <p:cNvSpPr>
            <a:spLocks noGrp="1"/>
          </p:cNvSpPr>
          <p:nvPr>
            <p:ph type="body" sz="quarter" idx="18" hasCustomPrompt="1"/>
          </p:nvPr>
        </p:nvSpPr>
        <p:spPr>
          <a:xfrm>
            <a:off x="179512" y="176436"/>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372278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e et visuel">
    <p:spTree>
      <p:nvGrpSpPr>
        <p:cNvPr id="1" name=""/>
        <p:cNvGrpSpPr/>
        <p:nvPr/>
      </p:nvGrpSpPr>
      <p:grpSpPr>
        <a:xfrm>
          <a:off x="0" y="0"/>
          <a:ext cx="0" cy="0"/>
          <a:chOff x="0" y="0"/>
          <a:chExt cx="0" cy="0"/>
        </a:xfrm>
      </p:grpSpPr>
      <p:sp>
        <p:nvSpPr>
          <p:cNvPr id="11" name="Rectangle 10"/>
          <p:cNvSpPr/>
          <p:nvPr userDrawn="1"/>
        </p:nvSpPr>
        <p:spPr>
          <a:xfrm>
            <a:off x="0" y="0"/>
            <a:ext cx="9144000" cy="594000"/>
          </a:xfrm>
          <a:prstGeom prst="rect">
            <a:avLst/>
          </a:prstGeom>
          <a:solidFill>
            <a:srgbClr val="E614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Espace réservé du pied de page 4"/>
          <p:cNvSpPr>
            <a:spLocks noGrp="1"/>
          </p:cNvSpPr>
          <p:nvPr>
            <p:ph type="ftr" sz="quarter" idx="11"/>
          </p:nvPr>
        </p:nvSpPr>
        <p:spPr>
          <a:xfrm>
            <a:off x="3124200" y="4785996"/>
            <a:ext cx="2895600" cy="273844"/>
          </a:xfrm>
        </p:spPr>
        <p:txBody>
          <a:bodyPr/>
          <a:lstStyle/>
          <a:p>
            <a:endParaRPr lang="fr-FR"/>
          </a:p>
        </p:txBody>
      </p:sp>
      <p:sp>
        <p:nvSpPr>
          <p:cNvPr id="10" name="Espace réservé du numéro de diapositive 5"/>
          <p:cNvSpPr>
            <a:spLocks noGrp="1"/>
          </p:cNvSpPr>
          <p:nvPr>
            <p:ph type="sldNum" sz="quarter" idx="12"/>
          </p:nvPr>
        </p:nvSpPr>
        <p:spPr>
          <a:xfrm>
            <a:off x="6645702" y="4785996"/>
            <a:ext cx="2133600" cy="273844"/>
          </a:xfrm>
        </p:spPr>
        <p:txBody>
          <a:bodyPr/>
          <a:lstStyle>
            <a:lvl1pPr>
              <a:defRPr sz="1000">
                <a:latin typeface="Arial" pitchFamily="34" charset="0"/>
                <a:cs typeface="Arial" pitchFamily="34" charset="0"/>
              </a:defRPr>
            </a:lvl1pPr>
          </a:lstStyle>
          <a:p>
            <a:fld id="{5F994224-BB2D-4967-A46A-C39E0F5B812A}" type="slidenum">
              <a:rPr lang="fr-FR" smtClean="0"/>
              <a:pPr/>
              <a:t>‹N°›</a:t>
            </a:fld>
            <a:endParaRPr lang="fr-FR" dirty="0"/>
          </a:p>
        </p:txBody>
      </p:sp>
      <p:sp>
        <p:nvSpPr>
          <p:cNvPr id="17" name="Espace réservé du texte 14"/>
          <p:cNvSpPr>
            <a:spLocks noGrp="1"/>
          </p:cNvSpPr>
          <p:nvPr>
            <p:ph type="body" sz="quarter" idx="15" hasCustomPrompt="1"/>
          </p:nvPr>
        </p:nvSpPr>
        <p:spPr>
          <a:xfrm>
            <a:off x="2110770" y="115857"/>
            <a:ext cx="6732240" cy="241127"/>
          </a:xfrm>
        </p:spPr>
        <p:txBody>
          <a:bodyPr>
            <a:noAutofit/>
          </a:bodyPr>
          <a:lstStyle>
            <a:lvl1pPr marL="0" indent="0" algn="r">
              <a:buFontTx/>
              <a:buNone/>
              <a:defRPr sz="1500"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Titre de la présentation</a:t>
            </a:r>
          </a:p>
        </p:txBody>
      </p:sp>
      <p:sp>
        <p:nvSpPr>
          <p:cNvPr id="19" name="Espace réservé du texte 14"/>
          <p:cNvSpPr>
            <a:spLocks noGrp="1"/>
          </p:cNvSpPr>
          <p:nvPr>
            <p:ph type="body" sz="quarter" idx="16" hasCustomPrompt="1"/>
          </p:nvPr>
        </p:nvSpPr>
        <p:spPr>
          <a:xfrm>
            <a:off x="2110770" y="316324"/>
            <a:ext cx="6732240" cy="183334"/>
          </a:xfrm>
        </p:spPr>
        <p:txBody>
          <a:bodyPr>
            <a:noAutofit/>
          </a:bodyPr>
          <a:lstStyle>
            <a:lvl1pPr marL="0" indent="0" algn="r">
              <a:buFontTx/>
              <a:buNone/>
              <a:defRPr sz="1000" b="1" cap="none"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a:t>Sous titre de la présentation</a:t>
            </a:r>
          </a:p>
        </p:txBody>
      </p:sp>
      <p:sp>
        <p:nvSpPr>
          <p:cNvPr id="22" name="Espace réservé de la date 3"/>
          <p:cNvSpPr>
            <a:spLocks noGrp="1"/>
          </p:cNvSpPr>
          <p:nvPr>
            <p:ph type="dt" sz="half" idx="10"/>
          </p:nvPr>
        </p:nvSpPr>
        <p:spPr>
          <a:xfrm>
            <a:off x="251520" y="4778376"/>
            <a:ext cx="2133600" cy="273844"/>
          </a:xfrm>
        </p:spPr>
        <p:txBody>
          <a:bodyPr/>
          <a:lstStyle>
            <a:lvl1pPr>
              <a:defRPr sz="1000">
                <a:latin typeface="Arial" pitchFamily="34" charset="0"/>
                <a:cs typeface="Arial" pitchFamily="34" charset="0"/>
              </a:defRPr>
            </a:lvl1pPr>
          </a:lstStyle>
          <a:p>
            <a:fld id="{97D6CC3A-538B-450C-8B91-5C43C0614404}" type="datetime1">
              <a:rPr lang="fr-FR" smtClean="0"/>
              <a:t>26/09/2024</a:t>
            </a:fld>
            <a:endParaRPr lang="fr-FR" dirty="0"/>
          </a:p>
        </p:txBody>
      </p:sp>
      <p:sp>
        <p:nvSpPr>
          <p:cNvPr id="12" name="Espace réservé du contenu 11"/>
          <p:cNvSpPr>
            <a:spLocks noGrp="1"/>
          </p:cNvSpPr>
          <p:nvPr>
            <p:ph sz="quarter" idx="17"/>
          </p:nvPr>
        </p:nvSpPr>
        <p:spPr>
          <a:xfrm>
            <a:off x="395536" y="1203598"/>
            <a:ext cx="3728472" cy="2952328"/>
          </a:xfrm>
        </p:spPr>
        <p:txBody>
          <a:bodyPr anchor="ctr"/>
          <a:lstStyle>
            <a:lvl1pPr marL="0" indent="0">
              <a:lnSpc>
                <a:spcPct val="110000"/>
              </a:lnSpc>
              <a:spcBef>
                <a:spcPts val="0"/>
              </a:spcBef>
              <a:spcAft>
                <a:spcPts val="0"/>
              </a:spcAft>
              <a:buNone/>
              <a:defRPr lang="fr-FR" sz="2000" b="1" kern="1200" cap="none" baseline="0" dirty="0" smtClean="0">
                <a:solidFill>
                  <a:schemeClr val="tx1"/>
                </a:solidFill>
                <a:latin typeface="Arial" pitchFamily="34" charset="0"/>
                <a:ea typeface="+mn-ea"/>
                <a:cs typeface="Arial" pitchFamily="34" charset="0"/>
              </a:defRPr>
            </a:lvl1pPr>
            <a:lvl2pPr marL="182563" indent="-182563">
              <a:lnSpc>
                <a:spcPct val="110000"/>
              </a:lnSpc>
              <a:spcBef>
                <a:spcPts val="0"/>
              </a:spcBef>
              <a:spcAft>
                <a:spcPts val="0"/>
              </a:spcAft>
              <a:buFont typeface="Arial" pitchFamily="34" charset="0"/>
              <a:buChar char="•"/>
              <a:tabLst>
                <a:tab pos="182563" algn="l"/>
              </a:tabLst>
              <a:defRPr sz="1800" b="0">
                <a:latin typeface="Arial" pitchFamily="34" charset="0"/>
                <a:cs typeface="Arial" pitchFamily="34" charset="0"/>
              </a:defRPr>
            </a:lvl2pPr>
            <a:lvl3pPr marL="182563" indent="0">
              <a:lnSpc>
                <a:spcPct val="110000"/>
              </a:lnSpc>
              <a:spcBef>
                <a:spcPts val="0"/>
              </a:spcBef>
              <a:buNone/>
              <a:defRPr sz="1400"/>
            </a:lvl3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11"/>
          <p:cNvSpPr>
            <a:spLocks noGrp="1"/>
          </p:cNvSpPr>
          <p:nvPr>
            <p:ph sz="quarter" idx="18"/>
          </p:nvPr>
        </p:nvSpPr>
        <p:spPr>
          <a:xfrm>
            <a:off x="4572000" y="842962"/>
            <a:ext cx="4572000" cy="3673475"/>
          </a:xfrm>
        </p:spPr>
        <p:txBody>
          <a:bodyPr/>
          <a:lstStyle>
            <a:lvl1pPr marL="0" indent="0">
              <a:lnSpc>
                <a:spcPct val="110000"/>
              </a:lnSpc>
              <a:spcBef>
                <a:spcPts val="1800"/>
              </a:spcBef>
              <a:spcAft>
                <a:spcPts val="600"/>
              </a:spcAft>
              <a:buNone/>
              <a:defRPr lang="fr-FR" sz="2000" kern="1200" cap="none" baseline="0" dirty="0" smtClean="0">
                <a:solidFill>
                  <a:schemeClr val="tx1"/>
                </a:solidFill>
                <a:latin typeface="Arial" pitchFamily="34" charset="0"/>
                <a:ea typeface="+mn-ea"/>
                <a:cs typeface="Arial" pitchFamily="34" charset="0"/>
              </a:defRPr>
            </a:lvl1pPr>
            <a:lvl2pPr marL="182563" indent="-182563">
              <a:lnSpc>
                <a:spcPct val="110000"/>
              </a:lnSpc>
              <a:spcBef>
                <a:spcPts val="600"/>
              </a:spcBef>
              <a:spcAft>
                <a:spcPts val="600"/>
              </a:spcAft>
              <a:buFont typeface="Arial" pitchFamily="34" charset="0"/>
              <a:buChar char="•"/>
              <a:tabLst>
                <a:tab pos="182563" algn="l"/>
              </a:tabLst>
              <a:defRPr sz="1600" b="1">
                <a:latin typeface="Arial" pitchFamily="34" charset="0"/>
                <a:cs typeface="Arial" pitchFamily="34" charset="0"/>
              </a:defRPr>
            </a:lvl2pPr>
            <a:lvl3pPr marL="182563" indent="0">
              <a:lnSpc>
                <a:spcPct val="110000"/>
              </a:lnSpc>
              <a:spcBef>
                <a:spcPts val="0"/>
              </a:spcBef>
              <a:buNone/>
              <a:defRPr sz="1400"/>
            </a:lvl3pPr>
          </a:lstStyle>
          <a:p>
            <a:pPr lvl="0"/>
            <a:endParaRPr lang="fr-FR" dirty="0"/>
          </a:p>
        </p:txBody>
      </p:sp>
      <p:sp>
        <p:nvSpPr>
          <p:cNvPr id="15" name="Espace réservé du texte 14"/>
          <p:cNvSpPr>
            <a:spLocks noGrp="1"/>
          </p:cNvSpPr>
          <p:nvPr>
            <p:ph type="body" sz="quarter" idx="19" hasCustomPrompt="1"/>
          </p:nvPr>
        </p:nvSpPr>
        <p:spPr>
          <a:xfrm>
            <a:off x="179512" y="176436"/>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42668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6" name="Espace réservé du pied de page 4"/>
          <p:cNvSpPr>
            <a:spLocks noGrp="1"/>
          </p:cNvSpPr>
          <p:nvPr>
            <p:ph type="ftr" sz="quarter" idx="11"/>
          </p:nvPr>
        </p:nvSpPr>
        <p:spPr>
          <a:xfrm>
            <a:off x="3124200" y="4785996"/>
            <a:ext cx="2895600" cy="273844"/>
          </a:xfrm>
        </p:spPr>
        <p:txBody>
          <a:bodyPr/>
          <a:lstStyle/>
          <a:p>
            <a:endParaRPr lang="fr-FR"/>
          </a:p>
        </p:txBody>
      </p:sp>
      <p:sp>
        <p:nvSpPr>
          <p:cNvPr id="7" name="Espace réservé du numéro de diapositive 5"/>
          <p:cNvSpPr>
            <a:spLocks noGrp="1"/>
          </p:cNvSpPr>
          <p:nvPr>
            <p:ph type="sldNum" sz="quarter" idx="12"/>
          </p:nvPr>
        </p:nvSpPr>
        <p:spPr>
          <a:xfrm>
            <a:off x="6645702" y="4785996"/>
            <a:ext cx="2133600" cy="273844"/>
          </a:xfrm>
        </p:spPr>
        <p:txBody>
          <a:bodyPr/>
          <a:lstStyle>
            <a:lvl1pPr>
              <a:defRPr sz="1000">
                <a:latin typeface="Arial" pitchFamily="34" charset="0"/>
                <a:cs typeface="Arial" pitchFamily="34" charset="0"/>
              </a:defRPr>
            </a:lvl1pPr>
          </a:lstStyle>
          <a:p>
            <a:fld id="{5F994224-BB2D-4967-A46A-C39E0F5B812A}" type="slidenum">
              <a:rPr lang="fr-FR" smtClean="0"/>
              <a:pPr/>
              <a:t>‹N°›</a:t>
            </a:fld>
            <a:endParaRPr lang="fr-FR" dirty="0"/>
          </a:p>
        </p:txBody>
      </p:sp>
      <p:sp>
        <p:nvSpPr>
          <p:cNvPr id="8" name="Espace réservé de la date 3"/>
          <p:cNvSpPr>
            <a:spLocks noGrp="1"/>
          </p:cNvSpPr>
          <p:nvPr>
            <p:ph type="dt" sz="half" idx="10"/>
          </p:nvPr>
        </p:nvSpPr>
        <p:spPr>
          <a:xfrm>
            <a:off x="251520" y="4778376"/>
            <a:ext cx="2133600" cy="273844"/>
          </a:xfrm>
        </p:spPr>
        <p:txBody>
          <a:bodyPr/>
          <a:lstStyle>
            <a:lvl1pPr>
              <a:defRPr sz="1000">
                <a:latin typeface="Arial" pitchFamily="34" charset="0"/>
                <a:cs typeface="Arial" pitchFamily="34" charset="0"/>
              </a:defRPr>
            </a:lvl1pPr>
          </a:lstStyle>
          <a:p>
            <a:fld id="{97D6CC3A-538B-450C-8B91-5C43C0614404}" type="datetime1">
              <a:rPr lang="fr-FR" smtClean="0"/>
              <a:t>26/09/2024</a:t>
            </a:fld>
            <a:endParaRPr lang="fr-FR" dirty="0"/>
          </a:p>
        </p:txBody>
      </p:sp>
    </p:spTree>
    <p:extLst>
      <p:ext uri="{BB962C8B-B14F-4D97-AF65-F5344CB8AC3E}">
        <p14:creationId xmlns:p14="http://schemas.microsoft.com/office/powerpoint/2010/main" val="22220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de fin">
    <p:bg>
      <p:bgPr>
        <a:solidFill>
          <a:schemeClr val="bg1"/>
        </a:solidFill>
        <a:effectLst/>
      </p:bgPr>
    </p:bg>
    <p:spTree>
      <p:nvGrpSpPr>
        <p:cNvPr id="1" name=""/>
        <p:cNvGrpSpPr/>
        <p:nvPr/>
      </p:nvGrpSpPr>
      <p:grpSpPr>
        <a:xfrm>
          <a:off x="0" y="0"/>
          <a:ext cx="0" cy="0"/>
          <a:chOff x="0" y="0"/>
          <a:chExt cx="0" cy="0"/>
        </a:xfrm>
      </p:grpSpPr>
      <p:sp>
        <p:nvSpPr>
          <p:cNvPr id="9" name="Titre 1"/>
          <p:cNvSpPr>
            <a:spLocks noGrp="1"/>
          </p:cNvSpPr>
          <p:nvPr>
            <p:ph type="ctrTitle"/>
          </p:nvPr>
        </p:nvSpPr>
        <p:spPr>
          <a:xfrm>
            <a:off x="360026" y="3435846"/>
            <a:ext cx="4211974" cy="587317"/>
          </a:xfrm>
        </p:spPr>
        <p:txBody>
          <a:bodyPr lIns="0" bIns="0" anchor="b">
            <a:noAutofit/>
          </a:bodyPr>
          <a:lstStyle>
            <a:lvl1pPr algn="l">
              <a:defRPr lang="fr-FR" sz="2000" b="1" kern="1200" cap="all" dirty="0">
                <a:solidFill>
                  <a:srgbClr val="E6142D"/>
                </a:solidFill>
                <a:latin typeface="Arial Bold"/>
                <a:ea typeface="+mn-ea"/>
                <a:cs typeface="Arial Bold"/>
              </a:defRPr>
            </a:lvl1pPr>
          </a:lstStyle>
          <a:p>
            <a:r>
              <a:rPr lang="fr-FR" dirty="0"/>
              <a:t>Modifiez le style du titre</a:t>
            </a:r>
          </a:p>
        </p:txBody>
      </p:sp>
      <p:sp>
        <p:nvSpPr>
          <p:cNvPr id="10" name="Sous-titre 2"/>
          <p:cNvSpPr>
            <a:spLocks noGrp="1"/>
          </p:cNvSpPr>
          <p:nvPr>
            <p:ph type="subTitle" idx="1"/>
          </p:nvPr>
        </p:nvSpPr>
        <p:spPr>
          <a:xfrm>
            <a:off x="360363" y="4125446"/>
            <a:ext cx="4215926" cy="461665"/>
          </a:xfrm>
        </p:spPr>
        <p:txBody>
          <a:bodyPr wrap="square" lIns="0" tIns="0" bIns="0" anchor="ctr">
            <a:noAutofit/>
          </a:bodyPr>
          <a:lstStyle>
            <a:lvl1pPr marL="0" indent="0" algn="l">
              <a:lnSpc>
                <a:spcPct val="100000"/>
              </a:lnSpc>
              <a:buNone/>
              <a:defRPr lang="fr-FR" sz="2000" kern="1200" cap="all" dirty="0">
                <a:solidFill>
                  <a:srgbClr val="E6142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11" name="Espace réservé de la date 3"/>
          <p:cNvSpPr>
            <a:spLocks noGrp="1"/>
          </p:cNvSpPr>
          <p:nvPr>
            <p:ph type="dt" sz="half" idx="10"/>
          </p:nvPr>
        </p:nvSpPr>
        <p:spPr>
          <a:xfrm>
            <a:off x="360418" y="4659313"/>
            <a:ext cx="4211582" cy="184666"/>
          </a:xfrm>
        </p:spPr>
        <p:txBody>
          <a:bodyPr wrap="square" lIns="0" tIns="0" bIns="0">
            <a:noAutofit/>
          </a:bodyPr>
          <a:lstStyle>
            <a:lvl1pPr>
              <a:defRPr lang="fr-FR" sz="1100" kern="1200" dirty="0" smtClean="0">
                <a:solidFill>
                  <a:srgbClr val="E6142D"/>
                </a:solidFill>
                <a:latin typeface="Arial"/>
                <a:ea typeface="+mn-ea"/>
                <a:cs typeface="Arial"/>
              </a:defRPr>
            </a:lvl1pPr>
          </a:lstStyle>
          <a:p>
            <a:fld id="{22BE8DC2-28AE-4F96-8947-3E4155493BDA}" type="datetime1">
              <a:rPr lang="fr-FR" smtClean="0"/>
              <a:t>26/09/2024</a:t>
            </a:fld>
            <a:endParaRPr lang="fr-FR" dirty="0"/>
          </a:p>
        </p:txBody>
      </p:sp>
      <p:sp>
        <p:nvSpPr>
          <p:cNvPr id="5" name="ZoneTexte 4"/>
          <p:cNvSpPr txBox="1"/>
          <p:nvPr userDrawn="1"/>
        </p:nvSpPr>
        <p:spPr>
          <a:xfrm>
            <a:off x="1583668" y="-596602"/>
            <a:ext cx="5976664" cy="369332"/>
          </a:xfrm>
          <a:prstGeom prst="rect">
            <a:avLst/>
          </a:prstGeom>
          <a:solidFill>
            <a:schemeClr val="bg1"/>
          </a:solidFill>
        </p:spPr>
        <p:txBody>
          <a:bodyPr wrap="square" rtlCol="0">
            <a:spAutoFit/>
          </a:bodyPr>
          <a:lstStyle/>
          <a:p>
            <a:pPr algn="ctr"/>
            <a:r>
              <a:rPr lang="fr-FR" dirty="0"/>
              <a:t>DISPOSITION « PAGE DE FIN POUR L’IMPRESSION »</a:t>
            </a:r>
          </a:p>
        </p:txBody>
      </p:sp>
    </p:spTree>
    <p:extLst>
      <p:ext uri="{BB962C8B-B14F-4D97-AF65-F5344CB8AC3E}">
        <p14:creationId xmlns:p14="http://schemas.microsoft.com/office/powerpoint/2010/main" val="194054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37914D4A-5AF8-4866-98A3-ABAE339B15D5}" type="datetime1">
              <a:rPr lang="fr-FR" smtClean="0"/>
              <a:pPr/>
              <a:t>26/09/2024</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4C9ECA4A-80D9-403B-88C8-F0AF70AE8BDF}" type="slidenum">
              <a:rPr lang="fr-FR" smtClean="0"/>
              <a:pPr/>
              <a:t>‹N°›</a:t>
            </a:fld>
            <a:endParaRPr lang="fr-FR" dirty="0"/>
          </a:p>
        </p:txBody>
      </p:sp>
      <p:sp>
        <p:nvSpPr>
          <p:cNvPr id="7" name="Espace réservé du texte 14"/>
          <p:cNvSpPr txBox="1">
            <a:spLocks/>
          </p:cNvSpPr>
          <p:nvPr userDrawn="1"/>
        </p:nvSpPr>
        <p:spPr>
          <a:xfrm>
            <a:off x="179512" y="176436"/>
            <a:ext cx="1008112" cy="241127"/>
          </a:xfrm>
          <a:prstGeom prst="rect">
            <a:avLst/>
          </a:prstGeom>
        </p:spPr>
        <p:txBody>
          <a:bodyPr>
            <a:noAutofit/>
          </a:bodyPr>
          <a:lstStyle>
            <a:lvl1pPr marL="0" indent="0" algn="l" defTabSz="914400" rtl="0" eaLnBrk="1" latinLnBrk="0" hangingPunct="1">
              <a:lnSpc>
                <a:spcPct val="110000"/>
              </a:lnSpc>
              <a:spcBef>
                <a:spcPts val="0"/>
              </a:spcBef>
              <a:buClr>
                <a:srgbClr val="E6142D"/>
              </a:buClr>
              <a:buFontTx/>
              <a:buNone/>
              <a:defRPr sz="1500" b="1" kern="1200" cap="all" baseline="0">
                <a:solidFill>
                  <a:schemeClr val="bg1"/>
                </a:solidFill>
                <a:latin typeface="Arial" pitchFamily="34" charset="0"/>
                <a:ea typeface="+mn-ea"/>
                <a:cs typeface="Arial" pitchFamily="34" charset="0"/>
              </a:defRPr>
            </a:lvl1pPr>
            <a:lvl2pPr marL="457200" indent="0" algn="r" defTabSz="914400" rtl="0" eaLnBrk="1" latinLnBrk="0" hangingPunct="1">
              <a:lnSpc>
                <a:spcPct val="110000"/>
              </a:lnSpc>
              <a:spcBef>
                <a:spcPts val="0"/>
              </a:spcBef>
              <a:buClr>
                <a:srgbClr val="E6142D"/>
              </a:buClr>
              <a:buFontTx/>
              <a:buNone/>
              <a:defRPr sz="1400" kern="1200" cap="all" baseline="0">
                <a:solidFill>
                  <a:schemeClr val="bg1"/>
                </a:solidFill>
                <a:latin typeface="Arial" pitchFamily="34" charset="0"/>
                <a:ea typeface="+mn-ea"/>
                <a:cs typeface="Arial" pitchFamily="34" charset="0"/>
              </a:defRPr>
            </a:lvl2pPr>
            <a:lvl3pPr marL="914400" indent="0" algn="r" defTabSz="914400" rtl="0" eaLnBrk="1" latinLnBrk="0" hangingPunct="1">
              <a:spcBef>
                <a:spcPts val="0"/>
              </a:spcBef>
              <a:buClr>
                <a:srgbClr val="E6142D"/>
              </a:buClr>
              <a:buFontTx/>
              <a:buNone/>
              <a:defRPr sz="1200" kern="1200" cap="all" baseline="0">
                <a:solidFill>
                  <a:schemeClr val="bg1"/>
                </a:solidFill>
                <a:latin typeface="Arial" pitchFamily="34" charset="0"/>
                <a:ea typeface="+mn-ea"/>
                <a:cs typeface="Arial" pitchFamily="34" charset="0"/>
              </a:defRPr>
            </a:lvl3pPr>
            <a:lvl4pPr marL="1371600" indent="0" algn="r" defTabSz="914400" rtl="0" eaLnBrk="1" latinLnBrk="0" hangingPunct="1">
              <a:spcBef>
                <a:spcPct val="20000"/>
              </a:spcBef>
              <a:buClr>
                <a:srgbClr val="E6142D"/>
              </a:buClr>
              <a:buFontTx/>
              <a:buNone/>
              <a:defRPr sz="1100" kern="1200" cap="all" baseline="0">
                <a:solidFill>
                  <a:schemeClr val="bg1"/>
                </a:solidFill>
                <a:latin typeface="Arial" pitchFamily="34" charset="0"/>
                <a:ea typeface="+mn-ea"/>
                <a:cs typeface="Arial" pitchFamily="34" charset="0"/>
              </a:defRPr>
            </a:lvl4pPr>
            <a:lvl5pPr marL="1828800" indent="0" algn="r" defTabSz="914400" rtl="0" eaLnBrk="1" latinLnBrk="0" hangingPunct="1">
              <a:spcBef>
                <a:spcPct val="20000"/>
              </a:spcBef>
              <a:buClr>
                <a:srgbClr val="E6142D"/>
              </a:buClr>
              <a:buFontTx/>
              <a:buNone/>
              <a:defRPr sz="1100" kern="1200" cap="all" baseline="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WIDOW</a:t>
            </a:r>
            <a:endParaRPr lang="fr-FR" dirty="0"/>
          </a:p>
        </p:txBody>
      </p:sp>
    </p:spTree>
    <p:extLst>
      <p:ext uri="{BB962C8B-B14F-4D97-AF65-F5344CB8AC3E}">
        <p14:creationId xmlns:p14="http://schemas.microsoft.com/office/powerpoint/2010/main" val="2601584198"/>
      </p:ext>
    </p:extLst>
  </p:cSld>
  <p:clrMap bg1="lt1" tx1="dk1" bg2="lt2" tx2="dk2" accent1="accent1" accent2="accent2" accent3="accent3" accent4="accent4" accent5="accent5" accent6="accent6" hlink="hlink" folHlink="folHlink"/>
  <p:sldLayoutIdLst>
    <p:sldLayoutId id="2147483686" r:id="rId1"/>
    <p:sldLayoutId id="2147483681" r:id="rId2"/>
    <p:sldLayoutId id="2147483682" r:id="rId3"/>
    <p:sldLayoutId id="2147483683" r:id="rId4"/>
    <p:sldLayoutId id="2147483685" r:id="rId5"/>
    <p:sldLayoutId id="2147483678" r:id="rId6"/>
    <p:sldLayoutId id="214748367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449263" algn="l" defTabSz="914400" rtl="0" eaLnBrk="1" latinLnBrk="0" hangingPunct="1">
        <a:lnSpc>
          <a:spcPct val="110000"/>
        </a:lnSpc>
        <a:spcBef>
          <a:spcPts val="0"/>
        </a:spcBef>
        <a:buClr>
          <a:srgbClr val="E6142D"/>
        </a:buClr>
        <a:buFontTx/>
        <a:buNone/>
        <a:defRPr sz="2000" kern="1200">
          <a:solidFill>
            <a:srgbClr val="E6142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10000"/>
        </a:lnSpc>
        <a:spcBef>
          <a:spcPts val="0"/>
        </a:spcBef>
        <a:buClr>
          <a:srgbClr val="E6142D"/>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Clr>
          <a:srgbClr val="E6142D"/>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E6142D"/>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E6142D"/>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2.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337162" y="1851670"/>
            <a:ext cx="8411301" cy="857250"/>
          </a:xfrm>
        </p:spPr>
        <p:txBody>
          <a:bodyPr>
            <a:noAutofit/>
          </a:bodyPr>
          <a:lstStyle/>
          <a:p>
            <a:r>
              <a:rPr lang="en-US" sz="3200" cap="none" dirty="0" smtClean="0"/>
              <a:t>The Cost of Widowhood:</a:t>
            </a:r>
            <a:br>
              <a:rPr lang="en-US" sz="3200" cap="none" dirty="0" smtClean="0"/>
            </a:br>
            <a:r>
              <a:rPr lang="en-US" sz="3200" cap="none" dirty="0" smtClean="0"/>
              <a:t>A Matching Study of Process and Event</a:t>
            </a:r>
            <a:endParaRPr lang="en-US" sz="3200" cap="none" dirty="0"/>
          </a:p>
        </p:txBody>
      </p:sp>
      <p:sp>
        <p:nvSpPr>
          <p:cNvPr id="10" name="Sous-titre 9"/>
          <p:cNvSpPr>
            <a:spLocks noGrp="1"/>
          </p:cNvSpPr>
          <p:nvPr>
            <p:ph type="subTitle" idx="1"/>
          </p:nvPr>
        </p:nvSpPr>
        <p:spPr/>
        <p:txBody>
          <a:bodyPr/>
          <a:lstStyle/>
          <a:p>
            <a:r>
              <a:rPr lang="en-US" sz="2400" cap="none" dirty="0" smtClean="0"/>
              <a:t>Zachary Van Winkle</a:t>
            </a:r>
            <a:endParaRPr lang="en-US" sz="2400" cap="none"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4294967295"/>
          </p:nvPr>
        </p:nvSpPr>
        <p:spPr>
          <a:xfrm>
            <a:off x="7010400" y="4786313"/>
            <a:ext cx="2133600" cy="273050"/>
          </a:xfrm>
        </p:spPr>
        <p:txBody>
          <a:bodyPr/>
          <a:lstStyle/>
          <a:p>
            <a:fld id="{5F994224-BB2D-4967-A46A-C39E0F5B812A}" type="slidenum">
              <a:rPr lang="fr-FR" smtClean="0"/>
              <a:pPr/>
              <a:t>1</a:t>
            </a:fld>
            <a:endParaRPr lang="fr-FR" dirty="0"/>
          </a:p>
        </p:txBody>
      </p:sp>
      <p:pic>
        <p:nvPicPr>
          <p:cNvPr id="6" name="Picture 4" descr="ERC Grants - NT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966" y="4331295"/>
            <a:ext cx="2105263"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10</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1</a:t>
            </a:r>
            <a:r>
              <a:rPr lang="en-US" baseline="30000" dirty="0" smtClean="0"/>
              <a:t>st</a:t>
            </a:r>
            <a:r>
              <a:rPr lang="en-US" dirty="0" smtClean="0"/>
              <a:t> Pillar - Inequality</a:t>
            </a:r>
          </a:p>
          <a:p>
            <a:pPr marL="525463" lvl="1" indent="-342900"/>
            <a:r>
              <a:rPr lang="en-US" dirty="0" smtClean="0"/>
              <a:t>Gender &amp; age</a:t>
            </a:r>
          </a:p>
          <a:p>
            <a:pPr marL="525463" lvl="1" indent="-342900"/>
            <a:r>
              <a:rPr lang="en-US" dirty="0" smtClean="0"/>
              <a:t>Socioeconomic status</a:t>
            </a:r>
          </a:p>
          <a:p>
            <a:pPr marL="525463" lvl="1" indent="-342900"/>
            <a:r>
              <a:rPr lang="en-US" dirty="0" smtClean="0"/>
              <a:t>Race-ethnicity &amp; nativity</a:t>
            </a:r>
          </a:p>
          <a:p>
            <a:pPr marL="525463" lvl="1" indent="-342900"/>
            <a:r>
              <a:rPr lang="en-US" dirty="0" smtClean="0"/>
              <a:t>Social support networks</a:t>
            </a:r>
            <a:endParaRPr lang="en-US" dirty="0"/>
          </a:p>
        </p:txBody>
      </p:sp>
      <p:sp>
        <p:nvSpPr>
          <p:cNvPr id="8"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3" name="Espace réservé du contenu 6"/>
          <p:cNvPicPr>
            <a:picLocks noGrp="1" noChangeAspect="1"/>
          </p:cNvPicPr>
          <p:nvPr>
            <p:ph sz="quarter" idx="18"/>
          </p:nvPr>
        </p:nvPicPr>
        <p:blipFill rotWithShape="1">
          <a:blip r:embed="rId3"/>
          <a:srcRect t="32295"/>
          <a:stretch/>
        </p:blipFill>
        <p:spPr>
          <a:xfrm>
            <a:off x="4572000" y="2067693"/>
            <a:ext cx="4572000" cy="2340377"/>
          </a:xfrm>
          <a:prstGeom prst="rect">
            <a:avLst/>
          </a:prstGeom>
        </p:spPr>
      </p:pic>
      <p:sp>
        <p:nvSpPr>
          <p:cNvPr id="4" name="Rectangle 3"/>
          <p:cNvSpPr/>
          <p:nvPr/>
        </p:nvSpPr>
        <p:spPr>
          <a:xfrm>
            <a:off x="6084168" y="1707654"/>
            <a:ext cx="2695134"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70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11</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2</a:t>
            </a:r>
            <a:r>
              <a:rPr lang="en-US" baseline="30000" dirty="0" smtClean="0"/>
              <a:t>nd</a:t>
            </a:r>
            <a:r>
              <a:rPr lang="en-US" dirty="0" smtClean="0"/>
              <a:t> Pillar </a:t>
            </a:r>
            <a:r>
              <a:rPr lang="en-150" dirty="0" smtClean="0"/>
              <a:t>–</a:t>
            </a:r>
            <a:r>
              <a:rPr lang="en-US" dirty="0" smtClean="0"/>
              <a:t> Countries</a:t>
            </a:r>
          </a:p>
          <a:p>
            <a:pPr marL="525463" lvl="1" indent="-342900"/>
            <a:r>
              <a:rPr lang="en-US" dirty="0" smtClean="0"/>
              <a:t>Compositional differences</a:t>
            </a:r>
          </a:p>
          <a:p>
            <a:pPr marL="525463" lvl="1" indent="-342900"/>
            <a:r>
              <a:rPr lang="en-US" dirty="0" smtClean="0"/>
              <a:t>Survivor benefits &amp; pensions</a:t>
            </a:r>
          </a:p>
          <a:p>
            <a:pPr marL="525463" lvl="1" indent="-342900"/>
            <a:r>
              <a:rPr lang="en-US" dirty="0" smtClean="0"/>
              <a:t>Comparison of 60 countries</a:t>
            </a:r>
            <a:endParaRPr lang="en-US" dirty="0"/>
          </a:p>
        </p:txBody>
      </p:sp>
      <p:sp>
        <p:nvSpPr>
          <p:cNvPr id="8"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3" name="Espace réservé du contenu 6"/>
          <p:cNvPicPr>
            <a:picLocks noGrp="1" noChangeAspect="1"/>
          </p:cNvPicPr>
          <p:nvPr>
            <p:ph sz="quarter" idx="18"/>
          </p:nvPr>
        </p:nvPicPr>
        <p:blipFill rotWithShape="1">
          <a:blip r:embed="rId3"/>
          <a:srcRect t="32295"/>
          <a:stretch/>
        </p:blipFill>
        <p:spPr>
          <a:xfrm>
            <a:off x="4572000" y="2067693"/>
            <a:ext cx="4572000" cy="2340377"/>
          </a:xfrm>
          <a:prstGeom prst="rect">
            <a:avLst/>
          </a:prstGeom>
        </p:spPr>
      </p:pic>
      <p:sp>
        <p:nvSpPr>
          <p:cNvPr id="9" name="Rectangle 8"/>
          <p:cNvSpPr/>
          <p:nvPr/>
        </p:nvSpPr>
        <p:spPr>
          <a:xfrm>
            <a:off x="7740352" y="1707654"/>
            <a:ext cx="1038950"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47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12</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3</a:t>
            </a:r>
            <a:r>
              <a:rPr lang="en-US" baseline="30000" dirty="0" smtClean="0"/>
              <a:t>rd</a:t>
            </a:r>
            <a:r>
              <a:rPr lang="en-US" dirty="0" smtClean="0"/>
              <a:t> Pillar </a:t>
            </a:r>
            <a:r>
              <a:rPr lang="en-150" dirty="0" smtClean="0"/>
              <a:t>–</a:t>
            </a:r>
            <a:r>
              <a:rPr lang="en-US" dirty="0" smtClean="0"/>
              <a:t> Time</a:t>
            </a:r>
          </a:p>
          <a:p>
            <a:pPr marL="525463" lvl="1" indent="-342900"/>
            <a:r>
              <a:rPr lang="en-US" dirty="0" smtClean="0"/>
              <a:t>Size and composition </a:t>
            </a:r>
          </a:p>
          <a:p>
            <a:pPr marL="525463" lvl="1" indent="-342900"/>
            <a:r>
              <a:rPr lang="en-US" dirty="0" smtClean="0"/>
              <a:t>Change since 1980</a:t>
            </a:r>
          </a:p>
          <a:p>
            <a:pPr marL="525463" lvl="1" indent="-342900"/>
            <a:r>
              <a:rPr lang="en-US" dirty="0" smtClean="0"/>
              <a:t>Projection to 2050</a:t>
            </a:r>
            <a:endParaRPr lang="en-US" dirty="0"/>
          </a:p>
        </p:txBody>
      </p:sp>
      <p:sp>
        <p:nvSpPr>
          <p:cNvPr id="8"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3" name="Espace réservé du contenu 6"/>
          <p:cNvPicPr>
            <a:picLocks noGrp="1" noChangeAspect="1"/>
          </p:cNvPicPr>
          <p:nvPr>
            <p:ph sz="quarter" idx="18"/>
          </p:nvPr>
        </p:nvPicPr>
        <p:blipFill rotWithShape="1">
          <a:blip r:embed="rId3"/>
          <a:srcRect t="32295"/>
          <a:stretch/>
        </p:blipFill>
        <p:spPr>
          <a:xfrm>
            <a:off x="4572000" y="2067693"/>
            <a:ext cx="4572000" cy="2340377"/>
          </a:xfrm>
          <a:prstGeom prst="rect">
            <a:avLst/>
          </a:prstGeom>
        </p:spPr>
      </p:pic>
    </p:spTree>
    <p:extLst>
      <p:ext uri="{BB962C8B-B14F-4D97-AF65-F5344CB8AC3E}">
        <p14:creationId xmlns:p14="http://schemas.microsoft.com/office/powerpoint/2010/main" val="22206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13</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Contributions </a:t>
            </a:r>
          </a:p>
          <a:p>
            <a:pPr marL="525463" lvl="1" indent="-342900"/>
            <a:r>
              <a:rPr lang="en-US" dirty="0" smtClean="0"/>
              <a:t>Team and expertise </a:t>
            </a:r>
          </a:p>
          <a:p>
            <a:pPr marL="525463" lvl="1" indent="-342900"/>
            <a:r>
              <a:rPr lang="en-US" dirty="0" smtClean="0"/>
              <a:t>Novel concepts</a:t>
            </a:r>
          </a:p>
          <a:p>
            <a:pPr marL="525463" lvl="1" indent="-342900"/>
            <a:r>
              <a:rPr lang="en-US" dirty="0" smtClean="0"/>
              <a:t>Methodological toolbox</a:t>
            </a:r>
          </a:p>
          <a:p>
            <a:pPr marL="525463" lvl="1" indent="-342900"/>
            <a:r>
              <a:rPr lang="en-US" dirty="0" smtClean="0"/>
              <a:t>Data harmonization</a:t>
            </a:r>
          </a:p>
          <a:p>
            <a:pPr marL="525463" lvl="1" indent="-342900"/>
            <a:r>
              <a:rPr lang="en-US" dirty="0" smtClean="0"/>
              <a:t>Comprehensive evidence</a:t>
            </a:r>
            <a:endParaRPr lang="en-US" dirty="0"/>
          </a:p>
        </p:txBody>
      </p:sp>
      <p:sp>
        <p:nvSpPr>
          <p:cNvPr id="8"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7" name="Espace réservé du contenu 6"/>
          <p:cNvPicPr>
            <a:picLocks noGrp="1" noChangeAspect="1"/>
          </p:cNvPicPr>
          <p:nvPr>
            <p:ph sz="quarter" idx="18"/>
          </p:nvPr>
        </p:nvPicPr>
        <p:blipFill>
          <a:blip r:embed="rId3"/>
          <a:stretch>
            <a:fillRect/>
          </a:stretch>
        </p:blipFill>
        <p:spPr>
          <a:xfrm>
            <a:off x="4572000" y="951329"/>
            <a:ext cx="4572000" cy="3456742"/>
          </a:xfrm>
          <a:prstGeom prst="rect">
            <a:avLst/>
          </a:prstGeom>
        </p:spPr>
      </p:pic>
    </p:spTree>
    <p:extLst>
      <p:ext uri="{BB962C8B-B14F-4D97-AF65-F5344CB8AC3E}">
        <p14:creationId xmlns:p14="http://schemas.microsoft.com/office/powerpoint/2010/main" val="331328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14</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Give your favorite student(s) their Emily in Paris moment!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Call </a:t>
            </a:r>
            <a:r>
              <a:rPr lang="en-US" dirty="0" smtClean="0"/>
              <a:t>for two PhD positions</a:t>
            </a:r>
          </a:p>
          <a:p>
            <a:pPr marL="525463" lvl="1" indent="-342900"/>
            <a:r>
              <a:rPr lang="en-US" dirty="0" smtClean="0"/>
              <a:t>Starting in September </a:t>
            </a:r>
            <a:r>
              <a:rPr lang="en-US" dirty="0" smtClean="0"/>
              <a:t>2025</a:t>
            </a:r>
          </a:p>
        </p:txBody>
      </p:sp>
      <p:sp>
        <p:nvSpPr>
          <p:cNvPr id="8"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034" name="Picture 10" descr="Season 3 | Emily in Paris Wiki | Fandom"/>
          <p:cNvPicPr>
            <a:picLocks noGrp="1" noChangeAspect="1" noChangeArrowheads="1"/>
          </p:cNvPicPr>
          <p:nvPr>
            <p:ph sz="quarter" idx="18"/>
          </p:nvPr>
        </p:nvPicPr>
        <p:blipFill>
          <a:blip r:embed="rId3">
            <a:extLst>
              <a:ext uri="{28A0092B-C50C-407E-A947-70E740481C1C}">
                <a14:useLocalDpi xmlns:a14="http://schemas.microsoft.com/office/drawing/2010/main" val="0"/>
              </a:ext>
            </a:extLst>
          </a:blip>
          <a:srcRect/>
          <a:stretch>
            <a:fillRect/>
          </a:stretch>
        </p:blipFill>
        <p:spPr bwMode="auto">
          <a:xfrm>
            <a:off x="5384783" y="842963"/>
            <a:ext cx="2946433"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4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337162" y="1851670"/>
            <a:ext cx="8411301" cy="857250"/>
          </a:xfrm>
        </p:spPr>
        <p:txBody>
          <a:bodyPr>
            <a:noAutofit/>
          </a:bodyPr>
          <a:lstStyle/>
          <a:p>
            <a:r>
              <a:rPr lang="en-US" sz="3200" cap="none" dirty="0" smtClean="0"/>
              <a:t>The Cost of Widowhood:</a:t>
            </a:r>
            <a:br>
              <a:rPr lang="en-US" sz="3200" cap="none" dirty="0" smtClean="0"/>
            </a:br>
            <a:r>
              <a:rPr lang="en-US" sz="3200" cap="none" dirty="0" smtClean="0"/>
              <a:t>A Matching Study of Process and Event</a:t>
            </a:r>
            <a:endParaRPr lang="en-US" sz="3200" cap="none" dirty="0"/>
          </a:p>
        </p:txBody>
      </p:sp>
      <p:sp>
        <p:nvSpPr>
          <p:cNvPr id="2" name="Espace réservé du numéro de diapositive 1"/>
          <p:cNvSpPr>
            <a:spLocks noGrp="1"/>
          </p:cNvSpPr>
          <p:nvPr>
            <p:ph type="sldNum" sz="quarter" idx="4294967295"/>
          </p:nvPr>
        </p:nvSpPr>
        <p:spPr>
          <a:xfrm>
            <a:off x="7010400" y="4786313"/>
            <a:ext cx="2133600" cy="273050"/>
          </a:xfrm>
        </p:spPr>
        <p:txBody>
          <a:bodyPr/>
          <a:lstStyle/>
          <a:p>
            <a:fld id="{5F994224-BB2D-4967-A46A-C39E0F5B812A}" type="slidenum">
              <a:rPr lang="fr-FR" smtClean="0"/>
              <a:pPr/>
              <a:t>15</a:t>
            </a:fld>
            <a:endParaRPr lang="fr-FR" dirty="0"/>
          </a:p>
        </p:txBody>
      </p:sp>
      <p:sp>
        <p:nvSpPr>
          <p:cNvPr id="4" name="Sous-titre 9"/>
          <p:cNvSpPr>
            <a:spLocks noGrp="1"/>
          </p:cNvSpPr>
          <p:nvPr>
            <p:ph type="subTitle" idx="1"/>
          </p:nvPr>
        </p:nvSpPr>
        <p:spPr>
          <a:xfrm>
            <a:off x="323850" y="2715831"/>
            <a:ext cx="8064574" cy="814268"/>
          </a:xfrm>
        </p:spPr>
        <p:txBody>
          <a:bodyPr/>
          <a:lstStyle/>
          <a:p>
            <a:r>
              <a:rPr lang="en-US" sz="2400" cap="none" dirty="0" smtClean="0"/>
              <a:t>Zachary Van Winkle &amp; Thomas Leopold</a:t>
            </a:r>
            <a:endParaRPr lang="en-US" sz="2400" cap="none" dirty="0"/>
          </a:p>
        </p:txBody>
      </p:sp>
      <p:pic>
        <p:nvPicPr>
          <p:cNvPr id="3" name="Image 2"/>
          <p:cNvPicPr>
            <a:picLocks noChangeAspect="1"/>
          </p:cNvPicPr>
          <p:nvPr/>
        </p:nvPicPr>
        <p:blipFill>
          <a:blip r:embed="rId3"/>
          <a:stretch>
            <a:fillRect/>
          </a:stretch>
        </p:blipFill>
        <p:spPr>
          <a:xfrm>
            <a:off x="7962145" y="3961645"/>
            <a:ext cx="1181855" cy="1181855"/>
          </a:xfrm>
          <a:prstGeom prst="rect">
            <a:avLst/>
          </a:prstGeom>
        </p:spPr>
      </p:pic>
    </p:spTree>
    <p:extLst>
      <p:ext uri="{BB962C8B-B14F-4D97-AF65-F5344CB8AC3E}">
        <p14:creationId xmlns:p14="http://schemas.microsoft.com/office/powerpoint/2010/main" val="7499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16</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Research Aims</a:t>
            </a:r>
            <a:endParaRPr lang="en-US" dirty="0"/>
          </a:p>
        </p:txBody>
      </p:sp>
      <p:sp>
        <p:nvSpPr>
          <p:cNvPr id="10" name="Espace réservé du contenu 9"/>
          <p:cNvSpPr>
            <a:spLocks noGrp="1"/>
          </p:cNvSpPr>
          <p:nvPr>
            <p:ph sz="quarter" idx="14"/>
          </p:nvPr>
        </p:nvSpPr>
        <p:spPr/>
        <p:txBody>
          <a:bodyPr/>
          <a:lstStyle/>
          <a:p>
            <a:pPr marL="907200" indent="-457200">
              <a:buFont typeface="+mj-lt"/>
              <a:buAutoNum type="arabicPeriod"/>
            </a:pPr>
            <a:r>
              <a:rPr lang="en-US" dirty="0"/>
              <a:t>What are the consequences of widowhood for mental </a:t>
            </a:r>
            <a:r>
              <a:rPr lang="en-US" dirty="0" smtClean="0"/>
              <a:t>health?</a:t>
            </a:r>
            <a:endParaRPr lang="en-US" dirty="0"/>
          </a:p>
          <a:p>
            <a:pPr marL="1105200" lvl="1" indent="-457200"/>
            <a:r>
              <a:rPr lang="en-US" dirty="0"/>
              <a:t>Before, during and after the event of spousal death</a:t>
            </a:r>
          </a:p>
          <a:p>
            <a:pPr marL="907200" indent="-457200">
              <a:buFont typeface="+mj-lt"/>
              <a:buAutoNum type="arabicPeriod"/>
            </a:pPr>
            <a:endParaRPr lang="en-US" dirty="0"/>
          </a:p>
          <a:p>
            <a:pPr marL="907200" indent="-457200">
              <a:buFont typeface="+mj-lt"/>
              <a:buAutoNum type="arabicPeriod"/>
            </a:pPr>
            <a:r>
              <a:rPr lang="en-US" dirty="0"/>
              <a:t>How do those consequences differ relative to meaningful comparison groups?</a:t>
            </a:r>
          </a:p>
          <a:p>
            <a:pPr marL="1105200" lvl="1" indent="-457200"/>
            <a:r>
              <a:rPr lang="en-US" dirty="0"/>
              <a:t>Unexpected and expected widowhood compared to continuously married individuals</a:t>
            </a:r>
          </a:p>
          <a:p>
            <a:endParaRPr lang="en-US" dirty="0"/>
          </a:p>
        </p:txBody>
      </p:sp>
    </p:spTree>
    <p:extLst>
      <p:ext uri="{BB962C8B-B14F-4D97-AF65-F5344CB8AC3E}">
        <p14:creationId xmlns:p14="http://schemas.microsoft.com/office/powerpoint/2010/main" val="299046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17</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Introduction</a:t>
            </a:r>
            <a:endParaRPr lang="en-US" dirty="0"/>
          </a:p>
        </p:txBody>
      </p:sp>
      <p:sp>
        <p:nvSpPr>
          <p:cNvPr id="10" name="Espace réservé du contenu 9"/>
          <p:cNvSpPr>
            <a:spLocks noGrp="1"/>
          </p:cNvSpPr>
          <p:nvPr>
            <p:ph sz="quarter" idx="14"/>
          </p:nvPr>
        </p:nvSpPr>
        <p:spPr/>
        <p:txBody>
          <a:bodyPr/>
          <a:lstStyle/>
          <a:p>
            <a:pPr marL="907200" indent="-457200">
              <a:buFont typeface="Arial" panose="020B0604020202020204" pitchFamily="34" charset="0"/>
              <a:buChar char="•"/>
            </a:pPr>
            <a:r>
              <a:rPr lang="en-US" dirty="0" smtClean="0"/>
              <a:t>Life course transitions have an impact on individual wellbeing</a:t>
            </a:r>
          </a:p>
          <a:p>
            <a:pPr marL="1105200" lvl="1" indent="-457200"/>
            <a:r>
              <a:rPr lang="en-US" dirty="0" smtClean="0"/>
              <a:t>Job loss, marriage, parenthood, separation and divorce, retirement, widowhood, and more</a:t>
            </a:r>
          </a:p>
          <a:p>
            <a:pPr marL="1105200" lvl="1" indent="-457200"/>
            <a:endParaRPr lang="en-US" dirty="0"/>
          </a:p>
          <a:p>
            <a:pPr marL="907200" indent="-457200">
              <a:buFont typeface="Arial" panose="020B0604020202020204" pitchFamily="34" charset="0"/>
              <a:buChar char="•"/>
            </a:pPr>
            <a:r>
              <a:rPr lang="en-US" dirty="0" smtClean="0"/>
              <a:t>General expectation of change and adjustment over time following a stressful life event</a:t>
            </a:r>
          </a:p>
        </p:txBody>
      </p:sp>
    </p:spTree>
    <p:extLst>
      <p:ext uri="{BB962C8B-B14F-4D97-AF65-F5344CB8AC3E}">
        <p14:creationId xmlns:p14="http://schemas.microsoft.com/office/powerpoint/2010/main" val="30762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18</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pic>
        <p:nvPicPr>
          <p:cNvPr id="4" name="Espace réservé du contenu 3"/>
          <p:cNvPicPr>
            <a:picLocks noGrp="1" noChangeAspect="1"/>
          </p:cNvPicPr>
          <p:nvPr>
            <p:ph sz="quarter" idx="14"/>
          </p:nvPr>
        </p:nvPicPr>
        <p:blipFill>
          <a:blip r:embed="rId3"/>
          <a:stretch>
            <a:fillRect/>
          </a:stretch>
        </p:blipFill>
        <p:spPr>
          <a:xfrm>
            <a:off x="1827632" y="643500"/>
            <a:ext cx="5488736" cy="4500000"/>
          </a:xfrm>
          <a:prstGeom prst="rect">
            <a:avLst/>
          </a:prstGeom>
        </p:spPr>
      </p:pic>
    </p:spTree>
    <p:extLst>
      <p:ext uri="{BB962C8B-B14F-4D97-AF65-F5344CB8AC3E}">
        <p14:creationId xmlns:p14="http://schemas.microsoft.com/office/powerpoint/2010/main" val="3670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19</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Introduction</a:t>
            </a:r>
            <a:endParaRPr lang="en-US" dirty="0"/>
          </a:p>
        </p:txBody>
      </p:sp>
      <p:sp>
        <p:nvSpPr>
          <p:cNvPr id="10" name="Espace réservé du contenu 9"/>
          <p:cNvSpPr>
            <a:spLocks noGrp="1"/>
          </p:cNvSpPr>
          <p:nvPr>
            <p:ph sz="quarter" idx="14"/>
          </p:nvPr>
        </p:nvSpPr>
        <p:spPr/>
        <p:txBody>
          <a:bodyPr>
            <a:normAutofit/>
          </a:bodyPr>
          <a:lstStyle/>
          <a:p>
            <a:pPr marL="907200" indent="-457200">
              <a:buFont typeface="Arial" panose="020B0604020202020204" pitchFamily="34" charset="0"/>
              <a:buChar char="•"/>
            </a:pPr>
            <a:r>
              <a:rPr lang="en-US" dirty="0"/>
              <a:t>Considerable variation in the impact of life transitions</a:t>
            </a:r>
          </a:p>
          <a:p>
            <a:pPr marL="1105200" lvl="1" indent="-457200"/>
            <a:r>
              <a:rPr lang="en-US" dirty="0"/>
              <a:t>Differences across events</a:t>
            </a:r>
          </a:p>
          <a:p>
            <a:pPr marL="1105200" lvl="1" indent="-457200"/>
            <a:r>
              <a:rPr lang="en-US" dirty="0"/>
              <a:t>Differences between individuals</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Trait approach </a:t>
            </a:r>
            <a:r>
              <a:rPr lang="en-US" sz="1400" dirty="0"/>
              <a:t>(</a:t>
            </a:r>
            <a:r>
              <a:rPr lang="en-US" sz="1400" dirty="0" err="1"/>
              <a:t>Thoits</a:t>
            </a:r>
            <a:r>
              <a:rPr lang="en-US" sz="1400" dirty="0"/>
              <a:t> 1983; </a:t>
            </a:r>
            <a:r>
              <a:rPr lang="en-US" sz="1400" dirty="0" err="1"/>
              <a:t>Dohrenwend</a:t>
            </a:r>
            <a:r>
              <a:rPr lang="en-US" sz="1400" dirty="0"/>
              <a:t> 1974)</a:t>
            </a:r>
          </a:p>
          <a:p>
            <a:pPr marL="1105200" lvl="1" indent="-457200"/>
            <a:r>
              <a:rPr lang="en-US" dirty="0"/>
              <a:t>Events vary in stressfulness, e.g. unpredictability or undesirability</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Differential vulnerability argument </a:t>
            </a:r>
            <a:r>
              <a:rPr lang="en-US" sz="1400" dirty="0"/>
              <a:t>(Kessler 1979; </a:t>
            </a:r>
            <a:r>
              <a:rPr lang="en-US" sz="1400" dirty="0" err="1"/>
              <a:t>Pearlin</a:t>
            </a:r>
            <a:r>
              <a:rPr lang="en-US" sz="1400" dirty="0"/>
              <a:t> et al. 1981)</a:t>
            </a:r>
          </a:p>
          <a:p>
            <a:pPr marL="1105200" lvl="1" indent="-457200"/>
            <a:r>
              <a:rPr lang="en-US" dirty="0"/>
              <a:t>Variation in coping resources or strategies, dispositions, or social location influence the impact of life events</a:t>
            </a:r>
          </a:p>
          <a:p>
            <a:pPr marL="90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319568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2</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12"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026" name="Picture 2" descr="Life After Widowhood: How to Move Forward and Find Happiness Again -  Kentucky Counseling Cen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48" r="14758"/>
          <a:stretch/>
        </p:blipFill>
        <p:spPr bwMode="auto">
          <a:xfrm>
            <a:off x="0" y="608458"/>
            <a:ext cx="4752528" cy="4535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derly Woman in a Nursing Home - Evidently Cochrane"/>
          <p:cNvPicPr>
            <a:picLocks noChangeAspect="1" noChangeArrowheads="1"/>
          </p:cNvPicPr>
          <p:nvPr/>
        </p:nvPicPr>
        <p:blipFill rotWithShape="1">
          <a:blip r:embed="rId4">
            <a:extLst>
              <a:ext uri="{28A0092B-C50C-407E-A947-70E740481C1C}">
                <a14:useLocalDpi xmlns:a14="http://schemas.microsoft.com/office/drawing/2010/main" val="0"/>
              </a:ext>
            </a:extLst>
          </a:blip>
          <a:srcRect l="34920"/>
          <a:stretch/>
        </p:blipFill>
        <p:spPr bwMode="auto">
          <a:xfrm>
            <a:off x="4716016" y="607500"/>
            <a:ext cx="4427984" cy="45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7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20</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Introduction</a:t>
            </a:r>
            <a:endParaRPr lang="en-US" dirty="0"/>
          </a:p>
        </p:txBody>
      </p:sp>
      <p:sp>
        <p:nvSpPr>
          <p:cNvPr id="10" name="Espace réservé du contenu 9"/>
          <p:cNvSpPr>
            <a:spLocks noGrp="1"/>
          </p:cNvSpPr>
          <p:nvPr>
            <p:ph sz="quarter" idx="14"/>
          </p:nvPr>
        </p:nvSpPr>
        <p:spPr/>
        <p:txBody>
          <a:bodyPr>
            <a:normAutofit/>
          </a:bodyPr>
          <a:lstStyle/>
          <a:p>
            <a:pPr marL="907200" indent="-457200">
              <a:buFont typeface="Arial" panose="020B0604020202020204" pitchFamily="34" charset="0"/>
              <a:buChar char="•"/>
            </a:pPr>
            <a:r>
              <a:rPr lang="en-US" dirty="0"/>
              <a:t>Contextual role history approach </a:t>
            </a:r>
            <a:r>
              <a:rPr lang="en-US" sz="1400" dirty="0"/>
              <a:t>(Wheaton 1990)</a:t>
            </a:r>
          </a:p>
          <a:p>
            <a:pPr marL="1105200" lvl="1" indent="-457200"/>
            <a:r>
              <a:rPr lang="en-US" dirty="0"/>
              <a:t>Prior “role history” influences post-event change and adjustment</a:t>
            </a:r>
          </a:p>
          <a:p>
            <a:pPr marL="1105200" lvl="1" indent="-457200"/>
            <a:r>
              <a:rPr lang="en-US" dirty="0"/>
              <a:t>Pre-transition chronic stress moderates change and facilitates adjustment</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Highlights pre-transition heterogeneity </a:t>
            </a:r>
          </a:p>
          <a:p>
            <a:pPr marL="90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255888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21</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pic>
        <p:nvPicPr>
          <p:cNvPr id="14" name="Espace réservé du contenu 13"/>
          <p:cNvPicPr>
            <a:picLocks noGrp="1" noChangeAspect="1"/>
          </p:cNvPicPr>
          <p:nvPr>
            <p:ph sz="quarter" idx="14"/>
          </p:nvPr>
        </p:nvPicPr>
        <p:blipFill>
          <a:blip r:embed="rId3"/>
          <a:stretch>
            <a:fillRect/>
          </a:stretch>
        </p:blipFill>
        <p:spPr>
          <a:xfrm>
            <a:off x="1827635" y="643500"/>
            <a:ext cx="5488731" cy="4500000"/>
          </a:xfrm>
          <a:prstGeom prst="rect">
            <a:avLst/>
          </a:prstGeom>
        </p:spPr>
      </p:pic>
    </p:spTree>
    <p:extLst>
      <p:ext uri="{BB962C8B-B14F-4D97-AF65-F5344CB8AC3E}">
        <p14:creationId xmlns:p14="http://schemas.microsoft.com/office/powerpoint/2010/main" val="148358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22</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Introduction</a:t>
            </a:r>
            <a:endParaRPr lang="en-US" dirty="0"/>
          </a:p>
        </p:txBody>
      </p:sp>
      <p:sp>
        <p:nvSpPr>
          <p:cNvPr id="10" name="Espace réservé du contenu 9"/>
          <p:cNvSpPr>
            <a:spLocks noGrp="1"/>
          </p:cNvSpPr>
          <p:nvPr>
            <p:ph sz="quarter" idx="14"/>
          </p:nvPr>
        </p:nvSpPr>
        <p:spPr/>
        <p:txBody>
          <a:bodyPr>
            <a:normAutofit fontScale="92500" lnSpcReduction="20000"/>
          </a:bodyPr>
          <a:lstStyle/>
          <a:p>
            <a:pPr marL="907200" indent="-457200">
              <a:buFont typeface="Arial" panose="020B0604020202020204" pitchFamily="34" charset="0"/>
              <a:buChar char="•"/>
            </a:pPr>
            <a:r>
              <a:rPr lang="en-US" dirty="0" smtClean="0"/>
              <a:t>Role histories not well conceptualized or measured</a:t>
            </a:r>
          </a:p>
          <a:p>
            <a:pPr marL="1105200" lvl="1" indent="-457200"/>
            <a:r>
              <a:rPr lang="en-US" dirty="0" smtClean="0"/>
              <a:t>Substantive meaning of “lead” or “anticipation” effects unclear</a:t>
            </a:r>
          </a:p>
          <a:p>
            <a:pPr marL="1105200" lvl="1" indent="-457200"/>
            <a:r>
              <a:rPr lang="en-US" dirty="0" smtClean="0"/>
              <a:t>Are these caused by the impending transition?</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smtClean="0"/>
              <a:t>Link pre-event </a:t>
            </a:r>
            <a:r>
              <a:rPr lang="en-US" dirty="0"/>
              <a:t>changes </a:t>
            </a:r>
            <a:r>
              <a:rPr lang="en-US" dirty="0" smtClean="0"/>
              <a:t>to </a:t>
            </a:r>
            <a:r>
              <a:rPr lang="en-US" dirty="0"/>
              <a:t>the transition via the process that leads to the event</a:t>
            </a:r>
          </a:p>
          <a:p>
            <a:pPr marL="1105200" lvl="1" indent="-457200"/>
            <a:r>
              <a:rPr lang="en-US" dirty="0" smtClean="0"/>
              <a:t>Example 1: Spousal </a:t>
            </a:r>
            <a:r>
              <a:rPr lang="en-US" dirty="0"/>
              <a:t>health decline &amp; widowhood</a:t>
            </a:r>
          </a:p>
          <a:p>
            <a:pPr marL="1105200" lvl="1" indent="-457200"/>
            <a:r>
              <a:rPr lang="en-US" dirty="0" smtClean="0"/>
              <a:t>Example 2: Relationship </a:t>
            </a:r>
            <a:r>
              <a:rPr lang="en-US" dirty="0"/>
              <a:t>quality decline &amp; divorce</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Two event (treatment) groups</a:t>
            </a:r>
          </a:p>
          <a:p>
            <a:pPr marL="1105200" lvl="1" indent="-457200"/>
            <a:r>
              <a:rPr lang="en-US" dirty="0"/>
              <a:t>Unexpected </a:t>
            </a:r>
            <a:r>
              <a:rPr lang="en-150" dirty="0" smtClean="0">
                <a:sym typeface="Wingdings" panose="05000000000000000000" pitchFamily="2" charset="2"/>
              </a:rPr>
              <a:t></a:t>
            </a:r>
            <a:r>
              <a:rPr lang="en-US" dirty="0" smtClean="0"/>
              <a:t> </a:t>
            </a:r>
            <a:r>
              <a:rPr lang="en-US" dirty="0"/>
              <a:t>Those who do not experience the process </a:t>
            </a:r>
          </a:p>
          <a:p>
            <a:pPr marL="1105200" lvl="1" indent="-457200"/>
            <a:r>
              <a:rPr lang="en-US" dirty="0"/>
              <a:t>Expected </a:t>
            </a:r>
            <a:r>
              <a:rPr lang="en-150" dirty="0" smtClean="0">
                <a:sym typeface="Wingdings" panose="05000000000000000000" pitchFamily="2" charset="2"/>
              </a:rPr>
              <a:t></a:t>
            </a:r>
            <a:r>
              <a:rPr lang="en-US" dirty="0" smtClean="0"/>
              <a:t> </a:t>
            </a:r>
            <a:r>
              <a:rPr lang="en-US" dirty="0"/>
              <a:t>Those who do experience the </a:t>
            </a:r>
            <a:r>
              <a:rPr lang="en-US" dirty="0" smtClean="0"/>
              <a:t>process</a:t>
            </a:r>
            <a:endParaRPr lang="en-US" dirty="0"/>
          </a:p>
        </p:txBody>
      </p:sp>
    </p:spTree>
    <p:extLst>
      <p:ext uri="{BB962C8B-B14F-4D97-AF65-F5344CB8AC3E}">
        <p14:creationId xmlns:p14="http://schemas.microsoft.com/office/powerpoint/2010/main" val="256041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23</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smtClean="0"/>
              <a:t>Theoretical background</a:t>
            </a:r>
            <a:br>
              <a:rPr lang="en-US" dirty="0" smtClean="0"/>
            </a:br>
            <a:r>
              <a:rPr lang="en-US" sz="2000" b="0" i="1" cap="none" dirty="0" smtClean="0"/>
              <a:t>Unexpected widowhood</a:t>
            </a:r>
            <a:endParaRPr lang="en-US" sz="2000" b="0" i="1" cap="none" dirty="0"/>
          </a:p>
        </p:txBody>
      </p:sp>
      <p:pic>
        <p:nvPicPr>
          <p:cNvPr id="6" name="Espace réservé du contenu 5"/>
          <p:cNvPicPr>
            <a:picLocks noGrp="1" noChangeAspect="1"/>
          </p:cNvPicPr>
          <p:nvPr>
            <p:ph sz="quarter" idx="14"/>
          </p:nvPr>
        </p:nvPicPr>
        <p:blipFill>
          <a:blip r:embed="rId3"/>
          <a:stretch>
            <a:fillRect/>
          </a:stretch>
        </p:blipFill>
        <p:spPr>
          <a:xfrm>
            <a:off x="1923702" y="1183500"/>
            <a:ext cx="5296597" cy="3960000"/>
          </a:xfrm>
          <a:prstGeom prst="rect">
            <a:avLst/>
          </a:prstGeom>
        </p:spPr>
      </p:pic>
    </p:spTree>
    <p:extLst>
      <p:ext uri="{BB962C8B-B14F-4D97-AF65-F5344CB8AC3E}">
        <p14:creationId xmlns:p14="http://schemas.microsoft.com/office/powerpoint/2010/main" val="28200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24</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smtClean="0"/>
              <a:t>Theoretical Background</a:t>
            </a:r>
            <a:br>
              <a:rPr lang="en-US" dirty="0" smtClean="0"/>
            </a:br>
            <a:r>
              <a:rPr lang="en-US" sz="2000" b="0" i="1" cap="none" dirty="0"/>
              <a:t>E</a:t>
            </a:r>
            <a:r>
              <a:rPr lang="en-US" sz="2000" b="0" i="1" cap="none" dirty="0" smtClean="0"/>
              <a:t>xpected widowhood</a:t>
            </a:r>
            <a:endParaRPr lang="en-US" sz="2000" b="0" i="1" cap="none" dirty="0"/>
          </a:p>
        </p:txBody>
      </p:sp>
      <p:pic>
        <p:nvPicPr>
          <p:cNvPr id="4" name="Espace réservé du contenu 3"/>
          <p:cNvPicPr>
            <a:picLocks noGrp="1" noChangeAspect="1"/>
          </p:cNvPicPr>
          <p:nvPr>
            <p:ph sz="quarter" idx="14"/>
          </p:nvPr>
        </p:nvPicPr>
        <p:blipFill>
          <a:blip r:embed="rId3"/>
          <a:stretch>
            <a:fillRect/>
          </a:stretch>
        </p:blipFill>
        <p:spPr>
          <a:xfrm>
            <a:off x="1867215" y="1183500"/>
            <a:ext cx="5409570" cy="3960000"/>
          </a:xfrm>
          <a:prstGeom prst="rect">
            <a:avLst/>
          </a:prstGeom>
        </p:spPr>
      </p:pic>
    </p:spTree>
    <p:extLst>
      <p:ext uri="{BB962C8B-B14F-4D97-AF65-F5344CB8AC3E}">
        <p14:creationId xmlns:p14="http://schemas.microsoft.com/office/powerpoint/2010/main" val="420226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25</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smtClean="0"/>
              <a:t>Theoretical Background</a:t>
            </a:r>
            <a:br>
              <a:rPr lang="en-US" dirty="0" smtClean="0"/>
            </a:br>
            <a:r>
              <a:rPr lang="en-US" sz="2000" b="0" i="1" cap="none" dirty="0" smtClean="0"/>
              <a:t>Expected widowhood</a:t>
            </a:r>
            <a:endParaRPr lang="en-US" b="0" i="1" cap="none" dirty="0"/>
          </a:p>
        </p:txBody>
      </p:sp>
      <p:pic>
        <p:nvPicPr>
          <p:cNvPr id="6" name="Espace réservé du contenu 5"/>
          <p:cNvPicPr>
            <a:picLocks noGrp="1" noChangeAspect="1"/>
          </p:cNvPicPr>
          <p:nvPr>
            <p:ph sz="quarter" idx="14"/>
          </p:nvPr>
        </p:nvPicPr>
        <p:blipFill>
          <a:blip r:embed="rId3"/>
          <a:stretch>
            <a:fillRect/>
          </a:stretch>
        </p:blipFill>
        <p:spPr>
          <a:xfrm>
            <a:off x="2083496" y="1183500"/>
            <a:ext cx="4977008" cy="3960000"/>
          </a:xfrm>
          <a:prstGeom prst="rect">
            <a:avLst/>
          </a:prstGeom>
        </p:spPr>
      </p:pic>
    </p:spTree>
    <p:extLst>
      <p:ext uri="{BB962C8B-B14F-4D97-AF65-F5344CB8AC3E}">
        <p14:creationId xmlns:p14="http://schemas.microsoft.com/office/powerpoint/2010/main" val="73951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26</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Analytical approach </a:t>
            </a:r>
            <a:endParaRPr lang="en-US" dirty="0"/>
          </a:p>
        </p:txBody>
      </p:sp>
      <p:sp>
        <p:nvSpPr>
          <p:cNvPr id="10" name="Espace réservé du contenu 9"/>
          <p:cNvSpPr>
            <a:spLocks noGrp="1"/>
          </p:cNvSpPr>
          <p:nvPr>
            <p:ph sz="quarter" idx="14"/>
          </p:nvPr>
        </p:nvSpPr>
        <p:spPr/>
        <p:txBody>
          <a:bodyPr>
            <a:normAutofit/>
          </a:bodyPr>
          <a:lstStyle/>
          <a:p>
            <a:pPr marL="907200" indent="-457200">
              <a:buFont typeface="Arial" panose="020B0604020202020204" pitchFamily="34" charset="0"/>
              <a:buChar char="•"/>
            </a:pPr>
            <a:r>
              <a:rPr lang="en-US" dirty="0" smtClean="0"/>
              <a:t>Appropriate reference to observe the </a:t>
            </a:r>
            <a:r>
              <a:rPr lang="en-US" dirty="0"/>
              <a:t>consequences of a transition before, during and after the </a:t>
            </a:r>
            <a:r>
              <a:rPr lang="en-US" dirty="0" smtClean="0"/>
              <a:t>event?</a:t>
            </a:r>
          </a:p>
          <a:p>
            <a:pPr lvl="1" indent="0">
              <a:buNone/>
            </a:pPr>
            <a:endParaRPr lang="en-US" dirty="0"/>
          </a:p>
          <a:p>
            <a:pPr marL="907200" indent="-457200">
              <a:buFont typeface="Arial" panose="020B0604020202020204" pitchFamily="34" charset="0"/>
              <a:buChar char="•"/>
            </a:pPr>
            <a:r>
              <a:rPr lang="en-US" dirty="0" smtClean="0"/>
              <a:t>Individuals who neither experience the event nor the process</a:t>
            </a:r>
          </a:p>
          <a:p>
            <a:pPr marL="1105200" lvl="1" indent="-457200"/>
            <a:r>
              <a:rPr lang="en-US" dirty="0" smtClean="0"/>
              <a:t>Otherwise similar to to-be widows and widowers</a:t>
            </a:r>
          </a:p>
          <a:p>
            <a:pPr marL="907200" indent="-457200"/>
            <a:endParaRPr lang="en-US" dirty="0"/>
          </a:p>
          <a:p>
            <a:pPr marL="907200" indent="-457200">
              <a:buFont typeface="Arial" panose="020B0604020202020204" pitchFamily="34" charset="0"/>
              <a:buChar char="•"/>
            </a:pPr>
            <a:r>
              <a:rPr lang="en-US" dirty="0" smtClean="0"/>
              <a:t>Two comparison groups</a:t>
            </a:r>
          </a:p>
          <a:p>
            <a:pPr marL="1105200" lvl="1" indent="-457200"/>
            <a:r>
              <a:rPr lang="en-US" dirty="0" smtClean="0"/>
              <a:t>Unexpected widowhood</a:t>
            </a:r>
          </a:p>
          <a:p>
            <a:pPr marL="1105200" lvl="1" indent="-457200"/>
            <a:r>
              <a:rPr lang="en-US" dirty="0" smtClean="0"/>
              <a:t>Expected widowhood </a:t>
            </a:r>
          </a:p>
        </p:txBody>
      </p:sp>
    </p:spTree>
    <p:extLst>
      <p:ext uri="{BB962C8B-B14F-4D97-AF65-F5344CB8AC3E}">
        <p14:creationId xmlns:p14="http://schemas.microsoft.com/office/powerpoint/2010/main" val="9018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27</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Unexpected comparison group</a:t>
            </a:r>
            <a:endParaRPr lang="en-US" dirty="0"/>
          </a:p>
        </p:txBody>
      </p:sp>
      <p:pic>
        <p:nvPicPr>
          <p:cNvPr id="3" name="Espace réservé du contenu 2"/>
          <p:cNvPicPr>
            <a:picLocks noGrp="1" noChangeAspect="1"/>
          </p:cNvPicPr>
          <p:nvPr>
            <p:ph sz="quarter" idx="14"/>
          </p:nvPr>
        </p:nvPicPr>
        <p:blipFill>
          <a:blip r:embed="rId3"/>
          <a:stretch>
            <a:fillRect/>
          </a:stretch>
        </p:blipFill>
        <p:spPr>
          <a:xfrm>
            <a:off x="2058423" y="1183500"/>
            <a:ext cx="5027154" cy="3960000"/>
          </a:xfrm>
          <a:prstGeom prst="rect">
            <a:avLst/>
          </a:prstGeom>
        </p:spPr>
      </p:pic>
    </p:spTree>
    <p:extLst>
      <p:ext uri="{BB962C8B-B14F-4D97-AF65-F5344CB8AC3E}">
        <p14:creationId xmlns:p14="http://schemas.microsoft.com/office/powerpoint/2010/main" val="20396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28</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expected comparison group</a:t>
            </a:r>
            <a:endParaRPr lang="en-US" dirty="0"/>
          </a:p>
        </p:txBody>
      </p:sp>
      <p:pic>
        <p:nvPicPr>
          <p:cNvPr id="4" name="Espace réservé du contenu 3"/>
          <p:cNvPicPr>
            <a:picLocks noGrp="1" noChangeAspect="1"/>
          </p:cNvPicPr>
          <p:nvPr>
            <p:ph sz="quarter" idx="14"/>
          </p:nvPr>
        </p:nvPicPr>
        <p:blipFill>
          <a:blip r:embed="rId3"/>
          <a:stretch>
            <a:fillRect/>
          </a:stretch>
        </p:blipFill>
        <p:spPr>
          <a:xfrm>
            <a:off x="2058423" y="1183500"/>
            <a:ext cx="5027154" cy="3960000"/>
          </a:xfrm>
          <a:prstGeom prst="rect">
            <a:avLst/>
          </a:prstGeom>
        </p:spPr>
      </p:pic>
    </p:spTree>
    <p:extLst>
      <p:ext uri="{BB962C8B-B14F-4D97-AF65-F5344CB8AC3E}">
        <p14:creationId xmlns:p14="http://schemas.microsoft.com/office/powerpoint/2010/main" val="6107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29</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lstStyle/>
          <a:p>
            <a:r>
              <a:rPr lang="en-US" dirty="0" smtClean="0"/>
              <a:t>Analytical approach </a:t>
            </a:r>
            <a:endParaRPr lang="en-US" dirty="0"/>
          </a:p>
        </p:txBody>
      </p:sp>
      <p:sp>
        <p:nvSpPr>
          <p:cNvPr id="10" name="Espace réservé du contenu 9"/>
          <p:cNvSpPr>
            <a:spLocks noGrp="1"/>
          </p:cNvSpPr>
          <p:nvPr>
            <p:ph sz="quarter" idx="14"/>
          </p:nvPr>
        </p:nvSpPr>
        <p:spPr/>
        <p:txBody>
          <a:bodyPr>
            <a:normAutofit lnSpcReduction="10000"/>
          </a:bodyPr>
          <a:lstStyle/>
          <a:p>
            <a:pPr marL="907200" indent="-457200">
              <a:buFont typeface="+mj-lt"/>
              <a:buAutoNum type="arabicPeriod"/>
            </a:pPr>
            <a:r>
              <a:rPr lang="en-US" dirty="0" smtClean="0"/>
              <a:t>Split </a:t>
            </a:r>
            <a:r>
              <a:rPr lang="en-US" dirty="0"/>
              <a:t>sample into those who transition </a:t>
            </a:r>
            <a:r>
              <a:rPr lang="en-US" dirty="0" smtClean="0"/>
              <a:t>and </a:t>
            </a:r>
            <a:r>
              <a:rPr lang="en-US" dirty="0"/>
              <a:t>those who do </a:t>
            </a:r>
            <a:r>
              <a:rPr lang="en-US" dirty="0" smtClean="0"/>
              <a:t>not</a:t>
            </a:r>
          </a:p>
          <a:p>
            <a:pPr marL="907200" indent="-457200">
              <a:buFont typeface="+mj-lt"/>
              <a:buAutoNum type="arabicPeriod"/>
            </a:pPr>
            <a:endParaRPr lang="en-US" dirty="0"/>
          </a:p>
          <a:p>
            <a:pPr marL="907200" indent="-457200">
              <a:buFont typeface="+mj-lt"/>
              <a:buAutoNum type="arabicPeriod"/>
            </a:pPr>
            <a:r>
              <a:rPr lang="en-US" dirty="0"/>
              <a:t>Split sample into those who experience the process and those who do </a:t>
            </a:r>
            <a:r>
              <a:rPr lang="en-US" dirty="0" smtClean="0"/>
              <a:t>not</a:t>
            </a:r>
            <a:endParaRPr lang="en-US" dirty="0"/>
          </a:p>
          <a:p>
            <a:pPr marL="907200" indent="-457200">
              <a:buFont typeface="+mj-lt"/>
              <a:buAutoNum type="arabicPeriod"/>
            </a:pPr>
            <a:endParaRPr lang="en-US" dirty="0"/>
          </a:p>
          <a:p>
            <a:pPr marL="907200" indent="-457200">
              <a:buFont typeface="+mj-lt"/>
              <a:buAutoNum type="arabicPeriod"/>
            </a:pPr>
            <a:r>
              <a:rPr lang="en-US" dirty="0"/>
              <a:t>Match on process and event to create “unexpected” and “expected” comparison groups</a:t>
            </a:r>
          </a:p>
          <a:p>
            <a:pPr marL="907200" indent="-457200">
              <a:buFont typeface="+mj-lt"/>
              <a:buAutoNum type="arabicPeriod"/>
            </a:pPr>
            <a:endParaRPr lang="en-US" dirty="0"/>
          </a:p>
          <a:p>
            <a:pPr marL="907200" indent="-457200">
              <a:buFont typeface="+mj-lt"/>
              <a:buAutoNum type="arabicPeriod"/>
            </a:pPr>
            <a:r>
              <a:rPr lang="en-US" dirty="0"/>
              <a:t>Estimate differences between treated and controls in comparison groups</a:t>
            </a:r>
          </a:p>
          <a:p>
            <a:pPr marL="90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273603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3</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12"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4" name="Espace réservé du contenu 3"/>
          <p:cNvPicPr>
            <a:picLocks noGrp="1" noChangeAspect="1"/>
          </p:cNvPicPr>
          <p:nvPr>
            <p:ph sz="quarter" idx="18"/>
          </p:nvPr>
        </p:nvPicPr>
        <p:blipFill>
          <a:blip r:embed="rId3" cstate="print">
            <a:extLst>
              <a:ext uri="{28A0092B-C50C-407E-A947-70E740481C1C}">
                <a14:useLocalDpi xmlns:a14="http://schemas.microsoft.com/office/drawing/2010/main" val="0"/>
              </a:ext>
            </a:extLst>
          </a:blip>
          <a:stretch>
            <a:fillRect/>
          </a:stretch>
        </p:blipFill>
        <p:spPr>
          <a:xfrm>
            <a:off x="286672" y="627534"/>
            <a:ext cx="8570657" cy="4515966"/>
          </a:xfrm>
        </p:spPr>
      </p:pic>
    </p:spTree>
    <p:extLst>
      <p:ext uri="{BB962C8B-B14F-4D97-AF65-F5344CB8AC3E}">
        <p14:creationId xmlns:p14="http://schemas.microsoft.com/office/powerpoint/2010/main" val="41452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30</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smtClean="0"/>
              <a:t>Analytical approach (1)</a:t>
            </a:r>
            <a:endParaRPr lang="en-US" sz="2000" b="0" i="1" cap="none" dirty="0"/>
          </a:p>
        </p:txBody>
      </p:sp>
      <p:sp>
        <p:nvSpPr>
          <p:cNvPr id="10" name="Espace réservé du contenu 9"/>
          <p:cNvSpPr>
            <a:spLocks noGrp="1"/>
          </p:cNvSpPr>
          <p:nvPr>
            <p:ph sz="quarter" idx="14"/>
          </p:nvPr>
        </p:nvSpPr>
        <p:spPr/>
        <p:txBody>
          <a:bodyPr>
            <a:normAutofit lnSpcReduction="10000"/>
          </a:bodyPr>
          <a:lstStyle/>
          <a:p>
            <a:pPr marL="907200" indent="-457200">
              <a:buFont typeface="Arial" panose="020B0604020202020204" pitchFamily="34" charset="0"/>
              <a:buChar char="•"/>
            </a:pPr>
            <a:r>
              <a:rPr lang="en-US" dirty="0" smtClean="0"/>
              <a:t>US Health and Retirement Study </a:t>
            </a:r>
          </a:p>
          <a:p>
            <a:pPr marL="1105200" lvl="1" indent="-457200"/>
            <a:r>
              <a:rPr lang="en-US" dirty="0" smtClean="0"/>
              <a:t>Married at </a:t>
            </a:r>
            <a:r>
              <a:rPr lang="en-US" dirty="0"/>
              <a:t>first interview between 1994-2008</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Treated </a:t>
            </a:r>
            <a:r>
              <a:rPr lang="en-US" dirty="0" smtClean="0"/>
              <a:t>sample</a:t>
            </a:r>
          </a:p>
          <a:p>
            <a:pPr marL="1105200" lvl="1" indent="-457200"/>
            <a:r>
              <a:rPr lang="en-US" dirty="0" smtClean="0"/>
              <a:t>Transition </a:t>
            </a:r>
            <a:r>
              <a:rPr lang="en-US" dirty="0"/>
              <a:t>to widowhood with a </a:t>
            </a:r>
            <a:r>
              <a:rPr lang="en-US" dirty="0" smtClean="0"/>
              <a:t>min. </a:t>
            </a:r>
            <a:r>
              <a:rPr lang="en-US" dirty="0"/>
              <a:t>of 5 </a:t>
            </a:r>
            <a:r>
              <a:rPr lang="en-US" dirty="0" smtClean="0"/>
              <a:t>pre-death observations</a:t>
            </a:r>
            <a:endParaRPr lang="en-US" dirty="0"/>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Control </a:t>
            </a:r>
            <a:r>
              <a:rPr lang="en-US" dirty="0" smtClean="0"/>
              <a:t>sample</a:t>
            </a:r>
          </a:p>
          <a:p>
            <a:pPr marL="1105200" lvl="1" indent="-457200"/>
            <a:r>
              <a:rPr lang="en-US" dirty="0" smtClean="0"/>
              <a:t>Continuously </a:t>
            </a:r>
            <a:r>
              <a:rPr lang="en-US" dirty="0"/>
              <a:t>married respondents with a </a:t>
            </a:r>
            <a:r>
              <a:rPr lang="en-US" dirty="0" smtClean="0"/>
              <a:t>min. </a:t>
            </a:r>
            <a:r>
              <a:rPr lang="en-US" dirty="0"/>
              <a:t>of </a:t>
            </a:r>
            <a:r>
              <a:rPr lang="en-US" dirty="0" smtClean="0"/>
              <a:t>6 observations</a:t>
            </a:r>
            <a:endParaRPr lang="en-US" dirty="0"/>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Restrict to respondents with </a:t>
            </a:r>
            <a:r>
              <a:rPr lang="en-US" dirty="0" smtClean="0"/>
              <a:t>excellent</a:t>
            </a:r>
            <a:r>
              <a:rPr lang="en-US" dirty="0"/>
              <a:t>, very good, or </a:t>
            </a:r>
            <a:r>
              <a:rPr lang="en-US" dirty="0" smtClean="0"/>
              <a:t>good spousal self-rated health</a:t>
            </a:r>
            <a:endParaRPr lang="en-US" dirty="0"/>
          </a:p>
        </p:txBody>
      </p:sp>
    </p:spTree>
    <p:extLst>
      <p:ext uri="{BB962C8B-B14F-4D97-AF65-F5344CB8AC3E}">
        <p14:creationId xmlns:p14="http://schemas.microsoft.com/office/powerpoint/2010/main" val="10126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31</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smtClean="0"/>
              <a:t>Analytical approach (2)</a:t>
            </a:r>
            <a:endParaRPr lang="en-US" b="0" i="1" cap="none" dirty="0"/>
          </a:p>
        </p:txBody>
      </p:sp>
      <p:sp>
        <p:nvSpPr>
          <p:cNvPr id="10" name="Espace réservé du contenu 9"/>
          <p:cNvSpPr>
            <a:spLocks noGrp="1"/>
          </p:cNvSpPr>
          <p:nvPr>
            <p:ph sz="quarter" idx="14"/>
          </p:nvPr>
        </p:nvSpPr>
        <p:spPr/>
        <p:txBody>
          <a:bodyPr>
            <a:normAutofit/>
          </a:bodyPr>
          <a:lstStyle/>
          <a:p>
            <a:pPr marL="907200" indent="-457200">
              <a:buFont typeface="Arial" panose="020B0604020202020204" pitchFamily="34" charset="0"/>
              <a:buChar char="•"/>
            </a:pPr>
            <a:r>
              <a:rPr lang="en-US" dirty="0" smtClean="0"/>
              <a:t>Random coefficient regression of time on spousal health</a:t>
            </a:r>
            <a:endParaRPr lang="en-US" dirty="0"/>
          </a:p>
          <a:p>
            <a:pPr marL="1105200" lvl="1" indent="-457200"/>
            <a:r>
              <a:rPr lang="en-US" dirty="0" smtClean="0"/>
              <a:t>Allow the time coefficient to vary across individuals</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Lower 33% corresponds to the THD process</a:t>
            </a:r>
          </a:p>
          <a:p>
            <a:pPr marL="1105200" lvl="1" indent="-457200"/>
            <a:r>
              <a:rPr lang="en-US" dirty="0"/>
              <a:t>Large decrease in spousal self-rated health over ten years</a:t>
            </a:r>
          </a:p>
          <a:p>
            <a:pPr marL="907200" indent="-457200">
              <a:buFont typeface="Arial" panose="020B0604020202020204" pitchFamily="34" charset="0"/>
              <a:buChar char="•"/>
            </a:pPr>
            <a:endParaRPr lang="en-US" dirty="0"/>
          </a:p>
          <a:p>
            <a:pPr marL="907200" indent="-457200">
              <a:buFont typeface="Arial" panose="020B0604020202020204" pitchFamily="34" charset="0"/>
              <a:buChar char="•"/>
            </a:pPr>
            <a:r>
              <a:rPr lang="en-US" dirty="0"/>
              <a:t>Upper 50% corresponds to no THD process</a:t>
            </a:r>
          </a:p>
          <a:p>
            <a:pPr marL="1105200" lvl="1" indent="-457200"/>
            <a:r>
              <a:rPr lang="en-US" dirty="0"/>
              <a:t>Spousal health remains relatively constant over ten years</a:t>
            </a:r>
          </a:p>
        </p:txBody>
      </p:sp>
    </p:spTree>
    <p:extLst>
      <p:ext uri="{BB962C8B-B14F-4D97-AF65-F5344CB8AC3E}">
        <p14:creationId xmlns:p14="http://schemas.microsoft.com/office/powerpoint/2010/main" val="169698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32</a:t>
            </a:fld>
            <a:endParaRPr lang="fr-FR" dirty="0"/>
          </a:p>
        </p:txBody>
      </p:sp>
      <p:pic>
        <p:nvPicPr>
          <p:cNvPr id="8" name="Image 6"/>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1602067" y="1183500"/>
            <a:ext cx="5939866"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GB" altLang="de-DE" dirty="0" smtClean="0">
                <a:ea typeface="ＭＳ Ｐゴシック" panose="020B0600070205080204" pitchFamily="34" charset="-128"/>
              </a:rPr>
              <a:t>Descriptive Results</a:t>
            </a:r>
            <a:br>
              <a:rPr lang="en-GB" altLang="de-DE" dirty="0" smtClean="0">
                <a:ea typeface="ＭＳ Ｐゴシック" panose="020B0600070205080204" pitchFamily="34" charset="-128"/>
              </a:rPr>
            </a:br>
            <a:r>
              <a:rPr lang="en-GB" altLang="de-DE" sz="2000" b="0" i="1" cap="none" dirty="0" smtClean="0">
                <a:ea typeface="ＭＳ Ｐゴシック" panose="020B0600070205080204" pitchFamily="34" charset="-128"/>
              </a:rPr>
              <a:t>Spousal self-rated health over time </a:t>
            </a:r>
            <a:r>
              <a:rPr lang="en-GB" altLang="de-DE" sz="2000" b="0" i="1" cap="none" dirty="0">
                <a:ea typeface="ＭＳ Ｐゴシック" panose="020B0600070205080204" pitchFamily="34" charset="-128"/>
              </a:rPr>
              <a:t>by </a:t>
            </a:r>
            <a:r>
              <a:rPr lang="en-GB" altLang="de-DE" sz="2000" b="0" i="1" cap="none" dirty="0" smtClean="0">
                <a:ea typeface="ＭＳ Ｐゴシック" panose="020B0600070205080204" pitchFamily="34" charset="-128"/>
              </a:rPr>
              <a:t>process and event</a:t>
            </a:r>
            <a:endParaRPr lang="en-US" sz="2000" b="0" i="1" cap="none" dirty="0"/>
          </a:p>
        </p:txBody>
      </p:sp>
    </p:spTree>
    <p:extLst>
      <p:ext uri="{BB962C8B-B14F-4D97-AF65-F5344CB8AC3E}">
        <p14:creationId xmlns:p14="http://schemas.microsoft.com/office/powerpoint/2010/main" val="263691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33</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smtClean="0"/>
              <a:t>Analytical </a:t>
            </a:r>
            <a:r>
              <a:rPr lang="en-US" dirty="0"/>
              <a:t>Approach (3</a:t>
            </a:r>
            <a:r>
              <a:rPr lang="en-US" dirty="0" smtClean="0"/>
              <a:t>): </a:t>
            </a:r>
            <a:endParaRPr lang="en-US" b="0" i="1" cap="none" dirty="0"/>
          </a:p>
        </p:txBody>
      </p:sp>
      <p:sp>
        <p:nvSpPr>
          <p:cNvPr id="3" name="Espace réservé du contenu 2"/>
          <p:cNvSpPr>
            <a:spLocks noGrp="1"/>
          </p:cNvSpPr>
          <p:nvPr>
            <p:ph sz="quarter" idx="14"/>
          </p:nvPr>
        </p:nvSpPr>
        <p:spPr/>
        <p:txBody>
          <a:bodyPr>
            <a:normAutofit/>
          </a:bodyPr>
          <a:lstStyle/>
          <a:p>
            <a:pPr marL="792900" indent="-342900">
              <a:buFont typeface="Arial" panose="020B0604020202020204" pitchFamily="34" charset="0"/>
              <a:buChar char="•"/>
            </a:pPr>
            <a:r>
              <a:rPr lang="en-US" dirty="0" smtClean="0"/>
              <a:t>Propensity </a:t>
            </a:r>
            <a:r>
              <a:rPr lang="en-US" dirty="0"/>
              <a:t>score matching </a:t>
            </a:r>
            <a:endParaRPr lang="en-US" dirty="0" smtClean="0"/>
          </a:p>
          <a:p>
            <a:pPr marL="990900" lvl="1" indent="-342900"/>
            <a:r>
              <a:rPr lang="en-US" dirty="0" smtClean="0"/>
              <a:t>Creat</a:t>
            </a:r>
            <a:r>
              <a:rPr lang="en-US" dirty="0"/>
              <a:t>e </a:t>
            </a:r>
            <a:r>
              <a:rPr lang="en-US" dirty="0" smtClean="0"/>
              <a:t>a similar </a:t>
            </a:r>
            <a:r>
              <a:rPr lang="en-US" dirty="0"/>
              <a:t>control group </a:t>
            </a:r>
            <a:r>
              <a:rPr lang="en-US" dirty="0" smtClean="0"/>
              <a:t>for each treated group at </a:t>
            </a:r>
            <a:r>
              <a:rPr lang="en-US" dirty="0"/>
              <a:t>first observation </a:t>
            </a:r>
            <a:endParaRPr lang="en-US" dirty="0" smtClean="0"/>
          </a:p>
          <a:p>
            <a:pPr marL="990900" lvl="1" indent="-342900"/>
            <a:r>
              <a:rPr lang="en-US" dirty="0" smtClean="0"/>
              <a:t>Matching </a:t>
            </a:r>
            <a:r>
              <a:rPr lang="en-US" dirty="0"/>
              <a:t>on the event after matching on the process</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Sample indicator </a:t>
            </a:r>
            <a:r>
              <a:rPr lang="en-US" dirty="0" smtClean="0"/>
              <a:t>as </a:t>
            </a:r>
            <a:r>
              <a:rPr lang="en-US" dirty="0"/>
              <a:t>treatment </a:t>
            </a:r>
            <a:r>
              <a:rPr lang="en-US" dirty="0" smtClean="0"/>
              <a:t>for outcome variable</a:t>
            </a:r>
            <a:endParaRPr lang="en-US" dirty="0"/>
          </a:p>
          <a:p>
            <a:pPr marL="990900" lvl="1" indent="-342900"/>
            <a:r>
              <a:rPr lang="en-US" dirty="0"/>
              <a:t>Center for Epidemiologic Studies Depression Scale (CESD)</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Controls assigned treated year of widowhood</a:t>
            </a:r>
          </a:p>
          <a:p>
            <a:pPr marL="990900" lvl="1" indent="-342900"/>
            <a:r>
              <a:rPr lang="en-US" dirty="0"/>
              <a:t>3 controls per </a:t>
            </a:r>
            <a:r>
              <a:rPr lang="en-US" dirty="0" smtClean="0"/>
              <a:t>treated</a:t>
            </a:r>
            <a:endParaRPr lang="en-US" dirty="0"/>
          </a:p>
        </p:txBody>
      </p:sp>
    </p:spTree>
    <p:extLst>
      <p:ext uri="{BB962C8B-B14F-4D97-AF65-F5344CB8AC3E}">
        <p14:creationId xmlns:p14="http://schemas.microsoft.com/office/powerpoint/2010/main" val="172025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34</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smtClean="0"/>
              <a:t>Matched </a:t>
            </a:r>
            <a:r>
              <a:rPr lang="en-US" dirty="0"/>
              <a:t>Treatment and Control Samples</a:t>
            </a:r>
            <a:br>
              <a:rPr lang="en-US" dirty="0"/>
            </a:br>
            <a:r>
              <a:rPr lang="en-US" sz="2000" b="0" i="1" cap="none" dirty="0"/>
              <a:t>Unexpected </a:t>
            </a:r>
            <a:r>
              <a:rPr lang="en-US" sz="2000" b="0" i="1" cap="none" dirty="0" smtClean="0"/>
              <a:t>widowhood</a:t>
            </a:r>
            <a:endParaRPr lang="en-US" sz="2000" b="0" i="1" cap="none" dirty="0"/>
          </a:p>
        </p:txBody>
      </p:sp>
      <p:pic>
        <p:nvPicPr>
          <p:cNvPr id="8" name="Espace réservé du contenu 2"/>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2010309" y="1240062"/>
            <a:ext cx="5123383" cy="4140000"/>
          </a:xfrm>
        </p:spPr>
      </p:pic>
      <p:cxnSp>
        <p:nvCxnSpPr>
          <p:cNvPr id="10" name="Connecteur droit 5"/>
          <p:cNvCxnSpPr>
            <a:cxnSpLocks noChangeShapeType="1"/>
          </p:cNvCxnSpPr>
          <p:nvPr/>
        </p:nvCxnSpPr>
        <p:spPr bwMode="auto">
          <a:xfrm>
            <a:off x="2010309" y="2067694"/>
            <a:ext cx="5123383" cy="0"/>
          </a:xfrm>
          <a:prstGeom prst="line">
            <a:avLst/>
          </a:prstGeom>
          <a:noFill/>
          <a:ln w="28575" algn="ctr">
            <a:solidFill>
              <a:srgbClr val="00376C"/>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296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35</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a:t>Matched Treatment and Control Samples</a:t>
            </a:r>
            <a:br>
              <a:rPr lang="en-US" dirty="0"/>
            </a:br>
            <a:r>
              <a:rPr lang="en-US" sz="2000" b="0" i="1" cap="none" dirty="0" smtClean="0"/>
              <a:t>Expected widowhood</a:t>
            </a:r>
            <a:endParaRPr lang="en-US" sz="2000" b="0" i="1" cap="none" dirty="0"/>
          </a:p>
        </p:txBody>
      </p:sp>
      <p:pic>
        <p:nvPicPr>
          <p:cNvPr id="13" name="Espace réservé du contenu 10"/>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1865898" y="1204038"/>
            <a:ext cx="5412205" cy="3960000"/>
          </a:xfrm>
        </p:spPr>
      </p:pic>
      <p:cxnSp>
        <p:nvCxnSpPr>
          <p:cNvPr id="14" name="Connecteur droit 5"/>
          <p:cNvCxnSpPr>
            <a:cxnSpLocks noChangeShapeType="1"/>
          </p:cNvCxnSpPr>
          <p:nvPr/>
        </p:nvCxnSpPr>
        <p:spPr bwMode="auto">
          <a:xfrm>
            <a:off x="1865898" y="2067694"/>
            <a:ext cx="5267794" cy="0"/>
          </a:xfrm>
          <a:prstGeom prst="line">
            <a:avLst/>
          </a:prstGeom>
          <a:noFill/>
          <a:ln w="28575" algn="ctr">
            <a:solidFill>
              <a:srgbClr val="00376C"/>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73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36</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a:t>Analytical Approach (4</a:t>
            </a:r>
            <a:r>
              <a:rPr lang="en-US" dirty="0" smtClean="0"/>
              <a:t>)</a:t>
            </a:r>
            <a:endParaRPr lang="en-US" b="0" i="1" cap="none" dirty="0"/>
          </a:p>
        </p:txBody>
      </p:sp>
      <p:sp>
        <p:nvSpPr>
          <p:cNvPr id="3" name="Espace réservé du contenu 2"/>
          <p:cNvSpPr>
            <a:spLocks noGrp="1"/>
          </p:cNvSpPr>
          <p:nvPr>
            <p:ph sz="quarter" idx="14"/>
          </p:nvPr>
        </p:nvSpPr>
        <p:spPr/>
        <p:txBody>
          <a:bodyPr>
            <a:normAutofit/>
          </a:bodyPr>
          <a:lstStyle/>
          <a:p>
            <a:pPr marL="792900" indent="-342900">
              <a:buFont typeface="Arial" panose="020B0604020202020204" pitchFamily="34" charset="0"/>
              <a:buChar char="•"/>
            </a:pPr>
            <a:r>
              <a:rPr lang="en-US" dirty="0"/>
              <a:t>Linear </a:t>
            </a:r>
            <a:r>
              <a:rPr lang="en-US" dirty="0" smtClean="0"/>
              <a:t>regressions on CESD score for </a:t>
            </a:r>
            <a:r>
              <a:rPr lang="en-US" dirty="0"/>
              <a:t>each comparison group:</a:t>
            </a:r>
          </a:p>
          <a:p>
            <a:pPr marL="990900" lvl="1" indent="-342900">
              <a:buFont typeface="+mj-lt"/>
              <a:buAutoNum type="arabicPeriod"/>
            </a:pPr>
            <a:r>
              <a:rPr lang="en-US" dirty="0"/>
              <a:t>Transition (widowed/not widowed)</a:t>
            </a:r>
          </a:p>
          <a:p>
            <a:pPr marL="990900" lvl="1" indent="-342900">
              <a:buFont typeface="+mj-lt"/>
              <a:buAutoNum type="arabicPeriod"/>
            </a:pPr>
            <a:r>
              <a:rPr lang="en-US" dirty="0"/>
              <a:t>Duration to/since widowhood (years)</a:t>
            </a:r>
          </a:p>
          <a:p>
            <a:pPr marL="990900" lvl="1" indent="-342900">
              <a:buFont typeface="+mj-lt"/>
              <a:buAutoNum type="arabicPeriod"/>
            </a:pPr>
            <a:r>
              <a:rPr lang="en-US" dirty="0"/>
              <a:t>Sample indicator (control/treatment)</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Cross-sectional difference between controls and treated</a:t>
            </a:r>
          </a:p>
          <a:p>
            <a:pPr marL="990900" lvl="1" indent="-342900"/>
            <a:r>
              <a:rPr lang="en-US" dirty="0"/>
              <a:t>Estimated widowhood effect at each period in the process</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Cumulative cost of the process</a:t>
            </a:r>
          </a:p>
          <a:p>
            <a:pPr marL="990900" lvl="1" indent="-342900"/>
            <a:r>
              <a:rPr lang="en-US" dirty="0"/>
              <a:t>Sum of differences up to each period in the process </a:t>
            </a:r>
          </a:p>
        </p:txBody>
      </p:sp>
    </p:spTree>
    <p:extLst>
      <p:ext uri="{BB962C8B-B14F-4D97-AF65-F5344CB8AC3E}">
        <p14:creationId xmlns:p14="http://schemas.microsoft.com/office/powerpoint/2010/main" val="23422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37</a:t>
            </a:fld>
            <a:endParaRPr lang="fr-FR" dirty="0"/>
          </a:p>
        </p:txBody>
      </p:sp>
      <p:pic>
        <p:nvPicPr>
          <p:cNvPr id="8" name="Espace réservé du contenu 7"/>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1602000" y="1183500"/>
            <a:ext cx="5940000" cy="3960000"/>
          </a:xfrm>
        </p:spPr>
      </p:pic>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a:t>Results</a:t>
            </a:r>
            <a:br>
              <a:rPr lang="en-US" dirty="0"/>
            </a:br>
            <a:r>
              <a:rPr lang="en-US" sz="2000" b="0" i="1" cap="none" dirty="0" smtClean="0"/>
              <a:t>Cross-sectional differences across process time </a:t>
            </a:r>
            <a:endParaRPr lang="en-US" b="0" i="1" cap="none" dirty="0"/>
          </a:p>
        </p:txBody>
      </p:sp>
    </p:spTree>
    <p:extLst>
      <p:ext uri="{BB962C8B-B14F-4D97-AF65-F5344CB8AC3E}">
        <p14:creationId xmlns:p14="http://schemas.microsoft.com/office/powerpoint/2010/main" val="35603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38</a:t>
            </a:fld>
            <a:endParaRPr lang="fr-FR" dirty="0"/>
          </a:p>
        </p:txBody>
      </p:sp>
      <p:pic>
        <p:nvPicPr>
          <p:cNvPr id="10" name="Espace réservé du contenu 5"/>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1602000" y="1183500"/>
            <a:ext cx="5940000" cy="3960000"/>
          </a:xfrm>
        </p:spPr>
      </p:pic>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a:t>Results</a:t>
            </a:r>
            <a:br>
              <a:rPr lang="en-US" dirty="0"/>
            </a:br>
            <a:r>
              <a:rPr lang="en-US" sz="2000" b="0" i="1" cap="none" dirty="0" smtClean="0"/>
              <a:t>Cross-sectional differences across process </a:t>
            </a:r>
            <a:r>
              <a:rPr lang="en-US" sz="2000" b="0" i="1" cap="none" dirty="0"/>
              <a:t>t</a:t>
            </a:r>
            <a:r>
              <a:rPr lang="en-US" sz="2000" b="0" i="1" cap="none" dirty="0" smtClean="0"/>
              <a:t>ime </a:t>
            </a:r>
            <a:endParaRPr lang="en-US" b="0" i="1" cap="none" dirty="0"/>
          </a:p>
        </p:txBody>
      </p:sp>
    </p:spTree>
    <p:extLst>
      <p:ext uri="{BB962C8B-B14F-4D97-AF65-F5344CB8AC3E}">
        <p14:creationId xmlns:p14="http://schemas.microsoft.com/office/powerpoint/2010/main" val="117487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39</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pic>
        <p:nvPicPr>
          <p:cNvPr id="13" name="Espace réservé du contenu 2"/>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a:xfrm>
            <a:off x="1602000" y="1183500"/>
            <a:ext cx="5940000" cy="3960000"/>
          </a:xfrm>
        </p:spPr>
      </p:pic>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fontScale="90000"/>
          </a:bodyPr>
          <a:lstStyle/>
          <a:p>
            <a:r>
              <a:rPr lang="en-US" dirty="0"/>
              <a:t>Results</a:t>
            </a:r>
            <a:br>
              <a:rPr lang="en-US" dirty="0"/>
            </a:br>
            <a:r>
              <a:rPr lang="en-US" sz="2000" b="0" i="1" cap="none" dirty="0"/>
              <a:t>Cumulative </a:t>
            </a:r>
            <a:r>
              <a:rPr lang="en-US" sz="2000" b="0" i="1" cap="none" dirty="0" smtClean="0"/>
              <a:t>differences across process time </a:t>
            </a:r>
            <a:endParaRPr lang="en-US" b="0" i="1" cap="none" dirty="0"/>
          </a:p>
        </p:txBody>
      </p:sp>
    </p:spTree>
    <p:extLst>
      <p:ext uri="{BB962C8B-B14F-4D97-AF65-F5344CB8AC3E}">
        <p14:creationId xmlns:p14="http://schemas.microsoft.com/office/powerpoint/2010/main" val="307950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4</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pic>
        <p:nvPicPr>
          <p:cNvPr id="14" name="Content Placeholder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50244" y="1075500"/>
            <a:ext cx="8043513" cy="4068000"/>
          </a:xfrm>
          <a:prstGeom prst="rect">
            <a:avLst/>
          </a:prstGeom>
        </p:spPr>
      </p:pic>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6" name="Titre 5"/>
          <p:cNvSpPr>
            <a:spLocks noGrp="1"/>
          </p:cNvSpPr>
          <p:nvPr>
            <p:ph type="title"/>
          </p:nvPr>
        </p:nvSpPr>
        <p:spPr/>
        <p:txBody>
          <a:bodyPr/>
          <a:lstStyle/>
          <a:p>
            <a:r>
              <a:rPr lang="en-US" cap="none" dirty="0" smtClean="0"/>
              <a:t>Academic Research on Widowhood in Sociology</a:t>
            </a:r>
            <a:endParaRPr lang="en-US" cap="none" dirty="0"/>
          </a:p>
        </p:txBody>
      </p:sp>
      <p:sp>
        <p:nvSpPr>
          <p:cNvPr id="12" name="Espace réservé du texte 14"/>
          <p:cNvSpPr>
            <a:spLocks noGrp="1"/>
          </p:cNvSpPr>
          <p:nvPr>
            <p:ph type="body" sz="quarter" idx="17"/>
          </p:nvPr>
        </p:nvSpPr>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316556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40</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smtClean="0"/>
              <a:t>Discussion</a:t>
            </a:r>
            <a:endParaRPr lang="en-US" dirty="0"/>
          </a:p>
        </p:txBody>
      </p:sp>
      <p:sp>
        <p:nvSpPr>
          <p:cNvPr id="3" name="Espace réservé du contenu 2"/>
          <p:cNvSpPr>
            <a:spLocks noGrp="1"/>
          </p:cNvSpPr>
          <p:nvPr>
            <p:ph sz="quarter" idx="14"/>
          </p:nvPr>
        </p:nvSpPr>
        <p:spPr/>
        <p:txBody>
          <a:bodyPr>
            <a:normAutofit/>
          </a:bodyPr>
          <a:lstStyle/>
          <a:p>
            <a:pPr marL="792900" indent="-342900">
              <a:buFont typeface="Arial" panose="020B0604020202020204" pitchFamily="34" charset="0"/>
              <a:buChar char="•"/>
            </a:pPr>
            <a:r>
              <a:rPr lang="en-US" dirty="0"/>
              <a:t>No </a:t>
            </a:r>
            <a:r>
              <a:rPr lang="en-US" dirty="0" smtClean="0"/>
              <a:t>pre-death </a:t>
            </a:r>
            <a:r>
              <a:rPr lang="en-US" dirty="0"/>
              <a:t>differences in mental </a:t>
            </a:r>
            <a:r>
              <a:rPr lang="en-US" dirty="0" smtClean="0"/>
              <a:t>wellbeing amongst unexpected widows and widowers</a:t>
            </a:r>
            <a:endParaRPr lang="en-US" dirty="0"/>
          </a:p>
          <a:p>
            <a:pPr marL="990900" lvl="1" indent="-342900"/>
            <a:r>
              <a:rPr lang="en-US" dirty="0" smtClean="0"/>
              <a:t>Considerable declines six years </a:t>
            </a:r>
            <a:r>
              <a:rPr lang="en-US" dirty="0"/>
              <a:t>prior to </a:t>
            </a:r>
            <a:r>
              <a:rPr lang="en-US" dirty="0" smtClean="0"/>
              <a:t>loss </a:t>
            </a:r>
            <a:r>
              <a:rPr lang="en-US" dirty="0"/>
              <a:t>for </a:t>
            </a:r>
            <a:r>
              <a:rPr lang="en-US" dirty="0" smtClean="0"/>
              <a:t>expected bereavement</a:t>
            </a:r>
            <a:endParaRPr lang="en-US" dirty="0"/>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smtClean="0"/>
              <a:t>Recuperation to pre-death levels, </a:t>
            </a:r>
            <a:r>
              <a:rPr lang="en-US" dirty="0"/>
              <a:t>but not pre-process levels </a:t>
            </a:r>
          </a:p>
          <a:p>
            <a:pPr marL="990900" lvl="1" indent="-342900"/>
            <a:r>
              <a:rPr lang="en-US" dirty="0"/>
              <a:t>Statements on the resilience </a:t>
            </a:r>
            <a:r>
              <a:rPr lang="en-US" dirty="0" smtClean="0"/>
              <a:t>likely </a:t>
            </a:r>
            <a:r>
              <a:rPr lang="en-US" dirty="0"/>
              <a:t>be overstated</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Total </a:t>
            </a:r>
            <a:r>
              <a:rPr lang="en-US" dirty="0" smtClean="0"/>
              <a:t>cost </a:t>
            </a:r>
            <a:r>
              <a:rPr lang="en-US" dirty="0"/>
              <a:t>of widowhood </a:t>
            </a:r>
            <a:r>
              <a:rPr lang="en-US" dirty="0" smtClean="0"/>
              <a:t>tend </a:t>
            </a:r>
            <a:r>
              <a:rPr lang="en-US" dirty="0"/>
              <a:t>to be greater for expected </a:t>
            </a:r>
            <a:r>
              <a:rPr lang="en-US" dirty="0" smtClean="0"/>
              <a:t>widows and widowers</a:t>
            </a:r>
            <a:endParaRPr lang="en-US" dirty="0"/>
          </a:p>
          <a:p>
            <a:pPr marL="79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3155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41</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smtClean="0"/>
              <a:t>Discussion</a:t>
            </a:r>
            <a:endParaRPr lang="en-US" dirty="0"/>
          </a:p>
        </p:txBody>
      </p:sp>
      <p:sp>
        <p:nvSpPr>
          <p:cNvPr id="3" name="Espace réservé du contenu 2"/>
          <p:cNvSpPr>
            <a:spLocks noGrp="1"/>
          </p:cNvSpPr>
          <p:nvPr>
            <p:ph sz="quarter" idx="14"/>
          </p:nvPr>
        </p:nvSpPr>
        <p:spPr/>
        <p:txBody>
          <a:bodyPr>
            <a:normAutofit/>
          </a:bodyPr>
          <a:lstStyle/>
          <a:p>
            <a:pPr marL="792900" indent="-342900">
              <a:buFont typeface="Arial" panose="020B0604020202020204" pitchFamily="34" charset="0"/>
              <a:buChar char="•"/>
            </a:pPr>
            <a:r>
              <a:rPr lang="en-US" dirty="0"/>
              <a:t>Theoretical </a:t>
            </a:r>
            <a:r>
              <a:rPr lang="en-US" dirty="0" smtClean="0"/>
              <a:t>contribution in defining role history </a:t>
            </a:r>
            <a:r>
              <a:rPr lang="en-US" dirty="0"/>
              <a:t>in terms </a:t>
            </a:r>
            <a:r>
              <a:rPr lang="en-US" dirty="0" smtClean="0"/>
              <a:t>processes</a:t>
            </a:r>
            <a:endParaRPr lang="en-US" dirty="0"/>
          </a:p>
          <a:p>
            <a:pPr marL="990900" lvl="1" indent="-342900"/>
            <a:r>
              <a:rPr lang="en-US" dirty="0"/>
              <a:t>Identifies meaningful event-by-process comparison groups</a:t>
            </a:r>
          </a:p>
          <a:p>
            <a:pPr marL="990900" lvl="1" indent="-342900"/>
            <a:r>
              <a:rPr lang="en-US" dirty="0"/>
              <a:t>Links pre-transition differences to the event by means of the process</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Methodological innovation in the </a:t>
            </a:r>
            <a:r>
              <a:rPr lang="en-US" dirty="0" smtClean="0"/>
              <a:t>event-by-process analytical approach </a:t>
            </a:r>
          </a:p>
          <a:p>
            <a:pPr marL="990900" lvl="1" indent="-342900"/>
            <a:r>
              <a:rPr lang="en-US" dirty="0" smtClean="0"/>
              <a:t>Unexpected and </a:t>
            </a:r>
            <a:r>
              <a:rPr lang="en-US" dirty="0"/>
              <a:t>expected widowhood</a:t>
            </a:r>
          </a:p>
          <a:p>
            <a:pPr marL="792900" indent="-342900">
              <a:buFont typeface="Arial" panose="020B0604020202020204" pitchFamily="34" charset="0"/>
              <a:buChar char="•"/>
            </a:pPr>
            <a:endParaRPr lang="en-US" dirty="0"/>
          </a:p>
          <a:p>
            <a:pPr marL="792900" indent="-342900">
              <a:buFont typeface="Arial" panose="020B0604020202020204" pitchFamily="34" charset="0"/>
              <a:buChar char="•"/>
            </a:pPr>
            <a:r>
              <a:rPr lang="en-US" dirty="0"/>
              <a:t>Easily adaptable to other life events</a:t>
            </a:r>
          </a:p>
          <a:p>
            <a:pPr marL="990900" lvl="1" indent="-342900"/>
            <a:r>
              <a:rPr lang="en-US" dirty="0"/>
              <a:t>Divorce </a:t>
            </a:r>
            <a:r>
              <a:rPr lang="en-US" dirty="0" smtClean="0"/>
              <a:t>and marital relationship decline</a:t>
            </a:r>
            <a:endParaRPr lang="en-US" dirty="0"/>
          </a:p>
          <a:p>
            <a:pPr marL="79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659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2" name="Espace réservé du numéro de diapositive 1"/>
          <p:cNvSpPr>
            <a:spLocks noGrp="1"/>
          </p:cNvSpPr>
          <p:nvPr>
            <p:ph type="sldNum" sz="quarter" idx="12"/>
          </p:nvPr>
        </p:nvSpPr>
        <p:spPr/>
        <p:txBody>
          <a:bodyPr/>
          <a:lstStyle/>
          <a:p>
            <a:fld id="{5F994224-BB2D-4967-A46A-C39E0F5B812A}" type="slidenum">
              <a:rPr lang="fr-FR" smtClean="0"/>
              <a:pPr/>
              <a:t>42</a:t>
            </a:fld>
            <a:endParaRPr lang="fr-FR" dirty="0"/>
          </a:p>
        </p:txBody>
      </p:sp>
      <p:sp>
        <p:nvSpPr>
          <p:cNvPr id="11" name="Espace réservé du texte 10"/>
          <p:cNvSpPr>
            <a:spLocks noGrp="1"/>
          </p:cNvSpPr>
          <p:nvPr>
            <p:ph type="body" sz="quarter" idx="15"/>
          </p:nvPr>
        </p:nvSpPr>
        <p:spPr/>
        <p:txBody>
          <a:bodyPr/>
          <a:lstStyle/>
          <a:p>
            <a:r>
              <a:rPr lang="en-US" cap="none" dirty="0" smtClean="0"/>
              <a:t>The Cost of Widowhood</a:t>
            </a:r>
            <a:endParaRPr lang="en-US" cap="none" dirty="0"/>
          </a:p>
        </p:txBody>
      </p:sp>
      <p:sp>
        <p:nvSpPr>
          <p:cNvPr id="12" name="Espace réservé du texte 11"/>
          <p:cNvSpPr>
            <a:spLocks noGrp="1"/>
          </p:cNvSpPr>
          <p:nvPr>
            <p:ph type="body" sz="quarter" idx="16"/>
          </p:nvPr>
        </p:nvSpPr>
        <p:spPr/>
        <p:txBody>
          <a:bodyPr/>
          <a:lstStyle/>
          <a:p>
            <a:r>
              <a:rPr lang="en-US" sz="1200" b="0" dirty="0" smtClean="0"/>
              <a:t>Zachary Van Winkle</a:t>
            </a:r>
            <a:endParaRPr lang="en-US" sz="1200" b="0" dirty="0"/>
          </a:p>
        </p:txBody>
      </p:sp>
      <p:sp>
        <p:nvSpPr>
          <p:cNvPr id="9" name="Titre 8"/>
          <p:cNvSpPr>
            <a:spLocks noGrp="1"/>
          </p:cNvSpPr>
          <p:nvPr>
            <p:ph type="title"/>
          </p:nvPr>
        </p:nvSpPr>
        <p:spPr/>
        <p:txBody>
          <a:bodyPr>
            <a:normAutofit/>
          </a:bodyPr>
          <a:lstStyle/>
          <a:p>
            <a:r>
              <a:rPr lang="en-US" dirty="0" smtClean="0"/>
              <a:t>Thank you!</a:t>
            </a:r>
            <a:endParaRPr lang="en-US" dirty="0"/>
          </a:p>
        </p:txBody>
      </p:sp>
      <p:sp>
        <p:nvSpPr>
          <p:cNvPr id="3" name="Espace réservé du contenu 2"/>
          <p:cNvSpPr>
            <a:spLocks noGrp="1"/>
          </p:cNvSpPr>
          <p:nvPr>
            <p:ph sz="quarter" idx="14"/>
          </p:nvPr>
        </p:nvSpPr>
        <p:spPr/>
        <p:txBody>
          <a:bodyPr>
            <a:normAutofit fontScale="92500" lnSpcReduction="20000"/>
          </a:bodyPr>
          <a:lstStyle/>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r>
              <a:rPr lang="en-US" sz="1600" dirty="0" smtClean="0"/>
              <a:t>Contact </a:t>
            </a:r>
            <a:r>
              <a:rPr lang="en-US" sz="1600" dirty="0"/>
              <a:t>Information:	</a:t>
            </a:r>
            <a:r>
              <a:rPr lang="en-US" sz="1600" dirty="0" smtClean="0"/>
              <a:t>	Zachary </a:t>
            </a:r>
            <a:r>
              <a:rPr lang="en-US" sz="1600" dirty="0"/>
              <a:t>Van Winkle</a:t>
            </a:r>
          </a:p>
          <a:p>
            <a:r>
              <a:rPr lang="en-US" sz="1600" dirty="0"/>
              <a:t>				Sciences Po Paris</a:t>
            </a:r>
          </a:p>
          <a:p>
            <a:r>
              <a:rPr lang="en-US" sz="1600" dirty="0"/>
              <a:t>				Centre for Research on Social Inequalities</a:t>
            </a:r>
          </a:p>
          <a:p>
            <a:endParaRPr lang="en-US" sz="1600" dirty="0"/>
          </a:p>
          <a:p>
            <a:r>
              <a:rPr lang="en-US" sz="1600" dirty="0"/>
              <a:t>				zachary.vanwinkle@sciencespo.fr</a:t>
            </a:r>
          </a:p>
          <a:p>
            <a:r>
              <a:rPr lang="en-US" sz="1600" dirty="0"/>
              <a:t>				www.zachary-vanwinkle.com</a:t>
            </a:r>
            <a:endParaRPr lang="en-US" dirty="0"/>
          </a:p>
          <a:p>
            <a:pPr marL="792900" indent="-342900">
              <a:buFont typeface="Arial" panose="020B0604020202020204" pitchFamily="34" charset="0"/>
              <a:buChar char="•"/>
            </a:pPr>
            <a:endParaRPr lang="en-US" dirty="0"/>
          </a:p>
        </p:txBody>
      </p:sp>
      <p:pic>
        <p:nvPicPr>
          <p:cNvPr id="8" name="Content Placeholder 3" descr="Silhouette Baby Crawling · Free image on Pixabay"/>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4363"/>
            <a:ext cx="436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descr="grand gravey: September 200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33413" y="2103388"/>
            <a:ext cx="493712" cy="539750"/>
          </a:xfrm>
          <a:prstGeom prst="rect">
            <a:avLst/>
          </a:prstGeom>
        </p:spPr>
      </p:pic>
      <p:pic>
        <p:nvPicPr>
          <p:cNvPr id="13" name="Content Placeholder 3" descr="Silhouette People Position · Free vector graphic on Pixabay"/>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575" y="1924001"/>
            <a:ext cx="9223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5" descr="Boy Couple Female · Free vector graphic on Pixabay"/>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6975" y="1743026"/>
            <a:ext cx="6985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3" descr="Couple Love Marriage · Free vector graphic on Pixabay"/>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3763" y="1563638"/>
            <a:ext cx="9794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7" descr="Family, Mother, Father, Child Free Stock Photo - Public ..."/>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5913" y="156363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3" descr="Clipart for Fre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6550" y="1743026"/>
            <a:ext cx="5794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3" descr="Silhouette Old Man Senior Walking · Free vector graphic on ..."/>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47125" y="1924001"/>
            <a:ext cx="360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3" descr="Anger Rejection Marriage · Free image on Pixabay"/>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9950" y="1563638"/>
            <a:ext cx="723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5" descr="Boy Couple Female · Free vector graphic on Pixabay"/>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14988" y="1563638"/>
            <a:ext cx="8397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ERC Grants - NTN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90966" y="4331295"/>
            <a:ext cx="2105263"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5</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pic>
        <p:nvPicPr>
          <p:cNvPr id="9" name="Espace réservé du contenu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50244" y="1075500"/>
            <a:ext cx="8043513" cy="4068000"/>
          </a:xfrm>
          <a:prstGeom prst="rect">
            <a:avLst/>
          </a:prstGeom>
        </p:spPr>
      </p:pic>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6" name="Titre 5"/>
          <p:cNvSpPr>
            <a:spLocks noGrp="1"/>
          </p:cNvSpPr>
          <p:nvPr>
            <p:ph type="title"/>
          </p:nvPr>
        </p:nvSpPr>
        <p:spPr/>
        <p:txBody>
          <a:bodyPr/>
          <a:lstStyle/>
          <a:p>
            <a:r>
              <a:rPr lang="en-US" cap="none" dirty="0" smtClean="0"/>
              <a:t>Academic Research on Divorce in Sociology</a:t>
            </a:r>
            <a:endParaRPr lang="en-US" cap="none" dirty="0"/>
          </a:p>
        </p:txBody>
      </p:sp>
      <p:sp>
        <p:nvSpPr>
          <p:cNvPr id="12" name="Espace réservé du texte 14"/>
          <p:cNvSpPr>
            <a:spLocks noGrp="1"/>
          </p:cNvSpPr>
          <p:nvPr>
            <p:ph type="body" sz="quarter" idx="17"/>
          </p:nvPr>
        </p:nvSpPr>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8897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6</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71816" y="607500"/>
            <a:ext cx="6800369" cy="4536000"/>
          </a:xfrm>
          <a:prstGeom prst="rect">
            <a:avLst/>
          </a:prstGeom>
        </p:spPr>
      </p:pic>
      <p:sp>
        <p:nvSpPr>
          <p:cNvPr id="12" name="Espace réservé du texte 14"/>
          <p:cNvSpPr>
            <a:spLocks noGrp="1"/>
          </p:cNvSpPr>
          <p:nvPr>
            <p:ph type="body" sz="quarter" idx="17"/>
          </p:nvPr>
        </p:nvSpPr>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27769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7</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248472" cy="2952328"/>
          </a:xfrm>
        </p:spPr>
        <p:txBody>
          <a:bodyPr/>
          <a:lstStyle/>
          <a:p>
            <a:pPr marL="342900" indent="-342900">
              <a:buFont typeface="Arial" panose="020B0604020202020204" pitchFamily="34" charset="0"/>
              <a:buChar char="•"/>
            </a:pPr>
            <a:r>
              <a:rPr lang="en-US" dirty="0" smtClean="0"/>
              <a:t>Limitations</a:t>
            </a:r>
          </a:p>
          <a:p>
            <a:pPr marL="525463" lvl="1" indent="-342900"/>
            <a:r>
              <a:rPr lang="en-US" dirty="0" smtClean="0"/>
              <a:t>Concepts</a:t>
            </a:r>
          </a:p>
          <a:p>
            <a:pPr marL="525463" lvl="1" indent="-342900"/>
            <a:r>
              <a:rPr lang="en-US" dirty="0" smtClean="0"/>
              <a:t>Methods</a:t>
            </a:r>
          </a:p>
          <a:p>
            <a:pPr marL="525463" lvl="1" indent="-342900"/>
            <a:r>
              <a:rPr lang="en-US" dirty="0" smtClean="0"/>
              <a:t>Generalizability </a:t>
            </a:r>
          </a:p>
          <a:p>
            <a:pPr marL="525463" lvl="1" indent="-342900"/>
            <a:r>
              <a:rPr lang="en-US" dirty="0" smtClean="0"/>
              <a:t>Stratification</a:t>
            </a:r>
          </a:p>
          <a:p>
            <a:pPr marL="525463" lvl="1" indent="-342900"/>
            <a:r>
              <a:rPr lang="en-US" dirty="0" smtClean="0"/>
              <a:t>Comparative scope</a:t>
            </a:r>
          </a:p>
        </p:txBody>
      </p:sp>
      <p:graphicFrame>
        <p:nvGraphicFramePr>
          <p:cNvPr id="6" name="Espace réservé du contenu 5"/>
          <p:cNvGraphicFramePr>
            <a:graphicFrameLocks noGrp="1"/>
          </p:cNvGraphicFramePr>
          <p:nvPr>
            <p:ph sz="quarter" idx="18"/>
            <p:extLst>
              <p:ext uri="{D42A27DB-BD31-4B8C-83A1-F6EECF244321}">
                <p14:modId xmlns:p14="http://schemas.microsoft.com/office/powerpoint/2010/main" val="3951868445"/>
              </p:ext>
            </p:extLst>
          </p:nvPr>
        </p:nvGraphicFramePr>
        <p:xfrm>
          <a:off x="4572000" y="842963"/>
          <a:ext cx="4572000" cy="367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spTree>
    <p:extLst>
      <p:ext uri="{BB962C8B-B14F-4D97-AF65-F5344CB8AC3E}">
        <p14:creationId xmlns:p14="http://schemas.microsoft.com/office/powerpoint/2010/main" val="351909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8</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The foundation</a:t>
            </a:r>
          </a:p>
          <a:p>
            <a:pPr marL="525463" lvl="1" indent="-342900"/>
            <a:r>
              <a:rPr lang="en-US" dirty="0" smtClean="0"/>
              <a:t>Risk of widowhood</a:t>
            </a:r>
          </a:p>
          <a:p>
            <a:pPr marL="525463" lvl="2" indent="-342900"/>
            <a:r>
              <a:rPr lang="en-US" dirty="0"/>
              <a:t>	</a:t>
            </a:r>
            <a:r>
              <a:rPr lang="en-150" dirty="0" smtClean="0">
                <a:sym typeface="Wingdings" panose="05000000000000000000" pitchFamily="2" charset="2"/>
              </a:rPr>
              <a:t></a:t>
            </a:r>
            <a:r>
              <a:rPr lang="en-US" dirty="0" smtClean="0">
                <a:sym typeface="Wingdings" panose="05000000000000000000" pitchFamily="2" charset="2"/>
              </a:rPr>
              <a:t> Lifetime probability</a:t>
            </a:r>
          </a:p>
          <a:p>
            <a:pPr marL="525463" lvl="2" indent="-342900"/>
            <a:r>
              <a:rPr lang="en-US" dirty="0">
                <a:sym typeface="Wingdings" panose="05000000000000000000" pitchFamily="2" charset="2"/>
              </a:rPr>
              <a:t>	</a:t>
            </a:r>
            <a:r>
              <a:rPr lang="en-150" dirty="0" smtClean="0">
                <a:sym typeface="Wingdings" panose="05000000000000000000" pitchFamily="2" charset="2"/>
              </a:rPr>
              <a:t></a:t>
            </a:r>
            <a:r>
              <a:rPr lang="en-US" dirty="0" smtClean="0">
                <a:sym typeface="Wingdings" panose="05000000000000000000" pitchFamily="2" charset="2"/>
              </a:rPr>
              <a:t> Conditional probability</a:t>
            </a:r>
          </a:p>
          <a:p>
            <a:pPr marL="525463" lvl="2" indent="-342900"/>
            <a:r>
              <a:rPr lang="en-US" dirty="0">
                <a:sym typeface="Wingdings" panose="05000000000000000000" pitchFamily="2" charset="2"/>
              </a:rPr>
              <a:t>	</a:t>
            </a:r>
            <a:r>
              <a:rPr lang="en-150" dirty="0" smtClean="0">
                <a:sym typeface="Wingdings" panose="05000000000000000000" pitchFamily="2" charset="2"/>
              </a:rPr>
              <a:t></a:t>
            </a:r>
            <a:r>
              <a:rPr lang="en-US" dirty="0" smtClean="0">
                <a:sym typeface="Wingdings" panose="05000000000000000000" pitchFamily="2" charset="2"/>
              </a:rPr>
              <a:t> Duration of widowhood</a:t>
            </a:r>
            <a:endParaRPr lang="en-US" dirty="0" smtClean="0"/>
          </a:p>
        </p:txBody>
      </p:sp>
      <p:sp>
        <p:nvSpPr>
          <p:cNvPr id="13"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4" name="Espace réservé du contenu 6"/>
          <p:cNvPicPr>
            <a:picLocks noGrp="1" noChangeAspect="1"/>
          </p:cNvPicPr>
          <p:nvPr>
            <p:ph sz="quarter" idx="18"/>
          </p:nvPr>
        </p:nvPicPr>
        <p:blipFill rotWithShape="1">
          <a:blip r:embed="rId3"/>
          <a:srcRect t="86456"/>
          <a:stretch/>
        </p:blipFill>
        <p:spPr>
          <a:xfrm>
            <a:off x="4572000" y="3939901"/>
            <a:ext cx="4572000" cy="468169"/>
          </a:xfrm>
          <a:prstGeom prst="rect">
            <a:avLst/>
          </a:prstGeom>
        </p:spPr>
      </p:pic>
    </p:spTree>
    <p:extLst>
      <p:ext uri="{BB962C8B-B14F-4D97-AF65-F5344CB8AC3E}">
        <p14:creationId xmlns:p14="http://schemas.microsoft.com/office/powerpoint/2010/main" val="49844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994224-BB2D-4967-A46A-C39E0F5B812A}" type="slidenum">
              <a:rPr lang="fr-FR" smtClean="0"/>
              <a:pPr/>
              <a:t>9</a:t>
            </a:fld>
            <a:endParaRPr lang="fr-FR" dirty="0"/>
          </a:p>
        </p:txBody>
      </p:sp>
      <p:sp>
        <p:nvSpPr>
          <p:cNvPr id="10" name="Espace réservé du texte 9"/>
          <p:cNvSpPr>
            <a:spLocks noGrp="1"/>
          </p:cNvSpPr>
          <p:nvPr>
            <p:ph type="body" sz="quarter" idx="15"/>
          </p:nvPr>
        </p:nvSpPr>
        <p:spPr/>
        <p:txBody>
          <a:bodyPr/>
          <a:lstStyle/>
          <a:p>
            <a:r>
              <a:rPr lang="en-US" cap="none" dirty="0" smtClean="0"/>
              <a:t>A Social Demography of Widowhood across Ageing Societies</a:t>
            </a:r>
            <a:endParaRPr lang="en-US" cap="none" dirty="0"/>
          </a:p>
          <a:p>
            <a:endParaRPr lang="en-US" cap="none" dirty="0"/>
          </a:p>
        </p:txBody>
      </p:sp>
      <p:sp>
        <p:nvSpPr>
          <p:cNvPr id="11" name="Espace réservé du texte 10"/>
          <p:cNvSpPr>
            <a:spLocks noGrp="1"/>
          </p:cNvSpPr>
          <p:nvPr>
            <p:ph type="body" sz="quarter" idx="16"/>
          </p:nvPr>
        </p:nvSpPr>
        <p:spPr/>
        <p:txBody>
          <a:bodyPr/>
          <a:lstStyle/>
          <a:p>
            <a:r>
              <a:rPr lang="en-US" sz="1200" b="0" dirty="0" smtClean="0"/>
              <a:t>Zachary Van Winkle</a:t>
            </a:r>
            <a:endParaRPr lang="en-US" sz="1200" b="0" dirty="0"/>
          </a:p>
        </p:txBody>
      </p:sp>
      <p:sp>
        <p:nvSpPr>
          <p:cNvPr id="5" name="Espace réservé de la date 4"/>
          <p:cNvSpPr>
            <a:spLocks noGrp="1"/>
          </p:cNvSpPr>
          <p:nvPr>
            <p:ph type="dt" sz="half" idx="10"/>
          </p:nvPr>
        </p:nvSpPr>
        <p:spPr/>
        <p:txBody>
          <a:bodyPr/>
          <a:lstStyle/>
          <a:p>
            <a:fld id="{97D6CC3A-538B-450C-8B91-5C43C0614404}" type="datetime1">
              <a:rPr lang="fr-FR" smtClean="0"/>
              <a:t>26/09/2024</a:t>
            </a:fld>
            <a:endParaRPr lang="fr-FR" dirty="0"/>
          </a:p>
        </p:txBody>
      </p:sp>
      <p:sp>
        <p:nvSpPr>
          <p:cNvPr id="3" name="Espace réservé du contenu 2"/>
          <p:cNvSpPr>
            <a:spLocks noGrp="1"/>
          </p:cNvSpPr>
          <p:nvPr>
            <p:ph sz="quarter" idx="17"/>
          </p:nvPr>
        </p:nvSpPr>
        <p:spPr>
          <a:xfrm>
            <a:off x="395536" y="1203598"/>
            <a:ext cx="4176464" cy="2952328"/>
          </a:xfrm>
        </p:spPr>
        <p:txBody>
          <a:bodyPr/>
          <a:lstStyle/>
          <a:p>
            <a:pPr marL="342900" indent="-342900">
              <a:buFont typeface="Arial" panose="020B0604020202020204" pitchFamily="34" charset="0"/>
              <a:buChar char="•"/>
            </a:pPr>
            <a:r>
              <a:rPr lang="en-US" dirty="0" smtClean="0"/>
              <a:t>The foundation</a:t>
            </a:r>
          </a:p>
          <a:p>
            <a:pPr marL="525463" lvl="1" indent="-342900"/>
            <a:r>
              <a:rPr lang="en-US" dirty="0" smtClean="0"/>
              <a:t>Vulnerability to widowhood</a:t>
            </a:r>
          </a:p>
          <a:p>
            <a:pPr marL="525463" lvl="2" indent="-342900"/>
            <a:r>
              <a:rPr lang="en-US" dirty="0" smtClean="0"/>
              <a:t>	</a:t>
            </a:r>
            <a:r>
              <a:rPr lang="en-150" dirty="0" smtClean="0">
                <a:sym typeface="Wingdings" panose="05000000000000000000" pitchFamily="2" charset="2"/>
              </a:rPr>
              <a:t></a:t>
            </a:r>
            <a:r>
              <a:rPr lang="en-US" dirty="0" smtClean="0"/>
              <a:t> Mental health &amp; economic wellbeing</a:t>
            </a:r>
          </a:p>
          <a:p>
            <a:pPr marL="525463" lvl="2" indent="-342900"/>
            <a:r>
              <a:rPr lang="en-US" dirty="0"/>
              <a:t>	</a:t>
            </a:r>
            <a:r>
              <a:rPr lang="en-150" dirty="0" smtClean="0">
                <a:sym typeface="Wingdings" panose="05000000000000000000" pitchFamily="2" charset="2"/>
              </a:rPr>
              <a:t></a:t>
            </a:r>
            <a:r>
              <a:rPr lang="en-US" dirty="0" smtClean="0">
                <a:sym typeface="Wingdings" panose="05000000000000000000" pitchFamily="2" charset="2"/>
              </a:rPr>
              <a:t> Processual approach</a:t>
            </a:r>
            <a:endParaRPr lang="en-US" dirty="0" smtClean="0"/>
          </a:p>
          <a:p>
            <a:pPr marL="525463" lvl="2" indent="-342900"/>
            <a:r>
              <a:rPr lang="en-US" dirty="0" smtClean="0"/>
              <a:t>	</a:t>
            </a:r>
            <a:r>
              <a:rPr lang="en-150" dirty="0" smtClean="0">
                <a:sym typeface="Wingdings" panose="05000000000000000000" pitchFamily="2" charset="2"/>
              </a:rPr>
              <a:t></a:t>
            </a:r>
            <a:r>
              <a:rPr lang="en-US" dirty="0" smtClean="0"/>
              <a:t> Expected vs. unexpected death</a:t>
            </a:r>
            <a:endParaRPr lang="en-US" dirty="0"/>
          </a:p>
        </p:txBody>
      </p:sp>
      <p:sp>
        <p:nvSpPr>
          <p:cNvPr id="13" name="Espace réservé du texte 14"/>
          <p:cNvSpPr>
            <a:spLocks noGrp="1"/>
          </p:cNvSpPr>
          <p:nvPr>
            <p:ph type="body" sz="quarter" idx="17" hasCustomPrompt="1"/>
          </p:nvPr>
        </p:nvSpPr>
        <p:spPr>
          <a:xfrm>
            <a:off x="251520" y="166864"/>
            <a:ext cx="1008112" cy="241127"/>
          </a:xfrm>
        </p:spPr>
        <p:txBody>
          <a:bodyPr>
            <a:noAutofit/>
          </a:bodyPr>
          <a:lstStyle>
            <a:lvl1pPr marL="0" indent="0" algn="l">
              <a:buFontTx/>
              <a:buNone/>
              <a:defRPr sz="1500" b="1" cap="all" baseline="0">
                <a:solidFill>
                  <a:schemeClr val="bg1"/>
                </a:solidFill>
                <a:latin typeface="Arial" pitchFamily="34" charset="0"/>
                <a:cs typeface="Arial" pitchFamily="34" charset="0"/>
              </a:defRPr>
            </a:lvl1pPr>
            <a:lvl2pPr marL="457200" indent="0" algn="r">
              <a:buFontTx/>
              <a:buNone/>
              <a:defRPr sz="1400" cap="all" baseline="0">
                <a:solidFill>
                  <a:schemeClr val="bg1"/>
                </a:solidFill>
                <a:latin typeface="Arial" pitchFamily="34" charset="0"/>
                <a:cs typeface="Arial" pitchFamily="34" charset="0"/>
              </a:defRPr>
            </a:lvl2pPr>
            <a:lvl3pPr marL="914400" indent="0" algn="r">
              <a:buFontTx/>
              <a:buNone/>
              <a:defRPr sz="1200" cap="all" baseline="0">
                <a:solidFill>
                  <a:schemeClr val="bg1"/>
                </a:solidFill>
                <a:latin typeface="Arial" pitchFamily="34" charset="0"/>
                <a:cs typeface="Arial" pitchFamily="34" charset="0"/>
              </a:defRPr>
            </a:lvl3pPr>
            <a:lvl4pPr marL="1371600" indent="0" algn="r">
              <a:buFontTx/>
              <a:buNone/>
              <a:defRPr sz="1100" cap="all" baseline="0">
                <a:solidFill>
                  <a:schemeClr val="bg1"/>
                </a:solidFill>
                <a:latin typeface="Arial" pitchFamily="34" charset="0"/>
                <a:cs typeface="Arial" pitchFamily="34" charset="0"/>
              </a:defRPr>
            </a:lvl4pPr>
            <a:lvl5pPr marL="1828800" indent="0" algn="r">
              <a:buFontTx/>
              <a:buNone/>
              <a:defRPr sz="1100" cap="all" baseline="0">
                <a:solidFill>
                  <a:schemeClr val="bg1"/>
                </a:solidFill>
                <a:latin typeface="Arial" pitchFamily="34" charset="0"/>
                <a:cs typeface="Arial" pitchFamily="34" charset="0"/>
              </a:defRPr>
            </a:lvl5pPr>
          </a:lstStyle>
          <a:p>
            <a:pPr lvl="0"/>
            <a:r>
              <a:rPr lang="fr-FR" dirty="0" smtClean="0"/>
              <a:t>WIDOW</a:t>
            </a:r>
            <a:endParaRPr lang="fr-FR" dirty="0"/>
          </a:p>
        </p:txBody>
      </p:sp>
      <p:pic>
        <p:nvPicPr>
          <p:cNvPr id="14" name="Espace réservé du contenu 6"/>
          <p:cNvPicPr>
            <a:picLocks noGrp="1" noChangeAspect="1"/>
          </p:cNvPicPr>
          <p:nvPr>
            <p:ph sz="quarter" idx="18"/>
          </p:nvPr>
        </p:nvPicPr>
        <p:blipFill rotWithShape="1">
          <a:blip r:embed="rId3"/>
          <a:srcRect t="86456"/>
          <a:stretch/>
        </p:blipFill>
        <p:spPr>
          <a:xfrm>
            <a:off x="4572000" y="3939901"/>
            <a:ext cx="4572000" cy="468169"/>
          </a:xfrm>
          <a:prstGeom prst="rect">
            <a:avLst/>
          </a:prstGeom>
        </p:spPr>
      </p:pic>
    </p:spTree>
    <p:extLst>
      <p:ext uri="{BB962C8B-B14F-4D97-AF65-F5344CB8AC3E}">
        <p14:creationId xmlns:p14="http://schemas.microsoft.com/office/powerpoint/2010/main" val="35701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que pour impression (&quot;Print&quot;) - économie d'enc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4083</TotalTime>
  <Words>3480</Words>
  <Application>Microsoft Office PowerPoint</Application>
  <PresentationFormat>Affichage à l'écran (16:9)</PresentationFormat>
  <Paragraphs>494</Paragraphs>
  <Slides>42</Slides>
  <Notes>42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ＭＳ Ｐゴシック</vt:lpstr>
      <vt:lpstr>Arial</vt:lpstr>
      <vt:lpstr>Arial Bold</vt:lpstr>
      <vt:lpstr>Calibri</vt:lpstr>
      <vt:lpstr>Wingdings</vt:lpstr>
      <vt:lpstr>Masque pour impression ("Print") - économie d'encre</vt:lpstr>
      <vt:lpstr>The Cost of Widowhood: A Matching Study of Process and Event</vt:lpstr>
      <vt:lpstr>Présentation PowerPoint</vt:lpstr>
      <vt:lpstr>Présentation PowerPoint</vt:lpstr>
      <vt:lpstr>Academic Research on Widowhood in Sociology</vt:lpstr>
      <vt:lpstr>Academic Research on Divorce in Sociology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Cost of Widowhood: A Matching Study of Process and Event</vt:lpstr>
      <vt:lpstr>Research Aims</vt:lpstr>
      <vt:lpstr>Introduction</vt:lpstr>
      <vt:lpstr>Présentation PowerPoint</vt:lpstr>
      <vt:lpstr>Introduction</vt:lpstr>
      <vt:lpstr>Introduction</vt:lpstr>
      <vt:lpstr>Présentation PowerPoint</vt:lpstr>
      <vt:lpstr>Introduction</vt:lpstr>
      <vt:lpstr>Theoretical background Unexpected widowhood</vt:lpstr>
      <vt:lpstr>Theoretical Background Expected widowhood</vt:lpstr>
      <vt:lpstr>Theoretical Background Expected widowhood</vt:lpstr>
      <vt:lpstr>Analytical approach </vt:lpstr>
      <vt:lpstr>Unexpected comparison group</vt:lpstr>
      <vt:lpstr>expected comparison group</vt:lpstr>
      <vt:lpstr>Analytical approach </vt:lpstr>
      <vt:lpstr>Analytical approach (1)</vt:lpstr>
      <vt:lpstr>Analytical approach (2)</vt:lpstr>
      <vt:lpstr>Descriptive Results Spousal self-rated health over time by process and event</vt:lpstr>
      <vt:lpstr>Analytical Approach (3): </vt:lpstr>
      <vt:lpstr>Matched Treatment and Control Samples Unexpected widowhood</vt:lpstr>
      <vt:lpstr>Matched Treatment and Control Samples Expected widowhood</vt:lpstr>
      <vt:lpstr>Analytical Approach (4)</vt:lpstr>
      <vt:lpstr>Results Cross-sectional differences across process time </vt:lpstr>
      <vt:lpstr>Results Cross-sectional differences across process time </vt:lpstr>
      <vt:lpstr>Results Cumulative differences across process time </vt:lpstr>
      <vt:lpstr>Discussion</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Slideshow presentation - Sciences Po</dc:title>
  <dc:subject/>
  <dc:creator>Sciences Po</dc:creator>
  <cp:keywords/>
  <dc:description/>
  <cp:lastModifiedBy>Zachary VAN WINKLE</cp:lastModifiedBy>
  <cp:revision>356</cp:revision>
  <cp:lastPrinted>2023-10-11T09:58:15Z</cp:lastPrinted>
  <dcterms:created xsi:type="dcterms:W3CDTF">2015-03-20T14:11:59Z</dcterms:created>
  <dcterms:modified xsi:type="dcterms:W3CDTF">2024-09-26T14:03:20Z</dcterms:modified>
  <cp:contentStatus/>
</cp:coreProperties>
</file>