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2" r:id="rId3"/>
    <p:sldId id="725" r:id="rId4"/>
    <p:sldId id="445" r:id="rId5"/>
    <p:sldId id="727" r:id="rId6"/>
    <p:sldId id="728" r:id="rId7"/>
    <p:sldId id="729" r:id="rId8"/>
    <p:sldId id="731" r:id="rId9"/>
    <p:sldId id="732" r:id="rId10"/>
    <p:sldId id="733" r:id="rId11"/>
    <p:sldId id="734" r:id="rId12"/>
    <p:sldId id="736" r:id="rId13"/>
    <p:sldId id="735" r:id="rId14"/>
    <p:sldId id="737" r:id="rId15"/>
    <p:sldId id="738" r:id="rId16"/>
    <p:sldId id="739" r:id="rId17"/>
    <p:sldId id="740" r:id="rId18"/>
    <p:sldId id="447" r:id="rId19"/>
    <p:sldId id="683" r:id="rId20"/>
    <p:sldId id="665" r:id="rId21"/>
    <p:sldId id="695" r:id="rId22"/>
    <p:sldId id="684" r:id="rId23"/>
    <p:sldId id="742" r:id="rId24"/>
    <p:sldId id="743" r:id="rId25"/>
    <p:sldId id="741" r:id="rId26"/>
    <p:sldId id="744" r:id="rId27"/>
    <p:sldId id="745" r:id="rId28"/>
    <p:sldId id="664" r:id="rId29"/>
    <p:sldId id="746" r:id="rId30"/>
    <p:sldId id="715" r:id="rId31"/>
    <p:sldId id="717" r:id="rId32"/>
    <p:sldId id="721" r:id="rId33"/>
    <p:sldId id="716" r:id="rId34"/>
    <p:sldId id="718" r:id="rId35"/>
    <p:sldId id="723" r:id="rId36"/>
    <p:sldId id="720" r:id="rId37"/>
    <p:sldId id="747" r:id="rId38"/>
    <p:sldId id="256" r:id="rId39"/>
    <p:sldId id="748" r:id="rId40"/>
    <p:sldId id="730" r:id="rId41"/>
    <p:sldId id="751" r:id="rId42"/>
    <p:sldId id="752" r:id="rId43"/>
    <p:sldId id="750" r:id="rId44"/>
    <p:sldId id="75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64"/>
    <a:srgbClr val="000000"/>
    <a:srgbClr val="5A66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12" autoAdjust="0"/>
  </p:normalViewPr>
  <p:slideViewPr>
    <p:cSldViewPr snapToGrid="0">
      <p:cViewPr varScale="1">
        <p:scale>
          <a:sx n="53" d="100"/>
          <a:sy n="53" d="100"/>
        </p:scale>
        <p:origin x="10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2D66B-1168-458E-86E3-41967D602D73}"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D550C-F043-4237-87C2-A53B752CFDDC}" type="slidenum">
              <a:rPr lang="en-US" smtClean="0"/>
              <a:t>‹#›</a:t>
            </a:fld>
            <a:endParaRPr lang="en-US"/>
          </a:p>
        </p:txBody>
      </p:sp>
    </p:spTree>
    <p:extLst>
      <p:ext uri="{BB962C8B-B14F-4D97-AF65-F5344CB8AC3E}">
        <p14:creationId xmlns:p14="http://schemas.microsoft.com/office/powerpoint/2010/main" val="333306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a:t>
            </a:r>
            <a:r>
              <a:rPr lang="en-US" sz="1200" b="1" kern="1200" dirty="0">
                <a:solidFill>
                  <a:schemeClr val="tx1"/>
                </a:solidFill>
                <a:effectLst/>
                <a:latin typeface="+mn-lt"/>
                <a:ea typeface="+mn-ea"/>
                <a:cs typeface="+mn-cs"/>
              </a:rPr>
              <a:t>I am very excited to be here today</a:t>
            </a:r>
            <a:r>
              <a:rPr lang="en-US" sz="1200" kern="1200" dirty="0">
                <a:solidFill>
                  <a:schemeClr val="tx1"/>
                </a:solidFill>
                <a:effectLst/>
                <a:latin typeface="+mn-lt"/>
                <a:ea typeface="+mn-ea"/>
                <a:cs typeface="+mn-cs"/>
              </a:rPr>
              <a:t>. One reason is that it </a:t>
            </a:r>
            <a:r>
              <a:rPr lang="en-US" sz="1200" b="1" kern="1200" dirty="0">
                <a:solidFill>
                  <a:schemeClr val="tx1"/>
                </a:solidFill>
                <a:effectLst/>
                <a:latin typeface="+mn-lt"/>
                <a:ea typeface="+mn-ea"/>
                <a:cs typeface="+mn-cs"/>
              </a:rPr>
              <a:t>is my first participation</a:t>
            </a:r>
            <a:r>
              <a:rPr lang="en-US" sz="1200" kern="1200" dirty="0">
                <a:solidFill>
                  <a:schemeClr val="tx1"/>
                </a:solidFill>
                <a:effectLst/>
                <a:latin typeface="+mn-lt"/>
                <a:ea typeface="+mn-ea"/>
                <a:cs typeface="+mn-cs"/>
              </a:rPr>
              <a:t> in the EAPS Health, Morbidity, and Mortality Workshop. I am lucky that this year it’s in such a beautiful city. Thank you, Tim and other organizers, for this invitation!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Another reason is that as a keynote speaker I would normally talk about my research</a:t>
            </a:r>
            <a:r>
              <a:rPr lang="en-US" sz="1200" kern="1200" dirty="0">
                <a:solidFill>
                  <a:schemeClr val="tx1"/>
                </a:solidFill>
                <a:effectLst/>
                <a:latin typeface="+mn-lt"/>
                <a:ea typeface="+mn-ea"/>
                <a:cs typeface="+mn-cs"/>
              </a:rPr>
              <a:t> on gender and health. Some year ago as a response to the migration crisis in Europe in 2015, I (also Silvia Loi and Andreas </a:t>
            </a:r>
            <a:r>
              <a:rPr lang="en-US" sz="1200" kern="1200" dirty="0" err="1">
                <a:solidFill>
                  <a:schemeClr val="tx1"/>
                </a:solidFill>
                <a:effectLst/>
                <a:latin typeface="+mn-lt"/>
                <a:ea typeface="+mn-ea"/>
                <a:cs typeface="+mn-cs"/>
              </a:rPr>
              <a:t>Edel</a:t>
            </a:r>
            <a:r>
              <a:rPr lang="en-US" sz="1200" kern="1200" dirty="0">
                <a:solidFill>
                  <a:schemeClr val="tx1"/>
                </a:solidFill>
                <a:effectLst/>
                <a:latin typeface="+mn-lt"/>
                <a:ea typeface="+mn-ea"/>
                <a:cs typeface="+mn-cs"/>
              </a:rPr>
              <a:t>) received funding from Max Planck Society to study </a:t>
            </a:r>
            <a:r>
              <a:rPr lang="en-US" sz="1200" b="1" kern="1200" dirty="0">
                <a:solidFill>
                  <a:schemeClr val="tx1"/>
                </a:solidFill>
                <a:effectLst/>
                <a:latin typeface="+mn-lt"/>
                <a:ea typeface="+mn-ea"/>
                <a:cs typeface="+mn-cs"/>
              </a:rPr>
              <a:t>how migration background intersects with gender and migration background of the spouse</a:t>
            </a:r>
            <a:r>
              <a:rPr lang="en-US" sz="1200" kern="1200" dirty="0">
                <a:solidFill>
                  <a:schemeClr val="tx1"/>
                </a:solidFill>
                <a:effectLst/>
                <a:latin typeface="+mn-lt"/>
                <a:ea typeface="+mn-ea"/>
                <a:cs typeface="+mn-cs"/>
              </a:rPr>
              <a:t> to shape immigrants’ health in host countries. </a:t>
            </a:r>
            <a:endParaRPr lang="en-US" dirty="0"/>
          </a:p>
        </p:txBody>
      </p:sp>
      <p:sp>
        <p:nvSpPr>
          <p:cNvPr id="4" name="Slide Number Placeholder 3"/>
          <p:cNvSpPr>
            <a:spLocks noGrp="1"/>
          </p:cNvSpPr>
          <p:nvPr>
            <p:ph type="sldNum" sz="quarter" idx="10"/>
          </p:nvPr>
        </p:nvSpPr>
        <p:spPr/>
        <p:txBody>
          <a:bodyPr/>
          <a:lstStyle/>
          <a:p>
            <a:pPr>
              <a:defRPr/>
            </a:pPr>
            <a:fld id="{971FCE98-70AB-4595-90CE-4042022EC1FF}" type="slidenum">
              <a:rPr lang="en-US" smtClean="0"/>
              <a:pPr>
                <a:defRPr/>
              </a:pPr>
              <a:t>1</a:t>
            </a:fld>
            <a:endParaRPr lang="en-US"/>
          </a:p>
        </p:txBody>
      </p:sp>
    </p:spTree>
    <p:extLst>
      <p:ext uri="{BB962C8B-B14F-4D97-AF65-F5344CB8AC3E}">
        <p14:creationId xmlns:p14="http://schemas.microsoft.com/office/powerpoint/2010/main" val="384857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employed Cox proportional hazard models, with death due to any cause as the failure event. The baseline hazard is a function of age.</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10</a:t>
            </a:fld>
            <a:endParaRPr lang="en-US"/>
          </a:p>
        </p:txBody>
      </p:sp>
    </p:spTree>
    <p:extLst>
      <p:ext uri="{BB962C8B-B14F-4D97-AF65-F5344CB8AC3E}">
        <p14:creationId xmlns:p14="http://schemas.microsoft.com/office/powerpoint/2010/main" val="247471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figure shows post-widowhood mortality hazard for men.  Relative to married men, widowed men had nearly 30% elevated hazard of death in the first 2 years after losing their spouse, 26-27% greater hazard in the next 3–5 years and 6 and more years post-widowhood. </a:t>
            </a:r>
            <a:r>
              <a:rPr lang="en-US" sz="1200" b="1" kern="1200" dirty="0">
                <a:solidFill>
                  <a:schemeClr val="tx1"/>
                </a:solidFill>
                <a:effectLst/>
                <a:latin typeface="+mn-lt"/>
                <a:ea typeface="+mn-ea"/>
                <a:cs typeface="+mn-cs"/>
              </a:rPr>
              <a:t>The interaction terms indicate that excess mortality within the first 2 years after a spousal loss was 18% greater among immigrant than Danish men (1.016, 1.369), but there were no immigration background differences in mortality 3 or more years post-widowhood.</a:t>
            </a:r>
            <a:endParaRPr lang="de-DE"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11</a:t>
            </a:fld>
            <a:endParaRPr lang="en-US"/>
          </a:p>
        </p:txBody>
      </p:sp>
    </p:spTree>
    <p:extLst>
      <p:ext uri="{BB962C8B-B14F-4D97-AF65-F5344CB8AC3E}">
        <p14:creationId xmlns:p14="http://schemas.microsoft.com/office/powerpoint/2010/main" val="309962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err="1">
                <a:solidFill>
                  <a:schemeClr val="tx1"/>
                </a:solidFill>
                <a:effectLst/>
                <a:latin typeface="+mn-lt"/>
                <a:ea typeface="+mn-ea"/>
                <a:cs typeface="+mn-cs"/>
              </a:rPr>
              <a:t>Incluidng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widowhood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status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immgiration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background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reveals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excess</a:t>
            </a:r>
            <a:r>
              <a:rPr lang="de-D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mortality following a spousal death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was greater among men from Germany than Danish-born men within 2 years (HR = 1.179) after widowhood.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Men from the former Soviet Union had an elevated hazard of death 3–5 years post-widowhood (HR = 1.581)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Turkish (HR = 1.535) and Vietnamese men (HR = 1.484) had greater mortality hazard 6+ years after widowhood than Danish-born men.</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12</a:t>
            </a:fld>
            <a:endParaRPr lang="en-US"/>
          </a:p>
        </p:txBody>
      </p:sp>
    </p:spTree>
    <p:extLst>
      <p:ext uri="{BB962C8B-B14F-4D97-AF65-F5344CB8AC3E}">
        <p14:creationId xmlns:p14="http://schemas.microsoft.com/office/powerpoint/2010/main" val="7324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figure shows post-widowhood mortality hazard for women. Relative to married women, widowed men had about 28% elevated hazard of death in the first 2 years after losing their spouse, 23-29% greater hazard in the next 3–5 years and 6 and more years post-widowhood.</a:t>
            </a:r>
          </a:p>
          <a:p>
            <a:r>
              <a:rPr lang="en-US" sz="1200" kern="1200" dirty="0">
                <a:solidFill>
                  <a:schemeClr val="tx1"/>
                </a:solidFill>
                <a:effectLst/>
                <a:latin typeface="+mn-lt"/>
                <a:ea typeface="+mn-ea"/>
                <a:cs typeface="+mn-cs"/>
              </a:rPr>
              <a:t>The effect of spousal death on mortality was 7-9% greater for immigrant than native Danish women 3-5 years (HR=1.08, 1.01, 1.15) and 6+ years post-widowhood (HR = 1.09, 1.05, 1.14), while the excess mortality shortly after widowhood was similar among Danish-born and foreign-born women. </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13</a:t>
            </a:fld>
            <a:endParaRPr lang="en-US"/>
          </a:p>
        </p:txBody>
      </p:sp>
    </p:spTree>
    <p:extLst>
      <p:ext uri="{BB962C8B-B14F-4D97-AF65-F5344CB8AC3E}">
        <p14:creationId xmlns:p14="http://schemas.microsoft.com/office/powerpoint/2010/main" val="364264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err="1">
                <a:solidFill>
                  <a:schemeClr val="tx1"/>
                </a:solidFill>
                <a:effectLst/>
                <a:latin typeface="+mn-lt"/>
                <a:ea typeface="+mn-ea"/>
                <a:cs typeface="+mn-cs"/>
              </a:rPr>
              <a:t>Incluidng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interaction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widowhood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status</a:t>
            </a:r>
            <a:r>
              <a:rPr lang="de-DE" sz="1200" kern="1200" dirty="0">
                <a:solidFill>
                  <a:schemeClr val="tx1"/>
                </a:solidFill>
                <a:effectLst/>
                <a:latin typeface="+mn-lt"/>
                <a:ea typeface="+mn-ea"/>
                <a:cs typeface="+mn-cs"/>
              </a:rPr>
              <a:t> and </a:t>
            </a:r>
            <a:r>
              <a:rPr lang="de-DE" sz="1200" kern="1200" dirty="0" err="1">
                <a:solidFill>
                  <a:schemeClr val="tx1"/>
                </a:solidFill>
                <a:effectLst/>
                <a:latin typeface="+mn-lt"/>
                <a:ea typeface="+mn-ea"/>
                <a:cs typeface="+mn-cs"/>
              </a:rPr>
              <a:t>immgiration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background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reveals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hazard of death associated with widowhood:</a:t>
            </a:r>
          </a:p>
          <a:p>
            <a:r>
              <a:rPr lang="en-US" sz="1200" kern="1200" dirty="0">
                <a:solidFill>
                  <a:schemeClr val="tx1"/>
                </a:solidFill>
                <a:effectLst/>
                <a:latin typeface="+mn-lt"/>
                <a:ea typeface="+mn-ea"/>
                <a:cs typeface="+mn-cs"/>
              </a:rPr>
              <a:t>was greater for Turkish than Danish-born women over all post-widowhood periods (HRs = 1.88 for 0–2 years, 1.75 for 3–5 years, and 1.40 for 6+ years).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Additionally, Swedish women had a greater hazard of death 6+ years after widowhood (HR = 1.14)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Vietnamese women had greater mortality in the first 2 years of widowhood (HR = 1.70) than Danish women.</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14</a:t>
            </a:fld>
            <a:endParaRPr lang="en-US"/>
          </a:p>
        </p:txBody>
      </p:sp>
    </p:spTree>
    <p:extLst>
      <p:ext uri="{BB962C8B-B14F-4D97-AF65-F5344CB8AC3E}">
        <p14:creationId xmlns:p14="http://schemas.microsoft.com/office/powerpoint/2010/main" val="335265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analyses showed that the elevated risk of death in the first 2 years after being widowed was greater among immigrants than native Danish men, although this difference was not significant at longer durations of widowhood. </a:t>
            </a:r>
          </a:p>
          <a:p>
            <a:r>
              <a:rPr lang="en-US" sz="1200" kern="1200" dirty="0">
                <a:solidFill>
                  <a:schemeClr val="tx1"/>
                </a:solidFill>
                <a:effectLst/>
                <a:latin typeface="+mn-lt"/>
                <a:ea typeface="+mn-ea"/>
                <a:cs typeface="+mn-cs"/>
              </a:rPr>
              <a:t>Immigrant women experienced a greater risk of dying than Danish-born women 3 and more years post-widowhood when controlling for income and employment status.</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15</a:t>
            </a:fld>
            <a:endParaRPr lang="en-US"/>
          </a:p>
        </p:txBody>
      </p:sp>
    </p:spTree>
    <p:extLst>
      <p:ext uri="{BB962C8B-B14F-4D97-AF65-F5344CB8AC3E}">
        <p14:creationId xmlns:p14="http://schemas.microsoft.com/office/powerpoint/2010/main" val="65474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Analyses disaggregating the immigrant sample provide mixed support for our predictions.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Turkish- origin </a:t>
            </a:r>
            <a:r>
              <a:rPr lang="en-US" sz="1200" kern="1200" dirty="0">
                <a:solidFill>
                  <a:schemeClr val="tx1"/>
                </a:solidFill>
                <a:effectLst/>
                <a:latin typeface="+mn-lt"/>
                <a:ea typeface="+mn-ea"/>
                <a:cs typeface="+mn-cs"/>
              </a:rPr>
              <a:t>persons were among the most socioeconomically disadvantaged immigrant groups and the most likely to be married to persons from their same ethnicity. </a:t>
            </a:r>
          </a:p>
          <a:p>
            <a:r>
              <a:rPr lang="en-US" sz="1200" kern="1200" dirty="0">
                <a:solidFill>
                  <a:schemeClr val="tx1"/>
                </a:solidFill>
                <a:effectLst/>
                <a:latin typeface="+mn-lt"/>
                <a:ea typeface="+mn-ea"/>
                <a:cs typeface="+mn-cs"/>
              </a:rPr>
              <a:t>Even within Denmark, gender roles among people of Turkish origins tend to be patriarchal, with men acting as the primary breadwinners. Perhaps Turkish men are more reliant on their wives with respect to control of their health behaviors that have long-term longevity consequences. Thus, Turkish-origin women and men may encounter more dramatic life adjustments after their spouse dies than Danish women.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Likewise, in traditional </a:t>
            </a:r>
            <a:r>
              <a:rPr lang="en-US" sz="1200" b="1" kern="1200" dirty="0">
                <a:solidFill>
                  <a:schemeClr val="tx1"/>
                </a:solidFill>
                <a:effectLst/>
                <a:latin typeface="+mn-lt"/>
                <a:ea typeface="+mn-ea"/>
                <a:cs typeface="+mn-cs"/>
              </a:rPr>
              <a:t>Vietnamese</a:t>
            </a:r>
            <a:r>
              <a:rPr lang="en-US" sz="1200" kern="1200" dirty="0">
                <a:solidFill>
                  <a:schemeClr val="tx1"/>
                </a:solidFill>
                <a:effectLst/>
                <a:latin typeface="+mn-lt"/>
                <a:ea typeface="+mn-ea"/>
                <a:cs typeface="+mn-cs"/>
              </a:rPr>
              <a:t> culture, women bear responsibility for the family and men for work. Vietnamese immigrants are also among the lowest income. It is possible that chronic disadvantages associated with losing their spouse add to other vulnerabilities and begin to affect mortality for men and women of this group after several years have passed.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Immigrants from </a:t>
            </a:r>
            <a:r>
              <a:rPr lang="en-US" sz="1200" b="1" kern="1200" dirty="0">
                <a:solidFill>
                  <a:schemeClr val="tx1"/>
                </a:solidFill>
                <a:effectLst/>
                <a:latin typeface="+mn-lt"/>
                <a:ea typeface="+mn-ea"/>
                <a:cs typeface="+mn-cs"/>
              </a:rPr>
              <a:t>f. Soviet Union </a:t>
            </a:r>
            <a:r>
              <a:rPr lang="en-US" sz="1200" kern="1200" dirty="0">
                <a:solidFill>
                  <a:schemeClr val="tx1"/>
                </a:solidFill>
                <a:effectLst/>
                <a:latin typeface="+mn-lt"/>
                <a:ea typeface="+mn-ea"/>
                <a:cs typeface="+mn-cs"/>
              </a:rPr>
              <a:t>were likely driven to Denmark by economic difficulties or political persecution, which may similarly help explain their excess mortality 3–5 years post-widowhood.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Findings for elevated risk of post-widowhood death at different periods among German men and Swedish women are less clear to interpret. The somewhat more traditional distribution of gender roles in German culture, in which men tend to rely on their wives for social support, may help explain the mortality disadvantage of German-origin widowers in the first 2 years after widowhood. </a:t>
            </a:r>
            <a:endParaRPr lang="de-DE"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16</a:t>
            </a:fld>
            <a:endParaRPr lang="en-US"/>
          </a:p>
        </p:txBody>
      </p:sp>
    </p:spTree>
    <p:extLst>
      <p:ext uri="{BB962C8B-B14F-4D97-AF65-F5344CB8AC3E}">
        <p14:creationId xmlns:p14="http://schemas.microsoft.com/office/powerpoint/2010/main" val="75232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1FCE98-70AB-4595-90CE-4042022EC1FF}" type="slidenum">
              <a:rPr lang="en-US" smtClean="0"/>
              <a:pPr>
                <a:defRPr/>
              </a:pPr>
              <a:t>17</a:t>
            </a:fld>
            <a:endParaRPr lang="en-US"/>
          </a:p>
        </p:txBody>
      </p:sp>
    </p:spTree>
    <p:extLst>
      <p:ext uri="{BB962C8B-B14F-4D97-AF65-F5344CB8AC3E}">
        <p14:creationId xmlns:p14="http://schemas.microsoft.com/office/powerpoint/2010/main" val="265182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18</a:t>
            </a:fld>
            <a:endParaRPr lang="en-US"/>
          </a:p>
        </p:txBody>
      </p:sp>
    </p:spTree>
    <p:extLst>
      <p:ext uri="{BB962C8B-B14F-4D97-AF65-F5344CB8AC3E}">
        <p14:creationId xmlns:p14="http://schemas.microsoft.com/office/powerpoint/2010/main" val="393238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19</a:t>
            </a:fld>
            <a:endParaRPr lang="en-US"/>
          </a:p>
        </p:txBody>
      </p:sp>
    </p:spTree>
    <p:extLst>
      <p:ext uri="{BB962C8B-B14F-4D97-AF65-F5344CB8AC3E}">
        <p14:creationId xmlns:p14="http://schemas.microsoft.com/office/powerpoint/2010/main" val="146928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Once when having dinner my son asked “Mom, what you are working now?” </a:t>
            </a:r>
            <a:r>
              <a:rPr lang="en-US" sz="1200" kern="1200" dirty="0">
                <a:solidFill>
                  <a:schemeClr val="tx1"/>
                </a:solidFill>
                <a:effectLst/>
                <a:latin typeface="+mn-lt"/>
                <a:ea typeface="+mn-ea"/>
                <a:cs typeface="+mn-cs"/>
              </a:rPr>
              <a:t>I said that I am studying </a:t>
            </a:r>
            <a:r>
              <a:rPr lang="en-US" sz="1200" b="1" kern="1200" dirty="0">
                <a:solidFill>
                  <a:schemeClr val="tx1"/>
                </a:solidFill>
                <a:effectLst/>
                <a:latin typeface="+mn-lt"/>
                <a:ea typeface="+mn-ea"/>
                <a:cs typeface="+mn-cs"/>
              </a:rPr>
              <a:t>whether it was good for your dad and me to marry</a:t>
            </a:r>
            <a:r>
              <a:rPr lang="en-US" sz="1200" kern="1200" dirty="0">
                <a:solidFill>
                  <a:schemeClr val="tx1"/>
                </a:solidFill>
                <a:effectLst/>
                <a:latin typeface="+mn-lt"/>
                <a:ea typeface="+mn-ea"/>
                <a:cs typeface="+mn-cs"/>
              </a:rPr>
              <a:t> or it would have been better </a:t>
            </a:r>
            <a:r>
              <a:rPr lang="en-US" sz="1200" b="1" kern="1200" dirty="0">
                <a:solidFill>
                  <a:schemeClr val="tx1"/>
                </a:solidFill>
                <a:effectLst/>
                <a:latin typeface="+mn-lt"/>
                <a:ea typeface="+mn-ea"/>
                <a:cs typeface="+mn-cs"/>
              </a:rPr>
              <a:t>for our mental health </a:t>
            </a:r>
            <a:r>
              <a:rPr lang="en-US" sz="1200" kern="1200" dirty="0">
                <a:solidFill>
                  <a:schemeClr val="tx1"/>
                </a:solidFill>
                <a:effectLst/>
                <a:latin typeface="+mn-lt"/>
                <a:ea typeface="+mn-ea"/>
                <a:cs typeface="+mn-cs"/>
              </a:rPr>
              <a:t>if your dad married a German woman and I married to another immigrant.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 husband looked surprised and said:</a:t>
            </a:r>
            <a:r>
              <a:rPr lang="en-US" sz="1200" kern="1200" dirty="0">
                <a:solidFill>
                  <a:schemeClr val="tx1"/>
                </a:solidFill>
                <a:effectLst/>
                <a:latin typeface="+mn-lt"/>
                <a:ea typeface="+mn-ea"/>
                <a:cs typeface="+mn-cs"/>
              </a:rPr>
              <a:t> Anna, I understand gender – health, gender – migration – health, but now it’s intermarriage – suicide and widowhood. Should I be worried?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will bring to your attention two projects. </a:t>
            </a:r>
            <a:r>
              <a:rPr lang="en-US" sz="1200" kern="1200" dirty="0">
                <a:solidFill>
                  <a:schemeClr val="tx1"/>
                </a:solidFill>
                <a:effectLst/>
                <a:latin typeface="+mn-lt"/>
                <a:ea typeface="+mn-ea"/>
                <a:cs typeface="+mn-cs"/>
              </a:rPr>
              <a:t>Project 1: Immigration Background and the Widowhood Effect on Mortality (Caputo et al. 2021. J </a:t>
            </a:r>
            <a:r>
              <a:rPr lang="en-US" sz="1200" kern="1200" dirty="0" err="1">
                <a:solidFill>
                  <a:schemeClr val="tx1"/>
                </a:solidFill>
                <a:effectLst/>
                <a:latin typeface="+mn-lt"/>
                <a:ea typeface="+mn-ea"/>
                <a:cs typeface="+mn-cs"/>
              </a:rPr>
              <a:t>Gerontol</a:t>
            </a:r>
            <a:r>
              <a:rPr lang="en-US" sz="1200" kern="1200" dirty="0">
                <a:solidFill>
                  <a:schemeClr val="tx1"/>
                </a:solidFill>
                <a:effectLst/>
                <a:latin typeface="+mn-lt"/>
                <a:ea typeface="+mn-ea"/>
                <a:cs typeface="+mn-cs"/>
              </a:rPr>
              <a:t> B Psychol Sci Soc Sci: 76)</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Project 2: Widowhood and Health: The Role of Spouses‘ Migration Background (in progress)</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71FCE98-70AB-4595-90CE-4042022EC1FF}" type="slidenum">
              <a:rPr lang="en-US" smtClean="0"/>
              <a:pPr>
                <a:defRPr/>
              </a:pPr>
              <a:t>2</a:t>
            </a:fld>
            <a:endParaRPr lang="en-US"/>
          </a:p>
        </p:txBody>
      </p:sp>
    </p:spTree>
    <p:extLst>
      <p:ext uri="{BB962C8B-B14F-4D97-AF65-F5344CB8AC3E}">
        <p14:creationId xmlns:p14="http://schemas.microsoft.com/office/powerpoint/2010/main" val="390344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20</a:t>
            </a:fld>
            <a:endParaRPr lang="en-US"/>
          </a:p>
        </p:txBody>
      </p:sp>
    </p:spTree>
    <p:extLst>
      <p:ext uri="{BB962C8B-B14F-4D97-AF65-F5344CB8AC3E}">
        <p14:creationId xmlns:p14="http://schemas.microsoft.com/office/powerpoint/2010/main" val="20120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21</a:t>
            </a:fld>
            <a:endParaRPr lang="en-US"/>
          </a:p>
        </p:txBody>
      </p:sp>
    </p:spTree>
    <p:extLst>
      <p:ext uri="{BB962C8B-B14F-4D97-AF65-F5344CB8AC3E}">
        <p14:creationId xmlns:p14="http://schemas.microsoft.com/office/powerpoint/2010/main" val="24842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figure shows the predicted number of GP visits 36 months before and after widowhood among native-born and immigrant men. Immigrant men have a higher number of GP visits up until spousal loss compared to the native-born persons. They also have a smaller increase in the number of GP visits post-widowhood which results in a narrower difference or no difference in the number of GP visits post-widowhood between the two groups. </a:t>
            </a:r>
          </a:p>
        </p:txBody>
      </p:sp>
      <p:sp>
        <p:nvSpPr>
          <p:cNvPr id="4" name="Slide Number Placeholder 3"/>
          <p:cNvSpPr>
            <a:spLocks noGrp="1"/>
          </p:cNvSpPr>
          <p:nvPr>
            <p:ph type="sldNum" sz="quarter" idx="5"/>
          </p:nvPr>
        </p:nvSpPr>
        <p:spPr/>
        <p:txBody>
          <a:bodyPr/>
          <a:lstStyle/>
          <a:p>
            <a:fld id="{396D550C-F043-4237-87C2-A53B752CFDDC}" type="slidenum">
              <a:rPr lang="en-US" smtClean="0"/>
              <a:t>22</a:t>
            </a:fld>
            <a:endParaRPr lang="en-US"/>
          </a:p>
        </p:txBody>
      </p:sp>
    </p:spTree>
    <p:extLst>
      <p:ext uri="{BB962C8B-B14F-4D97-AF65-F5344CB8AC3E}">
        <p14:creationId xmlns:p14="http://schemas.microsoft.com/office/powerpoint/2010/main" val="3906765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Figure 7 shows the predicted number of GP visits 36 months before and after widowhood among native-born and immigrant men, considering the migration background of their spouses. Immigrant men married to another immigrants from the same country have a higher number of GP visits over the whole observation period, but they also have a smaller increase in the number of GP visits before and especially after widowhood. </a:t>
            </a:r>
          </a:p>
        </p:txBody>
      </p:sp>
      <p:sp>
        <p:nvSpPr>
          <p:cNvPr id="4" name="Slide Number Placeholder 3"/>
          <p:cNvSpPr>
            <a:spLocks noGrp="1"/>
          </p:cNvSpPr>
          <p:nvPr>
            <p:ph type="sldNum" sz="quarter" idx="5"/>
          </p:nvPr>
        </p:nvSpPr>
        <p:spPr/>
        <p:txBody>
          <a:bodyPr/>
          <a:lstStyle/>
          <a:p>
            <a:fld id="{396D550C-F043-4237-87C2-A53B752CFDDC}" type="slidenum">
              <a:rPr lang="en-US" smtClean="0"/>
              <a:t>23</a:t>
            </a:fld>
            <a:endParaRPr lang="en-US"/>
          </a:p>
        </p:txBody>
      </p:sp>
    </p:spTree>
    <p:extLst>
      <p:ext uri="{BB962C8B-B14F-4D97-AF65-F5344CB8AC3E}">
        <p14:creationId xmlns:p14="http://schemas.microsoft.com/office/powerpoint/2010/main" val="193882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get a better understanding of the role of spouses’ migration background, we analyzed the trajectories of GP visits among native-born and immigrant persons separately. I do not show the results for native-born men and women because these trajectories were very similar across all marriage groups among native men. This figure shows the number of GP visits by marriage type (</a:t>
            </a:r>
            <a:r>
              <a:rPr lang="en-US" b="0" dirty="0" err="1"/>
              <a:t>Imm</a:t>
            </a:r>
            <a:r>
              <a:rPr lang="en-US" b="0" dirty="0"/>
              <a:t>-Nat, </a:t>
            </a:r>
            <a:r>
              <a:rPr lang="en-US" b="0" dirty="0" err="1"/>
              <a:t>Imm-Imm</a:t>
            </a:r>
            <a:r>
              <a:rPr lang="en-US" b="0" dirty="0"/>
              <a:t>(same), </a:t>
            </a:r>
            <a:r>
              <a:rPr lang="en-US" b="0" dirty="0" err="1"/>
              <a:t>Imm-Imm</a:t>
            </a:r>
            <a:r>
              <a:rPr lang="en-US" b="0" dirty="0"/>
              <a:t>(diff.)) among immigrant men. Relative to </a:t>
            </a:r>
            <a:r>
              <a:rPr lang="en-US" b="0" dirty="0" err="1"/>
              <a:t>Imm</a:t>
            </a:r>
            <a:r>
              <a:rPr lang="en-US" b="0" dirty="0"/>
              <a:t>-Nat, immigrant men married to other immigrants from the same country have higher levels of GP visits but they also have a smaller increase in the number of GP visits, especially post-widowhood. </a:t>
            </a:r>
          </a:p>
        </p:txBody>
      </p:sp>
      <p:sp>
        <p:nvSpPr>
          <p:cNvPr id="4" name="Slide Number Placeholder 3"/>
          <p:cNvSpPr>
            <a:spLocks noGrp="1"/>
          </p:cNvSpPr>
          <p:nvPr>
            <p:ph type="sldNum" sz="quarter" idx="5"/>
          </p:nvPr>
        </p:nvSpPr>
        <p:spPr/>
        <p:txBody>
          <a:bodyPr/>
          <a:lstStyle/>
          <a:p>
            <a:fld id="{396D550C-F043-4237-87C2-A53B752CFDDC}" type="slidenum">
              <a:rPr lang="en-US" smtClean="0"/>
              <a:t>24</a:t>
            </a:fld>
            <a:endParaRPr lang="en-US"/>
          </a:p>
        </p:txBody>
      </p:sp>
    </p:spTree>
    <p:extLst>
      <p:ext uri="{BB962C8B-B14F-4D97-AF65-F5344CB8AC3E}">
        <p14:creationId xmlns:p14="http://schemas.microsoft.com/office/powerpoint/2010/main" val="378731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Figure 9 shows the predicted number of GP visits 36 months before and after widowhood among native-born and immigrant women. Similar to the patterns among men, immigrant women have a higher number of GP visits up until spousal loss compared to the native-born women, but they also have higher levels of GP visits post-widowhood. The interaction between years since widowhood and marriage type suggests that immigrant women have a smaller increase in the number of GP visits post-widowhood. </a:t>
            </a:r>
          </a:p>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25</a:t>
            </a:fld>
            <a:endParaRPr lang="en-US"/>
          </a:p>
        </p:txBody>
      </p:sp>
    </p:spTree>
    <p:extLst>
      <p:ext uri="{BB962C8B-B14F-4D97-AF65-F5344CB8AC3E}">
        <p14:creationId xmlns:p14="http://schemas.microsoft.com/office/powerpoint/2010/main" val="27500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Figure 10 shows the predicted number of GP visits 36 months before and after widowhood among native-born and immigrant men, considering the migration background of their spouses. As among men, immigrant women married to other immigrants from the same country have a higher number of GP visits over the whole observation period, but they also have a smaller increase in the number of GP visits before and especially after widowhood relative to immigrants married to native-born persons. In contrast to men, we observe also a smaller increase in GP visits post-widowhood among immigrant women married to other immigrants from different county.  </a:t>
            </a:r>
          </a:p>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26</a:t>
            </a:fld>
            <a:endParaRPr lang="en-US"/>
          </a:p>
        </p:txBody>
      </p:sp>
    </p:spTree>
    <p:extLst>
      <p:ext uri="{BB962C8B-B14F-4D97-AF65-F5344CB8AC3E}">
        <p14:creationId xmlns:p14="http://schemas.microsoft.com/office/powerpoint/2010/main" val="3932953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analysis among native-born women separately again showed that native-born women have similar trajectories of GP visits before and after widowhood, irrespective of who they married. However, as shown in Figure 11, immigrant women married to other immigrants from the same country and from different country have a smaller increase in the number of GP visits after widowhood relative to immigrant women married to Danish men. </a:t>
            </a:r>
          </a:p>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27</a:t>
            </a:fld>
            <a:endParaRPr lang="en-US"/>
          </a:p>
        </p:txBody>
      </p:sp>
    </p:spTree>
    <p:extLst>
      <p:ext uri="{BB962C8B-B14F-4D97-AF65-F5344CB8AC3E}">
        <p14:creationId xmlns:p14="http://schemas.microsoft.com/office/powerpoint/2010/main" val="2831662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p>
        </p:txBody>
      </p:sp>
      <p:sp>
        <p:nvSpPr>
          <p:cNvPr id="4" name="Slide Number Placeholder 3"/>
          <p:cNvSpPr>
            <a:spLocks noGrp="1"/>
          </p:cNvSpPr>
          <p:nvPr>
            <p:ph type="sldNum" sz="quarter" idx="5"/>
          </p:nvPr>
        </p:nvSpPr>
        <p:spPr/>
        <p:txBody>
          <a:bodyPr/>
          <a:lstStyle/>
          <a:p>
            <a:fld id="{396D550C-F043-4237-87C2-A53B752CFDDC}" type="slidenum">
              <a:rPr lang="en-US" smtClean="0"/>
              <a:t>28</a:t>
            </a:fld>
            <a:endParaRPr lang="en-US"/>
          </a:p>
        </p:txBody>
      </p:sp>
    </p:spTree>
    <p:extLst>
      <p:ext uri="{BB962C8B-B14F-4D97-AF65-F5344CB8AC3E}">
        <p14:creationId xmlns:p14="http://schemas.microsoft.com/office/powerpoint/2010/main" val="2848121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29</a:t>
            </a:fld>
            <a:endParaRPr lang="en-US"/>
          </a:p>
        </p:txBody>
      </p:sp>
    </p:spTree>
    <p:extLst>
      <p:ext uri="{BB962C8B-B14F-4D97-AF65-F5344CB8AC3E}">
        <p14:creationId xmlns:p14="http://schemas.microsoft.com/office/powerpoint/2010/main" val="20753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would like to acknowledge that the study was led by Jennifer Caputo </a:t>
            </a:r>
            <a:r>
              <a:rPr lang="en-US" sz="1200" kern="1200" dirty="0">
                <a:solidFill>
                  <a:schemeClr val="tx1"/>
                </a:solidFill>
                <a:effectLst/>
                <a:latin typeface="+mn-lt"/>
                <a:ea typeface="+mn-ea"/>
                <a:cs typeface="+mn-cs"/>
              </a:rPr>
              <a:t>who is now at </a:t>
            </a:r>
            <a:r>
              <a:rPr lang="en-US" sz="1200" kern="1200" dirty="0" err="1">
                <a:solidFill>
                  <a:schemeClr val="tx1"/>
                </a:solidFill>
                <a:effectLst/>
                <a:latin typeface="+mn-lt"/>
                <a:ea typeface="+mn-ea"/>
                <a:cs typeface="+mn-cs"/>
              </a:rPr>
              <a:t>Westat</a:t>
            </a:r>
            <a:r>
              <a:rPr lang="en-US" sz="1200" kern="1200" dirty="0">
                <a:solidFill>
                  <a:schemeClr val="tx1"/>
                </a:solidFill>
                <a:effectLst/>
                <a:latin typeface="+mn-lt"/>
                <a:ea typeface="+mn-ea"/>
                <a:cs typeface="+mn-cs"/>
              </a:rPr>
              <a:t>, US and the contribution of other co-authors who most of you know well. </a:t>
            </a:r>
            <a:endParaRPr lang="en-US" dirty="0"/>
          </a:p>
        </p:txBody>
      </p:sp>
      <p:sp>
        <p:nvSpPr>
          <p:cNvPr id="4" name="Slide Number Placeholder 3"/>
          <p:cNvSpPr>
            <a:spLocks noGrp="1"/>
          </p:cNvSpPr>
          <p:nvPr>
            <p:ph type="sldNum" sz="quarter" idx="10"/>
          </p:nvPr>
        </p:nvSpPr>
        <p:spPr/>
        <p:txBody>
          <a:bodyPr/>
          <a:lstStyle/>
          <a:p>
            <a:pPr>
              <a:defRPr/>
            </a:pPr>
            <a:fld id="{971FCE98-70AB-4595-90CE-4042022EC1FF}" type="slidenum">
              <a:rPr lang="en-US" smtClean="0"/>
              <a:pPr>
                <a:defRPr/>
              </a:pPr>
              <a:t>3</a:t>
            </a:fld>
            <a:endParaRPr lang="en-US"/>
          </a:p>
        </p:txBody>
      </p:sp>
    </p:spTree>
    <p:extLst>
      <p:ext uri="{BB962C8B-B14F-4D97-AF65-F5344CB8AC3E}">
        <p14:creationId xmlns:p14="http://schemas.microsoft.com/office/powerpoint/2010/main" val="2476212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30</a:t>
            </a:fld>
            <a:endParaRPr lang="en-US"/>
          </a:p>
        </p:txBody>
      </p:sp>
    </p:spTree>
    <p:extLst>
      <p:ext uri="{BB962C8B-B14F-4D97-AF65-F5344CB8AC3E}">
        <p14:creationId xmlns:p14="http://schemas.microsoft.com/office/powerpoint/2010/main" val="222467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31</a:t>
            </a:fld>
            <a:endParaRPr lang="en-US"/>
          </a:p>
        </p:txBody>
      </p:sp>
    </p:spTree>
    <p:extLst>
      <p:ext uri="{BB962C8B-B14F-4D97-AF65-F5344CB8AC3E}">
        <p14:creationId xmlns:p14="http://schemas.microsoft.com/office/powerpoint/2010/main" val="183942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33</a:t>
            </a:fld>
            <a:endParaRPr lang="en-US"/>
          </a:p>
        </p:txBody>
      </p:sp>
    </p:spTree>
    <p:extLst>
      <p:ext uri="{BB962C8B-B14F-4D97-AF65-F5344CB8AC3E}">
        <p14:creationId xmlns:p14="http://schemas.microsoft.com/office/powerpoint/2010/main" val="2637421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34</a:t>
            </a:fld>
            <a:endParaRPr lang="en-US"/>
          </a:p>
        </p:txBody>
      </p:sp>
    </p:spTree>
    <p:extLst>
      <p:ext uri="{BB962C8B-B14F-4D97-AF65-F5344CB8AC3E}">
        <p14:creationId xmlns:p14="http://schemas.microsoft.com/office/powerpoint/2010/main" val="3095118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396D550C-F043-4237-87C2-A53B752CFDDC}" type="slidenum">
              <a:rPr lang="en-US" smtClean="0"/>
              <a:t>38</a:t>
            </a:fld>
            <a:endParaRPr lang="en-US"/>
          </a:p>
        </p:txBody>
      </p:sp>
    </p:spTree>
    <p:extLst>
      <p:ext uri="{BB962C8B-B14F-4D97-AF65-F5344CB8AC3E}">
        <p14:creationId xmlns:p14="http://schemas.microsoft.com/office/powerpoint/2010/main" val="3123362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39</a:t>
            </a:fld>
            <a:endParaRPr lang="en-US"/>
          </a:p>
        </p:txBody>
      </p:sp>
    </p:spTree>
    <p:extLst>
      <p:ext uri="{BB962C8B-B14F-4D97-AF65-F5344CB8AC3E}">
        <p14:creationId xmlns:p14="http://schemas.microsoft.com/office/powerpoint/2010/main" val="3060316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quantitative analyses are nearly absent, there are reasons to expect that widowhood may be especially detrimental for some immigrants. </a:t>
            </a:r>
          </a:p>
        </p:txBody>
      </p:sp>
      <p:sp>
        <p:nvSpPr>
          <p:cNvPr id="4" name="Slide Number Placeholder 3"/>
          <p:cNvSpPr>
            <a:spLocks noGrp="1"/>
          </p:cNvSpPr>
          <p:nvPr>
            <p:ph type="sldNum" sz="quarter" idx="5"/>
          </p:nvPr>
        </p:nvSpPr>
        <p:spPr/>
        <p:txBody>
          <a:bodyPr/>
          <a:lstStyle/>
          <a:p>
            <a:fld id="{396D550C-F043-4237-87C2-A53B752CFDDC}" type="slidenum">
              <a:rPr lang="en-US" smtClean="0"/>
              <a:t>40</a:t>
            </a:fld>
            <a:endParaRPr lang="en-US"/>
          </a:p>
        </p:txBody>
      </p:sp>
    </p:spTree>
    <p:extLst>
      <p:ext uri="{BB962C8B-B14F-4D97-AF65-F5344CB8AC3E}">
        <p14:creationId xmlns:p14="http://schemas.microsoft.com/office/powerpoint/2010/main" val="1566313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41</a:t>
            </a:fld>
            <a:endParaRPr lang="en-US"/>
          </a:p>
        </p:txBody>
      </p:sp>
    </p:spTree>
    <p:extLst>
      <p:ext uri="{BB962C8B-B14F-4D97-AF65-F5344CB8AC3E}">
        <p14:creationId xmlns:p14="http://schemas.microsoft.com/office/powerpoint/2010/main" val="390181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42</a:t>
            </a:fld>
            <a:endParaRPr lang="en-US"/>
          </a:p>
        </p:txBody>
      </p:sp>
    </p:spTree>
    <p:extLst>
      <p:ext uri="{BB962C8B-B14F-4D97-AF65-F5344CB8AC3E}">
        <p14:creationId xmlns:p14="http://schemas.microsoft.com/office/powerpoint/2010/main" val="2313476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43</a:t>
            </a:fld>
            <a:endParaRPr lang="en-US"/>
          </a:p>
        </p:txBody>
      </p:sp>
    </p:spTree>
    <p:extLst>
      <p:ext uri="{BB962C8B-B14F-4D97-AF65-F5344CB8AC3E}">
        <p14:creationId xmlns:p14="http://schemas.microsoft.com/office/powerpoint/2010/main" val="237436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Spousal bereavement is one of the most stressful events that individuals can encounter over the life course, helping to explain why widowed individuals have poorer health and are at greater risk of their own subsequent death than nonwidowed persons—a phenomenon known as “the widowhood effect”. </a:t>
            </a:r>
          </a:p>
        </p:txBody>
      </p:sp>
      <p:sp>
        <p:nvSpPr>
          <p:cNvPr id="4" name="Slide Number Placeholder 3"/>
          <p:cNvSpPr>
            <a:spLocks noGrp="1"/>
          </p:cNvSpPr>
          <p:nvPr>
            <p:ph type="sldNum" sz="quarter" idx="5"/>
          </p:nvPr>
        </p:nvSpPr>
        <p:spPr/>
        <p:txBody>
          <a:bodyPr/>
          <a:lstStyle/>
          <a:p>
            <a:fld id="{396D550C-F043-4237-87C2-A53B752CFDDC}" type="slidenum">
              <a:rPr lang="en-US" smtClean="0"/>
              <a:t>4</a:t>
            </a:fld>
            <a:endParaRPr lang="en-US"/>
          </a:p>
        </p:txBody>
      </p:sp>
    </p:spTree>
    <p:extLst>
      <p:ext uri="{BB962C8B-B14F-4D97-AF65-F5344CB8AC3E}">
        <p14:creationId xmlns:p14="http://schemas.microsoft.com/office/powerpoint/2010/main" val="420169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96D550C-F043-4237-87C2-A53B752CFDDC}" type="slidenum">
              <a:rPr lang="en-US" smtClean="0"/>
              <a:t>44</a:t>
            </a:fld>
            <a:endParaRPr lang="en-US"/>
          </a:p>
        </p:txBody>
      </p:sp>
    </p:spTree>
    <p:extLst>
      <p:ext uri="{BB962C8B-B14F-4D97-AF65-F5344CB8AC3E}">
        <p14:creationId xmlns:p14="http://schemas.microsoft.com/office/powerpoint/2010/main" val="401486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Explanations for how widowhood affects health and reduces life spans are multilevel.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emotional experience of grief can be long-lasting, complex, and debilitating.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Widows are frequently faced with the task of dramatically restructuring their day-to-day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Widowhood also removes the health benefits of marriage, which include social, emotional, and material support and the promotion of healthy behaviors. Studies indicate that widowhood may be followed by feelings of isolation, the loss of material resources, and poorer health behaviors.</a:t>
            </a:r>
          </a:p>
        </p:txBody>
      </p:sp>
      <p:sp>
        <p:nvSpPr>
          <p:cNvPr id="4" name="Slide Number Placeholder 3"/>
          <p:cNvSpPr>
            <a:spLocks noGrp="1"/>
          </p:cNvSpPr>
          <p:nvPr>
            <p:ph type="sldNum" sz="quarter" idx="5"/>
          </p:nvPr>
        </p:nvSpPr>
        <p:spPr/>
        <p:txBody>
          <a:bodyPr/>
          <a:lstStyle/>
          <a:p>
            <a:fld id="{396D550C-F043-4237-87C2-A53B752CFDDC}" type="slidenum">
              <a:rPr lang="en-US" smtClean="0"/>
              <a:t>5</a:t>
            </a:fld>
            <a:endParaRPr lang="en-US"/>
          </a:p>
        </p:txBody>
      </p:sp>
    </p:spTree>
    <p:extLst>
      <p:ext uri="{BB962C8B-B14F-4D97-AF65-F5344CB8AC3E}">
        <p14:creationId xmlns:p14="http://schemas.microsoft.com/office/powerpoint/2010/main" val="40923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Research also suggests that these impacts vary across social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For example, widowhood appears to take a greater toll on men’s than women’s health, partly because women have wider social networks.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Research also shows that widowhood is more detrimental at younger than older ages, and that higher socioeconomic status is protective against the widowhood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Relatively fewer studies have assessed racial, ethnic, and cross-cultural differences in the health effects of widowhood. A key U.S.-based analysis found that the relationship between widowhood and mortality was stronger for White than Black Americans. The authors suggest that because Black families tend to have broader social networks and less gendered divisions of labor than White families, less adjustment is required after a spouse’s death. </a:t>
            </a:r>
          </a:p>
        </p:txBody>
      </p:sp>
      <p:sp>
        <p:nvSpPr>
          <p:cNvPr id="4" name="Slide Number Placeholder 3"/>
          <p:cNvSpPr>
            <a:spLocks noGrp="1"/>
          </p:cNvSpPr>
          <p:nvPr>
            <p:ph type="sldNum" sz="quarter" idx="5"/>
          </p:nvPr>
        </p:nvSpPr>
        <p:spPr/>
        <p:txBody>
          <a:bodyPr/>
          <a:lstStyle/>
          <a:p>
            <a:fld id="{396D550C-F043-4237-87C2-A53B752CFDDC}" type="slidenum">
              <a:rPr lang="en-US" smtClean="0"/>
              <a:t>6</a:t>
            </a:fld>
            <a:endParaRPr lang="en-US"/>
          </a:p>
        </p:txBody>
      </p:sp>
    </p:spTree>
    <p:extLst>
      <p:ext uri="{BB962C8B-B14F-4D97-AF65-F5344CB8AC3E}">
        <p14:creationId xmlns:p14="http://schemas.microsoft.com/office/powerpoint/2010/main" val="377593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reasons to expect that widowhood may be especially detrimental for some immigrants. </a:t>
            </a:r>
          </a:p>
          <a:p>
            <a:r>
              <a:rPr lang="en-US" sz="1200" kern="1200" dirty="0">
                <a:solidFill>
                  <a:schemeClr val="tx1"/>
                </a:solidFill>
                <a:effectLst/>
                <a:latin typeface="+mn-lt"/>
                <a:ea typeface="+mn-ea"/>
                <a:cs typeface="+mn-cs"/>
              </a:rPr>
              <a:t>Immigrants may face social, economic, and health disadvantages relative to native-born persons, which could make the stress of losing a spouse especially potent. </a:t>
            </a:r>
          </a:p>
          <a:p>
            <a:r>
              <a:rPr lang="en-US" sz="1200" kern="1200" dirty="0">
                <a:solidFill>
                  <a:schemeClr val="tx1"/>
                </a:solidFill>
                <a:effectLst/>
                <a:latin typeface="+mn-lt"/>
                <a:ea typeface="+mn-ea"/>
                <a:cs typeface="+mn-cs"/>
              </a:rPr>
              <a:t>Once in the receiving country, immigrants may face stress adapting to a new culture and language, encounter discrimination, and have fewer privileges than native-born persons. </a:t>
            </a:r>
          </a:p>
          <a:p>
            <a:pPr marL="0" indent="0">
              <a:buFont typeface="Arial" panose="020B0604020202020204" pitchFamily="34" charset="0"/>
              <a:buNone/>
            </a:pPr>
            <a:r>
              <a:rPr lang="en-US" sz="1200" kern="1200" dirty="0">
                <a:solidFill>
                  <a:schemeClr val="tx1"/>
                </a:solidFill>
                <a:effectLst/>
                <a:latin typeface="+mn-lt"/>
                <a:ea typeface="+mn-ea"/>
                <a:cs typeface="+mn-cs"/>
              </a:rPr>
              <a:t>Also, coping with widowhood in an unfamiliar cultural context may worsen the experience of grief.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Cultural beliefs about death and bereavement can mean that grief is felt more profoundly among persons from certain backgrounds than others. </a:t>
            </a:r>
          </a:p>
          <a:p>
            <a:pPr marL="171450" indent="-171450">
              <a:buFont typeface="Arial" panose="020B0604020202020204" pitchFamily="34" charset="0"/>
              <a:buChar char="•"/>
            </a:pPr>
            <a:r>
              <a:rPr lang="de-DE" sz="1200" kern="1200" dirty="0" err="1">
                <a:solidFill>
                  <a:schemeClr val="tx1"/>
                </a:solidFill>
                <a:effectLst/>
                <a:latin typeface="+mn-lt"/>
                <a:ea typeface="+mn-ea"/>
                <a:cs typeface="+mn-cs"/>
              </a:rPr>
              <a:t>Discontinuities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personal and </a:t>
            </a:r>
            <a:r>
              <a:rPr lang="de-DE" sz="1200" kern="1200" dirty="0" err="1">
                <a:solidFill>
                  <a:schemeClr val="tx1"/>
                </a:solidFill>
                <a:effectLst/>
                <a:latin typeface="+mn-lt"/>
                <a:ea typeface="+mn-ea"/>
                <a:cs typeface="+mn-cs"/>
              </a:rPr>
              <a:t>local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mourning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rituals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complicate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immigrants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widowhood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experiences</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7</a:t>
            </a:fld>
            <a:endParaRPr lang="en-US"/>
          </a:p>
        </p:txBody>
      </p:sp>
    </p:spTree>
    <p:extLst>
      <p:ext uri="{BB962C8B-B14F-4D97-AF65-F5344CB8AC3E}">
        <p14:creationId xmlns:p14="http://schemas.microsoft.com/office/powerpoint/2010/main" val="4743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set out this study to investigate whether the relationship between widowhood and health differs between native- and foreign-born persons. </a:t>
            </a:r>
          </a:p>
          <a:p>
            <a:r>
              <a:rPr lang="en-US" sz="1200" kern="1200" dirty="0">
                <a:solidFill>
                  <a:schemeClr val="tx1"/>
                </a:solidFill>
                <a:effectLst/>
                <a:latin typeface="+mn-lt"/>
                <a:ea typeface="+mn-ea"/>
                <a:cs typeface="+mn-cs"/>
              </a:rPr>
              <a:t>We expect that immigrants will have a greater increase in mortality after widowhood than native Danes. </a:t>
            </a:r>
          </a:p>
          <a:p>
            <a:r>
              <a:rPr lang="en-US" sz="1200" kern="1200" dirty="0">
                <a:solidFill>
                  <a:schemeClr val="tx1"/>
                </a:solidFill>
                <a:effectLst/>
                <a:latin typeface="+mn-lt"/>
                <a:ea typeface="+mn-ea"/>
                <a:cs typeface="+mn-cs"/>
              </a:rPr>
              <a:t>We also expect country-of-origin differences in these patterns. Specifically, we predict that immigrants who arrived from more traditionally gendered or culturally distinct countries as well as those who may have been pushed by economic or social crises (e.g., Turkey, former Yugoslavia, Poland, former Soviet Union, and Vietnam) will have a greater increase in post-bereavement mortality relative to native Danes than those who likely moved for specific economic and schooling opportunities (e.g., from Germany, Norway, Sweden, the United Kingdom, and the United States).</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8</a:t>
            </a:fld>
            <a:endParaRPr lang="en-US"/>
          </a:p>
        </p:txBody>
      </p:sp>
    </p:spTree>
    <p:extLst>
      <p:ext uri="{BB962C8B-B14F-4D97-AF65-F5344CB8AC3E}">
        <p14:creationId xmlns:p14="http://schemas.microsoft.com/office/powerpoint/2010/main" val="2820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6D550C-F043-4237-87C2-A53B752CFDDC}" type="slidenum">
              <a:rPr lang="en-US" smtClean="0"/>
              <a:t>9</a:t>
            </a:fld>
            <a:endParaRPr lang="en-US"/>
          </a:p>
        </p:txBody>
      </p:sp>
    </p:spTree>
    <p:extLst>
      <p:ext uri="{BB962C8B-B14F-4D97-AF65-F5344CB8AC3E}">
        <p14:creationId xmlns:p14="http://schemas.microsoft.com/office/powerpoint/2010/main" val="211439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7603-ABA5-4041-B123-FFDE9D29B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28CA9-8D07-4B4C-AE85-D1553B584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18B33-4887-4180-B926-5B4C44CB9056}"/>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C4E5F2F8-4E45-4030-B1B6-791A8CB1E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29178-5A52-4ED3-BD5F-00B8F834ECBD}"/>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402398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2269-1FE4-40F9-BA34-EA5B07052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0BA895-B887-412A-915D-CCACFDDCC9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B06C0-018A-4075-9EAA-B6E3E261F65A}"/>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DD067865-68D5-4FC6-970F-541A067FE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D1305-C1B3-4D80-91A7-50CB7758F037}"/>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38869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36751-80FE-4B5B-8994-FD510B365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409F7-992E-43EE-B6F1-FC29899753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E73C0-2F57-4A2A-9778-9BFB240EFEA8}"/>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0D074840-E815-4DFA-9B79-DB224EC33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AD4FA-7064-4E27-B408-F7048AD84FF8}"/>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5565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5637-6A89-4338-927C-0BAA502A3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22E26-7926-4047-B711-63DCD01CD9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EB19E-3FB5-4850-97AA-2D3962EC7401}"/>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D1278A07-D983-4499-BB6C-9A95E017E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235D5-63BD-4080-8589-E5C5719AE37A}"/>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7659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D416-AC76-4EDE-A86F-2DDB1B7A9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46CF9-E327-4E37-9703-6D0558089F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979DE0-61E3-4775-AC09-FA9395F299F5}"/>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9A5C79EF-4FD8-490F-AFCC-580E241F7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EA76D-F927-4531-87E1-7C44B17BF55D}"/>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341847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2F7-CC4B-43D2-BE66-961A901D9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61882-0645-46F3-8C01-7347B07800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F58F7-C22D-475B-8BAA-F6FE30D0CE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FF16F-0368-441C-AD69-918910C0BC60}"/>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6" name="Footer Placeholder 5">
            <a:extLst>
              <a:ext uri="{FF2B5EF4-FFF2-40B4-BE49-F238E27FC236}">
                <a16:creationId xmlns:a16="http://schemas.microsoft.com/office/drawing/2014/main" id="{A43987FB-C7C5-4476-BFDA-1A11242D4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868D6-5C74-4B65-AE0A-AB7A3B1163D7}"/>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9919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41B0-1081-4DEA-845D-638F566A8D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745B2-9D20-46F1-96DE-BC62435C0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33D384-FD20-49EB-9BCA-F4CBAB6655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2DDC1-366B-45E9-B742-BDDB3D3B8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DB333C-E5F8-44E7-A640-89C3E29FA4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1BE7B-D974-4B4E-BF78-BE9DB62C88F6}"/>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8" name="Footer Placeholder 7">
            <a:extLst>
              <a:ext uri="{FF2B5EF4-FFF2-40B4-BE49-F238E27FC236}">
                <a16:creationId xmlns:a16="http://schemas.microsoft.com/office/drawing/2014/main" id="{68E5C23D-2840-429D-914B-49229FB46D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A2C87D-C211-4A6A-AE6D-9B33418436D0}"/>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09513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B7BE-FD24-4654-B8BD-33EFF3102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652F1-A90A-4AA9-A55D-148D9BE7A625}"/>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4" name="Footer Placeholder 3">
            <a:extLst>
              <a:ext uri="{FF2B5EF4-FFF2-40B4-BE49-F238E27FC236}">
                <a16:creationId xmlns:a16="http://schemas.microsoft.com/office/drawing/2014/main" id="{86A05B11-B5A6-4D5A-BFBD-B314B6848E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DF13D-4475-40D4-AE08-3792B06CF41F}"/>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36223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6D7B5-4542-4770-BCBE-73696FA44B52}"/>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3" name="Footer Placeholder 2">
            <a:extLst>
              <a:ext uri="{FF2B5EF4-FFF2-40B4-BE49-F238E27FC236}">
                <a16:creationId xmlns:a16="http://schemas.microsoft.com/office/drawing/2014/main" id="{DA77535A-471A-4F36-9D66-2F762B9771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E9197-0336-4983-816F-C425847AA44B}"/>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154757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2707-2956-41D2-B5CD-1C6C3E487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4D00E-2F97-49F6-B4CE-850D0D593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B4D9A-6552-4045-843E-A62B60CD6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76F44-2E02-4CE6-AC83-A2ED2E235205}"/>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6" name="Footer Placeholder 5">
            <a:extLst>
              <a:ext uri="{FF2B5EF4-FFF2-40B4-BE49-F238E27FC236}">
                <a16:creationId xmlns:a16="http://schemas.microsoft.com/office/drawing/2014/main" id="{325B17A8-E560-48E8-96AA-4F5608060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5CCF3-8167-433F-AB39-81B093BADFDB}"/>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326357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F65D-332C-4785-BFF7-C1327F6F3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6E6F35-4548-4911-87A6-E94E23FD6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7BF608-F7BE-4A2D-8AAE-5AD09D05F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EBABEE-57EE-45E5-9591-E7AAA492A4AA}"/>
              </a:ext>
            </a:extLst>
          </p:cNvPr>
          <p:cNvSpPr>
            <a:spLocks noGrp="1"/>
          </p:cNvSpPr>
          <p:nvPr>
            <p:ph type="dt" sz="half" idx="10"/>
          </p:nvPr>
        </p:nvSpPr>
        <p:spPr/>
        <p:txBody>
          <a:bodyPr/>
          <a:lstStyle/>
          <a:p>
            <a:fld id="{99D78ADB-A8B5-4457-B84A-FFC21E2143BD}" type="datetimeFigureOut">
              <a:rPr lang="en-US" smtClean="0"/>
              <a:t>9/24/2024</a:t>
            </a:fld>
            <a:endParaRPr lang="en-US"/>
          </a:p>
        </p:txBody>
      </p:sp>
      <p:sp>
        <p:nvSpPr>
          <p:cNvPr id="6" name="Footer Placeholder 5">
            <a:extLst>
              <a:ext uri="{FF2B5EF4-FFF2-40B4-BE49-F238E27FC236}">
                <a16:creationId xmlns:a16="http://schemas.microsoft.com/office/drawing/2014/main" id="{D7F2D5EF-311F-499D-AC9A-AA33BB50D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501BD-F289-45C7-9047-3D153472A5FE}"/>
              </a:ext>
            </a:extLst>
          </p:cNvPr>
          <p:cNvSpPr>
            <a:spLocks noGrp="1"/>
          </p:cNvSpPr>
          <p:nvPr>
            <p:ph type="sldNum" sz="quarter" idx="12"/>
          </p:nvPr>
        </p:nvSpPr>
        <p:spPr/>
        <p:txBody>
          <a:bodyPr/>
          <a:lstStyle/>
          <a:p>
            <a:fld id="{F0672973-A172-4D22-A786-241D17C33C14}" type="slidenum">
              <a:rPr lang="en-US" smtClean="0"/>
              <a:t>‹#›</a:t>
            </a:fld>
            <a:endParaRPr lang="en-US"/>
          </a:p>
        </p:txBody>
      </p:sp>
    </p:spTree>
    <p:extLst>
      <p:ext uri="{BB962C8B-B14F-4D97-AF65-F5344CB8AC3E}">
        <p14:creationId xmlns:p14="http://schemas.microsoft.com/office/powerpoint/2010/main" val="252936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911CA-765D-4BC7-8888-4FBBB7832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C5DEDC-F8FE-442C-847B-5E10A4629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054D-A027-47A0-8463-3FECFD927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78ADB-A8B5-4457-B84A-FFC21E2143BD}" type="datetimeFigureOut">
              <a:rPr lang="en-US" smtClean="0"/>
              <a:t>9/24/2024</a:t>
            </a:fld>
            <a:endParaRPr lang="en-US"/>
          </a:p>
        </p:txBody>
      </p:sp>
      <p:sp>
        <p:nvSpPr>
          <p:cNvPr id="5" name="Footer Placeholder 4">
            <a:extLst>
              <a:ext uri="{FF2B5EF4-FFF2-40B4-BE49-F238E27FC236}">
                <a16:creationId xmlns:a16="http://schemas.microsoft.com/office/drawing/2014/main" id="{459237D7-32EB-4876-9ED1-7579FC0EB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424B46-4DF7-4F97-A6AC-B77A94BAB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72973-A172-4D22-A786-241D17C33C14}" type="slidenum">
              <a:rPr lang="en-US" smtClean="0"/>
              <a:t>‹#›</a:t>
            </a:fld>
            <a:endParaRPr lang="en-US"/>
          </a:p>
        </p:txBody>
      </p:sp>
    </p:spTree>
    <p:extLst>
      <p:ext uri="{BB962C8B-B14F-4D97-AF65-F5344CB8AC3E}">
        <p14:creationId xmlns:p14="http://schemas.microsoft.com/office/powerpoint/2010/main" val="246474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3" y="2359698"/>
            <a:ext cx="184731" cy="369332"/>
          </a:xfrm>
          <a:prstGeom prst="rect">
            <a:avLst/>
          </a:prstGeom>
          <a:noFill/>
        </p:spPr>
        <p:txBody>
          <a:bodyPr wrap="none" rtlCol="0">
            <a:spAutoFit/>
          </a:bodyPr>
          <a:lstStyle/>
          <a:p>
            <a:endParaRPr lang="en-US" dirty="0"/>
          </a:p>
        </p:txBody>
      </p:sp>
      <p:sp>
        <p:nvSpPr>
          <p:cNvPr id="3" name="TextBox 2"/>
          <p:cNvSpPr txBox="1">
            <a:spLocks noChangeAspect="1"/>
          </p:cNvSpPr>
          <p:nvPr/>
        </p:nvSpPr>
        <p:spPr>
          <a:xfrm>
            <a:off x="622739" y="1891764"/>
            <a:ext cx="10957034" cy="4401205"/>
          </a:xfrm>
          <a:prstGeom prst="rect">
            <a:avLst/>
          </a:prstGeom>
          <a:noFill/>
        </p:spPr>
        <p:txBody>
          <a:bodyPr wrap="square" rtlCol="0">
            <a:spAutoFit/>
          </a:bodyPr>
          <a:lstStyle/>
          <a:p>
            <a:pPr algn="ctr"/>
            <a:r>
              <a:rPr lang="en-US" sz="3200" b="1" dirty="0">
                <a:latin typeface="Calibri" panose="020F0502020204030204" pitchFamily="34" charset="0"/>
              </a:rPr>
              <a:t>Work, Love, and Death</a:t>
            </a:r>
          </a:p>
          <a:p>
            <a:pPr algn="ctr"/>
            <a:r>
              <a:rPr lang="en-US" sz="3200" b="1" dirty="0">
                <a:latin typeface="Calibri" panose="020F0502020204030204" pitchFamily="34" charset="0"/>
              </a:rPr>
              <a:t>EAPS Health, Morbidity, and Mortality Working Group </a:t>
            </a:r>
          </a:p>
          <a:p>
            <a:pPr algn="ctr"/>
            <a:endParaRPr lang="en-US" sz="2800" b="1" dirty="0">
              <a:latin typeface="Calibri" panose="020F0502020204030204" pitchFamily="34" charset="0"/>
            </a:endParaRPr>
          </a:p>
          <a:p>
            <a:pPr algn="ctr"/>
            <a:endParaRPr lang="en-US" sz="2800" b="1" dirty="0">
              <a:latin typeface="Calibri" panose="020F0502020204030204" pitchFamily="34" charset="0"/>
            </a:endParaRPr>
          </a:p>
          <a:p>
            <a:pPr algn="ctr"/>
            <a:r>
              <a:rPr lang="en-US" sz="2800" b="1" cap="all" dirty="0">
                <a:solidFill>
                  <a:srgbClr val="004664"/>
                </a:solidFill>
                <a:latin typeface="Calibri" panose="020F0502020204030204" pitchFamily="34" charset="0"/>
              </a:rPr>
              <a:t>Immigration Background and the Widowhood Effect on Health and Mortality</a:t>
            </a:r>
            <a:endParaRPr lang="de-DE" sz="2800" b="1" cap="all" dirty="0">
              <a:solidFill>
                <a:srgbClr val="004664"/>
              </a:solidFill>
              <a:latin typeface="Calibri" panose="020F0502020204030204" pitchFamily="34" charset="0"/>
            </a:endParaRPr>
          </a:p>
          <a:p>
            <a:pPr algn="ctr"/>
            <a:endParaRPr lang="en-US" sz="2800" b="1" dirty="0">
              <a:solidFill>
                <a:srgbClr val="004664"/>
              </a:solidFill>
              <a:latin typeface="Calibri" panose="020F0502020204030204" pitchFamily="34" charset="0"/>
            </a:endParaRPr>
          </a:p>
          <a:p>
            <a:pPr algn="ctr"/>
            <a:r>
              <a:rPr lang="en-US" sz="2800" b="1" dirty="0">
                <a:solidFill>
                  <a:srgbClr val="004664"/>
                </a:solidFill>
                <a:latin typeface="Calibri" panose="020F0502020204030204" pitchFamily="34" charset="0"/>
              </a:rPr>
              <a:t>Prof. Dr. Anna Oksuzyan</a:t>
            </a:r>
          </a:p>
          <a:p>
            <a:pPr algn="ctr"/>
            <a:r>
              <a:rPr lang="en-US" sz="2400" b="1" dirty="0">
                <a:solidFill>
                  <a:srgbClr val="004664"/>
                </a:solidFill>
                <a:latin typeface="Calibri" panose="020F0502020204030204" pitchFamily="34" charset="0"/>
              </a:rPr>
              <a:t>School of Public Health, Bielefeld University</a:t>
            </a:r>
          </a:p>
          <a:p>
            <a:pPr algn="ctr"/>
            <a:r>
              <a:rPr lang="en-US" sz="2400" i="1" dirty="0">
                <a:solidFill>
                  <a:srgbClr val="004664"/>
                </a:solidFill>
                <a:latin typeface="Calibri" panose="020F0502020204030204" pitchFamily="34" charset="0"/>
              </a:rPr>
              <a:t>September 25-27, 2024</a:t>
            </a:r>
          </a:p>
        </p:txBody>
      </p:sp>
      <p:pic>
        <p:nvPicPr>
          <p:cNvPr id="10" name="Picture 2" descr="Study Opportunities | Population Europe">
            <a:extLst>
              <a:ext uri="{FF2B5EF4-FFF2-40B4-BE49-F238E27FC236}">
                <a16:creationId xmlns:a16="http://schemas.microsoft.com/office/drawing/2014/main" id="{DE796F98-66D0-4684-9849-762043026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98" y="47306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University of the Basque Country, Spain | Courses, Fees, Eligibility ...">
            <a:extLst>
              <a:ext uri="{FF2B5EF4-FFF2-40B4-BE49-F238E27FC236}">
                <a16:creationId xmlns:a16="http://schemas.microsoft.com/office/drawing/2014/main" id="{771F2B07-A983-423E-9F70-5EC7FF94A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274" y="47306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ague University of Economics and Business - Templates | SciSpace">
            <a:extLst>
              <a:ext uri="{FF2B5EF4-FFF2-40B4-BE49-F238E27FC236}">
                <a16:creationId xmlns:a16="http://schemas.microsoft.com/office/drawing/2014/main" id="{9866AB79-0009-44AA-9529-54A8DEA97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50" y="29750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n-Gurion University of the Negev | StartupHub.ai">
            <a:extLst>
              <a:ext uri="{FF2B5EF4-FFF2-40B4-BE49-F238E27FC236}">
                <a16:creationId xmlns:a16="http://schemas.microsoft.com/office/drawing/2014/main" id="{4A56CB16-3F77-4F34-B3DF-39286C9F8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418" y="477507"/>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2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1585"/>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Methods: Measures </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105526"/>
            <a:ext cx="10962185" cy="4752474"/>
          </a:xfrm>
        </p:spPr>
        <p:txBody>
          <a:bodyPr>
            <a:normAutofit/>
          </a:bodyPr>
          <a:lstStyle/>
          <a:p>
            <a:pPr marL="514350" lvl="1" indent="-514350">
              <a:spcBef>
                <a:spcPts val="0"/>
              </a:spcBef>
              <a:spcAft>
                <a:spcPts val="1000"/>
              </a:spcAft>
            </a:pPr>
            <a:r>
              <a:rPr lang="en-US" sz="2800" b="1" dirty="0"/>
              <a:t>Immigrant</a:t>
            </a:r>
            <a:r>
              <a:rPr lang="en-US" sz="2800" dirty="0"/>
              <a:t>: born outside of Denmark </a:t>
            </a:r>
          </a:p>
          <a:p>
            <a:pPr marL="514350" lvl="1" indent="-514350">
              <a:spcBef>
                <a:spcPts val="0"/>
              </a:spcBef>
              <a:spcAft>
                <a:spcPts val="1000"/>
              </a:spcAft>
            </a:pPr>
            <a:r>
              <a:rPr lang="en-US" sz="2800" b="1" dirty="0"/>
              <a:t>Widowhood status</a:t>
            </a:r>
            <a:r>
              <a:rPr lang="en-US" sz="2800" dirty="0"/>
              <a:t> (ref. married): 0–2 years (0–24 months), 3–5 years (25–60 months), and 6+ (61+ months)</a:t>
            </a:r>
          </a:p>
          <a:p>
            <a:pPr marL="514350" lvl="1" indent="-514350">
              <a:spcBef>
                <a:spcPts val="0"/>
              </a:spcBef>
              <a:spcAft>
                <a:spcPts val="1000"/>
              </a:spcAft>
            </a:pPr>
            <a:r>
              <a:rPr lang="en-US" sz="2800" b="1" dirty="0"/>
              <a:t>Country of origin</a:t>
            </a:r>
            <a:r>
              <a:rPr lang="en-US" sz="2800" dirty="0"/>
              <a:t>: Denmark (ref.), Germany, Norway, Sweden, UK, USA, Poland, f. Soviet Union , f. Yugoslavia, Turkey, Vietnam</a:t>
            </a:r>
          </a:p>
          <a:p>
            <a:pPr marL="514350" lvl="1" indent="-514350">
              <a:spcBef>
                <a:spcPts val="0"/>
              </a:spcBef>
              <a:spcAft>
                <a:spcPts val="1000"/>
              </a:spcAft>
            </a:pPr>
            <a:r>
              <a:rPr lang="en-US" sz="2800" b="1" dirty="0"/>
              <a:t>SES characteristics</a:t>
            </a:r>
            <a:r>
              <a:rPr lang="en-US" sz="2800" dirty="0"/>
              <a:t>: Income (</a:t>
            </a:r>
            <a:r>
              <a:rPr lang="en-US" sz="2800" dirty="0" err="1"/>
              <a:t>tertiles</a:t>
            </a:r>
            <a:r>
              <a:rPr lang="en-US" sz="2800" dirty="0"/>
              <a:t>), employment (employed vs. not working), Parental status (childless vs. parent)</a:t>
            </a:r>
          </a:p>
          <a:p>
            <a:pPr marL="514350" lvl="1" indent="-514350"/>
            <a:endParaRPr lang="en-US" sz="2800" dirty="0"/>
          </a:p>
          <a:p>
            <a:pPr marL="0" lvl="1" indent="0">
              <a:buNone/>
            </a:pPr>
            <a:r>
              <a:rPr lang="en-US" sz="2800" dirty="0"/>
              <a:t>Cox proportional hazard models</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68158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71"/>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Figure 1: Post-widowhood mortality hazard: Men</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4A6DBA51-9E6C-4099-91B0-71A2054D1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297" y="1403562"/>
            <a:ext cx="7087229" cy="5040000"/>
          </a:xfrm>
          <a:prstGeom prst="rect">
            <a:avLst/>
          </a:prstGeom>
        </p:spPr>
      </p:pic>
    </p:spTree>
    <p:extLst>
      <p:ext uri="{BB962C8B-B14F-4D97-AF65-F5344CB8AC3E}">
        <p14:creationId xmlns:p14="http://schemas.microsoft.com/office/powerpoint/2010/main" val="47510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73"/>
            <a:ext cx="10239769"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3200" b="1" dirty="0">
                <a:solidFill>
                  <a:srgbClr val="004664"/>
                </a:solidFill>
              </a:rPr>
              <a:t>Figure 2: … by country of birth: Men</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CC72FCC5-EAB4-4F5B-8481-A843C816E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398" y="1379626"/>
            <a:ext cx="8501205" cy="5040000"/>
          </a:xfrm>
          <a:prstGeom prst="rect">
            <a:avLst/>
          </a:prstGeom>
        </p:spPr>
      </p:pic>
    </p:spTree>
    <p:extLst>
      <p:ext uri="{BB962C8B-B14F-4D97-AF65-F5344CB8AC3E}">
        <p14:creationId xmlns:p14="http://schemas.microsoft.com/office/powerpoint/2010/main" val="291603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67"/>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Figure 4: Post-widowhood mortality hazard: Women</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6C3553CF-4E22-460B-8A7A-42543EF63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129" y="1387462"/>
            <a:ext cx="7087229" cy="5040000"/>
          </a:xfrm>
          <a:prstGeom prst="rect">
            <a:avLst/>
          </a:prstGeom>
        </p:spPr>
      </p:pic>
    </p:spTree>
    <p:extLst>
      <p:ext uri="{BB962C8B-B14F-4D97-AF65-F5344CB8AC3E}">
        <p14:creationId xmlns:p14="http://schemas.microsoft.com/office/powerpoint/2010/main" val="178953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1684"/>
            <a:ext cx="10239769"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3200" b="1" dirty="0">
                <a:solidFill>
                  <a:srgbClr val="004664"/>
                </a:solidFill>
              </a:rPr>
              <a:t>Figure 5: … by country of birth: Women</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E02F0F5E-EF29-4B5C-92D5-6EE04E668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943" y="1379902"/>
            <a:ext cx="8501205" cy="5040000"/>
          </a:xfrm>
          <a:prstGeom prst="rect">
            <a:avLst/>
          </a:prstGeom>
        </p:spPr>
      </p:pic>
    </p:spTree>
    <p:extLst>
      <p:ext uri="{BB962C8B-B14F-4D97-AF65-F5344CB8AC3E}">
        <p14:creationId xmlns:p14="http://schemas.microsoft.com/office/powerpoint/2010/main" val="345109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Key findings project 1: Widowhood - Mortality</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1723002"/>
            <a:ext cx="10962185" cy="4417027"/>
          </a:xfrm>
        </p:spPr>
        <p:txBody>
          <a:bodyPr>
            <a:normAutofit/>
          </a:bodyPr>
          <a:lstStyle/>
          <a:p>
            <a:pPr marL="514350" lvl="1" indent="-514350">
              <a:spcBef>
                <a:spcPts val="0"/>
              </a:spcBef>
              <a:spcAft>
                <a:spcPts val="1000"/>
              </a:spcAft>
              <a:buFont typeface="+mj-lt"/>
              <a:buAutoNum type="arabicPeriod"/>
            </a:pPr>
            <a:r>
              <a:rPr lang="en-US" sz="2800" dirty="0"/>
              <a:t>The elevated mortality risk </a:t>
            </a:r>
            <a:r>
              <a:rPr lang="en-US" sz="2800" b="1" dirty="0"/>
              <a:t>in the first 2 years post-widowhood </a:t>
            </a:r>
            <a:r>
              <a:rPr lang="en-US" sz="2800" dirty="0"/>
              <a:t>among immigrant vs. native Danish </a:t>
            </a:r>
            <a:r>
              <a:rPr lang="en-US" sz="2800" b="1" dirty="0"/>
              <a:t>men</a:t>
            </a:r>
            <a:r>
              <a:rPr lang="en-US" sz="2800" dirty="0"/>
              <a:t> (not significant at longer durations of widowhood)</a:t>
            </a:r>
          </a:p>
          <a:p>
            <a:pPr marL="514350" lvl="1" indent="-514350">
              <a:spcBef>
                <a:spcPts val="0"/>
              </a:spcBef>
              <a:spcAft>
                <a:spcPts val="1000"/>
              </a:spcAft>
              <a:buFont typeface="+mj-lt"/>
              <a:buAutoNum type="arabicPeriod"/>
            </a:pPr>
            <a:r>
              <a:rPr lang="en-US" sz="2800" dirty="0"/>
              <a:t>A greater risk of dying vs. Danish-born women </a:t>
            </a:r>
            <a:r>
              <a:rPr lang="en-US" sz="2800" b="1" dirty="0"/>
              <a:t>3+ years post-widowhood </a:t>
            </a:r>
            <a:r>
              <a:rPr lang="en-US" sz="2800" dirty="0"/>
              <a:t>(not significant shortly after widowhood) vs. Danish women</a:t>
            </a:r>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65823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1707888"/>
            <a:ext cx="10962185" cy="4432142"/>
          </a:xfrm>
        </p:spPr>
        <p:txBody>
          <a:bodyPr>
            <a:normAutofit/>
          </a:bodyPr>
          <a:lstStyle/>
          <a:p>
            <a:pPr marL="514350" lvl="1" indent="-514350">
              <a:spcBef>
                <a:spcPts val="0"/>
              </a:spcBef>
              <a:spcAft>
                <a:spcPts val="1000"/>
              </a:spcAft>
              <a:buFont typeface="+mj-lt"/>
              <a:buAutoNum type="arabicPeriod" startAt="3"/>
            </a:pPr>
            <a:r>
              <a:rPr lang="en-US" sz="2800" dirty="0"/>
              <a:t>Elevated risk of post-widowhood death among </a:t>
            </a:r>
            <a:r>
              <a:rPr lang="en-US" sz="2800" b="1" dirty="0"/>
              <a:t>German men </a:t>
            </a:r>
            <a:r>
              <a:rPr lang="en-US" sz="2800" dirty="0"/>
              <a:t>(short durations), </a:t>
            </a:r>
            <a:r>
              <a:rPr lang="en-US" sz="2800" b="1" dirty="0"/>
              <a:t>Turkish and Vietnamese, f. Soviet Union men </a:t>
            </a:r>
            <a:r>
              <a:rPr lang="en-US" sz="2800" dirty="0"/>
              <a:t>(longer durations) widowhood suffer more from widowhood vs. Danish men</a:t>
            </a:r>
          </a:p>
          <a:p>
            <a:pPr marL="514350" lvl="1" indent="-514350">
              <a:spcBef>
                <a:spcPts val="0"/>
              </a:spcBef>
              <a:spcAft>
                <a:spcPts val="1000"/>
              </a:spcAft>
              <a:buFont typeface="+mj-lt"/>
              <a:buAutoNum type="arabicPeriod" startAt="3"/>
            </a:pPr>
            <a:endParaRPr lang="en-US" sz="2800" dirty="0"/>
          </a:p>
          <a:p>
            <a:pPr marL="514350" lvl="1" indent="-514350">
              <a:spcBef>
                <a:spcPts val="0"/>
              </a:spcBef>
              <a:spcAft>
                <a:spcPts val="1000"/>
              </a:spcAft>
              <a:buFont typeface="+mj-lt"/>
              <a:buAutoNum type="arabicPeriod" startAt="3"/>
            </a:pPr>
            <a:r>
              <a:rPr lang="en-US" sz="2800" dirty="0"/>
              <a:t>Elevated risk of post-widowhood death among </a:t>
            </a:r>
            <a:r>
              <a:rPr lang="en-US" sz="2800" b="1" dirty="0"/>
              <a:t>Turkish women </a:t>
            </a:r>
            <a:r>
              <a:rPr lang="en-US" sz="2800" dirty="0"/>
              <a:t>(all durations), </a:t>
            </a:r>
            <a:r>
              <a:rPr lang="en-US" sz="2800" b="1" dirty="0"/>
              <a:t>Vietnamese women </a:t>
            </a:r>
            <a:r>
              <a:rPr lang="en-US" sz="2800" dirty="0"/>
              <a:t>(short durations) and  </a:t>
            </a:r>
            <a:r>
              <a:rPr lang="en-US" sz="2800" b="1" dirty="0"/>
              <a:t>Swedish women </a:t>
            </a:r>
            <a:r>
              <a:rPr lang="en-US" sz="2800" dirty="0"/>
              <a:t>(longer durations) after widowhood vs. Danish women</a:t>
            </a:r>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
        <p:nvSpPr>
          <p:cNvPr id="8" name="Rectangle 5">
            <a:extLst>
              <a:ext uri="{FF2B5EF4-FFF2-40B4-BE49-F238E27FC236}">
                <a16:creationId xmlns:a16="http://schemas.microsoft.com/office/drawing/2014/main" id="{B48EABC4-AC6C-4FA8-9FAC-A1109FC95ECF}"/>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Key findings project 1: Widowhood – Mortality (cont.)</a:t>
            </a:r>
          </a:p>
        </p:txBody>
      </p:sp>
    </p:spTree>
    <p:extLst>
      <p:ext uri="{BB962C8B-B14F-4D97-AF65-F5344CB8AC3E}">
        <p14:creationId xmlns:p14="http://schemas.microsoft.com/office/powerpoint/2010/main" val="165033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3" y="2359698"/>
            <a:ext cx="184731" cy="369332"/>
          </a:xfrm>
          <a:prstGeom prst="rect">
            <a:avLst/>
          </a:prstGeom>
          <a:noFill/>
        </p:spPr>
        <p:txBody>
          <a:bodyPr wrap="none" rtlCol="0">
            <a:spAutoFit/>
          </a:bodyPr>
          <a:lstStyle/>
          <a:p>
            <a:endParaRPr lang="en-US" dirty="0"/>
          </a:p>
        </p:txBody>
      </p:sp>
      <p:sp>
        <p:nvSpPr>
          <p:cNvPr id="3" name="TextBox 2"/>
          <p:cNvSpPr txBox="1">
            <a:spLocks noChangeAspect="1"/>
          </p:cNvSpPr>
          <p:nvPr/>
        </p:nvSpPr>
        <p:spPr>
          <a:xfrm>
            <a:off x="622737" y="548108"/>
            <a:ext cx="9601918" cy="1077218"/>
          </a:xfrm>
          <a:prstGeom prst="rect">
            <a:avLst/>
          </a:prstGeom>
          <a:noFill/>
        </p:spPr>
        <p:txBody>
          <a:bodyPr wrap="square" rtlCol="0">
            <a:spAutoFit/>
          </a:bodyPr>
          <a:lstStyle/>
          <a:p>
            <a:r>
              <a:rPr lang="en-US" sz="3200" b="1" cap="all" dirty="0">
                <a:solidFill>
                  <a:srgbClr val="004664"/>
                </a:solidFill>
                <a:latin typeface="Calibri" panose="020F0502020204030204" pitchFamily="34" charset="0"/>
              </a:rPr>
              <a:t>Project 2: Widowhood and Health: The role of own and spouse’s immigration background </a:t>
            </a:r>
            <a:endParaRPr lang="en-US" sz="2000" i="1" cap="all" dirty="0">
              <a:solidFill>
                <a:srgbClr val="004664"/>
              </a:solidFill>
              <a:latin typeface="Calibri" panose="020F0502020204030204" pitchFamily="34" charset="0"/>
            </a:endParaRPr>
          </a:p>
        </p:txBody>
      </p:sp>
      <p:grpSp>
        <p:nvGrpSpPr>
          <p:cNvPr id="9" name="Group 8">
            <a:extLst>
              <a:ext uri="{FF2B5EF4-FFF2-40B4-BE49-F238E27FC236}">
                <a16:creationId xmlns:a16="http://schemas.microsoft.com/office/drawing/2014/main" id="{AD617AEB-BC85-48D9-A1C3-6E3AEB34AE24}"/>
              </a:ext>
            </a:extLst>
          </p:cNvPr>
          <p:cNvGrpSpPr/>
          <p:nvPr/>
        </p:nvGrpSpPr>
        <p:grpSpPr>
          <a:xfrm>
            <a:off x="622737" y="2621175"/>
            <a:ext cx="10946522" cy="1209020"/>
            <a:chOff x="622737" y="3143691"/>
            <a:chExt cx="10946522" cy="1209020"/>
          </a:xfrm>
        </p:grpSpPr>
        <p:pic>
          <p:nvPicPr>
            <p:cNvPr id="4" name="Picture 2" descr="MPIDR - Home">
              <a:extLst>
                <a:ext uri="{FF2B5EF4-FFF2-40B4-BE49-F238E27FC236}">
                  <a16:creationId xmlns:a16="http://schemas.microsoft.com/office/drawing/2014/main" id="{0B945B71-9A24-43C2-BE00-C6131D344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282" y="3716900"/>
              <a:ext cx="1309765" cy="50292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9">
              <a:extLst>
                <a:ext uri="{FF2B5EF4-FFF2-40B4-BE49-F238E27FC236}">
                  <a16:creationId xmlns:a16="http://schemas.microsoft.com/office/drawing/2014/main" id="{78F11576-2A91-42ED-8682-0CA4AB553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131" y="3666911"/>
              <a:ext cx="1188514" cy="685800"/>
            </a:xfrm>
            <a:prstGeom prst="rect">
              <a:avLst/>
            </a:prstGeom>
          </p:spPr>
        </p:pic>
        <p:pic>
          <p:nvPicPr>
            <p:cNvPr id="6" name="Picture 5">
              <a:extLst>
                <a:ext uri="{FF2B5EF4-FFF2-40B4-BE49-F238E27FC236}">
                  <a16:creationId xmlns:a16="http://schemas.microsoft.com/office/drawing/2014/main" id="{B1186AC0-AD97-494F-B531-A243BA4A4E9E}"/>
                </a:ext>
              </a:extLst>
            </p:cNvPr>
            <p:cNvPicPr>
              <a:picLocks noChangeAspect="1"/>
            </p:cNvPicPr>
            <p:nvPr/>
          </p:nvPicPr>
          <p:blipFill>
            <a:blip r:embed="rId5"/>
            <a:stretch>
              <a:fillRect/>
            </a:stretch>
          </p:blipFill>
          <p:spPr>
            <a:xfrm>
              <a:off x="5831503" y="3666911"/>
              <a:ext cx="1503276" cy="411480"/>
            </a:xfrm>
            <a:prstGeom prst="rect">
              <a:avLst/>
            </a:prstGeom>
          </p:spPr>
        </p:pic>
        <p:sp>
          <p:nvSpPr>
            <p:cNvPr id="7" name="Rectangle 6">
              <a:extLst>
                <a:ext uri="{FF2B5EF4-FFF2-40B4-BE49-F238E27FC236}">
                  <a16:creationId xmlns:a16="http://schemas.microsoft.com/office/drawing/2014/main" id="{329EF99B-5E52-43AC-A786-B0043415B389}"/>
                </a:ext>
              </a:extLst>
            </p:cNvPr>
            <p:cNvSpPr/>
            <p:nvPr/>
          </p:nvSpPr>
          <p:spPr>
            <a:xfrm>
              <a:off x="622737" y="3143691"/>
              <a:ext cx="10946522" cy="523220"/>
            </a:xfrm>
            <a:prstGeom prst="rect">
              <a:avLst/>
            </a:prstGeom>
          </p:spPr>
          <p:txBody>
            <a:bodyPr wrap="square">
              <a:spAutoFit/>
            </a:bodyPr>
            <a:lstStyle/>
            <a:p>
              <a:r>
                <a:rPr lang="en-US" sz="2800" dirty="0">
                  <a:latin typeface="Calibri" panose="020F0502020204030204" pitchFamily="34" charset="0"/>
                </a:rPr>
                <a:t>A. Oksuzyan, S. Bohlourihajjar, P. Li, J. Caputo, K. Christensen, M. </a:t>
              </a:r>
              <a:r>
                <a:rPr lang="en-US" sz="2800" dirty="0" err="1">
                  <a:latin typeface="Calibri" panose="020F0502020204030204" pitchFamily="34" charset="0"/>
                </a:rPr>
                <a:t>Myrskyl</a:t>
              </a:r>
              <a:r>
                <a:rPr lang="de-DE" sz="2800" dirty="0">
                  <a:latin typeface="Calibri" panose="020F0502020204030204" pitchFamily="34" charset="0"/>
                </a:rPr>
                <a:t>ä</a:t>
              </a:r>
              <a:endParaRPr lang="en-US" sz="2800" dirty="0">
                <a:latin typeface="Calibri" panose="020F0502020204030204" pitchFamily="34" charset="0"/>
              </a:endParaRPr>
            </a:p>
          </p:txBody>
        </p:sp>
      </p:grpSp>
      <p:sp>
        <p:nvSpPr>
          <p:cNvPr id="14" name="AutoShape 9">
            <a:extLst>
              <a:ext uri="{FF2B5EF4-FFF2-40B4-BE49-F238E27FC236}">
                <a16:creationId xmlns:a16="http://schemas.microsoft.com/office/drawing/2014/main" id="{A34BE2EC-FFBC-411A-AB55-80001811A521}"/>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15" name="AutoShape 10">
            <a:extLst>
              <a:ext uri="{FF2B5EF4-FFF2-40B4-BE49-F238E27FC236}">
                <a16:creationId xmlns:a16="http://schemas.microsoft.com/office/drawing/2014/main" id="{EB1E0413-5470-406B-A709-1E89DF73844A}"/>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074" name="Picture 2" descr="SDU-logo | Syddansk Universitet">
            <a:extLst>
              <a:ext uri="{FF2B5EF4-FFF2-40B4-BE49-F238E27FC236}">
                <a16:creationId xmlns:a16="http://schemas.microsoft.com/office/drawing/2014/main" id="{08AA9634-F5BD-4760-A266-644C396229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455" y="3171933"/>
            <a:ext cx="134715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PIDR - Home">
            <a:extLst>
              <a:ext uri="{FF2B5EF4-FFF2-40B4-BE49-F238E27FC236}">
                <a16:creationId xmlns:a16="http://schemas.microsoft.com/office/drawing/2014/main" id="{EED6939E-B99F-46C6-B1B2-1CA556C0A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156" y="3144395"/>
            <a:ext cx="1309765" cy="50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9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Project 2: Research Questions </a:t>
            </a:r>
          </a:p>
        </p:txBody>
      </p:sp>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614962" y="1601437"/>
            <a:ext cx="10115053" cy="4752528"/>
          </a:xfrm>
        </p:spPr>
        <p:txBody>
          <a:bodyPr>
            <a:normAutofit/>
          </a:bodyPr>
          <a:lstStyle/>
          <a:p>
            <a:pPr marL="514350" lvl="1" indent="-514350"/>
            <a:r>
              <a:rPr lang="en-US" sz="2800" dirty="0"/>
              <a:t>Is widowhood more disruptive for immigrants’ health/treatment-seeking behavior than for native-born persons? </a:t>
            </a:r>
          </a:p>
          <a:p>
            <a:pPr marL="514350" lvl="1" indent="-514350"/>
            <a:endParaRPr lang="en-US" sz="2800" dirty="0"/>
          </a:p>
          <a:p>
            <a:pPr marL="514350" lvl="1" indent="-514350"/>
            <a:r>
              <a:rPr lang="en-US" sz="2800" dirty="0"/>
              <a:t>Does the change in health/treatment-seeking behavior depend on the migration background of the spouse? </a:t>
            </a:r>
          </a:p>
          <a:p>
            <a:pPr marL="514350" lvl="1" indent="-514350"/>
            <a:endParaRPr lang="en-US" sz="2800" dirty="0"/>
          </a:p>
          <a:p>
            <a:pPr marL="1428750" lvl="3" indent="-514350"/>
            <a:endParaRPr lang="en-US" sz="2400" dirty="0"/>
          </a:p>
        </p:txBody>
      </p:sp>
      <p:sp>
        <p:nvSpPr>
          <p:cNvPr id="4" name="AutoShape 9">
            <a:extLst>
              <a:ext uri="{FF2B5EF4-FFF2-40B4-BE49-F238E27FC236}">
                <a16:creationId xmlns:a16="http://schemas.microsoft.com/office/drawing/2014/main" id="{A1CFD499-4F20-4065-9E33-C65054B7D8C9}"/>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5" name="AutoShape 10">
            <a:extLst>
              <a:ext uri="{FF2B5EF4-FFF2-40B4-BE49-F238E27FC236}">
                <a16:creationId xmlns:a16="http://schemas.microsoft.com/office/drawing/2014/main" id="{31DE3263-AF04-4A04-9CEC-460222AB4C9B}"/>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88480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86798"/>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Project 2: Study population</a:t>
            </a:r>
          </a:p>
        </p:txBody>
      </p:sp>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614962" y="1601437"/>
            <a:ext cx="10115053" cy="4752528"/>
          </a:xfrm>
        </p:spPr>
        <p:txBody>
          <a:bodyPr>
            <a:normAutofit/>
          </a:bodyPr>
          <a:lstStyle/>
          <a:p>
            <a:pPr marL="514350" lvl="1" indent="-514350"/>
            <a:r>
              <a:rPr lang="en-US" dirty="0"/>
              <a:t>1990 – 2014 </a:t>
            </a:r>
          </a:p>
          <a:p>
            <a:pPr marL="514350" lvl="1" indent="-514350"/>
            <a:r>
              <a:rPr lang="en-US" dirty="0"/>
              <a:t>50+ married </a:t>
            </a:r>
          </a:p>
          <a:p>
            <a:pPr marL="514350" lvl="1" indent="-514350"/>
            <a:r>
              <a:rPr lang="en-US" dirty="0"/>
              <a:t>Immigrant: born outside of Denmark </a:t>
            </a:r>
          </a:p>
          <a:p>
            <a:pPr marL="514350" lvl="1" indent="-514350"/>
            <a:r>
              <a:rPr lang="en-US" dirty="0"/>
              <a:t>Migration background of the spouse: </a:t>
            </a:r>
          </a:p>
          <a:p>
            <a:pPr marL="1428750" lvl="3" indent="-514350">
              <a:buFont typeface="Symbol" panose="05050102010706020507" pitchFamily="18" charset="2"/>
              <a:buChar char="-"/>
            </a:pPr>
            <a:r>
              <a:rPr lang="en-US" sz="2000" dirty="0"/>
              <a:t>Native </a:t>
            </a:r>
            <a:r>
              <a:rPr lang="en-US" sz="2000" dirty="0" err="1"/>
              <a:t>intramarriage</a:t>
            </a:r>
            <a:r>
              <a:rPr lang="en-US" sz="2000" dirty="0"/>
              <a:t>: </a:t>
            </a:r>
            <a:r>
              <a:rPr lang="en-US" sz="2000" b="1" dirty="0"/>
              <a:t>DK-DK</a:t>
            </a:r>
          </a:p>
          <a:p>
            <a:pPr marL="1428750" lvl="3" indent="-514350">
              <a:buFont typeface="Symbol" panose="05050102010706020507" pitchFamily="18" charset="2"/>
              <a:buChar char="-"/>
            </a:pPr>
            <a:r>
              <a:rPr lang="en-US" sz="2000" dirty="0"/>
              <a:t>Native intermarriage: </a:t>
            </a:r>
            <a:r>
              <a:rPr lang="en-US" sz="2000" b="1" dirty="0"/>
              <a:t>DK-</a:t>
            </a:r>
            <a:r>
              <a:rPr lang="en-US" sz="2000" b="1" dirty="0" err="1"/>
              <a:t>Im</a:t>
            </a:r>
            <a:endParaRPr lang="en-US" sz="2000" b="1" dirty="0"/>
          </a:p>
          <a:p>
            <a:pPr marL="1428750" lvl="3" indent="-514350">
              <a:buFont typeface="Symbol" panose="05050102010706020507" pitchFamily="18" charset="2"/>
              <a:buChar char="-"/>
            </a:pPr>
            <a:r>
              <a:rPr lang="en-US" sz="2000" dirty="0"/>
              <a:t>Immigrant </a:t>
            </a:r>
            <a:r>
              <a:rPr lang="en-US" sz="2000" dirty="0" err="1"/>
              <a:t>intramarriage</a:t>
            </a:r>
            <a:r>
              <a:rPr lang="en-US" sz="2000" dirty="0"/>
              <a:t>: </a:t>
            </a:r>
            <a:r>
              <a:rPr lang="en-US" sz="2000" b="1" dirty="0" err="1"/>
              <a:t>Im-Im</a:t>
            </a:r>
            <a:r>
              <a:rPr lang="en-US" sz="2000" b="1" dirty="0"/>
              <a:t> </a:t>
            </a:r>
            <a:r>
              <a:rPr lang="en-US" sz="2000" dirty="0"/>
              <a:t>(</a:t>
            </a:r>
            <a:r>
              <a:rPr lang="en-US" sz="2000" b="1" dirty="0"/>
              <a:t>same</a:t>
            </a:r>
            <a:r>
              <a:rPr lang="en-US" sz="2000" dirty="0"/>
              <a:t> country)  </a:t>
            </a:r>
          </a:p>
          <a:p>
            <a:pPr marL="1428750" lvl="3" indent="-514350">
              <a:buFont typeface="Symbol" panose="05050102010706020507" pitchFamily="18" charset="2"/>
              <a:buChar char="-"/>
            </a:pPr>
            <a:r>
              <a:rPr lang="en-US" sz="2000" dirty="0"/>
              <a:t>Immigrant – Immigrant intermarriage: </a:t>
            </a:r>
            <a:r>
              <a:rPr lang="en-US" sz="2000" b="1" dirty="0" err="1"/>
              <a:t>Im-Im</a:t>
            </a:r>
            <a:r>
              <a:rPr lang="en-US" sz="2000" b="1" dirty="0"/>
              <a:t> </a:t>
            </a:r>
            <a:r>
              <a:rPr lang="en-US" sz="2000" dirty="0"/>
              <a:t>(</a:t>
            </a:r>
            <a:r>
              <a:rPr lang="en-US" sz="2000" b="1" dirty="0"/>
              <a:t>diff</a:t>
            </a:r>
            <a:r>
              <a:rPr lang="en-US" sz="2000" dirty="0"/>
              <a:t>erent country)</a:t>
            </a:r>
            <a:endParaRPr lang="en-GB" sz="2000" dirty="0"/>
          </a:p>
          <a:p>
            <a:pPr marL="1428750" lvl="3" indent="-514350">
              <a:buFont typeface="Symbol" panose="05050102010706020507" pitchFamily="18" charset="2"/>
              <a:buChar char="-"/>
            </a:pPr>
            <a:r>
              <a:rPr lang="en-US" sz="2000" dirty="0"/>
              <a:t>Immigrant – Native intermarriage: </a:t>
            </a:r>
            <a:r>
              <a:rPr lang="en-US" sz="2000" b="1" dirty="0" err="1"/>
              <a:t>Im</a:t>
            </a:r>
            <a:r>
              <a:rPr lang="en-US" sz="2000" b="1" dirty="0"/>
              <a:t>-DK</a:t>
            </a:r>
          </a:p>
          <a:p>
            <a:pPr marL="1428750" lvl="3" indent="-514350"/>
            <a:endParaRPr lang="en-US" sz="2000" dirty="0"/>
          </a:p>
          <a:p>
            <a:pPr marL="519113" lvl="3" indent="-519113"/>
            <a:r>
              <a:rPr lang="en-US" sz="2400" dirty="0"/>
              <a:t>Country of birth: Germany, Poland, f. Soviet Union, Sweden, Turkey, UK, USA, Vietnam, f. Yugoslavia </a:t>
            </a:r>
          </a:p>
          <a:p>
            <a:pPr marL="1428750" lvl="3" indent="-514350"/>
            <a:endParaRPr lang="en-US" sz="2000" dirty="0"/>
          </a:p>
        </p:txBody>
      </p:sp>
      <p:sp>
        <p:nvSpPr>
          <p:cNvPr id="4" name="AutoShape 9">
            <a:extLst>
              <a:ext uri="{FF2B5EF4-FFF2-40B4-BE49-F238E27FC236}">
                <a16:creationId xmlns:a16="http://schemas.microsoft.com/office/drawing/2014/main" id="{AD58534D-BD67-4EAF-B54A-6C4D03432ADF}"/>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5" name="AutoShape 10">
            <a:extLst>
              <a:ext uri="{FF2B5EF4-FFF2-40B4-BE49-F238E27FC236}">
                <a16:creationId xmlns:a16="http://schemas.microsoft.com/office/drawing/2014/main" id="{C9EDCFD4-871C-4A9B-882C-1A2911CE955B}"/>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370006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3878" y="401016"/>
            <a:ext cx="9608481" cy="900113"/>
          </a:xfrm>
        </p:spPr>
        <p:txBody>
          <a:bodyPr>
            <a:normAutofit/>
          </a:bodyPr>
          <a:lstStyle/>
          <a:p>
            <a:pPr>
              <a:defRPr/>
            </a:pPr>
            <a:r>
              <a:rPr lang="en-US" sz="3200" b="1" dirty="0">
                <a:solidFill>
                  <a:srgbClr val="004664"/>
                </a:solidFill>
                <a:latin typeface="Calibri" pitchFamily="34" charset="0"/>
              </a:rPr>
              <a:t>Structure of my talk</a:t>
            </a:r>
            <a:endParaRPr lang="en-US" sz="3200" b="1" dirty="0">
              <a:solidFill>
                <a:srgbClr val="004664"/>
              </a:solidFill>
            </a:endParaRPr>
          </a:p>
        </p:txBody>
      </p:sp>
      <p:sp>
        <p:nvSpPr>
          <p:cNvPr id="6" name="Rectangle 5"/>
          <p:cNvSpPr/>
          <p:nvPr/>
        </p:nvSpPr>
        <p:spPr>
          <a:xfrm>
            <a:off x="613879" y="1446891"/>
            <a:ext cx="10307144" cy="3847207"/>
          </a:xfrm>
          <a:prstGeom prst="rect">
            <a:avLst/>
          </a:prstGeom>
        </p:spPr>
        <p:txBody>
          <a:bodyPr wrap="square">
            <a:spAutoFit/>
          </a:bodyPr>
          <a:lstStyle/>
          <a:p>
            <a:r>
              <a:rPr kumimoji="1" lang="en-US" sz="2800" b="1" dirty="0">
                <a:latin typeface="Calibri" pitchFamily="34" charset="0"/>
              </a:rPr>
              <a:t>Project 1: Immigration Background and the Widowhood Effect on Mortality</a:t>
            </a:r>
          </a:p>
          <a:p>
            <a:endParaRPr kumimoji="1" lang="en-US" sz="2800" b="1" dirty="0">
              <a:latin typeface="Calibri" pitchFamily="34" charset="0"/>
            </a:endParaRPr>
          </a:p>
          <a:p>
            <a:r>
              <a:rPr kumimoji="1" lang="de-DE" sz="2800" b="1" dirty="0">
                <a:latin typeface="Calibri" pitchFamily="34" charset="0"/>
              </a:rPr>
              <a:t>Project 2: </a:t>
            </a:r>
            <a:r>
              <a:rPr kumimoji="1" lang="de-DE" sz="2800" b="1" dirty="0" err="1">
                <a:latin typeface="Calibri" pitchFamily="34" charset="0"/>
              </a:rPr>
              <a:t>Widowhood</a:t>
            </a:r>
            <a:r>
              <a:rPr kumimoji="1" lang="de-DE" sz="2800" b="1" dirty="0">
                <a:latin typeface="Calibri" pitchFamily="34" charset="0"/>
              </a:rPr>
              <a:t> and Health: The </a:t>
            </a:r>
            <a:r>
              <a:rPr kumimoji="1" lang="de-DE" sz="2800" b="1" dirty="0" err="1">
                <a:latin typeface="Calibri" pitchFamily="34" charset="0"/>
              </a:rPr>
              <a:t>Role</a:t>
            </a:r>
            <a:r>
              <a:rPr kumimoji="1" lang="de-DE" sz="2800" b="1" dirty="0">
                <a:latin typeface="Calibri" pitchFamily="34" charset="0"/>
              </a:rPr>
              <a:t> of </a:t>
            </a:r>
            <a:r>
              <a:rPr kumimoji="1" lang="de-DE" sz="2800" b="1" dirty="0" err="1">
                <a:latin typeface="Calibri" pitchFamily="34" charset="0"/>
              </a:rPr>
              <a:t>Spouses</a:t>
            </a:r>
            <a:r>
              <a:rPr kumimoji="1" lang="de-DE" sz="2800" b="1" dirty="0">
                <a:latin typeface="Calibri" pitchFamily="34" charset="0"/>
              </a:rPr>
              <a:t>‘ Migration Background</a:t>
            </a:r>
            <a:endParaRPr lang="de-DE" sz="2000" i="1" dirty="0"/>
          </a:p>
          <a:p>
            <a:endParaRPr kumimoji="1" lang="en-US" sz="2000" b="1" i="1" dirty="0">
              <a:latin typeface="Calibri" pitchFamily="34" charset="0"/>
            </a:endParaRPr>
          </a:p>
          <a:p>
            <a:r>
              <a:rPr kumimoji="1" lang="en-US" sz="2800" b="1" dirty="0">
                <a:solidFill>
                  <a:schemeClr val="tx1">
                    <a:lumMod val="50000"/>
                    <a:lumOff val="50000"/>
                  </a:schemeClr>
                </a:solidFill>
                <a:latin typeface="Calibri" pitchFamily="34" charset="0"/>
              </a:rPr>
              <a:t>Project 3: Is it Better to Intermarry? Immigration Background of Married Couples and Suicide Risk Among Native‑Born and Migrant Persons in Sweden</a:t>
            </a:r>
            <a:endParaRPr kumimoji="1" lang="de-DE" sz="2800" i="1" dirty="0">
              <a:solidFill>
                <a:schemeClr val="tx1">
                  <a:lumMod val="50000"/>
                  <a:lumOff val="50000"/>
                </a:schemeClr>
              </a:solidFill>
              <a:latin typeface="Calibri" pitchFamily="34" charset="0"/>
            </a:endParaRPr>
          </a:p>
        </p:txBody>
      </p:sp>
      <p:sp>
        <p:nvSpPr>
          <p:cNvPr id="11" name="AutoShape 9">
            <a:extLst>
              <a:ext uri="{FF2B5EF4-FFF2-40B4-BE49-F238E27FC236}">
                <a16:creationId xmlns:a16="http://schemas.microsoft.com/office/drawing/2014/main" id="{076EC9B5-2863-4F60-A807-E39350DB503E}"/>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12" name="AutoShape 10">
            <a:extLst>
              <a:ext uri="{FF2B5EF4-FFF2-40B4-BE49-F238E27FC236}">
                <a16:creationId xmlns:a16="http://schemas.microsoft.com/office/drawing/2014/main" id="{C86C37B0-5703-42E4-99B4-C94357236710}"/>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43633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Analytic Strategy</a:t>
            </a:r>
          </a:p>
        </p:txBody>
      </p:sp>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614962" y="1601437"/>
            <a:ext cx="10115053" cy="4752528"/>
          </a:xfrm>
        </p:spPr>
        <p:txBody>
          <a:bodyPr>
            <a:normAutofit/>
          </a:bodyPr>
          <a:lstStyle/>
          <a:p>
            <a:pPr marL="514350" lvl="1" indent="-514350"/>
            <a:r>
              <a:rPr lang="en-US" sz="2800" dirty="0"/>
              <a:t>RQ1: Doctors’ visits within 3 years before and 3 years after widowhood – </a:t>
            </a:r>
            <a:r>
              <a:rPr lang="en-US" sz="2800" b="1" dirty="0"/>
              <a:t>Fixed-effects models </a:t>
            </a:r>
            <a:r>
              <a:rPr lang="en-US" sz="2800" dirty="0"/>
              <a:t>(negative binomial distribution)</a:t>
            </a:r>
          </a:p>
          <a:p>
            <a:pPr marL="514350" lvl="1" indent="-514350"/>
            <a:endParaRPr lang="en-US" sz="2800" dirty="0"/>
          </a:p>
          <a:p>
            <a:pPr marL="514350" lvl="1" indent="-514350"/>
            <a:r>
              <a:rPr lang="en-US" sz="2800" dirty="0"/>
              <a:t>RQ2: First all-cause hospitalization after widowhood – </a:t>
            </a:r>
            <a:r>
              <a:rPr lang="en-US" sz="2800" b="1" dirty="0"/>
              <a:t>Accelerated Failure Time (AFT) models</a:t>
            </a:r>
            <a:r>
              <a:rPr lang="en-US" sz="2800" dirty="0"/>
              <a:t> </a:t>
            </a:r>
          </a:p>
          <a:p>
            <a:pPr marL="1428750" lvl="3" indent="-514350"/>
            <a:endParaRPr lang="en-US" sz="2400" dirty="0"/>
          </a:p>
        </p:txBody>
      </p:sp>
      <p:sp>
        <p:nvSpPr>
          <p:cNvPr id="4" name="AutoShape 9">
            <a:extLst>
              <a:ext uri="{FF2B5EF4-FFF2-40B4-BE49-F238E27FC236}">
                <a16:creationId xmlns:a16="http://schemas.microsoft.com/office/drawing/2014/main" id="{6F9B3EA8-2574-4ABC-AA28-C3E7ED883C55}"/>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5" name="AutoShape 10">
            <a:extLst>
              <a:ext uri="{FF2B5EF4-FFF2-40B4-BE49-F238E27FC236}">
                <a16:creationId xmlns:a16="http://schemas.microsoft.com/office/drawing/2014/main" id="{8342A97C-4779-44E9-B068-5365F5CC6691}"/>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216901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1284694" y="2070626"/>
            <a:ext cx="9589865" cy="2032838"/>
          </a:xfrm>
        </p:spPr>
        <p:txBody>
          <a:bodyPr>
            <a:normAutofit/>
          </a:bodyPr>
          <a:lstStyle/>
          <a:p>
            <a:pPr marL="0" lvl="1" indent="0">
              <a:buNone/>
            </a:pPr>
            <a:r>
              <a:rPr lang="en-US" sz="3200" b="1" cap="all" dirty="0">
                <a:solidFill>
                  <a:srgbClr val="004664"/>
                </a:solidFill>
              </a:rPr>
              <a:t>Change in the number of doctors’ visits within 3 years before and 3 years after widowhood</a:t>
            </a:r>
            <a:endParaRPr lang="en-US" b="1" cap="all" dirty="0">
              <a:solidFill>
                <a:srgbClr val="004664"/>
              </a:solidFill>
            </a:endParaRPr>
          </a:p>
        </p:txBody>
      </p:sp>
      <p:sp>
        <p:nvSpPr>
          <p:cNvPr id="3" name="AutoShape 9">
            <a:extLst>
              <a:ext uri="{FF2B5EF4-FFF2-40B4-BE49-F238E27FC236}">
                <a16:creationId xmlns:a16="http://schemas.microsoft.com/office/drawing/2014/main" id="{44E02E41-D0C4-43D8-9072-7B080C63AA5A}"/>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4" name="AutoShape 10">
            <a:extLst>
              <a:ext uri="{FF2B5EF4-FFF2-40B4-BE49-F238E27FC236}">
                <a16:creationId xmlns:a16="http://schemas.microsoft.com/office/drawing/2014/main" id="{4AF609B2-B94F-4170-952D-C7A4C04030C1}"/>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231930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56570"/>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2800" b="1" dirty="0">
                <a:solidFill>
                  <a:srgbClr val="004664"/>
                </a:solidFill>
              </a:rPr>
              <a:t>Figure 6: Predicted number of doctor’s visits among men</a:t>
            </a:r>
          </a:p>
        </p:txBody>
      </p:sp>
      <p:sp>
        <p:nvSpPr>
          <p:cNvPr id="8" name="AutoShape 10">
            <a:extLst>
              <a:ext uri="{FF2B5EF4-FFF2-40B4-BE49-F238E27FC236}">
                <a16:creationId xmlns:a16="http://schemas.microsoft.com/office/drawing/2014/main" id="{03F5C67F-E7B4-4C83-BC01-5CF3497DDF46}"/>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9" name="Picture 8">
            <a:extLst>
              <a:ext uri="{FF2B5EF4-FFF2-40B4-BE49-F238E27FC236}">
                <a16:creationId xmlns:a16="http://schemas.microsoft.com/office/drawing/2014/main" id="{B1A1D36F-33AB-4E7F-9312-236DFD88B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27" y="1112142"/>
            <a:ext cx="6377143" cy="5580000"/>
          </a:xfrm>
          <a:prstGeom prst="rect">
            <a:avLst/>
          </a:prstGeom>
        </p:spPr>
      </p:pic>
      <p:sp>
        <p:nvSpPr>
          <p:cNvPr id="5" name="TextBox 4">
            <a:extLst>
              <a:ext uri="{FF2B5EF4-FFF2-40B4-BE49-F238E27FC236}">
                <a16:creationId xmlns:a16="http://schemas.microsoft.com/office/drawing/2014/main" id="{3A71A26A-9174-41D8-A546-1F9C0CF02E1D}"/>
              </a:ext>
            </a:extLst>
          </p:cNvPr>
          <p:cNvSpPr txBox="1"/>
          <p:nvPr/>
        </p:nvSpPr>
        <p:spPr>
          <a:xfrm>
            <a:off x="228380" y="6178139"/>
            <a:ext cx="4817510" cy="369332"/>
          </a:xfrm>
          <a:prstGeom prst="rect">
            <a:avLst/>
          </a:prstGeom>
          <a:noFill/>
        </p:spPr>
        <p:txBody>
          <a:bodyPr wrap="square" rtlCol="0">
            <a:spAutoFit/>
          </a:bodyPr>
          <a:lstStyle/>
          <a:p>
            <a:r>
              <a:rPr lang="en-US" b="1" i="1" dirty="0">
                <a:solidFill>
                  <a:schemeClr val="bg1">
                    <a:lumMod val="50000"/>
                  </a:schemeClr>
                </a:solidFill>
              </a:rPr>
              <a:t>Adjusted for age, age^2, employment, income</a:t>
            </a:r>
            <a:endParaRPr lang="de-DE" b="1" i="1" dirty="0">
              <a:solidFill>
                <a:schemeClr val="bg1">
                  <a:lumMod val="50000"/>
                </a:schemeClr>
              </a:solidFill>
            </a:endParaRPr>
          </a:p>
        </p:txBody>
      </p:sp>
    </p:spTree>
    <p:extLst>
      <p:ext uri="{BB962C8B-B14F-4D97-AF65-F5344CB8AC3E}">
        <p14:creationId xmlns:p14="http://schemas.microsoft.com/office/powerpoint/2010/main" val="224314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86798"/>
            <a:ext cx="1020954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2800" b="1" dirty="0">
                <a:solidFill>
                  <a:srgbClr val="004664"/>
                </a:solidFill>
              </a:rPr>
              <a:t>Figure 7: … among men </a:t>
            </a:r>
            <a:r>
              <a:rPr lang="en-US" sz="2800" b="1" i="1" dirty="0">
                <a:solidFill>
                  <a:srgbClr val="004664"/>
                </a:solidFill>
              </a:rPr>
              <a:t>by spouse’s migration background</a:t>
            </a:r>
          </a:p>
        </p:txBody>
      </p:sp>
      <p:sp>
        <p:nvSpPr>
          <p:cNvPr id="8" name="AutoShape 10">
            <a:extLst>
              <a:ext uri="{FF2B5EF4-FFF2-40B4-BE49-F238E27FC236}">
                <a16:creationId xmlns:a16="http://schemas.microsoft.com/office/drawing/2014/main" id="{03F5C67F-E7B4-4C83-BC01-5CF3497DDF46}"/>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7" name="Picture 6">
            <a:extLst>
              <a:ext uri="{FF2B5EF4-FFF2-40B4-BE49-F238E27FC236}">
                <a16:creationId xmlns:a16="http://schemas.microsoft.com/office/drawing/2014/main" id="{A48BF9F7-376B-4A7F-AC3E-B4AC5CBAF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971" y="1119699"/>
            <a:ext cx="6377143" cy="5580000"/>
          </a:xfrm>
          <a:prstGeom prst="rect">
            <a:avLst/>
          </a:prstGeom>
        </p:spPr>
      </p:pic>
    </p:spTree>
    <p:extLst>
      <p:ext uri="{BB962C8B-B14F-4D97-AF65-F5344CB8AC3E}">
        <p14:creationId xmlns:p14="http://schemas.microsoft.com/office/powerpoint/2010/main" val="55057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020954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2800" b="1" dirty="0">
                <a:solidFill>
                  <a:srgbClr val="004664"/>
                </a:solidFill>
              </a:rPr>
              <a:t>Figure 8: …among </a:t>
            </a:r>
            <a:r>
              <a:rPr lang="en-US" sz="2800" b="1" i="1" dirty="0">
                <a:solidFill>
                  <a:srgbClr val="004664"/>
                </a:solidFill>
              </a:rPr>
              <a:t>immigrant men </a:t>
            </a:r>
            <a:r>
              <a:rPr lang="en-US" sz="2800" b="1" dirty="0">
                <a:solidFill>
                  <a:srgbClr val="004664"/>
                </a:solidFill>
              </a:rPr>
              <a:t>by spouse’s migration background</a:t>
            </a:r>
          </a:p>
        </p:txBody>
      </p:sp>
      <p:sp>
        <p:nvSpPr>
          <p:cNvPr id="8" name="AutoShape 10">
            <a:extLst>
              <a:ext uri="{FF2B5EF4-FFF2-40B4-BE49-F238E27FC236}">
                <a16:creationId xmlns:a16="http://schemas.microsoft.com/office/drawing/2014/main" id="{03F5C67F-E7B4-4C83-BC01-5CF3497DDF46}"/>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56EE15EC-BC49-4523-9485-0E9C3BEC6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32" y="1115445"/>
            <a:ext cx="6377143" cy="5580000"/>
          </a:xfrm>
          <a:prstGeom prst="rect">
            <a:avLst/>
          </a:prstGeom>
        </p:spPr>
      </p:pic>
    </p:spTree>
    <p:extLst>
      <p:ext uri="{BB962C8B-B14F-4D97-AF65-F5344CB8AC3E}">
        <p14:creationId xmlns:p14="http://schemas.microsoft.com/office/powerpoint/2010/main" val="356158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56570"/>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2800" b="1" dirty="0">
                <a:solidFill>
                  <a:srgbClr val="004664"/>
                </a:solidFill>
              </a:rPr>
              <a:t>Figure 9: Predicted number of doctor’s visits among </a:t>
            </a:r>
            <a:r>
              <a:rPr lang="en-US" sz="2800" b="1" i="1" dirty="0">
                <a:solidFill>
                  <a:srgbClr val="004664"/>
                </a:solidFill>
              </a:rPr>
              <a:t>women</a:t>
            </a:r>
          </a:p>
        </p:txBody>
      </p:sp>
      <p:sp>
        <p:nvSpPr>
          <p:cNvPr id="8" name="AutoShape 10">
            <a:extLst>
              <a:ext uri="{FF2B5EF4-FFF2-40B4-BE49-F238E27FC236}">
                <a16:creationId xmlns:a16="http://schemas.microsoft.com/office/drawing/2014/main" id="{2222458B-89EB-4657-86AD-60E0A707155F}"/>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9" name="Picture 8">
            <a:extLst>
              <a:ext uri="{FF2B5EF4-FFF2-40B4-BE49-F238E27FC236}">
                <a16:creationId xmlns:a16="http://schemas.microsoft.com/office/drawing/2014/main" id="{8D889B50-006D-434D-836F-733E92944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35" y="1107891"/>
            <a:ext cx="6377143" cy="5580000"/>
          </a:xfrm>
          <a:prstGeom prst="rect">
            <a:avLst/>
          </a:prstGeom>
        </p:spPr>
      </p:pic>
    </p:spTree>
    <p:extLst>
      <p:ext uri="{BB962C8B-B14F-4D97-AF65-F5344CB8AC3E}">
        <p14:creationId xmlns:p14="http://schemas.microsoft.com/office/powerpoint/2010/main" val="91450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64127"/>
            <a:ext cx="1020954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2800" b="1" dirty="0">
                <a:solidFill>
                  <a:srgbClr val="004664"/>
                </a:solidFill>
              </a:rPr>
              <a:t>Figure 10: … among women by </a:t>
            </a:r>
            <a:r>
              <a:rPr lang="en-US" sz="2800" b="1" i="1" dirty="0">
                <a:solidFill>
                  <a:srgbClr val="004664"/>
                </a:solidFill>
              </a:rPr>
              <a:t>spouse’s migration background</a:t>
            </a:r>
          </a:p>
        </p:txBody>
      </p:sp>
      <p:sp>
        <p:nvSpPr>
          <p:cNvPr id="8" name="AutoShape 10">
            <a:extLst>
              <a:ext uri="{FF2B5EF4-FFF2-40B4-BE49-F238E27FC236}">
                <a16:creationId xmlns:a16="http://schemas.microsoft.com/office/drawing/2014/main" id="{03F5C67F-E7B4-4C83-BC01-5CF3497DDF46}"/>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5" name="Picture 4">
            <a:extLst>
              <a:ext uri="{FF2B5EF4-FFF2-40B4-BE49-F238E27FC236}">
                <a16:creationId xmlns:a16="http://schemas.microsoft.com/office/drawing/2014/main" id="{8C8D1FDD-F587-4CB5-BDC0-B5923B829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675" y="1115445"/>
            <a:ext cx="6377143" cy="5580000"/>
          </a:xfrm>
          <a:prstGeom prst="rect">
            <a:avLst/>
          </a:prstGeom>
        </p:spPr>
      </p:pic>
    </p:spTree>
    <p:extLst>
      <p:ext uri="{BB962C8B-B14F-4D97-AF65-F5344CB8AC3E}">
        <p14:creationId xmlns:p14="http://schemas.microsoft.com/office/powerpoint/2010/main" val="395345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64127"/>
            <a:ext cx="1020954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2800" b="1" dirty="0">
                <a:solidFill>
                  <a:srgbClr val="004664"/>
                </a:solidFill>
              </a:rPr>
              <a:t>Figure 11: among </a:t>
            </a:r>
            <a:r>
              <a:rPr lang="en-US" sz="2800" b="1" i="1" dirty="0">
                <a:solidFill>
                  <a:srgbClr val="004664"/>
                </a:solidFill>
              </a:rPr>
              <a:t>immigrant women </a:t>
            </a:r>
            <a:r>
              <a:rPr lang="en-US" sz="2800" b="1" dirty="0">
                <a:solidFill>
                  <a:srgbClr val="004664"/>
                </a:solidFill>
              </a:rPr>
              <a:t>by spouse’s migration background</a:t>
            </a:r>
          </a:p>
        </p:txBody>
      </p:sp>
      <p:sp>
        <p:nvSpPr>
          <p:cNvPr id="8" name="AutoShape 10">
            <a:extLst>
              <a:ext uri="{FF2B5EF4-FFF2-40B4-BE49-F238E27FC236}">
                <a16:creationId xmlns:a16="http://schemas.microsoft.com/office/drawing/2014/main" id="{03F5C67F-E7B4-4C83-BC01-5CF3497DDF46}"/>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7BA3B58C-06B1-41E7-BFB1-A458CCCE2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428" y="1115448"/>
            <a:ext cx="6377143" cy="5580000"/>
          </a:xfrm>
          <a:prstGeom prst="rect">
            <a:avLst/>
          </a:prstGeom>
        </p:spPr>
      </p:pic>
    </p:spTree>
    <p:extLst>
      <p:ext uri="{BB962C8B-B14F-4D97-AF65-F5344CB8AC3E}">
        <p14:creationId xmlns:p14="http://schemas.microsoft.com/office/powerpoint/2010/main" val="3495428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Key points: Change in GP visits after widowhood</a:t>
            </a:r>
          </a:p>
        </p:txBody>
      </p:sp>
      <p:sp>
        <p:nvSpPr>
          <p:cNvPr id="6" name="Content Placeholder 2">
            <a:extLst>
              <a:ext uri="{FF2B5EF4-FFF2-40B4-BE49-F238E27FC236}">
                <a16:creationId xmlns:a16="http://schemas.microsoft.com/office/drawing/2014/main" id="{FEF0EF59-C81A-44A1-B279-427E3D2FB7DB}"/>
              </a:ext>
            </a:extLst>
          </p:cNvPr>
          <p:cNvSpPr>
            <a:spLocks noGrp="1"/>
          </p:cNvSpPr>
          <p:nvPr>
            <p:ph idx="1"/>
          </p:nvPr>
        </p:nvSpPr>
        <p:spPr>
          <a:xfrm>
            <a:off x="614963" y="1601437"/>
            <a:ext cx="10056502" cy="4752528"/>
          </a:xfrm>
        </p:spPr>
        <p:txBody>
          <a:bodyPr>
            <a:normAutofit/>
          </a:bodyPr>
          <a:lstStyle/>
          <a:p>
            <a:pPr marL="0" lvl="1" indent="0">
              <a:lnSpc>
                <a:spcPct val="100000"/>
              </a:lnSpc>
              <a:spcBef>
                <a:spcPts val="0"/>
              </a:spcBef>
              <a:spcAft>
                <a:spcPts val="1000"/>
              </a:spcAft>
              <a:buNone/>
            </a:pPr>
            <a:r>
              <a:rPr lang="en-US" sz="2800" dirty="0">
                <a:solidFill>
                  <a:srgbClr val="000000"/>
                </a:solidFill>
              </a:rPr>
              <a:t>Widowhood is more detrimental for</a:t>
            </a:r>
          </a:p>
          <a:p>
            <a:pPr marL="457200" lvl="1" indent="-457200">
              <a:lnSpc>
                <a:spcPct val="100000"/>
              </a:lnSpc>
              <a:spcBef>
                <a:spcPts val="0"/>
              </a:spcBef>
              <a:spcAft>
                <a:spcPts val="1000"/>
              </a:spcAft>
            </a:pPr>
            <a:r>
              <a:rPr lang="en-US" sz="2800" b="1" dirty="0">
                <a:solidFill>
                  <a:srgbClr val="000000"/>
                </a:solidFill>
              </a:rPr>
              <a:t>immigrant men &amp; women </a:t>
            </a:r>
            <a:r>
              <a:rPr lang="en-US" sz="2800" dirty="0">
                <a:solidFill>
                  <a:srgbClr val="000000"/>
                </a:solidFill>
              </a:rPr>
              <a:t>vs. Danish-born peers </a:t>
            </a:r>
          </a:p>
          <a:p>
            <a:pPr marL="457200" lvl="1" indent="-457200">
              <a:lnSpc>
                <a:spcPct val="100000"/>
              </a:lnSpc>
              <a:spcBef>
                <a:spcPts val="0"/>
              </a:spcBef>
              <a:spcAft>
                <a:spcPts val="1000"/>
              </a:spcAft>
            </a:pPr>
            <a:r>
              <a:rPr lang="en-US" sz="2800" dirty="0">
                <a:solidFill>
                  <a:srgbClr val="000000"/>
                </a:solidFill>
              </a:rPr>
              <a:t>immigrant men &amp; women married to other </a:t>
            </a:r>
            <a:r>
              <a:rPr lang="en-US" sz="2800" b="1" dirty="0">
                <a:solidFill>
                  <a:srgbClr val="000000"/>
                </a:solidFill>
              </a:rPr>
              <a:t>immigrants from the same country </a:t>
            </a:r>
            <a:r>
              <a:rPr lang="en-US" sz="2800" dirty="0">
                <a:solidFill>
                  <a:srgbClr val="000000"/>
                </a:solidFill>
              </a:rPr>
              <a:t>vs. immigrant men &amp; women married to native-born peers</a:t>
            </a:r>
          </a:p>
        </p:txBody>
      </p:sp>
      <p:sp>
        <p:nvSpPr>
          <p:cNvPr id="7" name="AutoShape 10">
            <a:extLst>
              <a:ext uri="{FF2B5EF4-FFF2-40B4-BE49-F238E27FC236}">
                <a16:creationId xmlns:a16="http://schemas.microsoft.com/office/drawing/2014/main" id="{FE67FDAD-CB40-4940-B8F1-081F004D501B}"/>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428303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1284694" y="1723003"/>
            <a:ext cx="9589865" cy="3415775"/>
          </a:xfrm>
        </p:spPr>
        <p:txBody>
          <a:bodyPr>
            <a:normAutofit fontScale="92500"/>
          </a:bodyPr>
          <a:lstStyle/>
          <a:p>
            <a:pPr marL="0" lvl="1" indent="0">
              <a:buNone/>
            </a:pPr>
            <a:r>
              <a:rPr lang="en-US" sz="3200" b="1" cap="all" dirty="0">
                <a:solidFill>
                  <a:srgbClr val="004664"/>
                </a:solidFill>
              </a:rPr>
              <a:t>First all-cause hospitalization after widowhood  </a:t>
            </a:r>
          </a:p>
          <a:p>
            <a:pPr marL="0" lvl="1" indent="0">
              <a:buNone/>
            </a:pPr>
            <a:endParaRPr lang="en-US" sz="2800" b="1" dirty="0">
              <a:solidFill>
                <a:srgbClr val="004664"/>
              </a:solidFill>
            </a:endParaRPr>
          </a:p>
          <a:p>
            <a:pPr marL="457200" lvl="1" indent="-457200">
              <a:buFont typeface="Symbol" panose="05050102010706020507" pitchFamily="18" charset="2"/>
              <a:buChar char="-"/>
            </a:pPr>
            <a:r>
              <a:rPr lang="en-US" sz="2800" dirty="0">
                <a:solidFill>
                  <a:srgbClr val="004664"/>
                </a:solidFill>
              </a:rPr>
              <a:t>All hospitalizations (1 overnight stay)</a:t>
            </a:r>
          </a:p>
          <a:p>
            <a:pPr marL="457200" lvl="1" indent="-457200">
              <a:buFont typeface="Symbol" panose="05050102010706020507" pitchFamily="18" charset="2"/>
              <a:buChar char="-"/>
            </a:pPr>
            <a:r>
              <a:rPr lang="en-US" sz="2800" dirty="0">
                <a:solidFill>
                  <a:srgbClr val="004664"/>
                </a:solidFill>
              </a:rPr>
              <a:t>Urgent (less likely to be influenced by knowledge of the Danish health care system, language proficiency, spouse’s migration background, etc.)</a:t>
            </a:r>
          </a:p>
          <a:p>
            <a:pPr marL="457200" lvl="1" indent="-457200">
              <a:buFont typeface="Symbol" panose="05050102010706020507" pitchFamily="18" charset="2"/>
              <a:buChar char="-"/>
            </a:pPr>
            <a:r>
              <a:rPr lang="en-US" sz="2800" dirty="0">
                <a:solidFill>
                  <a:srgbClr val="004664"/>
                </a:solidFill>
              </a:rPr>
              <a:t>Planned </a:t>
            </a:r>
          </a:p>
          <a:p>
            <a:pPr marL="457200" lvl="1" indent="-457200">
              <a:buFont typeface="Symbol" panose="05050102010706020507" pitchFamily="18" charset="2"/>
              <a:buChar char="-"/>
            </a:pPr>
            <a:r>
              <a:rPr lang="en-US" sz="2800" dirty="0">
                <a:solidFill>
                  <a:srgbClr val="004664"/>
                </a:solidFill>
              </a:rPr>
              <a:t>Adjusted for age (5-year groups, employment, income)</a:t>
            </a:r>
          </a:p>
        </p:txBody>
      </p:sp>
      <p:sp>
        <p:nvSpPr>
          <p:cNvPr id="3" name="AutoShape 9">
            <a:extLst>
              <a:ext uri="{FF2B5EF4-FFF2-40B4-BE49-F238E27FC236}">
                <a16:creationId xmlns:a16="http://schemas.microsoft.com/office/drawing/2014/main" id="{44E02E41-D0C4-43D8-9072-7B080C63AA5A}"/>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4" name="AutoShape 10">
            <a:extLst>
              <a:ext uri="{FF2B5EF4-FFF2-40B4-BE49-F238E27FC236}">
                <a16:creationId xmlns:a16="http://schemas.microsoft.com/office/drawing/2014/main" id="{4AF609B2-B94F-4170-952D-C7A4C04030C1}"/>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428418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3" y="2359698"/>
            <a:ext cx="184731" cy="369332"/>
          </a:xfrm>
          <a:prstGeom prst="rect">
            <a:avLst/>
          </a:prstGeom>
          <a:noFill/>
        </p:spPr>
        <p:txBody>
          <a:bodyPr wrap="none" rtlCol="0">
            <a:spAutoFit/>
          </a:bodyPr>
          <a:lstStyle/>
          <a:p>
            <a:endParaRPr lang="en-US" dirty="0"/>
          </a:p>
        </p:txBody>
      </p:sp>
      <p:sp>
        <p:nvSpPr>
          <p:cNvPr id="3" name="TextBox 2"/>
          <p:cNvSpPr txBox="1">
            <a:spLocks noChangeAspect="1"/>
          </p:cNvSpPr>
          <p:nvPr/>
        </p:nvSpPr>
        <p:spPr>
          <a:xfrm>
            <a:off x="622737" y="535946"/>
            <a:ext cx="9601918" cy="1077218"/>
          </a:xfrm>
          <a:prstGeom prst="rect">
            <a:avLst/>
          </a:prstGeom>
          <a:noFill/>
        </p:spPr>
        <p:txBody>
          <a:bodyPr wrap="square" rtlCol="0">
            <a:spAutoFit/>
          </a:bodyPr>
          <a:lstStyle/>
          <a:p>
            <a:r>
              <a:rPr lang="en-US" sz="3200" b="1" cap="all" dirty="0">
                <a:solidFill>
                  <a:srgbClr val="004664"/>
                </a:solidFill>
                <a:latin typeface="Calibri" panose="020F0502020204030204" pitchFamily="34" charset="0"/>
              </a:rPr>
              <a:t>Project 1: Immigration Background and the Widowhood Effect on Mortality</a:t>
            </a:r>
            <a:endParaRPr lang="en-US" sz="2000" i="1" cap="all" dirty="0">
              <a:solidFill>
                <a:srgbClr val="004664"/>
              </a:solidFill>
              <a:latin typeface="Calibri" panose="020F0502020204030204" pitchFamily="34" charset="0"/>
            </a:endParaRPr>
          </a:p>
        </p:txBody>
      </p:sp>
      <p:grpSp>
        <p:nvGrpSpPr>
          <p:cNvPr id="9" name="Group 8">
            <a:extLst>
              <a:ext uri="{FF2B5EF4-FFF2-40B4-BE49-F238E27FC236}">
                <a16:creationId xmlns:a16="http://schemas.microsoft.com/office/drawing/2014/main" id="{AD617AEB-BC85-48D9-A1C3-6E3AEB34AE24}"/>
              </a:ext>
            </a:extLst>
          </p:cNvPr>
          <p:cNvGrpSpPr/>
          <p:nvPr/>
        </p:nvGrpSpPr>
        <p:grpSpPr>
          <a:xfrm>
            <a:off x="622737" y="2621175"/>
            <a:ext cx="10946522" cy="1165369"/>
            <a:chOff x="622737" y="3143691"/>
            <a:chExt cx="10946522" cy="1165369"/>
          </a:xfrm>
        </p:grpSpPr>
        <p:pic>
          <p:nvPicPr>
            <p:cNvPr id="4" name="Picture 2" descr="MPIDR - Home">
              <a:extLst>
                <a:ext uri="{FF2B5EF4-FFF2-40B4-BE49-F238E27FC236}">
                  <a16:creationId xmlns:a16="http://schemas.microsoft.com/office/drawing/2014/main" id="{0B945B71-9A24-43C2-BE00-C6131D344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24" y="3623260"/>
              <a:ext cx="1309765" cy="50292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9">
              <a:extLst>
                <a:ext uri="{FF2B5EF4-FFF2-40B4-BE49-F238E27FC236}">
                  <a16:creationId xmlns:a16="http://schemas.microsoft.com/office/drawing/2014/main" id="{78F11576-2A91-42ED-8682-0CA4AB553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630" y="3623260"/>
              <a:ext cx="1188514" cy="685800"/>
            </a:xfrm>
            <a:prstGeom prst="rect">
              <a:avLst/>
            </a:prstGeom>
          </p:spPr>
        </p:pic>
        <p:pic>
          <p:nvPicPr>
            <p:cNvPr id="6" name="Picture 5">
              <a:extLst>
                <a:ext uri="{FF2B5EF4-FFF2-40B4-BE49-F238E27FC236}">
                  <a16:creationId xmlns:a16="http://schemas.microsoft.com/office/drawing/2014/main" id="{B1186AC0-AD97-494F-B531-A243BA4A4E9E}"/>
                </a:ext>
              </a:extLst>
            </p:cNvPr>
            <p:cNvPicPr>
              <a:picLocks noChangeAspect="1"/>
            </p:cNvPicPr>
            <p:nvPr/>
          </p:nvPicPr>
          <p:blipFill>
            <a:blip r:embed="rId5"/>
            <a:stretch>
              <a:fillRect/>
            </a:stretch>
          </p:blipFill>
          <p:spPr>
            <a:xfrm>
              <a:off x="777612" y="3663324"/>
              <a:ext cx="1503276" cy="411480"/>
            </a:xfrm>
            <a:prstGeom prst="rect">
              <a:avLst/>
            </a:prstGeom>
          </p:spPr>
        </p:pic>
        <p:pic>
          <p:nvPicPr>
            <p:cNvPr id="1026" name="Picture 2" descr="Brandfetch | Tilburg University Logos &amp; Brand Assets">
              <a:extLst>
                <a:ext uri="{FF2B5EF4-FFF2-40B4-BE49-F238E27FC236}">
                  <a16:creationId xmlns:a16="http://schemas.microsoft.com/office/drawing/2014/main" id="{231A1BDD-3B2D-4623-B033-3AF11B454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06" y="3585488"/>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9EF99B-5E52-43AC-A786-B0043415B389}"/>
                </a:ext>
              </a:extLst>
            </p:cNvPr>
            <p:cNvSpPr/>
            <p:nvPr/>
          </p:nvSpPr>
          <p:spPr>
            <a:xfrm>
              <a:off x="622737" y="3143691"/>
              <a:ext cx="10946522" cy="523220"/>
            </a:xfrm>
            <a:prstGeom prst="rect">
              <a:avLst/>
            </a:prstGeom>
          </p:spPr>
          <p:txBody>
            <a:bodyPr wrap="square">
              <a:spAutoFit/>
            </a:bodyPr>
            <a:lstStyle/>
            <a:p>
              <a:r>
                <a:rPr lang="en-US" sz="2800" dirty="0">
                  <a:latin typeface="Calibri" panose="020F0502020204030204" pitchFamily="34" charset="0"/>
                </a:rPr>
                <a:t>Jennifer Caputo, P. Li, M. Kühn, H. </a:t>
              </a:r>
              <a:r>
                <a:rPr lang="en-US" sz="2800" dirty="0" err="1">
                  <a:latin typeface="Calibri" panose="020F0502020204030204" pitchFamily="34" charset="0"/>
                </a:rPr>
                <a:t>Brønnum</a:t>
              </a:r>
              <a:r>
                <a:rPr lang="en-US" sz="2800" dirty="0">
                  <a:latin typeface="Calibri" panose="020F0502020204030204" pitchFamily="34" charset="0"/>
                </a:rPr>
                <a:t>-Hansen, A. Oksuzyan </a:t>
              </a:r>
            </a:p>
          </p:txBody>
        </p:sp>
      </p:grpSp>
      <p:pic>
        <p:nvPicPr>
          <p:cNvPr id="2052" name="Picture 4" descr="27 Fully Funded PhD Programs at University of Copenhagen, Denmark">
            <a:extLst>
              <a:ext uri="{FF2B5EF4-FFF2-40B4-BE49-F238E27FC236}">
                <a16:creationId xmlns:a16="http://schemas.microsoft.com/office/drawing/2014/main" id="{60FFC57B-C42B-4BC4-ADA0-DDC0803D05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8612" y="3062972"/>
            <a:ext cx="1279225" cy="60452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9">
            <a:extLst>
              <a:ext uri="{FF2B5EF4-FFF2-40B4-BE49-F238E27FC236}">
                <a16:creationId xmlns:a16="http://schemas.microsoft.com/office/drawing/2014/main" id="{A34BE2EC-FFBC-411A-AB55-80001811A521}"/>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15" name="AutoShape 10">
            <a:extLst>
              <a:ext uri="{FF2B5EF4-FFF2-40B4-BE49-F238E27FC236}">
                <a16:creationId xmlns:a16="http://schemas.microsoft.com/office/drawing/2014/main" id="{EB1E0413-5470-406B-A709-1E89DF73844A}"/>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
        <p:nvSpPr>
          <p:cNvPr id="17" name="Rectangle 16">
            <a:extLst>
              <a:ext uri="{FF2B5EF4-FFF2-40B4-BE49-F238E27FC236}">
                <a16:creationId xmlns:a16="http://schemas.microsoft.com/office/drawing/2014/main" id="{1E954E77-3476-402F-85C3-039D594933AA}"/>
              </a:ext>
            </a:extLst>
          </p:cNvPr>
          <p:cNvSpPr/>
          <p:nvPr/>
        </p:nvSpPr>
        <p:spPr>
          <a:xfrm>
            <a:off x="2486262" y="5811249"/>
            <a:ext cx="9082998" cy="400110"/>
          </a:xfrm>
          <a:prstGeom prst="rect">
            <a:avLst/>
          </a:prstGeom>
        </p:spPr>
        <p:txBody>
          <a:bodyPr wrap="square">
            <a:spAutoFit/>
          </a:bodyPr>
          <a:lstStyle/>
          <a:p>
            <a:pPr algn="r"/>
            <a:r>
              <a:rPr lang="de-DE" sz="2000" b="1" i="1" dirty="0"/>
              <a:t>Caputo et al. 2021. J </a:t>
            </a:r>
            <a:r>
              <a:rPr lang="de-DE" sz="2000" b="1" i="1" dirty="0" err="1"/>
              <a:t>Gerontol</a:t>
            </a:r>
            <a:r>
              <a:rPr lang="de-DE" sz="2000" b="1" i="1" dirty="0"/>
              <a:t> B </a:t>
            </a:r>
            <a:r>
              <a:rPr lang="de-DE" sz="2000" b="1" i="1" dirty="0" err="1"/>
              <a:t>Psychol</a:t>
            </a:r>
            <a:r>
              <a:rPr lang="de-DE" sz="2000" b="1" i="1" dirty="0"/>
              <a:t> </a:t>
            </a:r>
            <a:r>
              <a:rPr lang="de-DE" sz="2000" b="1" i="1" dirty="0" err="1"/>
              <a:t>Sci</a:t>
            </a:r>
            <a:r>
              <a:rPr lang="de-DE" sz="2000" b="1" i="1" dirty="0"/>
              <a:t> </a:t>
            </a:r>
            <a:r>
              <a:rPr lang="de-DE" sz="2000" b="1" i="1" dirty="0" err="1"/>
              <a:t>Soc</a:t>
            </a:r>
            <a:r>
              <a:rPr lang="de-DE" sz="2000" b="1" i="1" dirty="0"/>
              <a:t> </a:t>
            </a:r>
            <a:r>
              <a:rPr lang="de-DE" sz="2000" b="1" i="1" dirty="0" err="1"/>
              <a:t>Sci</a:t>
            </a:r>
            <a:r>
              <a:rPr lang="de-DE" sz="2000" b="1" i="1" dirty="0"/>
              <a:t>: 76(10)</a:t>
            </a:r>
          </a:p>
        </p:txBody>
      </p:sp>
    </p:spTree>
    <p:extLst>
      <p:ext uri="{BB962C8B-B14F-4D97-AF65-F5344CB8AC3E}">
        <p14:creationId xmlns:p14="http://schemas.microsoft.com/office/powerpoint/2010/main" val="216991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post-widowhood hospitalization among men </a:t>
            </a:r>
          </a:p>
        </p:txBody>
      </p:sp>
      <p:sp>
        <p:nvSpPr>
          <p:cNvPr id="7" name="AutoShape 10">
            <a:extLst>
              <a:ext uri="{FF2B5EF4-FFF2-40B4-BE49-F238E27FC236}">
                <a16:creationId xmlns:a16="http://schemas.microsoft.com/office/drawing/2014/main" id="{81CB9B8C-9F8F-40B9-ABF7-5E20508FEFF8}"/>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7F072824-F13A-49F0-84B2-7F46EC8A3477}"/>
              </a:ext>
            </a:extLst>
          </p:cNvPr>
          <p:cNvPicPr>
            <a:picLocks noChangeAspect="1"/>
          </p:cNvPicPr>
          <p:nvPr/>
        </p:nvPicPr>
        <p:blipFill>
          <a:blip r:embed="rId3"/>
          <a:stretch>
            <a:fillRect/>
          </a:stretch>
        </p:blipFill>
        <p:spPr>
          <a:xfrm>
            <a:off x="1783772" y="1091044"/>
            <a:ext cx="8640000" cy="5400000"/>
          </a:xfrm>
          <a:prstGeom prst="rect">
            <a:avLst/>
          </a:prstGeom>
        </p:spPr>
      </p:pic>
    </p:spTree>
    <p:extLst>
      <p:ext uri="{BB962C8B-B14F-4D97-AF65-F5344CB8AC3E}">
        <p14:creationId xmlns:p14="http://schemas.microsoft.com/office/powerpoint/2010/main" val="394019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hospital. </a:t>
            </a:r>
            <a:r>
              <a:rPr lang="en-US" sz="3200" b="1" i="1" dirty="0">
                <a:solidFill>
                  <a:srgbClr val="004664"/>
                </a:solidFill>
              </a:rPr>
              <a:t>by marriage type </a:t>
            </a:r>
            <a:r>
              <a:rPr lang="en-US" sz="3200" b="1" dirty="0">
                <a:solidFill>
                  <a:srgbClr val="004664"/>
                </a:solidFill>
              </a:rPr>
              <a:t>among men </a:t>
            </a:r>
          </a:p>
        </p:txBody>
      </p:sp>
      <p:sp>
        <p:nvSpPr>
          <p:cNvPr id="6" name="AutoShape 10">
            <a:extLst>
              <a:ext uri="{FF2B5EF4-FFF2-40B4-BE49-F238E27FC236}">
                <a16:creationId xmlns:a16="http://schemas.microsoft.com/office/drawing/2014/main" id="{41688157-1718-4417-B076-D0BC48A33353}"/>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04D7B8F9-E16E-4E78-8181-E680A39C7753}"/>
              </a:ext>
            </a:extLst>
          </p:cNvPr>
          <p:cNvPicPr>
            <a:picLocks noChangeAspect="1"/>
          </p:cNvPicPr>
          <p:nvPr/>
        </p:nvPicPr>
        <p:blipFill>
          <a:blip r:embed="rId3"/>
          <a:stretch>
            <a:fillRect/>
          </a:stretch>
        </p:blipFill>
        <p:spPr>
          <a:xfrm>
            <a:off x="1236000" y="1247678"/>
            <a:ext cx="9720000" cy="5400000"/>
          </a:xfrm>
          <a:prstGeom prst="rect">
            <a:avLst/>
          </a:prstGeom>
        </p:spPr>
      </p:pic>
    </p:spTree>
    <p:extLst>
      <p:ext uri="{BB962C8B-B14F-4D97-AF65-F5344CB8AC3E}">
        <p14:creationId xmlns:p14="http://schemas.microsoft.com/office/powerpoint/2010/main" val="251186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CD64AD3-2EE8-474D-B016-4D055EB5BDDC}"/>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hospital. </a:t>
            </a:r>
            <a:r>
              <a:rPr lang="en-US" sz="3200" b="1" i="1" dirty="0">
                <a:solidFill>
                  <a:srgbClr val="004664"/>
                </a:solidFill>
              </a:rPr>
              <a:t>by country of birth </a:t>
            </a:r>
            <a:r>
              <a:rPr lang="en-US" sz="3200" b="1" dirty="0">
                <a:solidFill>
                  <a:srgbClr val="004664"/>
                </a:solidFill>
              </a:rPr>
              <a:t>among men </a:t>
            </a:r>
          </a:p>
        </p:txBody>
      </p:sp>
      <p:sp>
        <p:nvSpPr>
          <p:cNvPr id="6" name="AutoShape 10">
            <a:extLst>
              <a:ext uri="{FF2B5EF4-FFF2-40B4-BE49-F238E27FC236}">
                <a16:creationId xmlns:a16="http://schemas.microsoft.com/office/drawing/2014/main" id="{5BAFC317-16A4-4B72-8EF5-3BA5C58F0A19}"/>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EA1D6EC6-73FC-43C6-993E-16ABCEEC54BB}"/>
              </a:ext>
            </a:extLst>
          </p:cNvPr>
          <p:cNvPicPr>
            <a:picLocks noChangeAspect="1"/>
          </p:cNvPicPr>
          <p:nvPr/>
        </p:nvPicPr>
        <p:blipFill>
          <a:blip r:embed="rId2"/>
          <a:stretch>
            <a:fillRect/>
          </a:stretch>
        </p:blipFill>
        <p:spPr>
          <a:xfrm>
            <a:off x="1240485" y="1355685"/>
            <a:ext cx="9720000" cy="5400000"/>
          </a:xfrm>
          <a:prstGeom prst="rect">
            <a:avLst/>
          </a:prstGeom>
        </p:spPr>
      </p:pic>
    </p:spTree>
    <p:extLst>
      <p:ext uri="{BB962C8B-B14F-4D97-AF65-F5344CB8AC3E}">
        <p14:creationId xmlns:p14="http://schemas.microsoft.com/office/powerpoint/2010/main" val="110418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64127"/>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post-widowhood hospitalizations among </a:t>
            </a:r>
            <a:r>
              <a:rPr lang="en-US" sz="3200" b="1" i="1" dirty="0">
                <a:solidFill>
                  <a:srgbClr val="004664"/>
                </a:solidFill>
              </a:rPr>
              <a:t>women</a:t>
            </a:r>
            <a:r>
              <a:rPr lang="en-US" sz="3200" b="1" dirty="0">
                <a:solidFill>
                  <a:srgbClr val="004664"/>
                </a:solidFill>
              </a:rPr>
              <a:t> </a:t>
            </a:r>
          </a:p>
        </p:txBody>
      </p:sp>
      <p:sp>
        <p:nvSpPr>
          <p:cNvPr id="6" name="AutoShape 10">
            <a:extLst>
              <a:ext uri="{FF2B5EF4-FFF2-40B4-BE49-F238E27FC236}">
                <a16:creationId xmlns:a16="http://schemas.microsoft.com/office/drawing/2014/main" id="{BAC9653F-28F6-47EA-9725-4938377DEC37}"/>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547C7A39-3A8A-4432-9677-ABBD84B02F10}"/>
              </a:ext>
            </a:extLst>
          </p:cNvPr>
          <p:cNvPicPr>
            <a:picLocks noChangeAspect="1"/>
          </p:cNvPicPr>
          <p:nvPr/>
        </p:nvPicPr>
        <p:blipFill>
          <a:blip r:embed="rId3"/>
          <a:stretch>
            <a:fillRect/>
          </a:stretch>
        </p:blipFill>
        <p:spPr>
          <a:xfrm>
            <a:off x="1785167" y="1149927"/>
            <a:ext cx="8640000" cy="5400000"/>
          </a:xfrm>
          <a:prstGeom prst="rect">
            <a:avLst/>
          </a:prstGeom>
        </p:spPr>
      </p:pic>
    </p:spTree>
    <p:extLst>
      <p:ext uri="{BB962C8B-B14F-4D97-AF65-F5344CB8AC3E}">
        <p14:creationId xmlns:p14="http://schemas.microsoft.com/office/powerpoint/2010/main" val="2650690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AC852D7-BB93-4CBF-8A36-4DA2DDB45CD8}"/>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hospital. </a:t>
            </a:r>
            <a:r>
              <a:rPr lang="en-US" sz="3200" b="1" i="1" dirty="0">
                <a:solidFill>
                  <a:srgbClr val="004664"/>
                </a:solidFill>
              </a:rPr>
              <a:t>by marriage type </a:t>
            </a:r>
            <a:r>
              <a:rPr lang="en-US" sz="3200" b="1" dirty="0">
                <a:solidFill>
                  <a:srgbClr val="004664"/>
                </a:solidFill>
              </a:rPr>
              <a:t>among women </a:t>
            </a:r>
          </a:p>
        </p:txBody>
      </p:sp>
      <p:sp>
        <p:nvSpPr>
          <p:cNvPr id="6" name="AutoShape 10">
            <a:extLst>
              <a:ext uri="{FF2B5EF4-FFF2-40B4-BE49-F238E27FC236}">
                <a16:creationId xmlns:a16="http://schemas.microsoft.com/office/drawing/2014/main" id="{BCD96E24-E3FC-410D-81B4-4133724E4DFC}"/>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418656E4-474A-488D-8A2C-23EE80FBCD30}"/>
              </a:ext>
            </a:extLst>
          </p:cNvPr>
          <p:cNvPicPr>
            <a:picLocks noChangeAspect="1"/>
          </p:cNvPicPr>
          <p:nvPr/>
        </p:nvPicPr>
        <p:blipFill>
          <a:blip r:embed="rId3"/>
          <a:stretch>
            <a:fillRect/>
          </a:stretch>
        </p:blipFill>
        <p:spPr>
          <a:xfrm>
            <a:off x="1246908" y="1303730"/>
            <a:ext cx="9720000" cy="5400000"/>
          </a:xfrm>
          <a:prstGeom prst="rect">
            <a:avLst/>
          </a:prstGeom>
        </p:spPr>
      </p:pic>
    </p:spTree>
    <p:extLst>
      <p:ext uri="{BB962C8B-B14F-4D97-AF65-F5344CB8AC3E}">
        <p14:creationId xmlns:p14="http://schemas.microsoft.com/office/powerpoint/2010/main" val="269651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CD64AD3-2EE8-474D-B016-4D055EB5BDDC}"/>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Urgent hospital. by </a:t>
            </a:r>
            <a:r>
              <a:rPr lang="en-US" sz="3200" b="1" i="1" dirty="0">
                <a:solidFill>
                  <a:srgbClr val="004664"/>
                </a:solidFill>
              </a:rPr>
              <a:t>country of origin </a:t>
            </a:r>
            <a:r>
              <a:rPr lang="en-US" sz="3200" b="1" dirty="0">
                <a:solidFill>
                  <a:srgbClr val="004664"/>
                </a:solidFill>
              </a:rPr>
              <a:t>among women </a:t>
            </a:r>
          </a:p>
        </p:txBody>
      </p:sp>
      <p:sp>
        <p:nvSpPr>
          <p:cNvPr id="6" name="AutoShape 10">
            <a:extLst>
              <a:ext uri="{FF2B5EF4-FFF2-40B4-BE49-F238E27FC236}">
                <a16:creationId xmlns:a16="http://schemas.microsoft.com/office/drawing/2014/main" id="{A84F02EE-E7CA-46D5-9498-9BA3AC0CB172}"/>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4" name="Picture 3">
            <a:extLst>
              <a:ext uri="{FF2B5EF4-FFF2-40B4-BE49-F238E27FC236}">
                <a16:creationId xmlns:a16="http://schemas.microsoft.com/office/drawing/2014/main" id="{CC0959EB-9167-40FA-A597-2A742C881B63}"/>
              </a:ext>
            </a:extLst>
          </p:cNvPr>
          <p:cNvPicPr>
            <a:picLocks noChangeAspect="1"/>
          </p:cNvPicPr>
          <p:nvPr/>
        </p:nvPicPr>
        <p:blipFill>
          <a:blip r:embed="rId2"/>
          <a:stretch>
            <a:fillRect/>
          </a:stretch>
        </p:blipFill>
        <p:spPr>
          <a:xfrm>
            <a:off x="1240485" y="1247679"/>
            <a:ext cx="9720000" cy="5400000"/>
          </a:xfrm>
          <a:prstGeom prst="rect">
            <a:avLst/>
          </a:prstGeom>
        </p:spPr>
      </p:pic>
    </p:spTree>
    <p:extLst>
      <p:ext uri="{BB962C8B-B14F-4D97-AF65-F5344CB8AC3E}">
        <p14:creationId xmlns:p14="http://schemas.microsoft.com/office/powerpoint/2010/main" val="9777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64127"/>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Key points: post-widowhood urgent hospitalization</a:t>
            </a:r>
          </a:p>
        </p:txBody>
      </p:sp>
      <p:sp>
        <p:nvSpPr>
          <p:cNvPr id="4" name="Content Placeholder 2">
            <a:extLst>
              <a:ext uri="{FF2B5EF4-FFF2-40B4-BE49-F238E27FC236}">
                <a16:creationId xmlns:a16="http://schemas.microsoft.com/office/drawing/2014/main" id="{4A5FB191-B5B0-4C78-A1BD-66C2C39C78F0}"/>
              </a:ext>
            </a:extLst>
          </p:cNvPr>
          <p:cNvSpPr>
            <a:spLocks noGrp="1"/>
          </p:cNvSpPr>
          <p:nvPr>
            <p:ph idx="1"/>
          </p:nvPr>
        </p:nvSpPr>
        <p:spPr>
          <a:xfrm>
            <a:off x="624379" y="1623472"/>
            <a:ext cx="10067865" cy="4752528"/>
          </a:xfrm>
        </p:spPr>
        <p:txBody>
          <a:bodyPr>
            <a:normAutofit/>
          </a:bodyPr>
          <a:lstStyle/>
          <a:p>
            <a:pPr marL="0" indent="0">
              <a:buNone/>
            </a:pPr>
            <a:r>
              <a:rPr lang="en-US" dirty="0"/>
              <a:t>Widowhood is related to a higher risk of hospitalization among:</a:t>
            </a:r>
          </a:p>
          <a:p>
            <a:pPr marL="0" indent="0">
              <a:buNone/>
            </a:pPr>
            <a:endParaRPr lang="en-US" dirty="0"/>
          </a:p>
          <a:p>
            <a:r>
              <a:rPr lang="en-US" dirty="0"/>
              <a:t>Immigrant men and women</a:t>
            </a:r>
          </a:p>
          <a:p>
            <a:r>
              <a:rPr lang="en-US" dirty="0"/>
              <a:t>Widowed men and women in the </a:t>
            </a:r>
            <a:r>
              <a:rPr lang="en-US" dirty="0" err="1"/>
              <a:t>Imm-Imm</a:t>
            </a:r>
            <a:r>
              <a:rPr lang="en-US" dirty="0"/>
              <a:t>(same) marriages vs. DK-DK (and vs. </a:t>
            </a:r>
            <a:r>
              <a:rPr lang="en-US" dirty="0" err="1"/>
              <a:t>Im</a:t>
            </a:r>
            <a:r>
              <a:rPr lang="en-US" dirty="0"/>
              <a:t>-DK) marriages </a:t>
            </a:r>
          </a:p>
          <a:p>
            <a:r>
              <a:rPr lang="en-US" dirty="0"/>
              <a:t>Widowed men &amp; women from Turkey vs. Danish widowed women &amp; men (and vs. </a:t>
            </a:r>
            <a:r>
              <a:rPr lang="en-US" dirty="0" err="1"/>
              <a:t>Im</a:t>
            </a:r>
            <a:r>
              <a:rPr lang="en-US" dirty="0"/>
              <a:t>-DK widowed men &amp; women)</a:t>
            </a:r>
          </a:p>
          <a:p>
            <a:pPr marL="0" indent="0">
              <a:buNone/>
            </a:pPr>
            <a:endParaRPr lang="en-US" dirty="0"/>
          </a:p>
          <a:p>
            <a:endParaRPr lang="en-US" dirty="0"/>
          </a:p>
          <a:p>
            <a:endParaRPr lang="en-US" dirty="0"/>
          </a:p>
          <a:p>
            <a:endParaRPr lang="en-US" dirty="0"/>
          </a:p>
          <a:p>
            <a:pPr marL="457200" indent="-457200">
              <a:buFont typeface="+mj-lt"/>
              <a:buAutoNum type="arabicPeriod"/>
            </a:pPr>
            <a:endParaRPr lang="en-US" sz="2400" dirty="0"/>
          </a:p>
        </p:txBody>
      </p:sp>
      <p:sp>
        <p:nvSpPr>
          <p:cNvPr id="5" name="AutoShape 9">
            <a:extLst>
              <a:ext uri="{FF2B5EF4-FFF2-40B4-BE49-F238E27FC236}">
                <a16:creationId xmlns:a16="http://schemas.microsoft.com/office/drawing/2014/main" id="{B21034EF-AB98-4760-A153-AFF2B4CD2A1B}"/>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6" name="AutoShape 10">
            <a:extLst>
              <a:ext uri="{FF2B5EF4-FFF2-40B4-BE49-F238E27FC236}">
                <a16:creationId xmlns:a16="http://schemas.microsoft.com/office/drawing/2014/main" id="{7A587113-1336-485A-8876-F74A69B7A1AE}"/>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373513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Outlook: Immigrants vs. Native-born persons  </a:t>
            </a:r>
          </a:p>
        </p:txBody>
      </p:sp>
      <p:sp>
        <p:nvSpPr>
          <p:cNvPr id="4" name="Content Placeholder 2">
            <a:extLst>
              <a:ext uri="{FF2B5EF4-FFF2-40B4-BE49-F238E27FC236}">
                <a16:creationId xmlns:a16="http://schemas.microsoft.com/office/drawing/2014/main" id="{4A5FB191-B5B0-4C78-A1BD-66C2C39C78F0}"/>
              </a:ext>
            </a:extLst>
          </p:cNvPr>
          <p:cNvSpPr>
            <a:spLocks noGrp="1"/>
          </p:cNvSpPr>
          <p:nvPr>
            <p:ph idx="1"/>
          </p:nvPr>
        </p:nvSpPr>
        <p:spPr>
          <a:xfrm>
            <a:off x="624379" y="1623472"/>
            <a:ext cx="10067865" cy="4752528"/>
          </a:xfrm>
        </p:spPr>
        <p:txBody>
          <a:bodyPr>
            <a:normAutofit/>
          </a:bodyPr>
          <a:lstStyle/>
          <a:p>
            <a:pPr marL="271463" lvl="1" indent="-271463"/>
            <a:r>
              <a:rPr lang="en-US" sz="2800" b="1" dirty="0"/>
              <a:t>A major life event and mental health</a:t>
            </a:r>
          </a:p>
          <a:p>
            <a:endParaRPr lang="en-US" sz="2400" dirty="0"/>
          </a:p>
          <a:p>
            <a:r>
              <a:rPr lang="en-US" b="1" dirty="0"/>
              <a:t>Treatment seeing behavior/access to healthcare: Waiting time to get a hospital treatment</a:t>
            </a:r>
          </a:p>
          <a:p>
            <a:pPr marL="0" indent="0">
              <a:buNone/>
            </a:pPr>
            <a:endParaRPr lang="en-US" sz="2400" dirty="0"/>
          </a:p>
          <a:p>
            <a:pPr>
              <a:buFont typeface="Symbol" panose="05050102010706020507" pitchFamily="18" charset="2"/>
              <a:buChar char="-"/>
            </a:pPr>
            <a:r>
              <a:rPr lang="en-US" sz="2400" dirty="0"/>
              <a:t>By country of origin? </a:t>
            </a:r>
          </a:p>
          <a:p>
            <a:pPr>
              <a:buFont typeface="Symbol" panose="05050102010706020507" pitchFamily="18" charset="2"/>
              <a:buChar char="-"/>
            </a:pPr>
            <a:r>
              <a:rPr lang="en-US" sz="2400" dirty="0"/>
              <a:t>By marriage type? </a:t>
            </a:r>
          </a:p>
          <a:p>
            <a:endParaRPr lang="en-US" sz="2400" dirty="0"/>
          </a:p>
          <a:p>
            <a:pPr marL="457200" indent="-457200">
              <a:buFont typeface="+mj-lt"/>
              <a:buAutoNum type="arabicPeriod"/>
            </a:pPr>
            <a:endParaRPr lang="en-US" sz="2000" dirty="0"/>
          </a:p>
        </p:txBody>
      </p:sp>
      <p:sp>
        <p:nvSpPr>
          <p:cNvPr id="5" name="AutoShape 9">
            <a:extLst>
              <a:ext uri="{FF2B5EF4-FFF2-40B4-BE49-F238E27FC236}">
                <a16:creationId xmlns:a16="http://schemas.microsoft.com/office/drawing/2014/main" id="{B21034EF-AB98-4760-A153-AFF2B4CD2A1B}"/>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6" name="AutoShape 10">
            <a:extLst>
              <a:ext uri="{FF2B5EF4-FFF2-40B4-BE49-F238E27FC236}">
                <a16:creationId xmlns:a16="http://schemas.microsoft.com/office/drawing/2014/main" id="{7A587113-1336-485A-8876-F74A69B7A1AE}"/>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3016346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999"/>
            </a:blip>
            <a:stretch>
              <a:fillRect/>
            </a:stretch>
          </a:blipFill>
        </p:spPr>
      </p:sp>
      <p:sp>
        <p:nvSpPr>
          <p:cNvPr id="3" name="Freeform 3"/>
          <p:cNvSpPr/>
          <p:nvPr/>
        </p:nvSpPr>
        <p:spPr>
          <a:xfrm>
            <a:off x="6867046" y="421410"/>
            <a:ext cx="4936211" cy="4926299"/>
          </a:xfrm>
          <a:custGeom>
            <a:avLst/>
            <a:gdLst/>
            <a:ahLst/>
            <a:cxnLst/>
            <a:rect l="l" t="t" r="r" b="b"/>
            <a:pathLst>
              <a:path w="7404317" h="7389449">
                <a:moveTo>
                  <a:pt x="0" y="0"/>
                </a:moveTo>
                <a:lnTo>
                  <a:pt x="7404318" y="0"/>
                </a:lnTo>
                <a:lnTo>
                  <a:pt x="7404318" y="7389449"/>
                </a:lnTo>
                <a:lnTo>
                  <a:pt x="0" y="7389449"/>
                </a:lnTo>
                <a:lnTo>
                  <a:pt x="0" y="0"/>
                </a:lnTo>
                <a:close/>
              </a:path>
            </a:pathLst>
          </a:custGeom>
          <a:blipFill>
            <a:blip r:embed="rId4"/>
            <a:stretch>
              <a:fillRect/>
            </a:stretch>
          </a:blipFill>
        </p:spPr>
      </p:sp>
      <p:grpSp>
        <p:nvGrpSpPr>
          <p:cNvPr id="4" name="Group 4"/>
          <p:cNvGrpSpPr/>
          <p:nvPr/>
        </p:nvGrpSpPr>
        <p:grpSpPr>
          <a:xfrm>
            <a:off x="6950761" y="500169"/>
            <a:ext cx="4723151" cy="472315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7" name="Group 7"/>
          <p:cNvGrpSpPr>
            <a:grpSpLocks noChangeAspect="1"/>
          </p:cNvGrpSpPr>
          <p:nvPr/>
        </p:nvGrpSpPr>
        <p:grpSpPr>
          <a:xfrm>
            <a:off x="7253044" y="802459"/>
            <a:ext cx="4118587" cy="4118571"/>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54986" r="-54986"/>
              </a:stretch>
            </a:blipFill>
          </p:spPr>
        </p:sp>
      </p:grpSp>
      <p:sp>
        <p:nvSpPr>
          <p:cNvPr id="9" name="Freeform 9"/>
          <p:cNvSpPr/>
          <p:nvPr/>
        </p:nvSpPr>
        <p:spPr>
          <a:xfrm>
            <a:off x="4586777" y="2884560"/>
            <a:ext cx="3559178" cy="3552031"/>
          </a:xfrm>
          <a:custGeom>
            <a:avLst/>
            <a:gdLst/>
            <a:ahLst/>
            <a:cxnLst/>
            <a:rect l="l" t="t" r="r" b="b"/>
            <a:pathLst>
              <a:path w="5338767" h="5328047">
                <a:moveTo>
                  <a:pt x="0" y="0"/>
                </a:moveTo>
                <a:lnTo>
                  <a:pt x="5338767" y="0"/>
                </a:lnTo>
                <a:lnTo>
                  <a:pt x="5338767" y="5328047"/>
                </a:lnTo>
                <a:lnTo>
                  <a:pt x="0" y="5328047"/>
                </a:lnTo>
                <a:lnTo>
                  <a:pt x="0" y="0"/>
                </a:lnTo>
                <a:close/>
              </a:path>
            </a:pathLst>
          </a:custGeom>
          <a:blipFill>
            <a:blip r:embed="rId4"/>
            <a:stretch>
              <a:fillRect/>
            </a:stretch>
          </a:blipFill>
        </p:spPr>
      </p:sp>
      <p:grpSp>
        <p:nvGrpSpPr>
          <p:cNvPr id="10" name="Group 10"/>
          <p:cNvGrpSpPr/>
          <p:nvPr/>
        </p:nvGrpSpPr>
        <p:grpSpPr>
          <a:xfrm>
            <a:off x="4647139" y="2941348"/>
            <a:ext cx="3405554" cy="340555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3" name="Group 13"/>
          <p:cNvGrpSpPr>
            <a:grpSpLocks noChangeAspect="1"/>
          </p:cNvGrpSpPr>
          <p:nvPr/>
        </p:nvGrpSpPr>
        <p:grpSpPr>
          <a:xfrm>
            <a:off x="4916427" y="3210643"/>
            <a:ext cx="2866976" cy="2866964"/>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r="-49812"/>
              </a:stretch>
            </a:blipFill>
          </p:spPr>
        </p:sp>
      </p:grpSp>
      <p:grpSp>
        <p:nvGrpSpPr>
          <p:cNvPr id="15" name="Group 15"/>
          <p:cNvGrpSpPr/>
          <p:nvPr/>
        </p:nvGrpSpPr>
        <p:grpSpPr>
          <a:xfrm>
            <a:off x="11506200" y="5989743"/>
            <a:ext cx="1049308" cy="104930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B54"/>
            </a:solidFill>
          </p:spPr>
        </p:sp>
        <p:sp>
          <p:nvSpPr>
            <p:cNvPr id="17" name="TextBox 17"/>
            <p:cNvSpPr txBox="1"/>
            <p:nvPr/>
          </p:nvSpPr>
          <p:spPr>
            <a:xfrm>
              <a:off x="76200" y="66675"/>
              <a:ext cx="660400" cy="669925"/>
            </a:xfrm>
            <a:prstGeom prst="rect">
              <a:avLst/>
            </a:prstGeom>
          </p:spPr>
          <p:txBody>
            <a:bodyPr lIns="33867" tIns="33867" rIns="33867" bIns="33867" rtlCol="0" anchor="ctr"/>
            <a:lstStyle/>
            <a:p>
              <a:pPr algn="ctr">
                <a:lnSpc>
                  <a:spcPts val="2028"/>
                </a:lnSpc>
              </a:pPr>
              <a:endParaRPr sz="1200"/>
            </a:p>
          </p:txBody>
        </p:sp>
      </p:grpSp>
      <p:grpSp>
        <p:nvGrpSpPr>
          <p:cNvPr id="18" name="Group 18"/>
          <p:cNvGrpSpPr/>
          <p:nvPr/>
        </p:nvGrpSpPr>
        <p:grpSpPr>
          <a:xfrm>
            <a:off x="10869134" y="5989744"/>
            <a:ext cx="524654" cy="52465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664"/>
            </a:solidFill>
          </p:spPr>
        </p:sp>
        <p:sp>
          <p:nvSpPr>
            <p:cNvPr id="20" name="TextBox 20"/>
            <p:cNvSpPr txBox="1"/>
            <p:nvPr/>
          </p:nvSpPr>
          <p:spPr>
            <a:xfrm>
              <a:off x="76200" y="66675"/>
              <a:ext cx="660400" cy="669925"/>
            </a:xfrm>
            <a:prstGeom prst="rect">
              <a:avLst/>
            </a:prstGeom>
          </p:spPr>
          <p:txBody>
            <a:bodyPr lIns="33867" tIns="33867" rIns="33867" bIns="33867" rtlCol="0" anchor="ctr"/>
            <a:lstStyle/>
            <a:p>
              <a:pPr algn="ctr">
                <a:lnSpc>
                  <a:spcPts val="2028"/>
                </a:lnSpc>
              </a:pPr>
              <a:endParaRPr sz="1200"/>
            </a:p>
          </p:txBody>
        </p:sp>
      </p:grpSp>
      <p:sp>
        <p:nvSpPr>
          <p:cNvPr id="21" name="TextBox 21"/>
          <p:cNvSpPr txBox="1"/>
          <p:nvPr/>
        </p:nvSpPr>
        <p:spPr>
          <a:xfrm>
            <a:off x="609601" y="794174"/>
            <a:ext cx="6083963" cy="3531608"/>
          </a:xfrm>
          <a:prstGeom prst="rect">
            <a:avLst/>
          </a:prstGeom>
        </p:spPr>
        <p:txBody>
          <a:bodyPr lIns="0" tIns="0" rIns="0" bIns="0" rtlCol="0" anchor="t">
            <a:spAutoFit/>
          </a:bodyPr>
          <a:lstStyle/>
          <a:p>
            <a:pPr>
              <a:lnSpc>
                <a:spcPts val="3733"/>
              </a:lnSpc>
            </a:pPr>
            <a:r>
              <a:rPr lang="en-US" sz="2800" b="1" spc="-26" dirty="0">
                <a:solidFill>
                  <a:srgbClr val="004664"/>
                </a:solidFill>
              </a:rPr>
              <a:t>LINKED LIVES: </a:t>
            </a:r>
          </a:p>
          <a:p>
            <a:pPr>
              <a:lnSpc>
                <a:spcPts val="3733"/>
              </a:lnSpc>
            </a:pPr>
            <a:r>
              <a:rPr lang="en-US" sz="2800" b="1" spc="-26" dirty="0">
                <a:solidFill>
                  <a:srgbClr val="004664"/>
                </a:solidFill>
              </a:rPr>
              <a:t>CONSEQUENCES OF LONG COMMUTING FOR THE HEALTH OF ALL FAMILY MEMBERS </a:t>
            </a:r>
          </a:p>
          <a:p>
            <a:pPr>
              <a:lnSpc>
                <a:spcPts val="3360"/>
              </a:lnSpc>
            </a:pPr>
            <a:endParaRPr lang="en-US" sz="2800" spc="-26" dirty="0">
              <a:solidFill>
                <a:srgbClr val="004664"/>
              </a:solidFill>
            </a:endParaRPr>
          </a:p>
          <a:p>
            <a:pPr>
              <a:lnSpc>
                <a:spcPts val="5600"/>
              </a:lnSpc>
            </a:pPr>
            <a:r>
              <a:rPr lang="en-US" sz="3200" b="1" spc="-40" dirty="0">
                <a:solidFill>
                  <a:srgbClr val="004664"/>
                </a:solidFill>
              </a:rPr>
              <a:t>COMFAM</a:t>
            </a:r>
            <a:endParaRPr lang="en-US" sz="2800" b="1" spc="-40" dirty="0">
              <a:solidFill>
                <a:srgbClr val="004664"/>
              </a:solidFill>
            </a:endParaRPr>
          </a:p>
          <a:p>
            <a:pPr>
              <a:lnSpc>
                <a:spcPts val="4013"/>
              </a:lnSpc>
              <a:spcBef>
                <a:spcPct val="0"/>
              </a:spcBef>
            </a:pPr>
            <a:endParaRPr lang="en-US" sz="2800" spc="-40" dirty="0">
              <a:solidFill>
                <a:srgbClr val="004664"/>
              </a:solidFill>
            </a:endParaRPr>
          </a:p>
        </p:txBody>
      </p:sp>
      <p:pic>
        <p:nvPicPr>
          <p:cNvPr id="1032" name="Picture 8" descr="Liesz Lab | ISD Research">
            <a:extLst>
              <a:ext uri="{FF2B5EF4-FFF2-40B4-BE49-F238E27FC236}">
                <a16:creationId xmlns:a16="http://schemas.microsoft.com/office/drawing/2014/main" id="{14592889-32D8-4D3F-8698-16528ABC8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2" y="3988248"/>
            <a:ext cx="3780000" cy="25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7C2F197-A52D-4119-AD10-A46FDB99B51B}"/>
              </a:ext>
            </a:extLst>
          </p:cNvPr>
          <p:cNvSpPr>
            <a:spLocks noGrp="1"/>
          </p:cNvSpPr>
          <p:nvPr>
            <p:ph idx="1"/>
          </p:nvPr>
        </p:nvSpPr>
        <p:spPr>
          <a:xfrm>
            <a:off x="1284694" y="1723003"/>
            <a:ext cx="9589865" cy="3415775"/>
          </a:xfrm>
        </p:spPr>
        <p:txBody>
          <a:bodyPr>
            <a:normAutofit/>
          </a:bodyPr>
          <a:lstStyle/>
          <a:p>
            <a:pPr marL="0" lvl="1" indent="0">
              <a:buNone/>
            </a:pPr>
            <a:r>
              <a:rPr lang="en-US" sz="3200" b="1" cap="all" dirty="0">
                <a:solidFill>
                  <a:srgbClr val="004664"/>
                </a:solidFill>
              </a:rPr>
              <a:t>Additional slides </a:t>
            </a:r>
            <a:endParaRPr lang="en-US" sz="2800" cap="all" dirty="0">
              <a:solidFill>
                <a:srgbClr val="004664"/>
              </a:solidFill>
            </a:endParaRPr>
          </a:p>
        </p:txBody>
      </p:sp>
      <p:sp>
        <p:nvSpPr>
          <p:cNvPr id="3" name="AutoShape 9">
            <a:extLst>
              <a:ext uri="{FF2B5EF4-FFF2-40B4-BE49-F238E27FC236}">
                <a16:creationId xmlns:a16="http://schemas.microsoft.com/office/drawing/2014/main" id="{44E02E41-D0C4-43D8-9072-7B080C63AA5A}"/>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4" name="AutoShape 10">
            <a:extLst>
              <a:ext uri="{FF2B5EF4-FFF2-40B4-BE49-F238E27FC236}">
                <a16:creationId xmlns:a16="http://schemas.microsoft.com/office/drawing/2014/main" id="{4AF609B2-B94F-4170-952D-C7A4C04030C1}"/>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296267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7557" y="484542"/>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Background: Widowhood effect on health </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69431"/>
            <a:ext cx="10962185" cy="4289751"/>
          </a:xfrm>
        </p:spPr>
        <p:txBody>
          <a:bodyPr>
            <a:normAutofit/>
          </a:bodyPr>
          <a:lstStyle/>
          <a:p>
            <a:pPr marL="0" indent="0">
              <a:buNone/>
            </a:pPr>
            <a:r>
              <a:rPr lang="en-US" dirty="0">
                <a:solidFill>
                  <a:srgbClr val="000000"/>
                </a:solidFill>
              </a:rPr>
              <a:t>One of the most stressful events </a:t>
            </a:r>
            <a:r>
              <a:rPr lang="en-US" sz="1800" dirty="0">
                <a:solidFill>
                  <a:srgbClr val="000000"/>
                </a:solidFill>
              </a:rPr>
              <a:t>(</a:t>
            </a:r>
            <a:r>
              <a:rPr lang="da-DK" sz="1800" dirty="0">
                <a:solidFill>
                  <a:srgbClr val="000000"/>
                </a:solidFill>
              </a:rPr>
              <a:t>Holm et al., 2019; Moon et al., 2011; Shor et al., 2012)</a:t>
            </a:r>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8" name="Picture 7">
            <a:extLst>
              <a:ext uri="{FF2B5EF4-FFF2-40B4-BE49-F238E27FC236}">
                <a16:creationId xmlns:a16="http://schemas.microsoft.com/office/drawing/2014/main" id="{032EA16C-426D-4D7E-A5A8-6953F5E31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742" y="2953566"/>
            <a:ext cx="5000010" cy="3240360"/>
          </a:xfrm>
          <a:prstGeom prst="rect">
            <a:avLst/>
          </a:prstGeom>
        </p:spPr>
      </p:pic>
    </p:spTree>
    <p:extLst>
      <p:ext uri="{BB962C8B-B14F-4D97-AF65-F5344CB8AC3E}">
        <p14:creationId xmlns:p14="http://schemas.microsoft.com/office/powerpoint/2010/main" val="417588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93295"/>
            <a:ext cx="10962185" cy="4265887"/>
          </a:xfrm>
        </p:spPr>
        <p:txBody>
          <a:bodyPr>
            <a:normAutofit/>
          </a:bodyPr>
          <a:lstStyle/>
          <a:p>
            <a:r>
              <a:rPr lang="en-US" sz="2400" b="1" dirty="0"/>
              <a:t> Cultural beliefs about death and bereavement</a:t>
            </a:r>
            <a:endParaRPr lang="de-DE" sz="2400" b="1" dirty="0"/>
          </a:p>
          <a:p>
            <a:pPr marL="271463" indent="-271463">
              <a:buNone/>
            </a:pPr>
            <a:r>
              <a:rPr lang="de-DE" sz="2400" dirty="0"/>
              <a:t>	(Rosenblatt, 2001)</a:t>
            </a:r>
          </a:p>
          <a:p>
            <a:r>
              <a:rPr lang="en-US" sz="2400" b="1" dirty="0"/>
              <a:t>Discontinuities between personal and local mourning rituals </a:t>
            </a:r>
            <a:endParaRPr lang="en-US" sz="2400" dirty="0"/>
          </a:p>
          <a:p>
            <a:pPr marL="271463" indent="-271463">
              <a:buNone/>
            </a:pPr>
            <a:r>
              <a:rPr lang="da-DK" sz="2400" dirty="0"/>
              <a:t>	(Kokou-Kpolou et al., 2017; Saito, 2014)</a:t>
            </a:r>
            <a:endParaRPr lang="en-US" sz="2400" dirty="0"/>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8" name="Rectangle 5">
            <a:extLst>
              <a:ext uri="{FF2B5EF4-FFF2-40B4-BE49-F238E27FC236}">
                <a16:creationId xmlns:a16="http://schemas.microsoft.com/office/drawing/2014/main" id="{7B4A994D-9A66-4740-950D-7867DF7ECFED}"/>
              </a:ext>
            </a:extLst>
          </p:cNvPr>
          <p:cNvSpPr>
            <a:spLocks noChangeArrowheads="1"/>
          </p:cNvSpPr>
          <p:nvPr/>
        </p:nvSpPr>
        <p:spPr bwMode="auto">
          <a:xfrm>
            <a:off x="0" y="380999"/>
            <a:ext cx="12192000" cy="998349"/>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457200" eaLnBrk="0" hangingPunct="0"/>
            <a:r>
              <a:rPr lang="en-US" sz="3200" b="1" dirty="0">
                <a:solidFill>
                  <a:srgbClr val="004664"/>
                </a:solidFill>
              </a:rPr>
              <a:t>Motivation: Immigrants’ potentially heightened vulnerability to the widowhood effect</a:t>
            </a:r>
          </a:p>
        </p:txBody>
      </p:sp>
    </p:spTree>
    <p:extLst>
      <p:ext uri="{BB962C8B-B14F-4D97-AF65-F5344CB8AC3E}">
        <p14:creationId xmlns:p14="http://schemas.microsoft.com/office/powerpoint/2010/main" val="294050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AC852D7-BB93-4CBF-8A36-4DA2DDB45CD8}"/>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 </a:t>
            </a:r>
            <a:r>
              <a:rPr lang="en-US" sz="3200" b="1" i="1" dirty="0">
                <a:solidFill>
                  <a:srgbClr val="004664"/>
                </a:solidFill>
              </a:rPr>
              <a:t>by marriage type </a:t>
            </a:r>
            <a:r>
              <a:rPr lang="en-US" sz="3200" b="1" dirty="0">
                <a:solidFill>
                  <a:srgbClr val="004664"/>
                </a:solidFill>
              </a:rPr>
              <a:t>among </a:t>
            </a:r>
            <a:r>
              <a:rPr lang="en-US" sz="3200" b="1" i="1" dirty="0">
                <a:solidFill>
                  <a:srgbClr val="004664"/>
                </a:solidFill>
              </a:rPr>
              <a:t>immigrant men </a:t>
            </a:r>
          </a:p>
        </p:txBody>
      </p:sp>
      <p:sp>
        <p:nvSpPr>
          <p:cNvPr id="6" name="AutoShape 10">
            <a:extLst>
              <a:ext uri="{FF2B5EF4-FFF2-40B4-BE49-F238E27FC236}">
                <a16:creationId xmlns:a16="http://schemas.microsoft.com/office/drawing/2014/main" id="{BCD96E24-E3FC-410D-81B4-4133724E4DFC}"/>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D3B2C0D6-7424-4AEB-B7BD-D940A9424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391" y="1229398"/>
            <a:ext cx="9720000" cy="5400000"/>
          </a:xfrm>
          <a:prstGeom prst="rect">
            <a:avLst/>
          </a:prstGeom>
        </p:spPr>
      </p:pic>
    </p:spTree>
    <p:extLst>
      <p:ext uri="{BB962C8B-B14F-4D97-AF65-F5344CB8AC3E}">
        <p14:creationId xmlns:p14="http://schemas.microsoft.com/office/powerpoint/2010/main" val="319484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AC852D7-BB93-4CBF-8A36-4DA2DDB45CD8}"/>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 </a:t>
            </a:r>
            <a:r>
              <a:rPr lang="en-US" sz="3200" b="1" i="1" dirty="0">
                <a:solidFill>
                  <a:srgbClr val="004664"/>
                </a:solidFill>
              </a:rPr>
              <a:t>by country-of-origin </a:t>
            </a:r>
            <a:r>
              <a:rPr lang="en-US" sz="3200" b="1" dirty="0">
                <a:solidFill>
                  <a:srgbClr val="004664"/>
                </a:solidFill>
              </a:rPr>
              <a:t>among </a:t>
            </a:r>
            <a:r>
              <a:rPr lang="en-US" sz="3200" b="1" i="1" dirty="0">
                <a:solidFill>
                  <a:srgbClr val="004664"/>
                </a:solidFill>
              </a:rPr>
              <a:t>immigrant men </a:t>
            </a:r>
          </a:p>
        </p:txBody>
      </p:sp>
      <p:sp>
        <p:nvSpPr>
          <p:cNvPr id="6" name="AutoShape 10">
            <a:extLst>
              <a:ext uri="{FF2B5EF4-FFF2-40B4-BE49-F238E27FC236}">
                <a16:creationId xmlns:a16="http://schemas.microsoft.com/office/drawing/2014/main" id="{BCD96E24-E3FC-410D-81B4-4133724E4DFC}"/>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2" name="Picture 1">
            <a:extLst>
              <a:ext uri="{FF2B5EF4-FFF2-40B4-BE49-F238E27FC236}">
                <a16:creationId xmlns:a16="http://schemas.microsoft.com/office/drawing/2014/main" id="{4F087B96-7F2F-4949-BEBF-5B5B91FB0676}"/>
              </a:ext>
            </a:extLst>
          </p:cNvPr>
          <p:cNvPicPr>
            <a:picLocks noChangeAspect="1"/>
          </p:cNvPicPr>
          <p:nvPr/>
        </p:nvPicPr>
        <p:blipFill>
          <a:blip r:embed="rId3"/>
          <a:stretch>
            <a:fillRect/>
          </a:stretch>
        </p:blipFill>
        <p:spPr>
          <a:xfrm>
            <a:off x="1246391" y="1226896"/>
            <a:ext cx="9720000" cy="5400000"/>
          </a:xfrm>
          <a:prstGeom prst="rect">
            <a:avLst/>
          </a:prstGeom>
        </p:spPr>
      </p:pic>
    </p:spTree>
    <p:extLst>
      <p:ext uri="{BB962C8B-B14F-4D97-AF65-F5344CB8AC3E}">
        <p14:creationId xmlns:p14="http://schemas.microsoft.com/office/powerpoint/2010/main" val="2762312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AC852D7-BB93-4CBF-8A36-4DA2DDB45CD8}"/>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 </a:t>
            </a:r>
            <a:r>
              <a:rPr lang="en-US" sz="3200" b="1" i="1" dirty="0">
                <a:solidFill>
                  <a:srgbClr val="004664"/>
                </a:solidFill>
              </a:rPr>
              <a:t>by marriage type </a:t>
            </a:r>
            <a:r>
              <a:rPr lang="en-US" sz="3200" b="1" dirty="0">
                <a:solidFill>
                  <a:srgbClr val="004664"/>
                </a:solidFill>
              </a:rPr>
              <a:t>among </a:t>
            </a:r>
            <a:r>
              <a:rPr lang="en-US" sz="3200" b="1" i="1" dirty="0">
                <a:solidFill>
                  <a:srgbClr val="004664"/>
                </a:solidFill>
              </a:rPr>
              <a:t>immigrant women </a:t>
            </a:r>
          </a:p>
        </p:txBody>
      </p:sp>
      <p:sp>
        <p:nvSpPr>
          <p:cNvPr id="6" name="AutoShape 10">
            <a:extLst>
              <a:ext uri="{FF2B5EF4-FFF2-40B4-BE49-F238E27FC236}">
                <a16:creationId xmlns:a16="http://schemas.microsoft.com/office/drawing/2014/main" id="{BCD96E24-E3FC-410D-81B4-4133724E4DFC}"/>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3" name="Picture 2">
            <a:extLst>
              <a:ext uri="{FF2B5EF4-FFF2-40B4-BE49-F238E27FC236}">
                <a16:creationId xmlns:a16="http://schemas.microsoft.com/office/drawing/2014/main" id="{14B6F8D5-3FB1-4D1F-A1E7-8D031381B849}"/>
              </a:ext>
            </a:extLst>
          </p:cNvPr>
          <p:cNvPicPr>
            <a:picLocks noChangeAspect="1"/>
          </p:cNvPicPr>
          <p:nvPr/>
        </p:nvPicPr>
        <p:blipFill>
          <a:blip r:embed="rId3"/>
          <a:stretch>
            <a:fillRect/>
          </a:stretch>
        </p:blipFill>
        <p:spPr>
          <a:xfrm>
            <a:off x="1246391" y="1229398"/>
            <a:ext cx="9720000" cy="5400000"/>
          </a:xfrm>
          <a:prstGeom prst="rect">
            <a:avLst/>
          </a:prstGeom>
        </p:spPr>
      </p:pic>
    </p:spTree>
    <p:extLst>
      <p:ext uri="{BB962C8B-B14F-4D97-AF65-F5344CB8AC3E}">
        <p14:creationId xmlns:p14="http://schemas.microsoft.com/office/powerpoint/2010/main" val="4135816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3AC852D7-BB93-4CBF-8A36-4DA2DDB45CD8}"/>
              </a:ext>
            </a:extLst>
          </p:cNvPr>
          <p:cNvSpPr>
            <a:spLocks noChangeArrowheads="1"/>
          </p:cNvSpPr>
          <p:nvPr/>
        </p:nvSpPr>
        <p:spPr bwMode="auto">
          <a:xfrm>
            <a:off x="0" y="471684"/>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 </a:t>
            </a:r>
            <a:r>
              <a:rPr lang="en-US" sz="3200" b="1" i="1" dirty="0">
                <a:solidFill>
                  <a:srgbClr val="004664"/>
                </a:solidFill>
              </a:rPr>
              <a:t>by country-of-origin </a:t>
            </a:r>
            <a:r>
              <a:rPr lang="en-US" sz="3200" b="1" dirty="0">
                <a:solidFill>
                  <a:srgbClr val="004664"/>
                </a:solidFill>
              </a:rPr>
              <a:t>among </a:t>
            </a:r>
            <a:r>
              <a:rPr lang="en-US" sz="3200" b="1" i="1" dirty="0">
                <a:solidFill>
                  <a:srgbClr val="004664"/>
                </a:solidFill>
              </a:rPr>
              <a:t>immigrant women </a:t>
            </a:r>
          </a:p>
        </p:txBody>
      </p:sp>
      <p:sp>
        <p:nvSpPr>
          <p:cNvPr id="6" name="AutoShape 10">
            <a:extLst>
              <a:ext uri="{FF2B5EF4-FFF2-40B4-BE49-F238E27FC236}">
                <a16:creationId xmlns:a16="http://schemas.microsoft.com/office/drawing/2014/main" id="{BCD96E24-E3FC-410D-81B4-4133724E4DFC}"/>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pic>
        <p:nvPicPr>
          <p:cNvPr id="2" name="Picture 1">
            <a:extLst>
              <a:ext uri="{FF2B5EF4-FFF2-40B4-BE49-F238E27FC236}">
                <a16:creationId xmlns:a16="http://schemas.microsoft.com/office/drawing/2014/main" id="{D6700519-2529-4EC7-8F0E-3F28CDC3742C}"/>
              </a:ext>
            </a:extLst>
          </p:cNvPr>
          <p:cNvPicPr>
            <a:picLocks noChangeAspect="1"/>
          </p:cNvPicPr>
          <p:nvPr/>
        </p:nvPicPr>
        <p:blipFill>
          <a:blip r:embed="rId3"/>
          <a:stretch>
            <a:fillRect/>
          </a:stretch>
        </p:blipFill>
        <p:spPr>
          <a:xfrm>
            <a:off x="1246391" y="1229398"/>
            <a:ext cx="9720000" cy="5400000"/>
          </a:xfrm>
          <a:prstGeom prst="rect">
            <a:avLst/>
          </a:prstGeom>
        </p:spPr>
      </p:pic>
    </p:spTree>
    <p:extLst>
      <p:ext uri="{BB962C8B-B14F-4D97-AF65-F5344CB8AC3E}">
        <p14:creationId xmlns:p14="http://schemas.microsoft.com/office/powerpoint/2010/main" val="341122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9142"/>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Background: Widowhood effect on health </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57399"/>
            <a:ext cx="10962185" cy="4301783"/>
          </a:xfrm>
        </p:spPr>
        <p:txBody>
          <a:bodyPr>
            <a:normAutofit/>
          </a:bodyPr>
          <a:lstStyle/>
          <a:p>
            <a:pPr>
              <a:lnSpc>
                <a:spcPct val="100000"/>
              </a:lnSpc>
              <a:spcBef>
                <a:spcPts val="0"/>
              </a:spcBef>
            </a:pPr>
            <a:r>
              <a:rPr lang="en-US" b="1" dirty="0">
                <a:solidFill>
                  <a:srgbClr val="000000"/>
                </a:solidFill>
              </a:rPr>
              <a:t>Grief: long-lasting and complex emotional experience </a:t>
            </a:r>
          </a:p>
          <a:p>
            <a:pPr marL="271463" indent="-271463">
              <a:lnSpc>
                <a:spcPct val="100000"/>
              </a:lnSpc>
              <a:spcBef>
                <a:spcPts val="0"/>
              </a:spcBef>
              <a:buNone/>
            </a:pPr>
            <a:r>
              <a:rPr lang="en-US" sz="1800" dirty="0">
                <a:solidFill>
                  <a:srgbClr val="000000"/>
                </a:solidFill>
              </a:rPr>
              <a:t>	(Holm et al., 2019; </a:t>
            </a:r>
            <a:r>
              <a:rPr lang="en-US" sz="1800" dirty="0" err="1">
                <a:solidFill>
                  <a:srgbClr val="000000"/>
                </a:solidFill>
              </a:rPr>
              <a:t>Onrust</a:t>
            </a:r>
            <a:r>
              <a:rPr lang="en-US" sz="1800" dirty="0">
                <a:solidFill>
                  <a:srgbClr val="000000"/>
                </a:solidFill>
              </a:rPr>
              <a:t> &amp; </a:t>
            </a:r>
            <a:r>
              <a:rPr lang="en-US" sz="1800" dirty="0" err="1">
                <a:solidFill>
                  <a:srgbClr val="000000"/>
                </a:solidFill>
              </a:rPr>
              <a:t>Cuijpers</a:t>
            </a:r>
            <a:r>
              <a:rPr lang="en-US" sz="1800" dirty="0">
                <a:solidFill>
                  <a:srgbClr val="000000"/>
                </a:solidFill>
              </a:rPr>
              <a:t>, 2006) </a:t>
            </a:r>
          </a:p>
          <a:p>
            <a:pPr marL="271463" indent="-271463">
              <a:lnSpc>
                <a:spcPct val="100000"/>
              </a:lnSpc>
              <a:spcBef>
                <a:spcPts val="0"/>
              </a:spcBef>
              <a:buNone/>
            </a:pPr>
            <a:endParaRPr lang="en-US" sz="1800" dirty="0">
              <a:solidFill>
                <a:srgbClr val="000000"/>
              </a:solidFill>
            </a:endParaRPr>
          </a:p>
          <a:p>
            <a:pPr>
              <a:lnSpc>
                <a:spcPct val="100000"/>
              </a:lnSpc>
              <a:spcBef>
                <a:spcPts val="0"/>
              </a:spcBef>
            </a:pPr>
            <a:r>
              <a:rPr lang="en-US" b="1" dirty="0">
                <a:solidFill>
                  <a:srgbClr val="000000"/>
                </a:solidFill>
              </a:rPr>
              <a:t>Faced with the task of dramatically restructuring day-to-day lives </a:t>
            </a:r>
          </a:p>
          <a:p>
            <a:pPr marL="271463" indent="-271463">
              <a:lnSpc>
                <a:spcPct val="100000"/>
              </a:lnSpc>
              <a:spcBef>
                <a:spcPts val="0"/>
              </a:spcBef>
              <a:buNone/>
            </a:pPr>
            <a:r>
              <a:rPr lang="en-US" sz="1800" dirty="0">
                <a:solidFill>
                  <a:srgbClr val="000000"/>
                </a:solidFill>
              </a:rPr>
              <a:t>	(</a:t>
            </a:r>
            <a:r>
              <a:rPr lang="en-US" sz="1800" dirty="0" err="1">
                <a:solidFill>
                  <a:srgbClr val="000000"/>
                </a:solidFill>
              </a:rPr>
              <a:t>Carr</a:t>
            </a:r>
            <a:r>
              <a:rPr lang="en-US" sz="1800" dirty="0">
                <a:solidFill>
                  <a:srgbClr val="000000"/>
                </a:solidFill>
              </a:rPr>
              <a:t> &amp; Bodnar-</a:t>
            </a:r>
            <a:r>
              <a:rPr lang="en-US" sz="1800" dirty="0" err="1">
                <a:solidFill>
                  <a:srgbClr val="000000"/>
                </a:solidFill>
              </a:rPr>
              <a:t>Deren</a:t>
            </a:r>
            <a:r>
              <a:rPr lang="en-US" sz="1800" dirty="0">
                <a:solidFill>
                  <a:srgbClr val="000000"/>
                </a:solidFill>
              </a:rPr>
              <a:t>, 2009; Holm et al., 2019; </a:t>
            </a:r>
            <a:r>
              <a:rPr lang="en-US" sz="1800" dirty="0" err="1">
                <a:solidFill>
                  <a:srgbClr val="000000"/>
                </a:solidFill>
              </a:rPr>
              <a:t>Lillard</a:t>
            </a:r>
            <a:r>
              <a:rPr lang="en-US" sz="1800" dirty="0">
                <a:solidFill>
                  <a:srgbClr val="000000"/>
                </a:solidFill>
              </a:rPr>
              <a:t> &amp; Waite, 2008)</a:t>
            </a:r>
          </a:p>
          <a:p>
            <a:pPr marL="271463" indent="-271463">
              <a:lnSpc>
                <a:spcPct val="100000"/>
              </a:lnSpc>
              <a:spcBef>
                <a:spcPts val="0"/>
              </a:spcBef>
              <a:buNone/>
            </a:pPr>
            <a:endParaRPr lang="en-US" sz="1800" dirty="0">
              <a:solidFill>
                <a:srgbClr val="000000"/>
              </a:solidFill>
            </a:endParaRPr>
          </a:p>
          <a:p>
            <a:pPr>
              <a:lnSpc>
                <a:spcPct val="100000"/>
              </a:lnSpc>
            </a:pPr>
            <a:r>
              <a:rPr lang="en-US" b="1" dirty="0">
                <a:solidFill>
                  <a:srgbClr val="000000"/>
                </a:solidFill>
              </a:rPr>
              <a:t>Removed health benefits of marriage </a:t>
            </a:r>
            <a:r>
              <a:rPr lang="en-US" dirty="0">
                <a:solidFill>
                  <a:srgbClr val="000000"/>
                </a:solidFill>
              </a:rPr>
              <a:t>(social, emotional, and material support and the promotion of healthy behaviors) </a:t>
            </a:r>
          </a:p>
          <a:p>
            <a:pPr marL="271463" indent="-271463">
              <a:lnSpc>
                <a:spcPct val="100000"/>
              </a:lnSpc>
              <a:buNone/>
            </a:pPr>
            <a:r>
              <a:rPr lang="en-US" sz="1800" dirty="0">
                <a:solidFill>
                  <a:srgbClr val="000000"/>
                </a:solidFill>
              </a:rPr>
              <a:t>	(Holm et al., 2019; </a:t>
            </a:r>
            <a:r>
              <a:rPr lang="en-US" sz="1800" dirty="0" err="1">
                <a:solidFill>
                  <a:srgbClr val="000000"/>
                </a:solidFill>
              </a:rPr>
              <a:t>Iwashyna</a:t>
            </a:r>
            <a:r>
              <a:rPr lang="en-US" sz="1800" dirty="0">
                <a:solidFill>
                  <a:srgbClr val="000000"/>
                </a:solidFill>
              </a:rPr>
              <a:t> &amp; Christakis, 2003; </a:t>
            </a:r>
            <a:r>
              <a:rPr lang="en-US" sz="1800" dirty="0" err="1">
                <a:solidFill>
                  <a:srgbClr val="000000"/>
                </a:solidFill>
              </a:rPr>
              <a:t>Lillard</a:t>
            </a:r>
            <a:r>
              <a:rPr lang="en-US" sz="1800" dirty="0">
                <a:solidFill>
                  <a:srgbClr val="000000"/>
                </a:solidFill>
              </a:rPr>
              <a:t> &amp; Waite, 2008)</a:t>
            </a:r>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65385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24060" y="473459"/>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Background: Variations across social groups</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57399"/>
            <a:ext cx="10962185" cy="4301783"/>
          </a:xfrm>
        </p:spPr>
        <p:txBody>
          <a:bodyPr>
            <a:normAutofit/>
          </a:bodyPr>
          <a:lstStyle/>
          <a:p>
            <a:pPr>
              <a:lnSpc>
                <a:spcPct val="100000"/>
              </a:lnSpc>
              <a:spcBef>
                <a:spcPts val="0"/>
              </a:spcBef>
            </a:pPr>
            <a:r>
              <a:rPr lang="en-US" b="1" dirty="0">
                <a:solidFill>
                  <a:srgbClr val="000000"/>
                </a:solidFill>
              </a:rPr>
              <a:t>A greater toll on men’s than women’s health </a:t>
            </a:r>
          </a:p>
          <a:p>
            <a:pPr marL="728663" lvl="1" indent="-271463">
              <a:lnSpc>
                <a:spcPct val="100000"/>
              </a:lnSpc>
              <a:spcBef>
                <a:spcPts val="0"/>
              </a:spcBef>
              <a:buNone/>
            </a:pPr>
            <a:r>
              <a:rPr lang="en-US" sz="1800" dirty="0">
                <a:solidFill>
                  <a:srgbClr val="000000"/>
                </a:solidFill>
              </a:rPr>
              <a:t>(</a:t>
            </a:r>
            <a:r>
              <a:rPr lang="en-US" sz="1800" dirty="0" err="1">
                <a:solidFill>
                  <a:srgbClr val="000000"/>
                </a:solidFill>
              </a:rPr>
              <a:t>Carr</a:t>
            </a:r>
            <a:r>
              <a:rPr lang="en-US" sz="1800" dirty="0">
                <a:solidFill>
                  <a:srgbClr val="000000"/>
                </a:solidFill>
              </a:rPr>
              <a:t> &amp; Bodnar-</a:t>
            </a:r>
            <a:r>
              <a:rPr lang="en-US" sz="1800" dirty="0" err="1">
                <a:solidFill>
                  <a:srgbClr val="000000"/>
                </a:solidFill>
              </a:rPr>
              <a:t>Deren</a:t>
            </a:r>
            <a:r>
              <a:rPr lang="en-US" sz="1800" dirty="0">
                <a:solidFill>
                  <a:srgbClr val="000000"/>
                </a:solidFill>
              </a:rPr>
              <a:t>, 2009; Moon et al., 2011)</a:t>
            </a:r>
          </a:p>
          <a:p>
            <a:pPr marL="728663" lvl="1" indent="-271463">
              <a:lnSpc>
                <a:spcPct val="100000"/>
              </a:lnSpc>
              <a:spcBef>
                <a:spcPts val="0"/>
              </a:spcBef>
              <a:buNone/>
            </a:pPr>
            <a:endParaRPr lang="en-US" sz="1800" dirty="0">
              <a:solidFill>
                <a:srgbClr val="000000"/>
              </a:solidFill>
            </a:endParaRPr>
          </a:p>
          <a:p>
            <a:pPr>
              <a:lnSpc>
                <a:spcPct val="100000"/>
              </a:lnSpc>
              <a:spcBef>
                <a:spcPts val="0"/>
              </a:spcBef>
            </a:pPr>
            <a:r>
              <a:rPr lang="en-US" b="1" dirty="0">
                <a:solidFill>
                  <a:srgbClr val="000000"/>
                </a:solidFill>
              </a:rPr>
              <a:t>More detrimental at younger than older ages</a:t>
            </a:r>
          </a:p>
          <a:p>
            <a:pPr marL="271463" indent="-271463">
              <a:lnSpc>
                <a:spcPct val="100000"/>
              </a:lnSpc>
              <a:spcBef>
                <a:spcPts val="0"/>
              </a:spcBef>
              <a:buNone/>
            </a:pPr>
            <a:r>
              <a:rPr lang="en-US" dirty="0">
                <a:solidFill>
                  <a:srgbClr val="000000"/>
                </a:solidFill>
              </a:rPr>
              <a:t>	</a:t>
            </a:r>
            <a:r>
              <a:rPr lang="en-US" sz="1800" dirty="0">
                <a:solidFill>
                  <a:srgbClr val="000000"/>
                </a:solidFill>
              </a:rPr>
              <a:t>(</a:t>
            </a:r>
            <a:r>
              <a:rPr lang="en-US" sz="1800" dirty="0" err="1">
                <a:solidFill>
                  <a:srgbClr val="000000"/>
                </a:solidFill>
              </a:rPr>
              <a:t>Martikainen</a:t>
            </a:r>
            <a:r>
              <a:rPr lang="en-US" sz="1800" dirty="0">
                <a:solidFill>
                  <a:srgbClr val="000000"/>
                </a:solidFill>
              </a:rPr>
              <a:t> &amp; </a:t>
            </a:r>
            <a:r>
              <a:rPr lang="en-US" sz="1800" dirty="0" err="1">
                <a:solidFill>
                  <a:srgbClr val="000000"/>
                </a:solidFill>
              </a:rPr>
              <a:t>Valkonen</a:t>
            </a:r>
            <a:r>
              <a:rPr lang="en-US" sz="1800" dirty="0">
                <a:solidFill>
                  <a:srgbClr val="000000"/>
                </a:solidFill>
              </a:rPr>
              <a:t>, 1996; Schaefer et al., 1995; Shor et al., 2012)</a:t>
            </a:r>
          </a:p>
          <a:p>
            <a:pPr marL="271463" indent="-271463">
              <a:lnSpc>
                <a:spcPct val="100000"/>
              </a:lnSpc>
              <a:spcBef>
                <a:spcPts val="0"/>
              </a:spcBef>
              <a:buNone/>
            </a:pPr>
            <a:endParaRPr lang="en-US" sz="1800" dirty="0">
              <a:solidFill>
                <a:srgbClr val="000000"/>
              </a:solidFill>
            </a:endParaRPr>
          </a:p>
          <a:p>
            <a:pPr>
              <a:lnSpc>
                <a:spcPct val="100000"/>
              </a:lnSpc>
              <a:spcBef>
                <a:spcPts val="0"/>
              </a:spcBef>
            </a:pPr>
            <a:r>
              <a:rPr lang="en-US" b="1" dirty="0">
                <a:solidFill>
                  <a:srgbClr val="000000"/>
                </a:solidFill>
              </a:rPr>
              <a:t>Stronger for persons of lower socioeconomic status </a:t>
            </a:r>
          </a:p>
          <a:p>
            <a:pPr marL="271463" indent="-271463">
              <a:lnSpc>
                <a:spcPct val="100000"/>
              </a:lnSpc>
              <a:spcBef>
                <a:spcPts val="0"/>
              </a:spcBef>
              <a:buNone/>
            </a:pPr>
            <a:r>
              <a:rPr lang="en-US" dirty="0">
                <a:solidFill>
                  <a:srgbClr val="000000"/>
                </a:solidFill>
              </a:rPr>
              <a:t>	</a:t>
            </a:r>
            <a:r>
              <a:rPr lang="en-US" sz="1800" dirty="0">
                <a:solidFill>
                  <a:srgbClr val="000000"/>
                </a:solidFill>
              </a:rPr>
              <a:t>(Sullivan &amp; Fenelon, 2014)</a:t>
            </a:r>
          </a:p>
          <a:p>
            <a:pPr marL="271463" indent="-271463">
              <a:lnSpc>
                <a:spcPct val="100000"/>
              </a:lnSpc>
              <a:spcBef>
                <a:spcPts val="0"/>
              </a:spcBef>
              <a:buNone/>
            </a:pPr>
            <a:endParaRPr lang="en-US" sz="1800" dirty="0">
              <a:solidFill>
                <a:srgbClr val="000000"/>
              </a:solidFill>
            </a:endParaRPr>
          </a:p>
          <a:p>
            <a:pPr>
              <a:lnSpc>
                <a:spcPct val="100000"/>
              </a:lnSpc>
              <a:spcBef>
                <a:spcPts val="0"/>
              </a:spcBef>
            </a:pPr>
            <a:r>
              <a:rPr lang="en-US" b="1" dirty="0">
                <a:solidFill>
                  <a:srgbClr val="000000"/>
                </a:solidFill>
              </a:rPr>
              <a:t>Stronger for White than Black Americans</a:t>
            </a:r>
          </a:p>
          <a:p>
            <a:pPr marL="271463" indent="-271463">
              <a:lnSpc>
                <a:spcPct val="100000"/>
              </a:lnSpc>
              <a:spcBef>
                <a:spcPts val="0"/>
              </a:spcBef>
              <a:buNone/>
            </a:pPr>
            <a:r>
              <a:rPr lang="en-US" dirty="0">
                <a:solidFill>
                  <a:srgbClr val="000000"/>
                </a:solidFill>
              </a:rPr>
              <a:t>	</a:t>
            </a:r>
            <a:r>
              <a:rPr lang="en-US" sz="1800" dirty="0">
                <a:solidFill>
                  <a:srgbClr val="000000"/>
                </a:solidFill>
              </a:rPr>
              <a:t>(</a:t>
            </a:r>
            <a:r>
              <a:rPr lang="en-US" sz="1800" dirty="0" err="1">
                <a:solidFill>
                  <a:srgbClr val="000000"/>
                </a:solidFill>
              </a:rPr>
              <a:t>Elwert</a:t>
            </a:r>
            <a:r>
              <a:rPr lang="en-US" sz="1800" dirty="0">
                <a:solidFill>
                  <a:srgbClr val="000000"/>
                </a:solidFill>
              </a:rPr>
              <a:t> &amp; Christakis, 1995) </a:t>
            </a:r>
          </a:p>
          <a:p>
            <a:pPr>
              <a:lnSpc>
                <a:spcPct val="100000"/>
              </a:lnSpc>
              <a:spcBef>
                <a:spcPts val="0"/>
              </a:spcBef>
            </a:pPr>
            <a:endParaRPr lang="en-US" dirty="0">
              <a:solidFill>
                <a:srgbClr val="000000"/>
              </a:solidFill>
            </a:endParaRPr>
          </a:p>
          <a:p>
            <a:pPr marL="271463" indent="-271463">
              <a:lnSpc>
                <a:spcPct val="100000"/>
              </a:lnSpc>
              <a:buNone/>
            </a:pPr>
            <a:endParaRPr lang="en-US" sz="1800" dirty="0">
              <a:solidFill>
                <a:srgbClr val="000000"/>
              </a:solidFill>
            </a:endParaRP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203729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75"/>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Motivation: Variations by migration background</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1760484"/>
            <a:ext cx="10962185" cy="4752528"/>
          </a:xfrm>
        </p:spPr>
        <p:txBody>
          <a:bodyPr>
            <a:normAutofit/>
          </a:bodyPr>
          <a:lstStyle/>
          <a:p>
            <a:r>
              <a:rPr lang="en-US" b="1" dirty="0"/>
              <a:t>Initial health advantage </a:t>
            </a:r>
            <a:r>
              <a:rPr lang="es-ES" sz="1800" dirty="0"/>
              <a:t>(</a:t>
            </a:r>
            <a:r>
              <a:rPr lang="es-ES" sz="1800" dirty="0" err="1"/>
              <a:t>Abraído</a:t>
            </a:r>
            <a:r>
              <a:rPr lang="es-ES" sz="1800" dirty="0"/>
              <a:t>-Lanza et al., 1999; Razum, 2006)</a:t>
            </a:r>
          </a:p>
          <a:p>
            <a:pPr marL="271463" indent="-271463">
              <a:buNone/>
            </a:pPr>
            <a:r>
              <a:rPr lang="de-DE" i="1" dirty="0"/>
              <a:t>=&gt; More </a:t>
            </a:r>
            <a:r>
              <a:rPr lang="de-DE" i="1" dirty="0" err="1"/>
              <a:t>resilience</a:t>
            </a:r>
            <a:r>
              <a:rPr lang="de-DE" i="1" dirty="0"/>
              <a:t> </a:t>
            </a:r>
            <a:r>
              <a:rPr lang="de-DE" i="1" dirty="0" err="1"/>
              <a:t>to</a:t>
            </a:r>
            <a:r>
              <a:rPr lang="de-DE" i="1" dirty="0"/>
              <a:t> </a:t>
            </a:r>
            <a:r>
              <a:rPr lang="de-DE" i="1" dirty="0" err="1"/>
              <a:t>the</a:t>
            </a:r>
            <a:r>
              <a:rPr lang="de-DE" i="1" dirty="0"/>
              <a:t> </a:t>
            </a:r>
            <a:r>
              <a:rPr lang="en-US" i="1" dirty="0"/>
              <a:t>bereavement stress </a:t>
            </a:r>
            <a:endParaRPr lang="de-DE" i="1" dirty="0"/>
          </a:p>
          <a:p>
            <a:pPr marL="271463" indent="-271463">
              <a:buNone/>
            </a:pPr>
            <a:endParaRPr lang="de-DE" sz="1800" b="1" dirty="0"/>
          </a:p>
          <a:p>
            <a:r>
              <a:rPr lang="de-DE" b="1" dirty="0" err="1"/>
              <a:t>Social</a:t>
            </a:r>
            <a:r>
              <a:rPr lang="de-DE" b="1" dirty="0"/>
              <a:t>, </a:t>
            </a:r>
            <a:r>
              <a:rPr lang="de-DE" b="1" dirty="0" err="1"/>
              <a:t>economic</a:t>
            </a:r>
            <a:r>
              <a:rPr lang="de-DE" b="1" dirty="0"/>
              <a:t>, and health </a:t>
            </a:r>
            <a:r>
              <a:rPr lang="de-DE" b="1" dirty="0" err="1"/>
              <a:t>disadvantages</a:t>
            </a:r>
            <a:r>
              <a:rPr lang="de-DE" b="1" dirty="0"/>
              <a:t> </a:t>
            </a:r>
            <a:r>
              <a:rPr lang="de-DE" sz="1800" dirty="0"/>
              <a:t>(</a:t>
            </a:r>
            <a:r>
              <a:rPr lang="de-DE" sz="1800" dirty="0" err="1"/>
              <a:t>Ciobanu</a:t>
            </a:r>
            <a:r>
              <a:rPr lang="de-DE" sz="1800" dirty="0"/>
              <a:t> et al., 2017; Kristiansen, et al., 2016)</a:t>
            </a:r>
          </a:p>
          <a:p>
            <a:pPr marL="0" indent="0">
              <a:buNone/>
            </a:pPr>
            <a:r>
              <a:rPr lang="de-DE" i="1" dirty="0"/>
              <a:t>=&gt; The </a:t>
            </a:r>
            <a:r>
              <a:rPr lang="en-US" i="1" dirty="0"/>
              <a:t>stress of losing a spouse more potent </a:t>
            </a:r>
            <a:endParaRPr lang="de-DE" i="1" dirty="0"/>
          </a:p>
          <a:p>
            <a:endParaRPr lang="en-US" dirty="0"/>
          </a:p>
          <a:p>
            <a:r>
              <a:rPr lang="en-US" b="1" dirty="0"/>
              <a:t>Coping with widowhood in an unfamiliar cultural context</a:t>
            </a:r>
            <a:r>
              <a:rPr lang="en-US" dirty="0"/>
              <a:t> </a:t>
            </a:r>
            <a:r>
              <a:rPr lang="da-DK" sz="1800" dirty="0"/>
              <a:t>(Kokou-Kpolou et al., 2017; Saito, 2014)</a:t>
            </a:r>
            <a:endParaRPr lang="en-US" sz="1800" dirty="0"/>
          </a:p>
          <a:p>
            <a:pPr marL="0" indent="0">
              <a:buNone/>
            </a:pPr>
            <a:r>
              <a:rPr lang="de-DE" i="1" dirty="0"/>
              <a:t>=&gt;</a:t>
            </a:r>
            <a:r>
              <a:rPr lang="en-US" i="1" dirty="0"/>
              <a:t> Worsening of the experience of grief</a:t>
            </a:r>
            <a:endParaRPr lang="en-US" sz="1800" i="1" dirty="0"/>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50429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67"/>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Research Questions </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69432"/>
            <a:ext cx="10962185" cy="4070597"/>
          </a:xfrm>
        </p:spPr>
        <p:txBody>
          <a:bodyPr>
            <a:normAutofit/>
          </a:bodyPr>
          <a:lstStyle/>
          <a:p>
            <a:pPr marL="514350" lvl="1" indent="-514350">
              <a:buFont typeface="+mj-lt"/>
              <a:buAutoNum type="arabicPeriod"/>
            </a:pPr>
            <a:r>
              <a:rPr lang="en-US" sz="2800" b="1" dirty="0"/>
              <a:t>Does the relationship between widowhood and mortality differ between native- and foreign-born persons residing in Denmark? </a:t>
            </a:r>
          </a:p>
          <a:p>
            <a:pPr marL="514350" lvl="1" indent="-514350">
              <a:buFont typeface="+mj-lt"/>
              <a:buAutoNum type="arabicPeriod"/>
            </a:pPr>
            <a:endParaRPr lang="en-US" sz="2800" b="1" dirty="0"/>
          </a:p>
          <a:p>
            <a:pPr marL="514350" lvl="1" indent="-514350">
              <a:buFont typeface="+mj-lt"/>
              <a:buAutoNum type="arabicPeriod"/>
            </a:pPr>
            <a:r>
              <a:rPr lang="en-US" sz="2800" b="1" dirty="0"/>
              <a:t>Are there country-of-origin differences in these patterns?  </a:t>
            </a:r>
          </a:p>
          <a:p>
            <a:pPr marL="514350" lvl="1" indent="-514350">
              <a:buFont typeface="+mj-lt"/>
              <a:buAutoNum type="arabicPeriod"/>
            </a:pPr>
            <a:endParaRPr lang="en-US" sz="2800" dirty="0"/>
          </a:p>
        </p:txBody>
      </p:sp>
      <p:sp>
        <p:nvSpPr>
          <p:cNvPr id="4" name="AutoShape 9">
            <a:extLst>
              <a:ext uri="{FF2B5EF4-FFF2-40B4-BE49-F238E27FC236}">
                <a16:creationId xmlns:a16="http://schemas.microsoft.com/office/drawing/2014/main" id="{45B3BE9A-D49C-4BFB-9B52-B5A3D98113D4}"/>
              </a:ext>
            </a:extLst>
          </p:cNvPr>
          <p:cNvSpPr/>
          <p:nvPr/>
        </p:nvSpPr>
        <p:spPr>
          <a:xfrm flipV="1">
            <a:off x="0" y="6193926"/>
            <a:ext cx="1876425" cy="0"/>
          </a:xfrm>
          <a:prstGeom prst="line">
            <a:avLst/>
          </a:prstGeom>
          <a:ln w="47625" cap="flat">
            <a:solidFill>
              <a:srgbClr val="004664"/>
            </a:solidFill>
            <a:prstDash val="solid"/>
            <a:headEnd type="none" w="sm" len="sm"/>
            <a:tailEnd type="oval" w="lg" len="lg"/>
          </a:ln>
        </p:spPr>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416246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C731570-8DBA-4B74-80F4-8B4C3BD67C84}"/>
              </a:ext>
            </a:extLst>
          </p:cNvPr>
          <p:cNvSpPr>
            <a:spLocks noChangeArrowheads="1"/>
          </p:cNvSpPr>
          <p:nvPr/>
        </p:nvSpPr>
        <p:spPr bwMode="auto">
          <a:xfrm>
            <a:off x="0" y="474673"/>
            <a:ext cx="12192000" cy="6858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eaLnBrk="0" hangingPunct="0"/>
            <a:r>
              <a:rPr lang="en-US" sz="3200" b="1" dirty="0">
                <a:solidFill>
                  <a:srgbClr val="004664"/>
                </a:solidFill>
              </a:rPr>
              <a:t>Methods: Study population</a:t>
            </a:r>
          </a:p>
        </p:txBody>
      </p:sp>
      <p:sp>
        <p:nvSpPr>
          <p:cNvPr id="6" name="Content Placeholder 2">
            <a:extLst>
              <a:ext uri="{FF2B5EF4-FFF2-40B4-BE49-F238E27FC236}">
                <a16:creationId xmlns:a16="http://schemas.microsoft.com/office/drawing/2014/main" id="{409D1816-3D38-4A6D-9EA9-5676DB146DF2}"/>
              </a:ext>
            </a:extLst>
          </p:cNvPr>
          <p:cNvSpPr>
            <a:spLocks noGrp="1"/>
          </p:cNvSpPr>
          <p:nvPr>
            <p:ph idx="1"/>
          </p:nvPr>
        </p:nvSpPr>
        <p:spPr>
          <a:xfrm>
            <a:off x="623679" y="2057400"/>
            <a:ext cx="10962185" cy="4082629"/>
          </a:xfrm>
        </p:spPr>
        <p:txBody>
          <a:bodyPr>
            <a:normAutofit/>
          </a:bodyPr>
          <a:lstStyle/>
          <a:p>
            <a:pPr marL="0" lvl="1" indent="0">
              <a:buNone/>
            </a:pPr>
            <a:r>
              <a:rPr lang="en-US" sz="2800" dirty="0"/>
              <a:t>Danish register data, 1980-2014</a:t>
            </a:r>
          </a:p>
          <a:p>
            <a:pPr marL="0" lvl="1" indent="0">
              <a:buNone/>
            </a:pPr>
            <a:endParaRPr lang="en-US" sz="2800" dirty="0"/>
          </a:p>
          <a:p>
            <a:pPr marL="0" lvl="1" indent="0">
              <a:buNone/>
            </a:pPr>
            <a:r>
              <a:rPr lang="en-US" sz="2800" dirty="0"/>
              <a:t>Enter </a:t>
            </a:r>
            <a:r>
              <a:rPr lang="en-US" sz="2800" b="1" dirty="0"/>
              <a:t>the study population</a:t>
            </a:r>
            <a:r>
              <a:rPr lang="en-US" sz="2800" dirty="0"/>
              <a:t>:  </a:t>
            </a:r>
          </a:p>
          <a:p>
            <a:pPr marL="514350" lvl="1" indent="-514350">
              <a:buAutoNum type="alphaLcParenBoth"/>
            </a:pPr>
            <a:r>
              <a:rPr lang="en-US" sz="2800" dirty="0"/>
              <a:t>the month they turned 50 if married, </a:t>
            </a:r>
          </a:p>
          <a:p>
            <a:pPr marL="514350" lvl="1" indent="-514350">
              <a:buAutoNum type="alphaLcParenBoth"/>
            </a:pPr>
            <a:r>
              <a:rPr lang="en-US" sz="2800" dirty="0"/>
              <a:t>at the time of marriage if 50 or older, or </a:t>
            </a:r>
          </a:p>
          <a:p>
            <a:pPr marL="514350" lvl="1" indent="-514350">
              <a:buAutoNum type="alphaLcParenBoth"/>
            </a:pPr>
            <a:r>
              <a:rPr lang="en-US" sz="2800" dirty="0"/>
              <a:t>at the time of immigration for married persons who moved to Denmark when they were 50 and older. </a:t>
            </a:r>
          </a:p>
          <a:p>
            <a:pPr marL="0" lvl="1" indent="0">
              <a:buNone/>
            </a:pPr>
            <a:endParaRPr lang="en-US" sz="2800" dirty="0"/>
          </a:p>
          <a:p>
            <a:pPr marL="0" lvl="1" indent="0">
              <a:buNone/>
            </a:pPr>
            <a:r>
              <a:rPr lang="en-US" sz="2800" dirty="0"/>
              <a:t>2,198,043 persons (37,841,825 person-years)</a:t>
            </a:r>
          </a:p>
        </p:txBody>
      </p:sp>
      <p:sp>
        <p:nvSpPr>
          <p:cNvPr id="7" name="AutoShape 10">
            <a:extLst>
              <a:ext uri="{FF2B5EF4-FFF2-40B4-BE49-F238E27FC236}">
                <a16:creationId xmlns:a16="http://schemas.microsoft.com/office/drawing/2014/main" id="{D58B7AFA-F875-46C0-BD6F-D77E2D2C094D}"/>
              </a:ext>
            </a:extLst>
          </p:cNvPr>
          <p:cNvSpPr/>
          <p:nvPr/>
        </p:nvSpPr>
        <p:spPr>
          <a:xfrm flipV="1">
            <a:off x="10393994" y="669885"/>
            <a:ext cx="1798006" cy="0"/>
          </a:xfrm>
          <a:prstGeom prst="line">
            <a:avLst/>
          </a:prstGeom>
          <a:ln w="47625" cap="flat">
            <a:solidFill>
              <a:srgbClr val="004664"/>
            </a:solidFill>
            <a:prstDash val="solid"/>
            <a:headEnd type="oval" w="lg" len="lg"/>
            <a:tailEnd type="none" w="sm" len="sm"/>
          </a:ln>
        </p:spPr>
      </p:sp>
    </p:spTree>
    <p:extLst>
      <p:ext uri="{BB962C8B-B14F-4D97-AF65-F5344CB8AC3E}">
        <p14:creationId xmlns:p14="http://schemas.microsoft.com/office/powerpoint/2010/main" val="180929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3619</Words>
  <Application>Microsoft Office PowerPoint</Application>
  <PresentationFormat>Widescreen</PresentationFormat>
  <Paragraphs>250</Paragraphs>
  <Slides>44</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Symbol</vt:lpstr>
      <vt:lpstr>Office Theme</vt:lpstr>
      <vt:lpstr>PowerPoint Presentation</vt:lpstr>
      <vt:lpstr>Structure of my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Oksuzyan, Anna</dc:creator>
  <cp:lastModifiedBy>Oksuzyan, Anna</cp:lastModifiedBy>
  <cp:revision>646</cp:revision>
  <dcterms:created xsi:type="dcterms:W3CDTF">2021-06-08T07:08:03Z</dcterms:created>
  <dcterms:modified xsi:type="dcterms:W3CDTF">2024-09-24T11:09:54Z</dcterms:modified>
</cp:coreProperties>
</file>