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76" r:id="rId3"/>
    <p:sldId id="257" r:id="rId4"/>
    <p:sldId id="290" r:id="rId5"/>
    <p:sldId id="282" r:id="rId6"/>
    <p:sldId id="288" r:id="rId7"/>
    <p:sldId id="261" r:id="rId8"/>
    <p:sldId id="263" r:id="rId9"/>
    <p:sldId id="264" r:id="rId10"/>
    <p:sldId id="265" r:id="rId11"/>
    <p:sldId id="289" r:id="rId12"/>
    <p:sldId id="287" r:id="rId13"/>
  </p:sldIdLst>
  <p:sldSz cx="12192000" cy="6858000"/>
  <p:notesSz cx="6858000" cy="9144000"/>
  <p:custShowLst>
    <p:custShow name="Diaporama personnalisé 1" id="0">
      <p:sldLst>
        <p:sld r:id="rId2"/>
        <p:sld r:id="rId4"/>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sz="1100" b="1">
                <a:latin typeface="Times New Roman" panose="02020603050405020304" pitchFamily="18" charset="0"/>
                <a:cs typeface="Times New Roman" panose="02020603050405020304" pitchFamily="18" charset="0"/>
              </a:rPr>
              <a:t>Evolution du</a:t>
            </a:r>
            <a:r>
              <a:rPr lang="en-US" sz="1100" b="1" baseline="0">
                <a:latin typeface="Times New Roman" panose="02020603050405020304" pitchFamily="18" charset="0"/>
                <a:cs typeface="Times New Roman" panose="02020603050405020304" pitchFamily="18" charset="0"/>
              </a:rPr>
              <a:t> n</a:t>
            </a:r>
            <a:r>
              <a:rPr lang="en-US" sz="1100" b="1">
                <a:latin typeface="Times New Roman" panose="02020603050405020304" pitchFamily="18" charset="0"/>
                <a:cs typeface="Times New Roman" panose="02020603050405020304" pitchFamily="18" charset="0"/>
              </a:rPr>
              <a:t>ombre de décès Maternelle pour 100 000 naissances vivantes au Cameroun</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de-DE"/>
        </a:p>
      </c:txPr>
    </c:title>
    <c:autoTitleDeleted val="0"/>
    <c:plotArea>
      <c:layout>
        <c:manualLayout>
          <c:layoutTarget val="inner"/>
          <c:xMode val="edge"/>
          <c:yMode val="edge"/>
          <c:x val="2.7777777777777776E-2"/>
          <c:y val="0.13261592300962383"/>
          <c:w val="0.93888888888888888"/>
          <c:h val="0.50549358413531642"/>
        </c:manualLayout>
      </c:layout>
      <c:barChart>
        <c:barDir val="col"/>
        <c:grouping val="clustered"/>
        <c:varyColors val="0"/>
        <c:ser>
          <c:idx val="0"/>
          <c:order val="0"/>
          <c:tx>
            <c:strRef>
              <c:f>Feuil1!$D$4</c:f>
              <c:strCache>
                <c:ptCount val="1"/>
                <c:pt idx="0">
                  <c:v>Nombre de décès Maternelle pour 100 000 naissances vivante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chemeClr val="bg2">
                  <a:lumMod val="75000"/>
                </a:schemeClr>
              </a:solidFill>
              <a:ln>
                <a:noFill/>
              </a:ln>
              <a:effectLst>
                <a:outerShdw blurRad="76200" dir="18900000" sy="23000" kx="-1200000" algn="bl" rotWithShape="0">
                  <a:prstClr val="black">
                    <a:alpha val="20000"/>
                  </a:prstClr>
                </a:outerShdw>
              </a:effectLst>
            </c:spPr>
          </c:dPt>
          <c:dPt>
            <c:idx val="1"/>
            <c:invertIfNegative val="0"/>
            <c:bubble3D val="0"/>
            <c:spPr>
              <a:solidFill>
                <a:schemeClr val="bg2">
                  <a:lumMod val="75000"/>
                </a:schemeClr>
              </a:solidFill>
              <a:ln>
                <a:noFill/>
              </a:ln>
              <a:effectLst>
                <a:outerShdw blurRad="76200" dir="18900000" sy="23000" kx="-1200000" algn="bl" rotWithShape="0">
                  <a:prstClr val="black">
                    <a:alpha val="20000"/>
                  </a:prstClr>
                </a:outerShdw>
              </a:effectLst>
            </c:spPr>
          </c:dPt>
          <c:dPt>
            <c:idx val="2"/>
            <c:invertIfNegative val="0"/>
            <c:bubble3D val="0"/>
            <c:spPr>
              <a:solidFill>
                <a:schemeClr val="accent1">
                  <a:lumMod val="60000"/>
                  <a:lumOff val="40000"/>
                </a:schemeClr>
              </a:solidFill>
              <a:ln>
                <a:noFill/>
              </a:ln>
              <a:effectLst>
                <a:outerShdw blurRad="76200" dir="18900000" sy="23000" kx="-1200000" algn="bl" rotWithShape="0">
                  <a:prstClr val="black">
                    <a:alpha val="20000"/>
                  </a:prstClr>
                </a:outerShdw>
              </a:effectLst>
            </c:spPr>
          </c:dPt>
          <c:dPt>
            <c:idx val="3"/>
            <c:invertIfNegative val="0"/>
            <c:bubble3D val="0"/>
            <c:spPr>
              <a:solidFill>
                <a:srgbClr val="FF0000"/>
              </a:solidFill>
              <a:ln>
                <a:noFill/>
              </a:ln>
              <a:effectLst>
                <a:outerShdw blurRad="76200" dir="18900000" sy="23000" kx="-1200000" algn="bl" rotWithShape="0">
                  <a:prstClr val="black">
                    <a:alpha val="20000"/>
                  </a:prstClr>
                </a:outerShdw>
              </a:effectLst>
            </c:spPr>
          </c:dPt>
          <c:dPt>
            <c:idx val="4"/>
            <c:invertIfNegative val="0"/>
            <c:bubble3D val="0"/>
            <c:spPr>
              <a:solidFill>
                <a:schemeClr val="accent4">
                  <a:lumMod val="40000"/>
                  <a:lumOff val="60000"/>
                </a:schemeClr>
              </a:solidFill>
              <a:ln>
                <a:noFill/>
              </a:ln>
              <a:effectLst>
                <a:outerShdw blurRad="76200" dir="18900000" sy="23000" kx="-1200000" algn="bl" rotWithShape="0">
                  <a:prstClr val="black">
                    <a:alpha val="20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Feuil1!$E$3:$I$3</c:f>
              <c:strCache>
                <c:ptCount val="5"/>
                <c:pt idx="0">
                  <c:v>1989-1998       0-9 ans avant l´EDSC II</c:v>
                </c:pt>
                <c:pt idx="1">
                  <c:v>1991-1997          7-13 ans avant l´EDSC III</c:v>
                </c:pt>
                <c:pt idx="2">
                  <c:v>1998-2004       0-6 ans avant l´EDSC III</c:v>
                </c:pt>
                <c:pt idx="3">
                  <c:v>2004-2011</c:v>
                </c:pt>
                <c:pt idx="4">
                  <c:v>2012-2018</c:v>
                </c:pt>
              </c:strCache>
            </c:strRef>
          </c:cat>
          <c:val>
            <c:numRef>
              <c:f>Feuil1!$E$4:$I$4</c:f>
              <c:numCache>
                <c:formatCode>General</c:formatCode>
                <c:ptCount val="5"/>
                <c:pt idx="0">
                  <c:v>430</c:v>
                </c:pt>
                <c:pt idx="1">
                  <c:v>454</c:v>
                </c:pt>
                <c:pt idx="2">
                  <c:v>669</c:v>
                </c:pt>
                <c:pt idx="3">
                  <c:v>782</c:v>
                </c:pt>
                <c:pt idx="4">
                  <c:v>406</c:v>
                </c:pt>
              </c:numCache>
            </c:numRef>
          </c:val>
        </c:ser>
        <c:dLbls>
          <c:dLblPos val="inEnd"/>
          <c:showLegendKey val="0"/>
          <c:showVal val="1"/>
          <c:showCatName val="0"/>
          <c:showSerName val="0"/>
          <c:showPercent val="0"/>
          <c:showBubbleSize val="0"/>
        </c:dLbls>
        <c:gapWidth val="41"/>
        <c:axId val="-576248688"/>
        <c:axId val="-576247600"/>
      </c:barChart>
      <c:catAx>
        <c:axId val="-576248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de-DE"/>
          </a:p>
        </c:txPr>
        <c:crossAx val="-576247600"/>
        <c:crosses val="autoZero"/>
        <c:auto val="1"/>
        <c:lblAlgn val="ctr"/>
        <c:lblOffset val="100"/>
        <c:noMultiLvlLbl val="0"/>
      </c:catAx>
      <c:valAx>
        <c:axId val="-576247600"/>
        <c:scaling>
          <c:orientation val="minMax"/>
        </c:scaling>
        <c:delete val="1"/>
        <c:axPos val="l"/>
        <c:numFmt formatCode="General" sourceLinked="1"/>
        <c:majorTickMark val="none"/>
        <c:minorTickMark val="none"/>
        <c:tickLblPos val="nextTo"/>
        <c:crossAx val="-5762486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bg1"/>
      </a:solidFill>
      <a:round/>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0.09167</cdr:x>
      <cdr:y>0.8125</cdr:y>
    </cdr:from>
    <cdr:to>
      <cdr:x>0.91458</cdr:x>
      <cdr:y>0.98264</cdr:y>
    </cdr:to>
    <cdr:sp macro="" textlink="">
      <cdr:nvSpPr>
        <cdr:cNvPr id="2" name="Zone de texte 1"/>
        <cdr:cNvSpPr txBox="1"/>
      </cdr:nvSpPr>
      <cdr:spPr>
        <a:xfrm xmlns:a="http://schemas.openxmlformats.org/drawingml/2006/main">
          <a:off x="419100" y="2228850"/>
          <a:ext cx="3762375"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b="1" i="1" u="sng" dirty="0" err="1" smtClean="0">
              <a:latin typeface="Times New Roman" panose="02020603050405020304" pitchFamily="18" charset="0"/>
              <a:cs typeface="Times New Roman" panose="02020603050405020304" pitchFamily="18" charset="0"/>
            </a:rPr>
            <a:t>Sources</a:t>
          </a:r>
          <a:r>
            <a:rPr lang="de-DE" sz="1000" b="1" i="1" u="sng" dirty="0">
              <a:latin typeface="Times New Roman" panose="02020603050405020304" pitchFamily="18" charset="0"/>
              <a:cs typeface="Times New Roman" panose="02020603050405020304" pitchFamily="18" charset="0"/>
            </a:rPr>
            <a:t>:</a:t>
          </a:r>
          <a:r>
            <a:rPr lang="de-DE" sz="1000" i="1" baseline="0" dirty="0">
              <a:latin typeface="Times New Roman" panose="02020603050405020304" pitchFamily="18" charset="0"/>
              <a:cs typeface="Times New Roman" panose="02020603050405020304" pitchFamily="18" charset="0"/>
            </a:rPr>
            <a:t> </a:t>
          </a:r>
          <a:r>
            <a:rPr lang="fr-FR" sz="1000" i="1" dirty="0">
              <a:effectLst/>
              <a:latin typeface="Times New Roman" panose="02020603050405020304" pitchFamily="18" charset="0"/>
              <a:ea typeface="+mn-ea"/>
              <a:cs typeface="Times New Roman" panose="02020603050405020304" pitchFamily="18" charset="0"/>
            </a:rPr>
            <a:t>INS Cameroun, rapport EDS 2004;</a:t>
          </a:r>
          <a:r>
            <a:rPr lang="fr-FR" sz="1000" i="1" baseline="0" dirty="0">
              <a:effectLst/>
              <a:latin typeface="Times New Roman" panose="02020603050405020304" pitchFamily="18" charset="0"/>
              <a:ea typeface="+mn-ea"/>
              <a:cs typeface="Times New Roman" panose="02020603050405020304" pitchFamily="18" charset="0"/>
            </a:rPr>
            <a:t> </a:t>
          </a:r>
          <a:r>
            <a:rPr lang="fr-FR" sz="1000" i="1" dirty="0">
              <a:effectLst/>
              <a:latin typeface="Times New Roman" panose="02020603050405020304" pitchFamily="18" charset="0"/>
              <a:ea typeface="+mn-ea"/>
              <a:cs typeface="Times New Roman" panose="02020603050405020304" pitchFamily="18" charset="0"/>
            </a:rPr>
            <a:t> INS Cameroun, rapport EDS,-MICS 2011 </a:t>
          </a:r>
          <a:r>
            <a:rPr lang="de-DE" sz="1000" i="1" baseline="0" dirty="0">
              <a:effectLst/>
              <a:latin typeface="Times New Roman" panose="02020603050405020304" pitchFamily="18" charset="0"/>
              <a:ea typeface="+mn-ea"/>
              <a:cs typeface="Times New Roman" panose="02020603050405020304" pitchFamily="18" charset="0"/>
            </a:rPr>
            <a:t>; </a:t>
          </a:r>
          <a:r>
            <a:rPr lang="fr-FR" sz="1000" i="1" dirty="0">
              <a:effectLst/>
              <a:latin typeface="Times New Roman" panose="02020603050405020304" pitchFamily="18" charset="0"/>
              <a:ea typeface="+mn-ea"/>
              <a:cs typeface="Times New Roman" panose="02020603050405020304" pitchFamily="18" charset="0"/>
            </a:rPr>
            <a:t>INS Cameroun, rapport EDS-MICS 2018</a:t>
          </a:r>
          <a:endParaRPr lang="de-DE" sz="1000" i="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97484-3A8C-4171-87C6-64DC2B8F9736}" type="datetimeFigureOut">
              <a:rPr lang="fr-FR" smtClean="0"/>
              <a:t>21/09/2021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2FCCA-C18D-4445-A74C-2525F9D8650F}" type="slidenum">
              <a:rPr lang="fr-FR" smtClean="0"/>
              <a:t>‹N°›</a:t>
            </a:fld>
            <a:endParaRPr lang="fr-FR"/>
          </a:p>
        </p:txBody>
      </p:sp>
    </p:spTree>
    <p:extLst>
      <p:ext uri="{BB962C8B-B14F-4D97-AF65-F5344CB8AC3E}">
        <p14:creationId xmlns:p14="http://schemas.microsoft.com/office/powerpoint/2010/main" val="225436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9/21/2021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ransition spd="slow">
    <p:wip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hyperlink" Target="mailto:takoumys@yahoo.de"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28104" y="800099"/>
            <a:ext cx="8915399" cy="4925291"/>
          </a:xfrm>
        </p:spPr>
        <p:txBody>
          <a:bodyPr>
            <a:normAutofit fontScale="90000"/>
          </a:bodyPr>
          <a:lstStyle/>
          <a:p>
            <a:pPr algn="ctr"/>
            <a:r>
              <a:rPr lang="fr-FR" sz="4000" b="1" dirty="0" smtClean="0">
                <a:solidFill>
                  <a:srgbClr val="0070C0"/>
                </a:solidFill>
                <a:latin typeface="Times New Roman" panose="02020603050405020304" pitchFamily="18" charset="0"/>
                <a:cs typeface="Times New Roman" panose="02020603050405020304" pitchFamily="18" charset="0"/>
              </a:rPr>
              <a:t/>
            </a:r>
            <a:br>
              <a:rPr lang="fr-FR" sz="4000" b="1" dirty="0" smtClean="0">
                <a:solidFill>
                  <a:srgbClr val="0070C0"/>
                </a:solidFill>
                <a:latin typeface="Times New Roman" panose="02020603050405020304" pitchFamily="18" charset="0"/>
                <a:cs typeface="Times New Roman" panose="02020603050405020304" pitchFamily="18" charset="0"/>
              </a:rPr>
            </a:br>
            <a:r>
              <a:rPr lang="fr-FR" sz="4000" b="1" dirty="0">
                <a:solidFill>
                  <a:srgbClr val="0070C0"/>
                </a:solidFill>
                <a:latin typeface="Times New Roman" panose="02020603050405020304" pitchFamily="18" charset="0"/>
                <a:cs typeface="Times New Roman" panose="02020603050405020304" pitchFamily="18" charset="0"/>
              </a:rPr>
              <a:t/>
            </a:r>
            <a:br>
              <a:rPr lang="fr-FR" sz="4000" b="1" dirty="0">
                <a:solidFill>
                  <a:srgbClr val="0070C0"/>
                </a:solidFill>
                <a:latin typeface="Times New Roman" panose="02020603050405020304" pitchFamily="18" charset="0"/>
                <a:cs typeface="Times New Roman" panose="02020603050405020304" pitchFamily="18" charset="0"/>
              </a:rPr>
            </a:br>
            <a:r>
              <a:rPr lang="fr-FR" sz="4000" b="1" dirty="0" smtClean="0">
                <a:solidFill>
                  <a:srgbClr val="0070C0"/>
                </a:solidFill>
                <a:latin typeface="Times New Roman" panose="02020603050405020304" pitchFamily="18" charset="0"/>
                <a:cs typeface="Times New Roman" panose="02020603050405020304" pitchFamily="18" charset="0"/>
              </a:rPr>
              <a:t/>
            </a:r>
            <a:br>
              <a:rPr lang="fr-FR" sz="4000" b="1" dirty="0" smtClean="0">
                <a:solidFill>
                  <a:srgbClr val="0070C0"/>
                </a:solidFill>
                <a:latin typeface="Times New Roman" panose="02020603050405020304" pitchFamily="18" charset="0"/>
                <a:cs typeface="Times New Roman" panose="02020603050405020304" pitchFamily="18" charset="0"/>
              </a:rPr>
            </a:br>
            <a:r>
              <a:rPr lang="fr-FR" sz="4000" b="1" dirty="0">
                <a:solidFill>
                  <a:srgbClr val="0070C0"/>
                </a:solidFill>
                <a:latin typeface="Times New Roman" panose="02020603050405020304" pitchFamily="18" charset="0"/>
                <a:cs typeface="Times New Roman" panose="02020603050405020304" pitchFamily="18" charset="0"/>
              </a:rPr>
              <a:t/>
            </a:r>
            <a:br>
              <a:rPr lang="fr-FR" sz="4000" b="1" dirty="0">
                <a:solidFill>
                  <a:srgbClr val="0070C0"/>
                </a:solidFill>
                <a:latin typeface="Times New Roman" panose="02020603050405020304" pitchFamily="18" charset="0"/>
                <a:cs typeface="Times New Roman" panose="02020603050405020304" pitchFamily="18" charset="0"/>
              </a:rPr>
            </a:br>
            <a:r>
              <a:rPr lang="fr-FR" sz="4000" b="1" dirty="0" smtClean="0">
                <a:solidFill>
                  <a:srgbClr val="0070C0"/>
                </a:solidFill>
                <a:latin typeface="Times New Roman" panose="02020603050405020304" pitchFamily="18" charset="0"/>
                <a:cs typeface="Times New Roman" panose="02020603050405020304" pitchFamily="18" charset="0"/>
              </a:rPr>
              <a:t/>
            </a:r>
            <a:br>
              <a:rPr lang="fr-FR" sz="4000" b="1" dirty="0" smtClean="0">
                <a:solidFill>
                  <a:srgbClr val="0070C0"/>
                </a:solidFill>
                <a:latin typeface="Times New Roman" panose="02020603050405020304" pitchFamily="18" charset="0"/>
                <a:cs typeface="Times New Roman" panose="02020603050405020304" pitchFamily="18" charset="0"/>
              </a:rPr>
            </a:br>
            <a:r>
              <a:rPr lang="fr-FR" sz="4000" b="1" dirty="0">
                <a:solidFill>
                  <a:srgbClr val="0070C0"/>
                </a:solidFill>
                <a:latin typeface="Times New Roman" panose="02020603050405020304" pitchFamily="18" charset="0"/>
                <a:cs typeface="Times New Roman" panose="02020603050405020304" pitchFamily="18" charset="0"/>
              </a:rPr>
              <a:t/>
            </a:r>
            <a:br>
              <a:rPr lang="fr-FR" sz="4000" b="1" dirty="0">
                <a:solidFill>
                  <a:srgbClr val="0070C0"/>
                </a:solidFill>
                <a:latin typeface="Times New Roman" panose="02020603050405020304" pitchFamily="18" charset="0"/>
                <a:cs typeface="Times New Roman" panose="02020603050405020304" pitchFamily="18" charset="0"/>
              </a:rPr>
            </a:br>
            <a:r>
              <a:rPr lang="fr-FR" sz="4000" b="1" dirty="0" smtClean="0">
                <a:solidFill>
                  <a:srgbClr val="0070C0"/>
                </a:solidFill>
                <a:latin typeface="Times New Roman" panose="02020603050405020304" pitchFamily="18" charset="0"/>
                <a:cs typeface="Times New Roman" panose="02020603050405020304" pitchFamily="18" charset="0"/>
              </a:rPr>
              <a:t/>
            </a:r>
            <a:br>
              <a:rPr lang="fr-FR" sz="4000" b="1" dirty="0" smtClean="0">
                <a:solidFill>
                  <a:srgbClr val="0070C0"/>
                </a:solidFill>
                <a:latin typeface="Times New Roman" panose="02020603050405020304" pitchFamily="18" charset="0"/>
                <a:cs typeface="Times New Roman" panose="02020603050405020304" pitchFamily="18" charset="0"/>
              </a:rPr>
            </a:br>
            <a:r>
              <a:rPr lang="fr-FR" sz="4000" b="1" dirty="0">
                <a:solidFill>
                  <a:srgbClr val="0070C0"/>
                </a:solidFill>
                <a:latin typeface="Times New Roman" panose="02020603050405020304" pitchFamily="18" charset="0"/>
                <a:cs typeface="Times New Roman" panose="02020603050405020304" pitchFamily="18" charset="0"/>
              </a:rPr>
              <a:t/>
            </a:r>
            <a:br>
              <a:rPr lang="fr-FR" sz="4000" b="1" dirty="0">
                <a:solidFill>
                  <a:srgbClr val="0070C0"/>
                </a:solidFill>
                <a:latin typeface="Times New Roman" panose="02020603050405020304" pitchFamily="18" charset="0"/>
                <a:cs typeface="Times New Roman" panose="02020603050405020304" pitchFamily="18" charset="0"/>
              </a:rPr>
            </a:br>
            <a:r>
              <a:rPr lang="en-US" sz="4000" b="1" dirty="0">
                <a:solidFill>
                  <a:srgbClr val="0070C0"/>
                </a:solidFill>
                <a:latin typeface="Times New Roman" panose="02020603050405020304" pitchFamily="18" charset="0"/>
                <a:cs typeface="Times New Roman" panose="02020603050405020304" pitchFamily="18" charset="0"/>
              </a:rPr>
              <a:t>MATERNAL MORTALITY IN AFRICA: SHOULD WE REDEFINE THE MEASUREMENT METHOD</a:t>
            </a:r>
            <a:r>
              <a:rPr lang="en-US" sz="4000" b="1" dirty="0" smtClean="0">
                <a:solidFill>
                  <a:srgbClr val="0070C0"/>
                </a:solidFill>
                <a:latin typeface="Times New Roman" panose="02020603050405020304" pitchFamily="18" charset="0"/>
                <a:cs typeface="Times New Roman" panose="02020603050405020304" pitchFamily="18" charset="0"/>
              </a:rPr>
              <a:t>?</a:t>
            </a:r>
            <a:br>
              <a:rPr lang="en-US" sz="4000" b="1" dirty="0" smtClean="0">
                <a:solidFill>
                  <a:srgbClr val="0070C0"/>
                </a:solidFill>
                <a:latin typeface="Times New Roman" panose="02020603050405020304" pitchFamily="18" charset="0"/>
                <a:cs typeface="Times New Roman" panose="02020603050405020304" pitchFamily="18" charset="0"/>
              </a:rPr>
            </a:br>
            <a:r>
              <a:rPr lang="fr-FR" sz="4000" b="1" dirty="0">
                <a:solidFill>
                  <a:srgbClr val="0070C0"/>
                </a:solidFill>
                <a:latin typeface="Times New Roman" panose="02020603050405020304" pitchFamily="18" charset="0"/>
                <a:cs typeface="Times New Roman" panose="02020603050405020304" pitchFamily="18" charset="0"/>
              </a:rPr>
              <a:t/>
            </a:r>
            <a:br>
              <a:rPr lang="fr-FR" sz="4000" b="1" dirty="0">
                <a:solidFill>
                  <a:srgbClr val="0070C0"/>
                </a:solidFill>
                <a:latin typeface="Times New Roman" panose="02020603050405020304" pitchFamily="18" charset="0"/>
                <a:cs typeface="Times New Roman" panose="02020603050405020304" pitchFamily="18" charset="0"/>
              </a:rPr>
            </a:br>
            <a:r>
              <a:rPr lang="fr-FR" sz="2000" b="1" u="sng" dirty="0" err="1" smtClean="0">
                <a:latin typeface="Times New Roman" panose="02020603050405020304" pitchFamily="18" charset="0"/>
                <a:cs typeface="Times New Roman" panose="02020603050405020304" pitchFamily="18" charset="0"/>
              </a:rPr>
              <a:t>Presented</a:t>
            </a:r>
            <a:r>
              <a:rPr lang="fr-FR" sz="2000" b="1" u="sng" dirty="0" smtClean="0">
                <a:latin typeface="Times New Roman" panose="02020603050405020304" pitchFamily="18" charset="0"/>
                <a:cs typeface="Times New Roman" panose="02020603050405020304" pitchFamily="18" charset="0"/>
              </a:rPr>
              <a:t> by: </a:t>
            </a:r>
            <a:br>
              <a:rPr lang="fr-FR" sz="2000" b="1" u="sng" dirty="0" smtClean="0">
                <a:latin typeface="Times New Roman" panose="02020603050405020304" pitchFamily="18" charset="0"/>
                <a:cs typeface="Times New Roman" panose="02020603050405020304" pitchFamily="18" charset="0"/>
              </a:rPr>
            </a:br>
            <a:r>
              <a:rPr lang="fr-FR" sz="2000" b="1" u="sng" dirty="0" smtClean="0">
                <a:latin typeface="Times New Roman" panose="02020603050405020304" pitchFamily="18" charset="0"/>
                <a:cs typeface="Times New Roman" panose="02020603050405020304" pitchFamily="18" charset="0"/>
              </a:rPr>
              <a:t/>
            </a:r>
            <a:br>
              <a:rPr lang="fr-FR" sz="2000" b="1" u="sng" dirty="0" smtClean="0">
                <a:latin typeface="Times New Roman" panose="02020603050405020304" pitchFamily="18" charset="0"/>
                <a:cs typeface="Times New Roman" panose="02020603050405020304" pitchFamily="18" charset="0"/>
              </a:rPr>
            </a:br>
            <a:r>
              <a:rPr lang="fr-FR" sz="2000" b="1" dirty="0" smtClean="0">
                <a:latin typeface="Times New Roman" panose="02020603050405020304" pitchFamily="18" charset="0"/>
                <a:cs typeface="Times New Roman" panose="02020603050405020304" pitchFamily="18" charset="0"/>
              </a:rPr>
              <a:t>Kevie Mystel Takougang</a:t>
            </a:r>
            <a:br>
              <a:rPr lang="fr-FR" sz="2000" b="1" dirty="0" smtClean="0">
                <a:latin typeface="Times New Roman" panose="02020603050405020304" pitchFamily="18" charset="0"/>
                <a:cs typeface="Times New Roman" panose="02020603050405020304" pitchFamily="18" charset="0"/>
              </a:rPr>
            </a:br>
            <a:r>
              <a:rPr lang="fr-FR" sz="2000" b="1" i="1" dirty="0">
                <a:latin typeface="Times New Roman" panose="02020603050405020304" pitchFamily="18" charset="0"/>
                <a:cs typeface="Times New Roman" panose="02020603050405020304" pitchFamily="18" charset="0"/>
              </a:rPr>
              <a:t>PhD </a:t>
            </a:r>
            <a:r>
              <a:rPr lang="fr-FR" sz="2000" b="1" i="1" dirty="0" err="1">
                <a:latin typeface="Times New Roman" panose="02020603050405020304" pitchFamily="18" charset="0"/>
                <a:cs typeface="Times New Roman" panose="02020603050405020304" pitchFamily="18" charset="0"/>
              </a:rPr>
              <a:t>student</a:t>
            </a:r>
            <a:r>
              <a:rPr lang="fr-FR" sz="2000" b="1" i="1" dirty="0" smtClean="0">
                <a:latin typeface="Times New Roman" panose="02020603050405020304" pitchFamily="18" charset="0"/>
                <a:cs typeface="Times New Roman" panose="02020603050405020304" pitchFamily="18" charset="0"/>
              </a:rPr>
              <a:t/>
            </a:r>
            <a:br>
              <a:rPr lang="fr-FR" sz="2000" b="1" i="1" dirty="0" smtClean="0">
                <a:latin typeface="Times New Roman" panose="02020603050405020304" pitchFamily="18" charset="0"/>
                <a:cs typeface="Times New Roman" panose="02020603050405020304" pitchFamily="18" charset="0"/>
              </a:rPr>
            </a:br>
            <a:r>
              <a:rPr lang="fr-FR" sz="2000" b="1" dirty="0" smtClean="0">
                <a:latin typeface="Times New Roman" panose="02020603050405020304" pitchFamily="18" charset="0"/>
                <a:cs typeface="Times New Roman" panose="02020603050405020304" pitchFamily="18" charset="0"/>
              </a:rPr>
              <a:t/>
            </a:r>
            <a:br>
              <a:rPr lang="fr-FR" sz="2000" b="1" dirty="0" smtClean="0">
                <a:latin typeface="Times New Roman" panose="02020603050405020304" pitchFamily="18" charset="0"/>
                <a:cs typeface="Times New Roman" panose="02020603050405020304" pitchFamily="18" charset="0"/>
              </a:rPr>
            </a:br>
            <a:r>
              <a:rPr lang="fr-FR" sz="2000" b="1" dirty="0" smtClean="0">
                <a:solidFill>
                  <a:srgbClr val="C00000"/>
                </a:solidFill>
                <a:latin typeface="Times New Roman" panose="02020603050405020304" pitchFamily="18" charset="0"/>
                <a:cs typeface="Times New Roman" panose="02020603050405020304" pitchFamily="18" charset="0"/>
                <a:hlinkClick r:id="rId4"/>
              </a:rPr>
              <a:t>takoumys@yahoo.de</a:t>
            </a:r>
            <a:r>
              <a:rPr lang="fr-FR" sz="2000" b="1" dirty="0" smtClean="0">
                <a:solidFill>
                  <a:srgbClr val="C00000"/>
                </a:solidFill>
                <a:latin typeface="Times New Roman" panose="02020603050405020304" pitchFamily="18" charset="0"/>
                <a:cs typeface="Times New Roman" panose="02020603050405020304" pitchFamily="18" charset="0"/>
              </a:rPr>
              <a:t/>
            </a:r>
            <a:br>
              <a:rPr lang="fr-FR" sz="2000" b="1" dirty="0" smtClean="0">
                <a:solidFill>
                  <a:srgbClr val="C00000"/>
                </a:solidFill>
                <a:latin typeface="Times New Roman" panose="02020603050405020304" pitchFamily="18" charset="0"/>
                <a:cs typeface="Times New Roman" panose="02020603050405020304" pitchFamily="18" charset="0"/>
              </a:rPr>
            </a:br>
            <a:r>
              <a:rPr lang="fr-FR" sz="2000" b="1" dirty="0">
                <a:solidFill>
                  <a:srgbClr val="C00000"/>
                </a:solidFill>
                <a:latin typeface="Times New Roman" panose="02020603050405020304" pitchFamily="18" charset="0"/>
                <a:cs typeface="Times New Roman" panose="02020603050405020304" pitchFamily="18" charset="0"/>
              </a:rPr>
              <a:t/>
            </a:r>
            <a:br>
              <a:rPr lang="fr-FR" sz="2000" b="1" dirty="0">
                <a:solidFill>
                  <a:srgbClr val="C00000"/>
                </a:solidFill>
                <a:latin typeface="Times New Roman" panose="02020603050405020304" pitchFamily="18" charset="0"/>
                <a:cs typeface="Times New Roman" panose="02020603050405020304" pitchFamily="18" charset="0"/>
              </a:rPr>
            </a:br>
            <a:r>
              <a:rPr lang="fr-FR" sz="2000" b="1" dirty="0" smtClean="0">
                <a:solidFill>
                  <a:srgbClr val="C00000"/>
                </a:solidFill>
                <a:latin typeface="Times New Roman" panose="02020603050405020304" pitchFamily="18" charset="0"/>
                <a:cs typeface="Times New Roman" panose="02020603050405020304" pitchFamily="18" charset="0"/>
              </a:rPr>
              <a:t/>
            </a:r>
            <a:br>
              <a:rPr lang="fr-FR" sz="2000" b="1" dirty="0" smtClean="0">
                <a:solidFill>
                  <a:srgbClr val="C00000"/>
                </a:solidFill>
                <a:latin typeface="Times New Roman" panose="02020603050405020304" pitchFamily="18" charset="0"/>
                <a:cs typeface="Times New Roman" panose="02020603050405020304" pitchFamily="18" charset="0"/>
              </a:rPr>
            </a:br>
            <a:r>
              <a:rPr lang="fr-FR" sz="2000" b="1" dirty="0" smtClean="0">
                <a:solidFill>
                  <a:srgbClr val="002060"/>
                </a:solidFill>
                <a:latin typeface="Times New Roman" panose="02020603050405020304" pitchFamily="18" charset="0"/>
                <a:cs typeface="Times New Roman" panose="02020603050405020304" pitchFamily="18" charset="0"/>
              </a:rPr>
              <a:t>Workshop of the EAPS Health, </a:t>
            </a:r>
            <a:r>
              <a:rPr lang="fr-FR" sz="2000" b="1" dirty="0" err="1" smtClean="0">
                <a:solidFill>
                  <a:srgbClr val="002060"/>
                </a:solidFill>
                <a:latin typeface="Times New Roman" panose="02020603050405020304" pitchFamily="18" charset="0"/>
                <a:cs typeface="Times New Roman" panose="02020603050405020304" pitchFamily="18" charset="0"/>
              </a:rPr>
              <a:t>Morbidity</a:t>
            </a:r>
            <a:r>
              <a:rPr lang="fr-FR" sz="2000" b="1" dirty="0" smtClean="0">
                <a:solidFill>
                  <a:srgbClr val="002060"/>
                </a:solidFill>
                <a:latin typeface="Times New Roman" panose="02020603050405020304" pitchFamily="18" charset="0"/>
                <a:cs typeface="Times New Roman" panose="02020603050405020304" pitchFamily="18" charset="0"/>
              </a:rPr>
              <a:t> and </a:t>
            </a:r>
            <a:r>
              <a:rPr lang="fr-FR" sz="2000" b="1" dirty="0" err="1" smtClean="0">
                <a:solidFill>
                  <a:srgbClr val="002060"/>
                </a:solidFill>
                <a:latin typeface="Times New Roman" panose="02020603050405020304" pitchFamily="18" charset="0"/>
                <a:cs typeface="Times New Roman" panose="02020603050405020304" pitchFamily="18" charset="0"/>
              </a:rPr>
              <a:t>Mortality</a:t>
            </a:r>
            <a:r>
              <a:rPr lang="fr-FR" sz="2000" b="1" dirty="0" smtClean="0">
                <a:solidFill>
                  <a:srgbClr val="002060"/>
                </a:solidFill>
                <a:latin typeface="Times New Roman" panose="02020603050405020304" pitchFamily="18" charset="0"/>
                <a:cs typeface="Times New Roman" panose="02020603050405020304" pitchFamily="18" charset="0"/>
              </a:rPr>
              <a:t> </a:t>
            </a:r>
            <a:r>
              <a:rPr lang="fr-FR" sz="2000" b="1" dirty="0" err="1" smtClean="0">
                <a:solidFill>
                  <a:srgbClr val="002060"/>
                </a:solidFill>
                <a:latin typeface="Times New Roman" panose="02020603050405020304" pitchFamily="18" charset="0"/>
                <a:cs typeface="Times New Roman" panose="02020603050405020304" pitchFamily="18" charset="0"/>
              </a:rPr>
              <a:t>Working</a:t>
            </a:r>
            <a:r>
              <a:rPr lang="fr-FR" sz="2000" b="1" dirty="0" smtClean="0">
                <a:solidFill>
                  <a:srgbClr val="002060"/>
                </a:solidFill>
                <a:latin typeface="Times New Roman" panose="02020603050405020304" pitchFamily="18" charset="0"/>
                <a:cs typeface="Times New Roman" panose="02020603050405020304" pitchFamily="18" charset="0"/>
              </a:rPr>
              <a:t> Group</a:t>
            </a:r>
            <a:br>
              <a:rPr lang="fr-FR" sz="2000" b="1" dirty="0" smtClean="0">
                <a:solidFill>
                  <a:srgbClr val="002060"/>
                </a:solidFill>
                <a:latin typeface="Times New Roman" panose="02020603050405020304" pitchFamily="18" charset="0"/>
                <a:cs typeface="Times New Roman" panose="02020603050405020304" pitchFamily="18" charset="0"/>
              </a:rPr>
            </a:br>
            <a:r>
              <a:rPr lang="fr-FR" sz="2000" b="1" dirty="0" smtClean="0">
                <a:solidFill>
                  <a:srgbClr val="002060"/>
                </a:solidFill>
                <a:latin typeface="Times New Roman" panose="02020603050405020304" pitchFamily="18" charset="0"/>
                <a:cs typeface="Times New Roman" panose="02020603050405020304" pitchFamily="18" charset="0"/>
              </a:rPr>
              <a:t>Prague 20-22. </a:t>
            </a:r>
            <a:r>
              <a:rPr lang="fr-FR" sz="2000" b="1" dirty="0" err="1" smtClean="0">
                <a:solidFill>
                  <a:srgbClr val="002060"/>
                </a:solidFill>
                <a:latin typeface="Times New Roman" panose="02020603050405020304" pitchFamily="18" charset="0"/>
                <a:cs typeface="Times New Roman" panose="02020603050405020304" pitchFamily="18" charset="0"/>
              </a:rPr>
              <a:t>September</a:t>
            </a:r>
            <a:r>
              <a:rPr lang="fr-FR" sz="2000" b="1" dirty="0" smtClean="0">
                <a:solidFill>
                  <a:srgbClr val="002060"/>
                </a:solidFill>
                <a:latin typeface="Times New Roman" panose="02020603050405020304" pitchFamily="18" charset="0"/>
                <a:cs typeface="Times New Roman" panose="02020603050405020304" pitchFamily="18" charset="0"/>
              </a:rPr>
              <a:t> 2021</a:t>
            </a:r>
            <a:endParaRPr lang="fr-FR" sz="2000" b="1" dirty="0">
              <a:solidFill>
                <a:srgbClr val="002060"/>
              </a:solidFill>
              <a:latin typeface="Times New Roman" panose="02020603050405020304" pitchFamily="18" charset="0"/>
              <a:cs typeface="Times New Roman" panose="02020603050405020304" pitchFamily="18" charset="0"/>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2770907"/>
      </p:ext>
    </p:extLst>
  </p:cSld>
  <p:clrMapOvr>
    <a:masterClrMapping/>
  </p:clrMapOvr>
  <p:transition spd="slow" advTm="7492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85206" y="582546"/>
            <a:ext cx="8911687" cy="1280890"/>
          </a:xfrm>
        </p:spPr>
        <p:txBody>
          <a:bodyPr>
            <a:normAutofit/>
          </a:bodyPr>
          <a:lstStyle/>
          <a:p>
            <a:pPr algn="ctr"/>
            <a:r>
              <a:rPr lang="fr-FR" sz="2800" b="1" dirty="0" smtClean="0">
                <a:solidFill>
                  <a:srgbClr val="0070C0"/>
                </a:solidFill>
                <a:latin typeface="Times New Roman" panose="02020603050405020304" pitchFamily="18" charset="0"/>
                <a:cs typeface="Times New Roman" panose="02020603050405020304" pitchFamily="18" charset="0"/>
              </a:rPr>
              <a:t>Partial Conclusion and Discussion (1/2)</a:t>
            </a:r>
            <a:br>
              <a:rPr lang="fr-FR" sz="2800" b="1" dirty="0" smtClean="0">
                <a:solidFill>
                  <a:srgbClr val="0070C0"/>
                </a:solidFill>
                <a:latin typeface="Times New Roman" panose="02020603050405020304" pitchFamily="18" charset="0"/>
                <a:cs typeface="Times New Roman" panose="02020603050405020304" pitchFamily="18" charset="0"/>
              </a:rPr>
            </a:br>
            <a:endParaRPr lang="fr-FR" sz="2800" b="1" dirty="0">
              <a:solidFill>
                <a:srgbClr val="0070C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194955" y="1132609"/>
            <a:ext cx="10309657" cy="5569527"/>
          </a:xfrm>
        </p:spPr>
        <p:txBody>
          <a:bodyPr>
            <a:noAutofit/>
          </a:bodyPr>
          <a:lstStyle/>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multinomial logit model of maternal mortality provides a working basis, especially as it strives to</a:t>
            </a:r>
            <a:r>
              <a:rPr lang="en-US" sz="1600" dirty="0" smtClean="0">
                <a:latin typeface="Times New Roman" panose="02020603050405020304" pitchFamily="18" charset="0"/>
                <a:cs typeface="Times New Roman" panose="02020603050405020304" pitchFamily="18" charset="0"/>
              </a:rPr>
              <a:t>:</a:t>
            </a:r>
          </a:p>
          <a:p>
            <a:pPr marL="0" indent="0">
              <a:buNone/>
            </a:pPr>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Take in account </a:t>
            </a:r>
            <a:r>
              <a:rPr lang="en-US" sz="1600" dirty="0">
                <a:latin typeface="Times New Roman" panose="02020603050405020304" pitchFamily="18" charset="0"/>
                <a:cs typeface="Times New Roman" panose="02020603050405020304" pitchFamily="18" charset="0"/>
              </a:rPr>
              <a:t>the </a:t>
            </a:r>
            <a:r>
              <a:rPr lang="en-US" sz="1600" dirty="0" smtClean="0">
                <a:latin typeface="Times New Roman" panose="02020603050405020304" pitchFamily="18" charset="0"/>
                <a:cs typeface="Times New Roman" panose="02020603050405020304" pitchFamily="18" charset="0"/>
              </a:rPr>
              <a:t>following recommendations </a:t>
            </a:r>
            <a:r>
              <a:rPr lang="en-US" sz="1600" dirty="0">
                <a:latin typeface="Times New Roman" panose="02020603050405020304" pitchFamily="18" charset="0"/>
                <a:cs typeface="Times New Roman" panose="02020603050405020304" pitchFamily="18" charset="0"/>
              </a:rPr>
              <a:t>of Kenneth Hill (2001</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-The distribution of maternal mortality by cause</a:t>
            </a:r>
          </a:p>
          <a:p>
            <a:pPr marL="0" indent="0">
              <a:buNone/>
            </a:pPr>
            <a:r>
              <a:rPr lang="en-US" sz="1600" dirty="0">
                <a:latin typeface="Times New Roman" panose="02020603050405020304" pitchFamily="18" charset="0"/>
                <a:cs typeface="Times New Roman" panose="02020603050405020304" pitchFamily="18" charset="0"/>
              </a:rPr>
              <a:t>- The level of fertility</a:t>
            </a:r>
          </a:p>
          <a:p>
            <a:pPr marL="0" indent="0">
              <a:buNone/>
            </a:pPr>
            <a:r>
              <a:rPr lang="en-US" sz="1600" dirty="0">
                <a:latin typeface="Times New Roman" panose="02020603050405020304" pitchFamily="18" charset="0"/>
                <a:cs typeface="Times New Roman" panose="02020603050405020304" pitchFamily="18" charset="0"/>
              </a:rPr>
              <a:t>-The risk of death by birth</a:t>
            </a:r>
          </a:p>
          <a:p>
            <a:r>
              <a:rPr lang="en-US" sz="1600" dirty="0">
                <a:latin typeface="Times New Roman" panose="02020603050405020304" pitchFamily="18" charset="0"/>
                <a:cs typeface="Times New Roman" panose="02020603050405020304" pitchFamily="18" charset="0"/>
              </a:rPr>
              <a:t>Integrate socio-cultural factors as recommended by </a:t>
            </a:r>
            <a:r>
              <a:rPr lang="en-US" sz="1600" dirty="0" err="1">
                <a:latin typeface="Times New Roman" panose="02020603050405020304" pitchFamily="18" charset="0"/>
                <a:cs typeface="Times New Roman" panose="02020603050405020304" pitchFamily="18" charset="0"/>
              </a:rPr>
              <a:t>Wakam</a:t>
            </a:r>
            <a:r>
              <a:rPr lang="en-US" sz="1600" dirty="0">
                <a:latin typeface="Times New Roman" panose="02020603050405020304" pitchFamily="18" charset="0"/>
                <a:cs typeface="Times New Roman" panose="02020603050405020304" pitchFamily="18" charset="0"/>
              </a:rPr>
              <a:t> (… ..), Beninguisse (2003), </a:t>
            </a:r>
            <a:r>
              <a:rPr lang="en-US" sz="1600" dirty="0" err="1">
                <a:latin typeface="Times New Roman" panose="02020603050405020304" pitchFamily="18" charset="0"/>
                <a:cs typeface="Times New Roman" panose="02020603050405020304" pitchFamily="18" charset="0"/>
              </a:rPr>
              <a:t>A.Prual</a:t>
            </a:r>
            <a:r>
              <a:rPr lang="en-US" sz="1600" dirty="0">
                <a:latin typeface="Times New Roman" panose="02020603050405020304" pitchFamily="18" charset="0"/>
                <a:cs typeface="Times New Roman" panose="02020603050405020304" pitchFamily="18" charset="0"/>
              </a:rPr>
              <a:t> (2004), </a:t>
            </a:r>
            <a:r>
              <a:rPr lang="en-US" sz="1600" dirty="0" err="1">
                <a:latin typeface="Times New Roman" panose="02020603050405020304" pitchFamily="18" charset="0"/>
                <a:cs typeface="Times New Roman" panose="02020603050405020304" pitchFamily="18" charset="0"/>
              </a:rPr>
              <a:t>Duthé</a:t>
            </a:r>
            <a:r>
              <a:rPr lang="en-US" sz="1600" dirty="0">
                <a:latin typeface="Times New Roman" panose="02020603050405020304" pitchFamily="18" charset="0"/>
                <a:cs typeface="Times New Roman" panose="02020603050405020304" pitchFamily="18" charset="0"/>
              </a:rPr>
              <a:t> et al. 2010</a:t>
            </a:r>
          </a:p>
          <a:p>
            <a:r>
              <a:rPr lang="en-US" sz="1600" dirty="0">
                <a:latin typeface="Times New Roman" panose="02020603050405020304" pitchFamily="18" charset="0"/>
                <a:cs typeface="Times New Roman" panose="02020603050405020304" pitchFamily="18" charset="0"/>
              </a:rPr>
              <a:t>Take into account the factors of the study context (Kenneth Hill, 2001)</a:t>
            </a:r>
          </a:p>
          <a:p>
            <a:r>
              <a:rPr lang="en-US" sz="1600" dirty="0">
                <a:latin typeface="Times New Roman" panose="02020603050405020304" pitchFamily="18" charset="0"/>
                <a:cs typeface="Times New Roman" panose="02020603050405020304" pitchFamily="18" charset="0"/>
              </a:rPr>
              <a:t>Geographic parameters (Mohamed </a:t>
            </a:r>
            <a:r>
              <a:rPr lang="en-US" sz="1600" dirty="0" err="1">
                <a:latin typeface="Times New Roman" panose="02020603050405020304" pitchFamily="18" charset="0"/>
                <a:cs typeface="Times New Roman" panose="02020603050405020304" pitchFamily="18" charset="0"/>
              </a:rPr>
              <a:t>Lamine</a:t>
            </a:r>
            <a:r>
              <a:rPr lang="en-US" sz="1600" dirty="0">
                <a:latin typeface="Times New Roman" panose="02020603050405020304" pitchFamily="18" charset="0"/>
                <a:cs typeface="Times New Roman" panose="02020603050405020304" pitchFamily="18" charset="0"/>
              </a:rPr>
              <a:t> Keita and </a:t>
            </a:r>
            <a:r>
              <a:rPr lang="en-US" sz="1600" dirty="0" err="1">
                <a:latin typeface="Times New Roman" panose="02020603050405020304" pitchFamily="18" charset="0"/>
                <a:cs typeface="Times New Roman" panose="02020603050405020304" pitchFamily="18" charset="0"/>
              </a:rPr>
              <a:t>Hawa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Touré</a:t>
            </a:r>
            <a:r>
              <a:rPr lang="en-US" sz="1600" dirty="0">
                <a:latin typeface="Times New Roman" panose="02020603050405020304" pitchFamily="18" charset="0"/>
                <a:cs typeface="Times New Roman" panose="02020603050405020304" pitchFamily="18" charset="0"/>
              </a:rPr>
              <a:t> 2008)</a:t>
            </a:r>
          </a:p>
          <a:p>
            <a:r>
              <a:rPr lang="en-US" sz="1600" dirty="0">
                <a:latin typeface="Times New Roman" panose="02020603050405020304" pitchFamily="18" charset="0"/>
                <a:cs typeface="Times New Roman" panose="02020603050405020304" pitchFamily="18" charset="0"/>
              </a:rPr>
              <a:t>Approach measurement from a multidimensional approach (A. </a:t>
            </a:r>
            <a:r>
              <a:rPr lang="en-US" sz="1600" dirty="0" err="1">
                <a:latin typeface="Times New Roman" panose="02020603050405020304" pitchFamily="18" charset="0"/>
                <a:cs typeface="Times New Roman" panose="02020603050405020304" pitchFamily="18" charset="0"/>
              </a:rPr>
              <a:t>Prual</a:t>
            </a:r>
            <a:r>
              <a:rPr lang="en-US" sz="1600" dirty="0">
                <a:latin typeface="Times New Roman" panose="02020603050405020304" pitchFamily="18" charset="0"/>
                <a:cs typeface="Times New Roman" panose="02020603050405020304" pitchFamily="18" charset="0"/>
              </a:rPr>
              <a:t>, 2004)</a:t>
            </a:r>
            <a:endParaRPr lang="fr-FR" sz="16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6386401"/>
      </p:ext>
    </p:extLst>
  </p:cSld>
  <p:clrMapOvr>
    <a:masterClrMapping/>
  </p:clrMapOvr>
  <p:transition spd="slow" advTm="1352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68431" y="540327"/>
            <a:ext cx="8915400" cy="6317673"/>
          </a:xfrm>
        </p:spPr>
        <p:txBody>
          <a:bodyPr/>
          <a:lstStyle/>
          <a:p>
            <a:pPr marL="0" indent="0" algn="ctr">
              <a:buNone/>
            </a:pPr>
            <a:r>
              <a:rPr lang="fr-FR" sz="2800" b="1" dirty="0">
                <a:solidFill>
                  <a:srgbClr val="0070C0"/>
                </a:solidFill>
                <a:latin typeface="Times New Roman" panose="02020603050405020304" pitchFamily="18" charset="0"/>
                <a:cs typeface="Times New Roman" panose="02020603050405020304" pitchFamily="18" charset="0"/>
              </a:rPr>
              <a:t>Partial Conclusion and Discussion </a:t>
            </a:r>
            <a:r>
              <a:rPr lang="fr-FR" sz="2800" b="1" dirty="0" smtClean="0">
                <a:solidFill>
                  <a:srgbClr val="0070C0"/>
                </a:solidFill>
                <a:latin typeface="Times New Roman" panose="02020603050405020304" pitchFamily="18" charset="0"/>
                <a:cs typeface="Times New Roman" panose="02020603050405020304" pitchFamily="18" charset="0"/>
              </a:rPr>
              <a:t>(2/2</a:t>
            </a:r>
            <a:r>
              <a:rPr lang="fr-FR" sz="2800" b="1" dirty="0">
                <a:solidFill>
                  <a:srgbClr val="0070C0"/>
                </a:solidFill>
                <a:latin typeface="Times New Roman" panose="02020603050405020304" pitchFamily="18" charset="0"/>
                <a:cs typeface="Times New Roman" panose="02020603050405020304" pitchFamily="18" charset="0"/>
              </a:rPr>
              <a:t>)</a:t>
            </a:r>
            <a:br>
              <a:rPr lang="fr-FR" sz="2800" b="1" dirty="0">
                <a:solidFill>
                  <a:srgbClr val="0070C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addition to the elements mentioned before, this model reflects the following elements:</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The risk factors for maternal death specific to each woman</a:t>
            </a:r>
          </a:p>
          <a:p>
            <a:pPr marL="0" indent="0">
              <a:buNone/>
            </a:pPr>
            <a:r>
              <a:rPr lang="en-US" dirty="0">
                <a:latin typeface="Times New Roman" panose="02020603050405020304" pitchFamily="18" charset="0"/>
                <a:cs typeface="Times New Roman" panose="02020603050405020304" pitchFamily="18" charset="0"/>
              </a:rPr>
              <a:t>-Relative probabilities of death by cause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Some advantages of the multinomial logit model of maternal mortality:</a:t>
            </a:r>
          </a:p>
          <a:p>
            <a:pPr marL="0" indent="0">
              <a:buNone/>
            </a:pPr>
            <a:r>
              <a:rPr lang="en-US" dirty="0">
                <a:latin typeface="Times New Roman" panose="02020603050405020304" pitchFamily="18" charset="0"/>
                <a:cs typeface="Times New Roman" panose="02020603050405020304" pitchFamily="18" charset="0"/>
              </a:rPr>
              <a:t>-It allows an analysis to be carried out at the individual level and not at the global level. Indeed this type of analysis would make it possible to pinpoint the problems closest to the woman which could lead to maternal death.</a:t>
            </a:r>
          </a:p>
          <a:p>
            <a:pPr marL="0" indent="0">
              <a:buNone/>
            </a:pPr>
            <a:r>
              <a:rPr lang="en-US" dirty="0">
                <a:latin typeface="Times New Roman" panose="02020603050405020304" pitchFamily="18" charset="0"/>
                <a:cs typeface="Times New Roman" panose="02020603050405020304" pitchFamily="18" charset="0"/>
              </a:rPr>
              <a:t>-It makes it possible to highlight the causes which have the greatest probability of occurring. Knowledge of the most recurring causes can guide decision-makers in setting up their policies.</a:t>
            </a:r>
            <a:endParaRPr lang="de-DE"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5629308"/>
      </p:ext>
    </p:extLst>
  </p:cSld>
  <p:clrMapOvr>
    <a:masterClrMapping/>
  </p:clrMapOvr>
  <p:transition spd="slow" advTm="8081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67279" y="1487276"/>
            <a:ext cx="8915400" cy="4990641"/>
          </a:xfrm>
        </p:spPr>
        <p:txBody>
          <a:bodyPr>
            <a:noAutofit/>
          </a:bodyPr>
          <a:lstStyle/>
          <a:p>
            <a:pPr marL="0" indent="0">
              <a:buNone/>
            </a:pPr>
            <a:r>
              <a:rPr lang="en-US" sz="3600" b="1" dirty="0">
                <a:solidFill>
                  <a:srgbClr val="0070C0"/>
                </a:solidFill>
                <a:latin typeface="Algerian" panose="04020705040A02060702" pitchFamily="82" charset="0"/>
              </a:rPr>
              <a:t>THANK YOU FOR YOUR KIND ATTENTION!!</a:t>
            </a:r>
          </a:p>
          <a:p>
            <a:pPr marL="0" indent="0">
              <a:buNone/>
            </a:pPr>
            <a:endParaRPr lang="en-US" sz="3600" b="1" dirty="0">
              <a:solidFill>
                <a:srgbClr val="0070C0"/>
              </a:solidFill>
              <a:latin typeface="Algerian" panose="04020705040A02060702" pitchFamily="82" charset="0"/>
            </a:endParaRPr>
          </a:p>
          <a:p>
            <a:pPr marL="0" indent="0">
              <a:buNone/>
            </a:pPr>
            <a:r>
              <a:rPr lang="en-US" sz="3600" b="1" dirty="0">
                <a:solidFill>
                  <a:srgbClr val="C00000"/>
                </a:solidFill>
                <a:latin typeface="Algerian" panose="04020705040A02060702" pitchFamily="82" charset="0"/>
              </a:rPr>
              <a:t>Your questions and comments are welcome !!</a:t>
            </a:r>
            <a:endParaRPr lang="fr-FR" sz="4000" b="1" dirty="0">
              <a:solidFill>
                <a:srgbClr val="C00000"/>
              </a:solidFill>
              <a:latin typeface="Algerian" panose="04020705040A02060702" pitchFamily="82"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2158241"/>
      </p:ext>
    </p:extLst>
  </p:cSld>
  <p:clrMapOvr>
    <a:masterClrMapping/>
  </p:clrMapOvr>
  <p:transition spd="slow" advTm="184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88573" y="187036"/>
            <a:ext cx="9416039" cy="6400799"/>
          </a:xfrm>
        </p:spPr>
        <p:txBody>
          <a:bodyPr>
            <a:normAutofit lnSpcReduction="10000"/>
          </a:bodyPr>
          <a:lstStyle/>
          <a:p>
            <a:pPr marL="0" indent="0" algn="ctr">
              <a:buNone/>
            </a:pPr>
            <a:endParaRPr lang="fr-FR" b="1" dirty="0" smtClean="0">
              <a:solidFill>
                <a:srgbClr val="0070C0"/>
              </a:solidFill>
              <a:latin typeface="Times New Roman" panose="02020603050405020304" pitchFamily="18" charset="0"/>
              <a:cs typeface="Times New Roman" panose="02020603050405020304" pitchFamily="18" charset="0"/>
            </a:endParaRPr>
          </a:p>
          <a:p>
            <a:pPr marL="0" indent="0" algn="ctr">
              <a:buNone/>
            </a:pPr>
            <a:r>
              <a:rPr lang="fr-FR" sz="2800" b="1" dirty="0" err="1" smtClean="0">
                <a:solidFill>
                  <a:srgbClr val="0070C0"/>
                </a:solidFill>
                <a:latin typeface="Times New Roman" panose="02020603050405020304" pitchFamily="18" charset="0"/>
                <a:cs typeface="Times New Roman" panose="02020603050405020304" pitchFamily="18" charset="0"/>
              </a:rPr>
              <a:t>Context</a:t>
            </a:r>
            <a:endParaRPr lang="de-DE" sz="2800" dirty="0" smtClean="0"/>
          </a:p>
          <a:p>
            <a:r>
              <a:rPr lang="en-US" sz="1400" dirty="0"/>
              <a:t>830 women die every day worldwide (WHO, 2019)</a:t>
            </a:r>
          </a:p>
          <a:p>
            <a:r>
              <a:rPr lang="en-US" sz="1400" dirty="0" smtClean="0"/>
              <a:t>About 20 </a:t>
            </a:r>
            <a:r>
              <a:rPr lang="en-US" sz="1400" dirty="0"/>
              <a:t>minutes of presentation and discussion, 20 maternal </a:t>
            </a:r>
            <a:r>
              <a:rPr lang="en-US" sz="1400" dirty="0" smtClean="0"/>
              <a:t>deaths</a:t>
            </a: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smtClean="0"/>
          </a:p>
          <a:p>
            <a:pPr marL="0" indent="0">
              <a:buNone/>
            </a:pPr>
            <a:endParaRPr lang="de-DE" sz="1400" dirty="0" smtClean="0"/>
          </a:p>
          <a:p>
            <a:pPr marL="0" indent="0">
              <a:buNone/>
            </a:pPr>
            <a:endParaRPr lang="de-DE" sz="1400" dirty="0" smtClean="0"/>
          </a:p>
          <a:p>
            <a:pPr marL="0" indent="0">
              <a:buNone/>
            </a:pPr>
            <a:endParaRPr lang="en-US" sz="1200" dirty="0" smtClean="0">
              <a:solidFill>
                <a:srgbClr val="C00000"/>
              </a:solidFill>
              <a:latin typeface="Times New Roman" panose="02020603050405020304" pitchFamily="18" charset="0"/>
              <a:cs typeface="Times New Roman" panose="02020603050405020304" pitchFamily="18" charset="0"/>
            </a:endParaRPr>
          </a:p>
          <a:p>
            <a:pPr marL="0" indent="0">
              <a:buNone/>
            </a:pPr>
            <a:endParaRPr lang="en-US" sz="1200" dirty="0">
              <a:solidFill>
                <a:srgbClr val="C00000"/>
              </a:solidFill>
              <a:latin typeface="Times New Roman" panose="02020603050405020304" pitchFamily="18" charset="0"/>
              <a:cs typeface="Times New Roman" panose="02020603050405020304" pitchFamily="18" charset="0"/>
            </a:endParaRPr>
          </a:p>
          <a:p>
            <a:pPr marL="0" indent="0">
              <a:buNone/>
            </a:pPr>
            <a:endParaRPr lang="en-US" sz="1200" dirty="0" smtClean="0">
              <a:solidFill>
                <a:srgbClr val="C00000"/>
              </a:solidFill>
              <a:latin typeface="Times New Roman" panose="02020603050405020304" pitchFamily="18" charset="0"/>
              <a:cs typeface="Times New Roman" panose="02020603050405020304" pitchFamily="18" charset="0"/>
            </a:endParaRPr>
          </a:p>
          <a:p>
            <a:pPr marL="0" indent="0">
              <a:buNone/>
            </a:pPr>
            <a:endParaRPr lang="en-US" sz="1200" dirty="0">
              <a:solidFill>
                <a:srgbClr val="C00000"/>
              </a:solidFill>
              <a:latin typeface="Times New Roman" panose="02020603050405020304" pitchFamily="18" charset="0"/>
              <a:cs typeface="Times New Roman" panose="02020603050405020304" pitchFamily="18" charset="0"/>
            </a:endParaRPr>
          </a:p>
          <a:p>
            <a:pPr marL="0" indent="0">
              <a:buNone/>
            </a:pPr>
            <a:endParaRPr lang="en-US" sz="1200" dirty="0" smtClean="0">
              <a:solidFill>
                <a:srgbClr val="C00000"/>
              </a:solidFill>
              <a:latin typeface="Times New Roman" panose="02020603050405020304" pitchFamily="18" charset="0"/>
              <a:cs typeface="Times New Roman" panose="02020603050405020304" pitchFamily="18" charset="0"/>
            </a:endParaRPr>
          </a:p>
          <a:p>
            <a:pPr marL="0" indent="0">
              <a:buNone/>
            </a:pPr>
            <a:endParaRPr lang="en-US" sz="1200" dirty="0">
              <a:solidFill>
                <a:srgbClr val="C00000"/>
              </a:solidFill>
              <a:latin typeface="Times New Roman" panose="02020603050405020304" pitchFamily="18" charset="0"/>
              <a:cs typeface="Times New Roman" panose="02020603050405020304" pitchFamily="18" charset="0"/>
            </a:endParaRPr>
          </a:p>
          <a:p>
            <a:pPr marL="0" indent="0">
              <a:buNone/>
            </a:pPr>
            <a:r>
              <a:rPr lang="en-US" dirty="0" smtClean="0">
                <a:solidFill>
                  <a:srgbClr val="C00000"/>
                </a:solidFill>
                <a:latin typeface="Times New Roman" panose="02020603050405020304" pitchFamily="18" charset="0"/>
                <a:cs typeface="Times New Roman" panose="02020603050405020304" pitchFamily="18" charset="0"/>
              </a:rPr>
              <a:t>The </a:t>
            </a:r>
            <a:r>
              <a:rPr lang="en-US" dirty="0">
                <a:solidFill>
                  <a:srgbClr val="C00000"/>
                </a:solidFill>
                <a:latin typeface="Times New Roman" panose="02020603050405020304" pitchFamily="18" charset="0"/>
                <a:cs typeface="Times New Roman" panose="02020603050405020304" pitchFamily="18" charset="0"/>
              </a:rPr>
              <a:t>difficulties in controlling the level of maternal mortality are mainly linked to measurement </a:t>
            </a:r>
            <a:r>
              <a:rPr lang="en-US" dirty="0" smtClean="0">
                <a:solidFill>
                  <a:srgbClr val="C00000"/>
                </a:solidFill>
                <a:latin typeface="Times New Roman" panose="02020603050405020304" pitchFamily="18" charset="0"/>
                <a:cs typeface="Times New Roman" panose="02020603050405020304" pitchFamily="18" charset="0"/>
              </a:rPr>
              <a:t>problems (OMS, 2015). </a:t>
            </a:r>
            <a:endParaRPr lang="de-DE" dirty="0">
              <a:solidFill>
                <a:srgbClr val="C00000"/>
              </a:solidFill>
            </a:endParaRPr>
          </a:p>
        </p:txBody>
      </p:sp>
      <p:sp>
        <p:nvSpPr>
          <p:cNvPr id="4" name="Rectangle 3"/>
          <p:cNvSpPr/>
          <p:nvPr/>
        </p:nvSpPr>
        <p:spPr>
          <a:xfrm>
            <a:off x="2088573" y="436418"/>
            <a:ext cx="5953991" cy="852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5" name="Rectangle 4"/>
          <p:cNvSpPr/>
          <p:nvPr/>
        </p:nvSpPr>
        <p:spPr>
          <a:xfrm>
            <a:off x="2628900" y="2462645"/>
            <a:ext cx="4588524" cy="2784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7" name="Graphique 6"/>
          <p:cNvGraphicFramePr/>
          <p:nvPr>
            <p:extLst>
              <p:ext uri="{D42A27DB-BD31-4B8C-83A1-F6EECF244321}">
                <p14:modId xmlns:p14="http://schemas.microsoft.com/office/powerpoint/2010/main" val="3377376007"/>
              </p:ext>
            </p:extLst>
          </p:nvPr>
        </p:nvGraphicFramePr>
        <p:xfrm>
          <a:off x="2368531" y="1884218"/>
          <a:ext cx="5394073" cy="373553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9048470" y="1587211"/>
            <a:ext cx="2023311" cy="17872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6067" y="1587211"/>
            <a:ext cx="2023311" cy="1787236"/>
          </a:xfrm>
          <a:prstGeom prst="rect">
            <a:avLst/>
          </a:prstGeom>
        </p:spPr>
      </p:pic>
      <p:sp>
        <p:nvSpPr>
          <p:cNvPr id="12" name="Rectangle 11"/>
          <p:cNvSpPr/>
          <p:nvPr/>
        </p:nvSpPr>
        <p:spPr>
          <a:xfrm>
            <a:off x="4073236" y="602673"/>
            <a:ext cx="3969328" cy="919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3303694"/>
      </p:ext>
    </p:extLst>
  </p:cSld>
  <p:clrMapOvr>
    <a:masterClrMapping/>
  </p:clrMapOvr>
  <p:transition spd="slow" advTm="5582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41764" y="0"/>
            <a:ext cx="9862848" cy="6650181"/>
          </a:xfrm>
        </p:spPr>
        <p:txBody>
          <a:bodyPr>
            <a:normAutofit/>
          </a:bodyPr>
          <a:lstStyle/>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2800" dirty="0">
                <a:solidFill>
                  <a:srgbClr val="0070C0"/>
                </a:solidFill>
                <a:latin typeface="Times New Roman" panose="02020603050405020304" pitchFamily="18" charset="0"/>
                <a:cs typeface="Times New Roman" panose="02020603050405020304" pitchFamily="18" charset="0"/>
              </a:rPr>
              <a:t>M</a:t>
            </a:r>
            <a:r>
              <a:rPr lang="en-US" sz="2800" dirty="0" smtClean="0">
                <a:solidFill>
                  <a:srgbClr val="0070C0"/>
                </a:solidFill>
                <a:latin typeface="Times New Roman" panose="02020603050405020304" pitchFamily="18" charset="0"/>
                <a:cs typeface="Times New Roman" panose="02020603050405020304" pitchFamily="18" charset="0"/>
              </a:rPr>
              <a:t>easurement problems (1/2)</a:t>
            </a:r>
            <a:endParaRPr lang="en-US" sz="2800" dirty="0">
              <a:solidFill>
                <a:srgbClr val="0070C0"/>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dirty="0">
                <a:solidFill>
                  <a:schemeClr val="tx1"/>
                </a:solidFill>
                <a:latin typeface="Times New Roman" panose="02020603050405020304" pitchFamily="18" charset="0"/>
                <a:cs typeface="Times New Roman" panose="02020603050405020304" pitchFamily="18" charset="0"/>
              </a:rPr>
              <a:t> -The choice of the right indicator (Kenneth Hill et al., 2001</a:t>
            </a:r>
            <a:r>
              <a:rPr lang="en-US"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smtClean="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dirty="0" smtClean="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The quality of the data, the attribution of the cause of death (Kenneth Hill et al., 2001; A. </a:t>
            </a:r>
            <a:r>
              <a:rPr lang="en-US" dirty="0" err="1">
                <a:solidFill>
                  <a:schemeClr val="tx1"/>
                </a:solidFill>
                <a:latin typeface="Times New Roman" panose="02020603050405020304" pitchFamily="18" charset="0"/>
                <a:cs typeface="Times New Roman" panose="02020603050405020304" pitchFamily="18" charset="0"/>
              </a:rPr>
              <a:t>Metin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Gülmezoglu</a:t>
            </a:r>
            <a:r>
              <a:rPr lang="en-US" dirty="0">
                <a:solidFill>
                  <a:schemeClr val="tx1"/>
                </a:solidFill>
                <a:latin typeface="Times New Roman" panose="02020603050405020304" pitchFamily="18" charset="0"/>
                <a:cs typeface="Times New Roman" panose="02020603050405020304" pitchFamily="18" charset="0"/>
              </a:rPr>
              <a:t> et al. July 2004; Ana P </a:t>
            </a:r>
            <a:r>
              <a:rPr lang="en-US" dirty="0" err="1">
                <a:solidFill>
                  <a:schemeClr val="tx1"/>
                </a:solidFill>
                <a:latin typeface="Times New Roman" panose="02020603050405020304" pitchFamily="18" charset="0"/>
                <a:cs typeface="Times New Roman" panose="02020603050405020304" pitchFamily="18" charset="0"/>
              </a:rPr>
              <a:t>Betrán</a:t>
            </a:r>
            <a:r>
              <a:rPr lang="en-US" dirty="0">
                <a:solidFill>
                  <a:schemeClr val="tx1"/>
                </a:solidFill>
                <a:latin typeface="Times New Roman" panose="02020603050405020304" pitchFamily="18" charset="0"/>
                <a:cs typeface="Times New Roman" panose="02020603050405020304" pitchFamily="18" charset="0"/>
              </a:rPr>
              <a:t> et al. December </a:t>
            </a:r>
            <a:r>
              <a:rPr lang="en-US" dirty="0" smtClean="0">
                <a:solidFill>
                  <a:schemeClr val="tx1"/>
                </a:solidFill>
                <a:latin typeface="Times New Roman" panose="02020603050405020304" pitchFamily="18" charset="0"/>
                <a:cs typeface="Times New Roman" panose="02020603050405020304" pitchFamily="18" charset="0"/>
              </a:rPr>
              <a:t>2005; </a:t>
            </a:r>
            <a:r>
              <a:rPr lang="en-US" dirty="0" err="1" smtClean="0">
                <a:solidFill>
                  <a:schemeClr val="tx1"/>
                </a:solidFill>
                <a:latin typeface="Times New Roman" panose="02020603050405020304" pitchFamily="18" charset="0"/>
                <a:cs typeface="Times New Roman" panose="02020603050405020304" pitchFamily="18" charset="0"/>
              </a:rPr>
              <a:t>Duthé</a:t>
            </a:r>
            <a:r>
              <a:rPr lang="en-US" dirty="0" smtClean="0">
                <a:solidFill>
                  <a:schemeClr val="tx1"/>
                </a:solidFill>
                <a:latin typeface="Times New Roman" panose="02020603050405020304" pitchFamily="18" charset="0"/>
                <a:cs typeface="Times New Roman" panose="02020603050405020304" pitchFamily="18" charset="0"/>
              </a:rPr>
              <a:t> 2010)</a:t>
            </a: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n-US" dirty="0" smtClean="0">
                <a:solidFill>
                  <a:schemeClr val="tx1"/>
                </a:solidFill>
                <a:latin typeface="Times New Roman" panose="02020603050405020304" pitchFamily="18" charset="0"/>
                <a:cs typeface="Times New Roman" panose="02020603050405020304" pitchFamily="18" charset="0"/>
              </a:rPr>
              <a:t>-An </a:t>
            </a:r>
            <a:r>
              <a:rPr lang="en-US" dirty="0">
                <a:solidFill>
                  <a:schemeClr val="tx1"/>
                </a:solidFill>
                <a:latin typeface="Times New Roman" panose="02020603050405020304" pitchFamily="18" charset="0"/>
                <a:cs typeface="Times New Roman" panose="02020603050405020304" pitchFamily="18" charset="0"/>
              </a:rPr>
              <a:t>adapted estimation methodology </a:t>
            </a:r>
            <a:r>
              <a:rPr lang="en-US" dirty="0" smtClean="0">
                <a:solidFill>
                  <a:schemeClr val="tx1"/>
                </a:solidFill>
                <a:latin typeface="Times New Roman" panose="02020603050405020304" pitchFamily="18" charset="0"/>
                <a:cs typeface="Times New Roman" panose="02020603050405020304" pitchFamily="18" charset="0"/>
              </a:rPr>
              <a:t>(Gilles </a:t>
            </a:r>
            <a:r>
              <a:rPr lang="en-US" dirty="0" err="1">
                <a:solidFill>
                  <a:schemeClr val="tx1"/>
                </a:solidFill>
                <a:latin typeface="Times New Roman" panose="02020603050405020304" pitchFamily="18" charset="0"/>
                <a:cs typeface="Times New Roman" panose="02020603050405020304" pitchFamily="18" charset="0"/>
              </a:rPr>
              <a:t>Pison</a:t>
            </a:r>
            <a:r>
              <a:rPr lang="en-US" dirty="0">
                <a:solidFill>
                  <a:schemeClr val="tx1"/>
                </a:solidFill>
                <a:latin typeface="Times New Roman" panose="02020603050405020304" pitchFamily="18" charset="0"/>
                <a:cs typeface="Times New Roman" panose="02020603050405020304" pitchFamily="18" charset="0"/>
              </a:rPr>
              <a:t>, 2001; Kenneth Hill et al. 2001; </a:t>
            </a:r>
            <a:r>
              <a:rPr lang="en-US" dirty="0" smtClean="0">
                <a:solidFill>
                  <a:schemeClr val="tx1"/>
                </a:solidFill>
                <a:latin typeface="Times New Roman" panose="02020603050405020304" pitchFamily="18" charset="0"/>
                <a:cs typeface="Times New Roman" panose="02020603050405020304" pitchFamily="18" charset="0"/>
              </a:rPr>
              <a:t>A. </a:t>
            </a:r>
            <a:r>
              <a:rPr lang="en-US" dirty="0" err="1" smtClean="0">
                <a:solidFill>
                  <a:schemeClr val="tx1"/>
                </a:solidFill>
                <a:latin typeface="Times New Roman" panose="02020603050405020304" pitchFamily="18" charset="0"/>
                <a:cs typeface="Times New Roman" panose="02020603050405020304" pitchFamily="18" charset="0"/>
              </a:rPr>
              <a:t>Prual</a:t>
            </a:r>
            <a:r>
              <a:rPr lang="en-US" dirty="0" smtClean="0">
                <a:solidFill>
                  <a:schemeClr val="tx1"/>
                </a:solidFill>
                <a:latin typeface="Times New Roman" panose="02020603050405020304" pitchFamily="18" charset="0"/>
                <a:cs typeface="Times New Roman" panose="02020603050405020304" pitchFamily="18" charset="0"/>
              </a:rPr>
              <a:t>, 2004; OMS </a:t>
            </a:r>
            <a:r>
              <a:rPr lang="en-US" dirty="0">
                <a:solidFill>
                  <a:schemeClr val="tx1"/>
                </a:solidFill>
                <a:latin typeface="Times New Roman" panose="02020603050405020304" pitchFamily="18" charset="0"/>
                <a:cs typeface="Times New Roman" panose="02020603050405020304" pitchFamily="18" charset="0"/>
              </a:rPr>
              <a:t>et al., 2015; Damian et al. 2019</a:t>
            </a:r>
            <a:r>
              <a:rPr lang="en-US" dirty="0" smtClean="0">
                <a:solidFill>
                  <a:schemeClr val="tx1"/>
                </a:solidFill>
                <a:latin typeface="Times New Roman" panose="02020603050405020304" pitchFamily="18" charset="0"/>
                <a:cs typeface="Times New Roman" panose="02020603050405020304" pitchFamily="18" charset="0"/>
              </a:rPr>
              <a:t>)</a:t>
            </a:r>
          </a:p>
          <a:p>
            <a:pPr marL="0" indent="0" algn="just">
              <a:buNone/>
            </a:pPr>
            <a:endParaRPr lang="fr-FR" dirty="0" smtClean="0">
              <a:solidFill>
                <a:schemeClr val="tx1"/>
              </a:solidFill>
              <a:latin typeface="Times New Roman" panose="02020603050405020304" pitchFamily="18" charset="0"/>
              <a:cs typeface="Times New Roman" panose="02020603050405020304" pitchFamily="18" charset="0"/>
            </a:endParaRPr>
          </a:p>
          <a:p>
            <a:pPr marL="0" indent="0" algn="just">
              <a:buNone/>
            </a:pPr>
            <a:endParaRPr lang="fr-FR" dirty="0" smtClean="0">
              <a:solidFill>
                <a:schemeClr val="tx1"/>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8227605"/>
      </p:ext>
    </p:extLst>
  </p:cSld>
  <p:clrMapOvr>
    <a:masterClrMapping/>
  </p:clrMapOvr>
  <p:transition spd="slow" advTm="161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0" indent="0" algn="ctr"/>
            <a:r>
              <a:rPr lang="en-US" sz="2800" dirty="0">
                <a:solidFill>
                  <a:srgbClr val="0070C0"/>
                </a:solidFill>
                <a:latin typeface="Times New Roman" panose="02020603050405020304" pitchFamily="18" charset="0"/>
                <a:cs typeface="Times New Roman" panose="02020603050405020304" pitchFamily="18" charset="0"/>
              </a:rPr>
              <a:t>Measurement problems </a:t>
            </a:r>
            <a:r>
              <a:rPr lang="en-US" sz="2800" dirty="0" smtClean="0">
                <a:solidFill>
                  <a:srgbClr val="0070C0"/>
                </a:solidFill>
                <a:latin typeface="Times New Roman" panose="02020603050405020304" pitchFamily="18" charset="0"/>
                <a:cs typeface="Times New Roman" panose="02020603050405020304" pitchFamily="18" charset="0"/>
              </a:rPr>
              <a:t>(2/2</a:t>
            </a:r>
            <a:r>
              <a:rPr lang="en-US" sz="2800" dirty="0">
                <a:solidFill>
                  <a:srgbClr val="0070C0"/>
                </a:solidFill>
                <a:latin typeface="Times New Roman" panose="02020603050405020304" pitchFamily="18" charset="0"/>
                <a:cs typeface="Times New Roman" panose="02020603050405020304" pitchFamily="18" charset="0"/>
              </a:rPr>
              <a:t>)</a:t>
            </a:r>
          </a:p>
        </p:txBody>
      </p:sp>
      <p:sp>
        <p:nvSpPr>
          <p:cNvPr id="3" name="Espace réservé du contenu 2"/>
          <p:cNvSpPr>
            <a:spLocks noGrp="1"/>
          </p:cNvSpPr>
          <p:nvPr>
            <p:ph idx="1"/>
          </p:nvPr>
        </p:nvSpPr>
        <p:spPr>
          <a:xfrm>
            <a:off x="2589212" y="1423555"/>
            <a:ext cx="8915400" cy="4862945"/>
          </a:xfrm>
        </p:spPr>
        <p:txBody>
          <a:bodyPr>
            <a:normAutofit lnSpcReduction="10000"/>
          </a:bodyPr>
          <a:lstStyle/>
          <a:p>
            <a:pPr algn="just"/>
            <a:r>
              <a:rPr lang="de-DE" dirty="0" err="1">
                <a:solidFill>
                  <a:schemeClr val="tx1"/>
                </a:solidFill>
                <a:latin typeface="Times New Roman" panose="02020603050405020304" pitchFamily="18" charset="0"/>
                <a:cs typeface="Times New Roman" panose="02020603050405020304" pitchFamily="18" charset="0"/>
              </a:rPr>
              <a:t>For</a:t>
            </a:r>
            <a:r>
              <a:rPr lang="de-DE" dirty="0">
                <a:solidFill>
                  <a:schemeClr val="tx1"/>
                </a:solidFill>
                <a:latin typeface="Times New Roman" panose="02020603050405020304" pitchFamily="18" charset="0"/>
                <a:cs typeface="Times New Roman" panose="02020603050405020304" pitchFamily="18" charset="0"/>
              </a:rPr>
              <a:t> Kenneth </a:t>
            </a:r>
            <a:r>
              <a:rPr lang="de-DE" dirty="0" smtClean="0">
                <a:solidFill>
                  <a:schemeClr val="tx1"/>
                </a:solidFill>
                <a:latin typeface="Times New Roman" panose="02020603050405020304" pitchFamily="18" charset="0"/>
                <a:cs typeface="Times New Roman" panose="02020603050405020304" pitchFamily="18" charset="0"/>
              </a:rPr>
              <a:t>Hill (2001) </a:t>
            </a:r>
            <a:r>
              <a:rPr lang="de-DE" dirty="0" err="1">
                <a:solidFill>
                  <a:schemeClr val="tx1"/>
                </a:solidFill>
                <a:latin typeface="Times New Roman" panose="02020603050405020304" pitchFamily="18" charset="0"/>
                <a:cs typeface="Times New Roman" panose="02020603050405020304" pitchFamily="18" charset="0"/>
              </a:rPr>
              <a:t>and</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his</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team</a:t>
            </a:r>
            <a:r>
              <a:rPr lang="de-DE" dirty="0">
                <a:solidFill>
                  <a:schemeClr val="tx1"/>
                </a:solidFill>
                <a:latin typeface="Times New Roman" panose="02020603050405020304" pitchFamily="18" charset="0"/>
                <a:cs typeface="Times New Roman" panose="02020603050405020304" pitchFamily="18" charset="0"/>
              </a:rPr>
              <a:t>, </a:t>
            </a:r>
            <a:r>
              <a:rPr lang="de-DE" dirty="0" err="1" smtClean="0">
                <a:solidFill>
                  <a:schemeClr val="tx1"/>
                </a:solidFill>
                <a:latin typeface="Times New Roman" panose="02020603050405020304" pitchFamily="18" charset="0"/>
                <a:cs typeface="Times New Roman" panose="02020603050405020304" pitchFamily="18" charset="0"/>
              </a:rPr>
              <a:t>measurement</a:t>
            </a:r>
            <a:r>
              <a:rPr lang="de-DE" dirty="0" smtClean="0">
                <a:solidFill>
                  <a:schemeClr val="tx1"/>
                </a:solidFill>
                <a:latin typeface="Times New Roman" panose="02020603050405020304" pitchFamily="18" charset="0"/>
                <a:cs typeface="Times New Roman" panose="02020603050405020304" pitchFamily="18" charset="0"/>
              </a:rPr>
              <a:t> </a:t>
            </a:r>
            <a:r>
              <a:rPr lang="de-DE" dirty="0">
                <a:solidFill>
                  <a:schemeClr val="tx1"/>
                </a:solidFill>
                <a:latin typeface="Times New Roman" panose="02020603050405020304" pitchFamily="18" charset="0"/>
                <a:cs typeface="Times New Roman" panose="02020603050405020304" pitchFamily="18" charset="0"/>
              </a:rPr>
              <a:t>of </a:t>
            </a:r>
            <a:r>
              <a:rPr lang="de-DE" dirty="0" err="1">
                <a:solidFill>
                  <a:schemeClr val="tx1"/>
                </a:solidFill>
                <a:latin typeface="Times New Roman" panose="02020603050405020304" pitchFamily="18" charset="0"/>
                <a:cs typeface="Times New Roman" panose="02020603050405020304" pitchFamily="18" charset="0"/>
              </a:rPr>
              <a:t>maternal</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mortality</a:t>
            </a:r>
            <a:r>
              <a:rPr lang="de-DE" dirty="0">
                <a:solidFill>
                  <a:schemeClr val="tx1"/>
                </a:solidFill>
                <a:latin typeface="Times New Roman" panose="02020603050405020304" pitchFamily="18" charset="0"/>
                <a:cs typeface="Times New Roman" panose="02020603050405020304" pitchFamily="18" charset="0"/>
              </a:rPr>
              <a:t> in a </a:t>
            </a:r>
            <a:r>
              <a:rPr lang="de-DE" dirty="0" err="1">
                <a:solidFill>
                  <a:schemeClr val="tx1"/>
                </a:solidFill>
                <a:latin typeface="Times New Roman" panose="02020603050405020304" pitchFamily="18" charset="0"/>
                <a:cs typeface="Times New Roman" panose="02020603050405020304" pitchFamily="18" charset="0"/>
              </a:rPr>
              <a:t>society</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should</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reflect</a:t>
            </a:r>
            <a:r>
              <a:rPr lang="de-DE" dirty="0">
                <a:solidFill>
                  <a:schemeClr val="tx1"/>
                </a:solidFill>
                <a:latin typeface="Times New Roman" panose="02020603050405020304" pitchFamily="18" charset="0"/>
                <a:cs typeface="Times New Roman" panose="02020603050405020304" pitchFamily="18" charset="0"/>
              </a:rPr>
              <a:t> the </a:t>
            </a:r>
            <a:r>
              <a:rPr lang="de-DE" dirty="0" err="1">
                <a:solidFill>
                  <a:schemeClr val="tx1"/>
                </a:solidFill>
                <a:latin typeface="Times New Roman" panose="02020603050405020304" pitchFamily="18" charset="0"/>
                <a:cs typeface="Times New Roman" panose="02020603050405020304" pitchFamily="18" charset="0"/>
              </a:rPr>
              <a:t>risk</a:t>
            </a:r>
            <a:r>
              <a:rPr lang="de-DE" dirty="0">
                <a:solidFill>
                  <a:schemeClr val="tx1"/>
                </a:solidFill>
                <a:latin typeface="Times New Roman" panose="02020603050405020304" pitchFamily="18" charset="0"/>
                <a:cs typeface="Times New Roman" panose="02020603050405020304" pitchFamily="18" charset="0"/>
              </a:rPr>
              <a:t> of </a:t>
            </a:r>
            <a:r>
              <a:rPr lang="de-DE" dirty="0" err="1">
                <a:solidFill>
                  <a:schemeClr val="tx1"/>
                </a:solidFill>
                <a:latin typeface="Times New Roman" panose="02020603050405020304" pitchFamily="18" charset="0"/>
                <a:cs typeface="Times New Roman" panose="02020603050405020304" pitchFamily="18" charset="0"/>
              </a:rPr>
              <a:t>death</a:t>
            </a:r>
            <a:r>
              <a:rPr lang="de-DE" dirty="0">
                <a:solidFill>
                  <a:schemeClr val="tx1"/>
                </a:solidFill>
                <a:latin typeface="Times New Roman" panose="02020603050405020304" pitchFamily="18" charset="0"/>
                <a:cs typeface="Times New Roman" panose="02020603050405020304" pitchFamily="18" charset="0"/>
              </a:rPr>
              <a:t> per </a:t>
            </a:r>
            <a:r>
              <a:rPr lang="de-DE" dirty="0" err="1">
                <a:solidFill>
                  <a:schemeClr val="tx1"/>
                </a:solidFill>
                <a:latin typeface="Times New Roman" panose="02020603050405020304" pitchFamily="18" charset="0"/>
                <a:cs typeface="Times New Roman" panose="02020603050405020304" pitchFamily="18" charset="0"/>
              </a:rPr>
              <a:t>woman</a:t>
            </a:r>
            <a:r>
              <a:rPr lang="de-DE" dirty="0">
                <a:solidFill>
                  <a:schemeClr val="tx1"/>
                </a:solidFill>
                <a:latin typeface="Times New Roman" panose="02020603050405020304" pitchFamily="18" charset="0"/>
                <a:cs typeface="Times New Roman" panose="02020603050405020304" pitchFamily="18" charset="0"/>
              </a:rPr>
              <a:t>, the </a:t>
            </a:r>
            <a:r>
              <a:rPr lang="de-DE" dirty="0" err="1">
                <a:solidFill>
                  <a:schemeClr val="tx1"/>
                </a:solidFill>
                <a:latin typeface="Times New Roman" panose="02020603050405020304" pitchFamily="18" charset="0"/>
                <a:cs typeface="Times New Roman" panose="02020603050405020304" pitchFamily="18" charset="0"/>
              </a:rPr>
              <a:t>risk</a:t>
            </a:r>
            <a:r>
              <a:rPr lang="de-DE" dirty="0">
                <a:solidFill>
                  <a:schemeClr val="tx1"/>
                </a:solidFill>
                <a:latin typeface="Times New Roman" panose="02020603050405020304" pitchFamily="18" charset="0"/>
                <a:cs typeface="Times New Roman" panose="02020603050405020304" pitchFamily="18" charset="0"/>
              </a:rPr>
              <a:t> of </a:t>
            </a:r>
            <a:r>
              <a:rPr lang="de-DE" dirty="0" err="1">
                <a:solidFill>
                  <a:schemeClr val="tx1"/>
                </a:solidFill>
                <a:latin typeface="Times New Roman" panose="02020603050405020304" pitchFamily="18" charset="0"/>
                <a:cs typeface="Times New Roman" panose="02020603050405020304" pitchFamily="18" charset="0"/>
              </a:rPr>
              <a:t>death</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by</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birth</a:t>
            </a:r>
            <a:r>
              <a:rPr lang="de-DE" dirty="0">
                <a:solidFill>
                  <a:schemeClr val="tx1"/>
                </a:solidFill>
                <a:latin typeface="Times New Roman" panose="02020603050405020304" pitchFamily="18" charset="0"/>
                <a:cs typeface="Times New Roman" panose="02020603050405020304" pitchFamily="18" charset="0"/>
              </a:rPr>
              <a:t>, the </a:t>
            </a:r>
            <a:r>
              <a:rPr lang="de-DE" dirty="0" err="1">
                <a:solidFill>
                  <a:schemeClr val="tx1"/>
                </a:solidFill>
                <a:latin typeface="Times New Roman" panose="02020603050405020304" pitchFamily="18" charset="0"/>
                <a:cs typeface="Times New Roman" panose="02020603050405020304" pitchFamily="18" charset="0"/>
              </a:rPr>
              <a:t>level</a:t>
            </a:r>
            <a:r>
              <a:rPr lang="de-DE" dirty="0">
                <a:solidFill>
                  <a:schemeClr val="tx1"/>
                </a:solidFill>
                <a:latin typeface="Times New Roman" panose="02020603050405020304" pitchFamily="18" charset="0"/>
                <a:cs typeface="Times New Roman" panose="02020603050405020304" pitchFamily="18" charset="0"/>
              </a:rPr>
              <a:t> of </a:t>
            </a:r>
            <a:r>
              <a:rPr lang="de-DE" dirty="0" err="1">
                <a:solidFill>
                  <a:schemeClr val="tx1"/>
                </a:solidFill>
                <a:latin typeface="Times New Roman" panose="02020603050405020304" pitchFamily="18" charset="0"/>
                <a:cs typeface="Times New Roman" panose="02020603050405020304" pitchFamily="18" charset="0"/>
              </a:rPr>
              <a:t>fertility</a:t>
            </a:r>
            <a:r>
              <a:rPr lang="de-DE" dirty="0">
                <a:solidFill>
                  <a:schemeClr val="tx1"/>
                </a:solidFill>
                <a:latin typeface="Times New Roman" panose="02020603050405020304" pitchFamily="18" charset="0"/>
                <a:cs typeface="Times New Roman" panose="02020603050405020304" pitchFamily="18" charset="0"/>
              </a:rPr>
              <a:t>, the </a:t>
            </a:r>
            <a:r>
              <a:rPr lang="de-DE" dirty="0" err="1">
                <a:solidFill>
                  <a:schemeClr val="tx1"/>
                </a:solidFill>
                <a:latin typeface="Times New Roman" panose="02020603050405020304" pitchFamily="18" charset="0"/>
                <a:cs typeface="Times New Roman" panose="02020603050405020304" pitchFamily="18" charset="0"/>
              </a:rPr>
              <a:t>level</a:t>
            </a:r>
            <a:r>
              <a:rPr lang="de-DE" dirty="0">
                <a:solidFill>
                  <a:schemeClr val="tx1"/>
                </a:solidFill>
                <a:latin typeface="Times New Roman" panose="02020603050405020304" pitchFamily="18" charset="0"/>
                <a:cs typeface="Times New Roman" panose="02020603050405020304" pitchFamily="18" charset="0"/>
              </a:rPr>
              <a:t> of </a:t>
            </a:r>
            <a:r>
              <a:rPr lang="de-DE" dirty="0" err="1">
                <a:solidFill>
                  <a:schemeClr val="tx1"/>
                </a:solidFill>
                <a:latin typeface="Times New Roman" panose="02020603050405020304" pitchFamily="18" charset="0"/>
                <a:cs typeface="Times New Roman" panose="02020603050405020304" pitchFamily="18" charset="0"/>
              </a:rPr>
              <a:t>mortality</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and</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its</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distribution</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by</a:t>
            </a:r>
            <a:r>
              <a:rPr lang="de-DE" dirty="0">
                <a:solidFill>
                  <a:schemeClr val="tx1"/>
                </a:solidFill>
                <a:latin typeface="Times New Roman" panose="02020603050405020304" pitchFamily="18" charset="0"/>
                <a:cs typeface="Times New Roman" panose="02020603050405020304" pitchFamily="18" charset="0"/>
              </a:rPr>
              <a:t> </a:t>
            </a:r>
            <a:r>
              <a:rPr lang="de-DE" dirty="0" err="1" smtClean="0">
                <a:solidFill>
                  <a:schemeClr val="tx1"/>
                </a:solidFill>
                <a:latin typeface="Times New Roman" panose="02020603050405020304" pitchFamily="18" charset="0"/>
                <a:cs typeface="Times New Roman" panose="02020603050405020304" pitchFamily="18" charset="0"/>
              </a:rPr>
              <a:t>cause</a:t>
            </a:r>
            <a:r>
              <a:rPr lang="de-DE"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pPr marL="0" indent="0" algn="just">
              <a:buNone/>
            </a:pPr>
            <a:r>
              <a:rPr lang="de-DE" dirty="0" smtClean="0">
                <a:solidFill>
                  <a:schemeClr val="tx1"/>
                </a:solidFill>
                <a:latin typeface="Times New Roman" panose="02020603050405020304" pitchFamily="18" charset="0"/>
                <a:cs typeface="Times New Roman" panose="02020603050405020304" pitchFamily="18" charset="0"/>
              </a:rPr>
              <a:t>      DHS-MICS </a:t>
            </a:r>
            <a:r>
              <a:rPr lang="de-DE" dirty="0" err="1">
                <a:solidFill>
                  <a:schemeClr val="tx1"/>
                </a:solidFill>
                <a:latin typeface="Times New Roman" panose="02020603050405020304" pitchFamily="18" charset="0"/>
                <a:cs typeface="Times New Roman" panose="02020603050405020304" pitchFamily="18" charset="0"/>
              </a:rPr>
              <a:t>data</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should</a:t>
            </a:r>
            <a:r>
              <a:rPr lang="de-DE" dirty="0">
                <a:solidFill>
                  <a:schemeClr val="tx1"/>
                </a:solidFill>
                <a:latin typeface="Times New Roman" panose="02020603050405020304" pitchFamily="18" charset="0"/>
                <a:cs typeface="Times New Roman" panose="02020603050405020304" pitchFamily="18" charset="0"/>
              </a:rPr>
              <a:t> not </a:t>
            </a:r>
            <a:r>
              <a:rPr lang="de-DE" dirty="0" err="1">
                <a:solidFill>
                  <a:schemeClr val="tx1"/>
                </a:solidFill>
                <a:latin typeface="Times New Roman" panose="02020603050405020304" pitchFamily="18" charset="0"/>
                <a:cs typeface="Times New Roman" panose="02020603050405020304" pitchFamily="18" charset="0"/>
              </a:rPr>
              <a:t>be</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used</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for</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maternal</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mortality</a:t>
            </a:r>
            <a:r>
              <a:rPr lang="de-DE" dirty="0">
                <a:solidFill>
                  <a:schemeClr val="tx1"/>
                </a:solidFill>
                <a:latin typeface="Times New Roman" panose="02020603050405020304" pitchFamily="18" charset="0"/>
                <a:cs typeface="Times New Roman" panose="02020603050405020304" pitchFamily="18" charset="0"/>
              </a:rPr>
              <a:t> </a:t>
            </a:r>
            <a:r>
              <a:rPr lang="de-DE" dirty="0" err="1">
                <a:solidFill>
                  <a:schemeClr val="tx1"/>
                </a:solidFill>
                <a:latin typeface="Times New Roman" panose="02020603050405020304" pitchFamily="18" charset="0"/>
                <a:cs typeface="Times New Roman" panose="02020603050405020304" pitchFamily="18" charset="0"/>
              </a:rPr>
              <a:t>indicators</a:t>
            </a:r>
            <a:r>
              <a:rPr lang="de-DE"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p>
            <a:pPr algn="just"/>
            <a:r>
              <a:rPr lang="fr-FR" dirty="0">
                <a:solidFill>
                  <a:schemeClr val="tx1"/>
                </a:solidFill>
                <a:latin typeface="Times New Roman" panose="02020603050405020304" pitchFamily="18" charset="0"/>
                <a:cs typeface="Times New Roman" panose="02020603050405020304" pitchFamily="18" charset="0"/>
              </a:rPr>
              <a:t>A. </a:t>
            </a:r>
            <a:r>
              <a:rPr lang="fr-FR" dirty="0" err="1">
                <a:solidFill>
                  <a:schemeClr val="tx1"/>
                </a:solidFill>
                <a:latin typeface="Times New Roman" panose="02020603050405020304" pitchFamily="18" charset="0"/>
                <a:cs typeface="Times New Roman" panose="02020603050405020304" pitchFamily="18" charset="0"/>
              </a:rPr>
              <a:t>Prual</a:t>
            </a:r>
            <a:r>
              <a:rPr lang="fr-FR" dirty="0">
                <a:solidFill>
                  <a:schemeClr val="tx1"/>
                </a:solidFill>
                <a:latin typeface="Times New Roman" panose="02020603050405020304" pitchFamily="18" charset="0"/>
                <a:cs typeface="Times New Roman" panose="02020603050405020304" pitchFamily="18" charset="0"/>
              </a:rPr>
              <a:t>, in 2004, came to the conclusion </a:t>
            </a:r>
            <a:r>
              <a:rPr lang="fr-FR" dirty="0" err="1">
                <a:solidFill>
                  <a:schemeClr val="tx1"/>
                </a:solidFill>
                <a:latin typeface="Times New Roman" panose="02020603050405020304" pitchFamily="18" charset="0"/>
                <a:cs typeface="Times New Roman" panose="02020603050405020304" pitchFamily="18" charset="0"/>
              </a:rPr>
              <a:t>that</a:t>
            </a:r>
            <a:r>
              <a:rPr lang="fr-FR" dirty="0">
                <a:solidFill>
                  <a:schemeClr val="tx1"/>
                </a:solidFill>
                <a:latin typeface="Times New Roman" panose="02020603050405020304" pitchFamily="18" charset="0"/>
                <a:cs typeface="Times New Roman" panose="02020603050405020304" pitchFamily="18" charset="0"/>
              </a:rPr>
              <a:t> public </a:t>
            </a:r>
            <a:r>
              <a:rPr lang="fr-FR" dirty="0" err="1">
                <a:solidFill>
                  <a:schemeClr val="tx1"/>
                </a:solidFill>
                <a:latin typeface="Times New Roman" panose="02020603050405020304" pitchFamily="18" charset="0"/>
                <a:cs typeface="Times New Roman" panose="02020603050405020304" pitchFamily="18" charset="0"/>
              </a:rPr>
              <a:t>health</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tools</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alone</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will</a:t>
            </a:r>
            <a:r>
              <a:rPr lang="fr-FR" dirty="0">
                <a:solidFill>
                  <a:schemeClr val="tx1"/>
                </a:solidFill>
                <a:latin typeface="Times New Roman" panose="02020603050405020304" pitchFamily="18" charset="0"/>
                <a:cs typeface="Times New Roman" panose="02020603050405020304" pitchFamily="18" charset="0"/>
              </a:rPr>
              <a:t> not </a:t>
            </a:r>
            <a:r>
              <a:rPr lang="fr-FR" dirty="0" err="1">
                <a:solidFill>
                  <a:schemeClr val="tx1"/>
                </a:solidFill>
                <a:latin typeface="Times New Roman" panose="02020603050405020304" pitchFamily="18" charset="0"/>
                <a:cs typeface="Times New Roman" panose="02020603050405020304" pitchFamily="18" charset="0"/>
              </a:rPr>
              <a:t>be</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enough</a:t>
            </a:r>
            <a:r>
              <a:rPr lang="fr-FR" dirty="0">
                <a:solidFill>
                  <a:schemeClr val="tx1"/>
                </a:solidFill>
                <a:latin typeface="Times New Roman" panose="02020603050405020304" pitchFamily="18" charset="0"/>
                <a:cs typeface="Times New Roman" panose="02020603050405020304" pitchFamily="18" charset="0"/>
              </a:rPr>
              <a:t> to </a:t>
            </a:r>
            <a:r>
              <a:rPr lang="fr-FR" dirty="0" err="1">
                <a:solidFill>
                  <a:schemeClr val="tx1"/>
                </a:solidFill>
                <a:latin typeface="Times New Roman" panose="02020603050405020304" pitchFamily="18" charset="0"/>
                <a:cs typeface="Times New Roman" panose="02020603050405020304" pitchFamily="18" charset="0"/>
              </a:rPr>
              <a:t>implement</a:t>
            </a:r>
            <a:r>
              <a:rPr lang="fr-FR" dirty="0">
                <a:solidFill>
                  <a:schemeClr val="tx1"/>
                </a:solidFill>
                <a:latin typeface="Times New Roman" panose="02020603050405020304" pitchFamily="18" charset="0"/>
                <a:cs typeface="Times New Roman" panose="02020603050405020304" pitchFamily="18" charset="0"/>
              </a:rPr>
              <a:t> effective programs to </a:t>
            </a:r>
            <a:r>
              <a:rPr lang="fr-FR" dirty="0" err="1">
                <a:solidFill>
                  <a:schemeClr val="tx1"/>
                </a:solidFill>
                <a:latin typeface="Times New Roman" panose="02020603050405020304" pitchFamily="18" charset="0"/>
                <a:cs typeface="Times New Roman" panose="02020603050405020304" pitchFamily="18" charset="0"/>
              </a:rPr>
              <a:t>lower</a:t>
            </a:r>
            <a:r>
              <a:rPr lang="fr-FR" dirty="0">
                <a:solidFill>
                  <a:schemeClr val="tx1"/>
                </a:solidFill>
                <a:latin typeface="Times New Roman" panose="02020603050405020304" pitchFamily="18" charset="0"/>
                <a:cs typeface="Times New Roman" panose="02020603050405020304" pitchFamily="18" charset="0"/>
              </a:rPr>
              <a:t> the </a:t>
            </a:r>
            <a:r>
              <a:rPr lang="fr-FR" dirty="0" err="1">
                <a:solidFill>
                  <a:schemeClr val="tx1"/>
                </a:solidFill>
                <a:latin typeface="Times New Roman" panose="02020603050405020304" pitchFamily="18" charset="0"/>
                <a:cs typeface="Times New Roman" panose="02020603050405020304" pitchFamily="18" charset="0"/>
              </a:rPr>
              <a:t>level</a:t>
            </a:r>
            <a:r>
              <a:rPr lang="fr-FR" dirty="0">
                <a:solidFill>
                  <a:schemeClr val="tx1"/>
                </a:solidFill>
                <a:latin typeface="Times New Roman" panose="02020603050405020304" pitchFamily="18" charset="0"/>
                <a:cs typeface="Times New Roman" panose="02020603050405020304" pitchFamily="18" charset="0"/>
              </a:rPr>
              <a:t> of </a:t>
            </a:r>
            <a:r>
              <a:rPr lang="fr-FR" dirty="0" err="1">
                <a:solidFill>
                  <a:schemeClr val="tx1"/>
                </a:solidFill>
                <a:latin typeface="Times New Roman" panose="02020603050405020304" pitchFamily="18" charset="0"/>
                <a:cs typeface="Times New Roman" panose="02020603050405020304" pitchFamily="18" charset="0"/>
              </a:rPr>
              <a:t>maternal</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mortality</a:t>
            </a:r>
            <a:r>
              <a:rPr lang="fr-FR" dirty="0">
                <a:solidFill>
                  <a:schemeClr val="tx1"/>
                </a:solidFill>
                <a:latin typeface="Times New Roman" panose="02020603050405020304" pitchFamily="18" charset="0"/>
                <a:cs typeface="Times New Roman" panose="02020603050405020304" pitchFamily="18" charset="0"/>
              </a:rPr>
              <a:t>. T</a:t>
            </a:r>
            <a:r>
              <a:rPr lang="fr-FR" dirty="0" smtClean="0">
                <a:solidFill>
                  <a:schemeClr val="tx1"/>
                </a:solidFill>
                <a:latin typeface="Times New Roman" panose="02020603050405020304" pitchFamily="18" charset="0"/>
                <a:cs typeface="Times New Roman" panose="02020603050405020304" pitchFamily="18" charset="0"/>
              </a:rPr>
              <a:t>o </a:t>
            </a:r>
            <a:r>
              <a:rPr lang="fr-FR" dirty="0" err="1">
                <a:solidFill>
                  <a:schemeClr val="tx1"/>
                </a:solidFill>
                <a:latin typeface="Times New Roman" panose="02020603050405020304" pitchFamily="18" charset="0"/>
                <a:cs typeface="Times New Roman" panose="02020603050405020304" pitchFamily="18" charset="0"/>
              </a:rPr>
              <a:t>be</a:t>
            </a:r>
            <a:r>
              <a:rPr lang="fr-FR" dirty="0">
                <a:solidFill>
                  <a:schemeClr val="tx1"/>
                </a:solidFill>
                <a:latin typeface="Times New Roman" panose="02020603050405020304" pitchFamily="18" charset="0"/>
                <a:cs typeface="Times New Roman" panose="02020603050405020304" pitchFamily="18" charset="0"/>
              </a:rPr>
              <a:t> effective, </a:t>
            </a:r>
            <a:r>
              <a:rPr lang="fr-FR" dirty="0" err="1">
                <a:solidFill>
                  <a:schemeClr val="tx1"/>
                </a:solidFill>
                <a:latin typeface="Times New Roman" panose="02020603050405020304" pitchFamily="18" charset="0"/>
                <a:cs typeface="Times New Roman" panose="02020603050405020304" pitchFamily="18" charset="0"/>
              </a:rPr>
              <a:t>they</a:t>
            </a:r>
            <a:r>
              <a:rPr lang="fr-FR" dirty="0">
                <a:solidFill>
                  <a:schemeClr val="tx1"/>
                </a:solidFill>
                <a:latin typeface="Times New Roman" panose="02020603050405020304" pitchFamily="18" charset="0"/>
                <a:cs typeface="Times New Roman" panose="02020603050405020304" pitchFamily="18" charset="0"/>
              </a:rPr>
              <a:t> must </a:t>
            </a:r>
            <a:r>
              <a:rPr lang="fr-FR" dirty="0" err="1">
                <a:solidFill>
                  <a:schemeClr val="tx1"/>
                </a:solidFill>
                <a:latin typeface="Times New Roman" panose="02020603050405020304" pitchFamily="18" charset="0"/>
                <a:cs typeface="Times New Roman" panose="02020603050405020304" pitchFamily="18" charset="0"/>
              </a:rPr>
              <a:t>take</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into</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account</a:t>
            </a:r>
            <a:r>
              <a:rPr lang="fr-FR" dirty="0">
                <a:solidFill>
                  <a:schemeClr val="tx1"/>
                </a:solidFill>
                <a:latin typeface="Times New Roman" panose="02020603050405020304" pitchFamily="18" charset="0"/>
                <a:cs typeface="Times New Roman" panose="02020603050405020304" pitchFamily="18" charset="0"/>
              </a:rPr>
              <a:t> the </a:t>
            </a:r>
            <a:r>
              <a:rPr lang="fr-FR" dirty="0" err="1">
                <a:solidFill>
                  <a:schemeClr val="tx1"/>
                </a:solidFill>
                <a:latin typeface="Times New Roman" panose="02020603050405020304" pitchFamily="18" charset="0"/>
                <a:cs typeface="Times New Roman" panose="02020603050405020304" pitchFamily="18" charset="0"/>
              </a:rPr>
              <a:t>realities</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often</a:t>
            </a:r>
            <a:r>
              <a:rPr lang="fr-FR" dirty="0">
                <a:solidFill>
                  <a:schemeClr val="tx1"/>
                </a:solidFill>
                <a:latin typeface="Times New Roman" panose="02020603050405020304" pitchFamily="18" charset="0"/>
                <a:cs typeface="Times New Roman" panose="02020603050405020304" pitchFamily="18" charset="0"/>
              </a:rPr>
              <a:t> </a:t>
            </a:r>
            <a:r>
              <a:rPr lang="fr-FR" dirty="0" err="1" smtClean="0">
                <a:solidFill>
                  <a:schemeClr val="tx1"/>
                </a:solidFill>
                <a:latin typeface="Times New Roman" panose="02020603050405020304" pitchFamily="18" charset="0"/>
                <a:cs typeface="Times New Roman" panose="02020603050405020304" pitchFamily="18" charset="0"/>
              </a:rPr>
              <a:t>ignored</a:t>
            </a:r>
            <a:r>
              <a:rPr lang="fr-FR" dirty="0" smtClean="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by </a:t>
            </a:r>
            <a:r>
              <a:rPr lang="fr-FR" dirty="0" err="1">
                <a:solidFill>
                  <a:schemeClr val="tx1"/>
                </a:solidFill>
                <a:latin typeface="Times New Roman" panose="02020603050405020304" pitchFamily="18" charset="0"/>
                <a:cs typeface="Times New Roman" panose="02020603050405020304" pitchFamily="18" charset="0"/>
              </a:rPr>
              <a:t>this</a:t>
            </a:r>
            <a:r>
              <a:rPr lang="fr-FR" dirty="0">
                <a:solidFill>
                  <a:schemeClr val="tx1"/>
                </a:solidFill>
                <a:latin typeface="Times New Roman" panose="02020603050405020304" pitchFamily="18" charset="0"/>
                <a:cs typeface="Times New Roman" panose="02020603050405020304" pitchFamily="18" charset="0"/>
              </a:rPr>
              <a:t> discipline and </a:t>
            </a:r>
            <a:r>
              <a:rPr lang="fr-FR" dirty="0" err="1">
                <a:solidFill>
                  <a:schemeClr val="tx1"/>
                </a:solidFill>
                <a:latin typeface="Times New Roman" panose="02020603050405020304" pitchFamily="18" charset="0"/>
                <a:cs typeface="Times New Roman" panose="02020603050405020304" pitchFamily="18" charset="0"/>
              </a:rPr>
              <a:t>its</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actors</a:t>
            </a:r>
            <a:r>
              <a:rPr lang="fr-FR" dirty="0">
                <a:solidFill>
                  <a:schemeClr val="tx1"/>
                </a:solidFill>
                <a:latin typeface="Times New Roman" panose="02020603050405020304" pitchFamily="18" charset="0"/>
                <a:cs typeface="Times New Roman" panose="02020603050405020304" pitchFamily="18" charset="0"/>
              </a:rPr>
              <a:t>. For </a:t>
            </a:r>
            <a:r>
              <a:rPr lang="fr-FR" dirty="0" err="1">
                <a:solidFill>
                  <a:schemeClr val="tx1"/>
                </a:solidFill>
                <a:latin typeface="Times New Roman" panose="02020603050405020304" pitchFamily="18" charset="0"/>
                <a:cs typeface="Times New Roman" panose="02020603050405020304" pitchFamily="18" charset="0"/>
              </a:rPr>
              <a:t>him</a:t>
            </a:r>
            <a:r>
              <a:rPr lang="fr-FR" dirty="0">
                <a:solidFill>
                  <a:schemeClr val="tx1"/>
                </a:solidFill>
                <a:latin typeface="Times New Roman" panose="02020603050405020304" pitchFamily="18" charset="0"/>
                <a:cs typeface="Times New Roman" panose="02020603050405020304" pitchFamily="18" charset="0"/>
              </a:rPr>
              <a:t>, the use of a </a:t>
            </a:r>
            <a:r>
              <a:rPr lang="fr-FR" dirty="0" err="1">
                <a:solidFill>
                  <a:schemeClr val="tx1"/>
                </a:solidFill>
                <a:latin typeface="Times New Roman" panose="02020603050405020304" pitchFamily="18" charset="0"/>
                <a:cs typeface="Times New Roman" panose="02020603050405020304" pitchFamily="18" charset="0"/>
              </a:rPr>
              <a:t>multidisciplinary</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approach</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combining</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equally</a:t>
            </a:r>
            <a:r>
              <a:rPr lang="fr-FR" dirty="0">
                <a:solidFill>
                  <a:schemeClr val="tx1"/>
                </a:solidFill>
                <a:latin typeface="Times New Roman" panose="02020603050405020304" pitchFamily="18" charset="0"/>
                <a:cs typeface="Times New Roman" panose="02020603050405020304" pitchFamily="18" charset="0"/>
              </a:rPr>
              <a:t> public </a:t>
            </a:r>
            <a:r>
              <a:rPr lang="fr-FR" dirty="0" err="1">
                <a:solidFill>
                  <a:schemeClr val="tx1"/>
                </a:solidFill>
                <a:latin typeface="Times New Roman" panose="02020603050405020304" pitchFamily="18" charset="0"/>
                <a:cs typeface="Times New Roman" panose="02020603050405020304" pitchFamily="18" charset="0"/>
              </a:rPr>
              <a:t>health</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gyneco-obstetrics</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anthropology</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health</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economics</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political</a:t>
            </a:r>
            <a:r>
              <a:rPr lang="fr-FR" dirty="0">
                <a:solidFill>
                  <a:schemeClr val="tx1"/>
                </a:solidFill>
                <a:latin typeface="Times New Roman" panose="02020603050405020304" pitchFamily="18" charset="0"/>
                <a:cs typeface="Times New Roman" panose="02020603050405020304" pitchFamily="18" charset="0"/>
              </a:rPr>
              <a:t> science and </a:t>
            </a:r>
            <a:r>
              <a:rPr lang="fr-FR" dirty="0" err="1">
                <a:solidFill>
                  <a:schemeClr val="tx1"/>
                </a:solidFill>
                <a:latin typeface="Times New Roman" panose="02020603050405020304" pitchFamily="18" charset="0"/>
                <a:cs typeface="Times New Roman" panose="02020603050405020304" pitchFamily="18" charset="0"/>
              </a:rPr>
              <a:t>specialists</a:t>
            </a:r>
            <a:r>
              <a:rPr lang="fr-FR" dirty="0">
                <a:solidFill>
                  <a:schemeClr val="tx1"/>
                </a:solidFill>
                <a:latin typeface="Times New Roman" panose="02020603050405020304" pitchFamily="18" charset="0"/>
                <a:cs typeface="Times New Roman" panose="02020603050405020304" pitchFamily="18" charset="0"/>
              </a:rPr>
              <a:t> in social and </a:t>
            </a:r>
            <a:r>
              <a:rPr lang="fr-FR" dirty="0" err="1">
                <a:solidFill>
                  <a:schemeClr val="tx1"/>
                </a:solidFill>
                <a:latin typeface="Times New Roman" panose="02020603050405020304" pitchFamily="18" charset="0"/>
                <a:cs typeface="Times New Roman" panose="02020603050405020304" pitchFamily="18" charset="0"/>
              </a:rPr>
              <a:t>community</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mobilization</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is</a:t>
            </a:r>
            <a:r>
              <a:rPr lang="fr-FR" dirty="0">
                <a:solidFill>
                  <a:schemeClr val="tx1"/>
                </a:solidFill>
                <a:latin typeface="Times New Roman" panose="02020603050405020304" pitchFamily="18" charset="0"/>
                <a:cs typeface="Times New Roman" panose="02020603050405020304" pitchFamily="18" charset="0"/>
              </a:rPr>
              <a:t> essential. </a:t>
            </a:r>
            <a:endParaRPr lang="fr-FR" dirty="0" smtClean="0">
              <a:solidFill>
                <a:schemeClr val="tx1"/>
              </a:solidFill>
              <a:latin typeface="Times New Roman" panose="02020603050405020304" pitchFamily="18" charset="0"/>
              <a:cs typeface="Times New Roman" panose="02020603050405020304" pitchFamily="18" charset="0"/>
            </a:endParaRPr>
          </a:p>
          <a:p>
            <a:pPr algn="just"/>
            <a:r>
              <a:rPr lang="fr-FR" dirty="0" smtClean="0">
                <a:solidFill>
                  <a:schemeClr val="tx1"/>
                </a:solidFill>
                <a:latin typeface="Times New Roman" panose="02020603050405020304" pitchFamily="18" charset="0"/>
                <a:cs typeface="Times New Roman" panose="02020603050405020304" pitchFamily="18" charset="0"/>
              </a:rPr>
              <a:t>In </a:t>
            </a:r>
            <a:r>
              <a:rPr lang="fr-FR" dirty="0">
                <a:solidFill>
                  <a:schemeClr val="tx1"/>
                </a:solidFill>
                <a:latin typeface="Times New Roman" panose="02020603050405020304" pitchFamily="18" charset="0"/>
                <a:cs typeface="Times New Roman" panose="02020603050405020304" pitchFamily="18" charset="0"/>
              </a:rPr>
              <a:t>2008, </a:t>
            </a:r>
            <a:r>
              <a:rPr lang="fr-FR" dirty="0" err="1">
                <a:solidFill>
                  <a:schemeClr val="tx1"/>
                </a:solidFill>
                <a:latin typeface="Times New Roman" panose="02020603050405020304" pitchFamily="18" charset="0"/>
                <a:cs typeface="Times New Roman" panose="02020603050405020304" pitchFamily="18" charset="0"/>
              </a:rPr>
              <a:t>Mahomed</a:t>
            </a:r>
            <a:r>
              <a:rPr lang="fr-FR" dirty="0">
                <a:solidFill>
                  <a:schemeClr val="tx1"/>
                </a:solidFill>
                <a:latin typeface="Times New Roman" panose="02020603050405020304" pitchFamily="18" charset="0"/>
                <a:cs typeface="Times New Roman" panose="02020603050405020304" pitchFamily="18" charset="0"/>
              </a:rPr>
              <a:t> Lamine Keita et al. </a:t>
            </a:r>
            <a:r>
              <a:rPr lang="fr-FR" dirty="0" err="1" smtClean="0">
                <a:solidFill>
                  <a:schemeClr val="tx1"/>
                </a:solidFill>
                <a:latin typeface="Times New Roman" panose="02020603050405020304" pitchFamily="18" charset="0"/>
                <a:cs typeface="Times New Roman" panose="02020603050405020304" pitchFamily="18" charset="0"/>
              </a:rPr>
              <a:t>found</a:t>
            </a:r>
            <a:r>
              <a:rPr lang="fr-FR" dirty="0" smtClean="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that</a:t>
            </a:r>
            <a:r>
              <a:rPr lang="fr-FR" dirty="0">
                <a:solidFill>
                  <a:schemeClr val="tx1"/>
                </a:solidFill>
                <a:latin typeface="Times New Roman" panose="02020603050405020304" pitchFamily="18" charset="0"/>
                <a:cs typeface="Times New Roman" panose="02020603050405020304" pitchFamily="18" charset="0"/>
              </a:rPr>
              <a:t> socio-cultural </a:t>
            </a:r>
            <a:r>
              <a:rPr lang="fr-FR" dirty="0" err="1">
                <a:solidFill>
                  <a:schemeClr val="tx1"/>
                </a:solidFill>
                <a:latin typeface="Times New Roman" panose="02020603050405020304" pitchFamily="18" charset="0"/>
                <a:cs typeface="Times New Roman" panose="02020603050405020304" pitchFamily="18" charset="0"/>
              </a:rPr>
              <a:t>factors</a:t>
            </a:r>
            <a:r>
              <a:rPr lang="fr-FR" dirty="0">
                <a:solidFill>
                  <a:schemeClr val="tx1"/>
                </a:solidFill>
                <a:latin typeface="Times New Roman" panose="02020603050405020304" pitchFamily="18" charset="0"/>
                <a:cs typeface="Times New Roman" panose="02020603050405020304" pitchFamily="18" charset="0"/>
              </a:rPr>
              <a:t> and reproductive </a:t>
            </a:r>
            <a:r>
              <a:rPr lang="fr-FR" dirty="0" err="1">
                <a:solidFill>
                  <a:schemeClr val="tx1"/>
                </a:solidFill>
                <a:latin typeface="Times New Roman" panose="02020603050405020304" pitchFamily="18" charset="0"/>
                <a:cs typeface="Times New Roman" panose="02020603050405020304" pitchFamily="18" charset="0"/>
              </a:rPr>
              <a:t>behaviors</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still</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significantly</a:t>
            </a:r>
            <a:r>
              <a:rPr lang="fr-FR" dirty="0">
                <a:solidFill>
                  <a:schemeClr val="tx1"/>
                </a:solidFill>
                <a:latin typeface="Times New Roman" panose="02020603050405020304" pitchFamily="18" charset="0"/>
                <a:cs typeface="Times New Roman" panose="02020603050405020304" pitchFamily="18" charset="0"/>
              </a:rPr>
              <a:t> influence the </a:t>
            </a:r>
            <a:r>
              <a:rPr lang="fr-FR" dirty="0" err="1">
                <a:solidFill>
                  <a:schemeClr val="tx1"/>
                </a:solidFill>
                <a:latin typeface="Times New Roman" panose="02020603050405020304" pitchFamily="18" charset="0"/>
                <a:cs typeface="Times New Roman" panose="02020603050405020304" pitchFamily="18" charset="0"/>
              </a:rPr>
              <a:t>risks</a:t>
            </a:r>
            <a:r>
              <a:rPr lang="fr-FR" dirty="0">
                <a:solidFill>
                  <a:schemeClr val="tx1"/>
                </a:solidFill>
                <a:latin typeface="Times New Roman" panose="02020603050405020304" pitchFamily="18" charset="0"/>
                <a:cs typeface="Times New Roman" panose="02020603050405020304" pitchFamily="18" charset="0"/>
              </a:rPr>
              <a:t> of </a:t>
            </a:r>
            <a:r>
              <a:rPr lang="fr-FR" dirty="0" err="1">
                <a:solidFill>
                  <a:schemeClr val="tx1"/>
                </a:solidFill>
                <a:latin typeface="Times New Roman" panose="02020603050405020304" pitchFamily="18" charset="0"/>
                <a:cs typeface="Times New Roman" panose="02020603050405020304" pitchFamily="18" charset="0"/>
              </a:rPr>
              <a:t>maternal</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morbidity</a:t>
            </a:r>
            <a:r>
              <a:rPr lang="fr-FR" dirty="0">
                <a:solidFill>
                  <a:schemeClr val="tx1"/>
                </a:solidFill>
                <a:latin typeface="Times New Roman" panose="02020603050405020304" pitchFamily="18" charset="0"/>
                <a:cs typeface="Times New Roman" panose="02020603050405020304" pitchFamily="18" charset="0"/>
              </a:rPr>
              <a:t> and </a:t>
            </a:r>
            <a:r>
              <a:rPr lang="fr-FR" dirty="0" err="1">
                <a:solidFill>
                  <a:schemeClr val="tx1"/>
                </a:solidFill>
                <a:latin typeface="Times New Roman" panose="02020603050405020304" pitchFamily="18" charset="0"/>
                <a:cs typeface="Times New Roman" panose="02020603050405020304" pitchFamily="18" charset="0"/>
              </a:rPr>
              <a:t>mortality</a:t>
            </a:r>
            <a:r>
              <a:rPr lang="fr-FR" dirty="0">
                <a:solidFill>
                  <a:schemeClr val="tx1"/>
                </a:solidFill>
                <a:latin typeface="Times New Roman" panose="02020603050405020304" pitchFamily="18" charset="0"/>
                <a:cs typeface="Times New Roman" panose="02020603050405020304" pitchFamily="18" charset="0"/>
              </a:rPr>
              <a:t> in </a:t>
            </a:r>
            <a:r>
              <a:rPr lang="fr-FR" dirty="0" err="1">
                <a:solidFill>
                  <a:schemeClr val="tx1"/>
                </a:solidFill>
                <a:latin typeface="Times New Roman" panose="02020603050405020304" pitchFamily="18" charset="0"/>
                <a:cs typeface="Times New Roman" panose="02020603050405020304" pitchFamily="18" charset="0"/>
              </a:rPr>
              <a:t>poor</a:t>
            </a:r>
            <a:r>
              <a:rPr lang="fr-FR" dirty="0">
                <a:solidFill>
                  <a:schemeClr val="tx1"/>
                </a:solidFill>
                <a:latin typeface="Times New Roman" panose="02020603050405020304" pitchFamily="18" charset="0"/>
                <a:cs typeface="Times New Roman" panose="02020603050405020304" pitchFamily="18" charset="0"/>
              </a:rPr>
              <a:t> countries. </a:t>
            </a:r>
            <a:endParaRPr lang="fr-FR"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fr-FR" dirty="0" smtClean="0">
                <a:solidFill>
                  <a:schemeClr val="tx1"/>
                </a:solidFill>
                <a:latin typeface="Times New Roman" panose="02020603050405020304" pitchFamily="18" charset="0"/>
                <a:cs typeface="Times New Roman" panose="02020603050405020304" pitchFamily="18" charset="0"/>
              </a:rPr>
              <a:t>	This supports </a:t>
            </a:r>
            <a:r>
              <a:rPr lang="fr-FR" dirty="0" err="1">
                <a:solidFill>
                  <a:schemeClr val="tx1"/>
                </a:solidFill>
                <a:latin typeface="Times New Roman" panose="02020603050405020304" pitchFamily="18" charset="0"/>
                <a:cs typeface="Times New Roman" panose="02020603050405020304" pitchFamily="18" charset="0"/>
              </a:rPr>
              <a:t>what</a:t>
            </a:r>
            <a:r>
              <a:rPr lang="fr-FR" dirty="0">
                <a:solidFill>
                  <a:schemeClr val="tx1"/>
                </a:solidFill>
                <a:latin typeface="Times New Roman" panose="02020603050405020304" pitchFamily="18" charset="0"/>
                <a:cs typeface="Times New Roman" panose="02020603050405020304" pitchFamily="18" charset="0"/>
              </a:rPr>
              <a:t> A. </a:t>
            </a:r>
            <a:r>
              <a:rPr lang="fr-FR" dirty="0" err="1">
                <a:solidFill>
                  <a:schemeClr val="tx1"/>
                </a:solidFill>
                <a:latin typeface="Times New Roman" panose="02020603050405020304" pitchFamily="18" charset="0"/>
                <a:cs typeface="Times New Roman" panose="02020603050405020304" pitchFamily="18" charset="0"/>
              </a:rPr>
              <a:t>Prual</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said</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before</a:t>
            </a:r>
            <a:r>
              <a:rPr lang="fr-FR" dirty="0">
                <a:solidFill>
                  <a:schemeClr val="tx1"/>
                </a:solidFill>
                <a:latin typeface="Times New Roman" panose="02020603050405020304" pitchFamily="18" charset="0"/>
                <a:cs typeface="Times New Roman" panose="02020603050405020304" pitchFamily="18" charset="0"/>
              </a:rPr>
              <a:t> on the one hand and on the </a:t>
            </a:r>
            <a:r>
              <a:rPr lang="fr-FR" dirty="0" err="1">
                <a:solidFill>
                  <a:schemeClr val="tx1"/>
                </a:solidFill>
                <a:latin typeface="Times New Roman" panose="02020603050405020304" pitchFamily="18" charset="0"/>
                <a:cs typeface="Times New Roman" panose="02020603050405020304" pitchFamily="18" charset="0"/>
              </a:rPr>
              <a:t>other</a:t>
            </a:r>
            <a:r>
              <a:rPr lang="fr-FR" dirty="0">
                <a:solidFill>
                  <a:schemeClr val="tx1"/>
                </a:solidFill>
                <a:latin typeface="Times New Roman" panose="02020603050405020304" pitchFamily="18" charset="0"/>
                <a:cs typeface="Times New Roman" panose="02020603050405020304" pitchFamily="18" charset="0"/>
              </a:rPr>
              <a:t> hand show the </a:t>
            </a:r>
            <a:r>
              <a:rPr lang="fr-FR" dirty="0" err="1">
                <a:solidFill>
                  <a:schemeClr val="tx1"/>
                </a:solidFill>
                <a:latin typeface="Times New Roman" panose="02020603050405020304" pitchFamily="18" charset="0"/>
                <a:cs typeface="Times New Roman" panose="02020603050405020304" pitchFamily="18" charset="0"/>
              </a:rPr>
              <a:t>need</a:t>
            </a:r>
            <a:r>
              <a:rPr lang="fr-FR" dirty="0">
                <a:solidFill>
                  <a:schemeClr val="tx1"/>
                </a:solidFill>
                <a:latin typeface="Times New Roman" panose="02020603050405020304" pitchFamily="18" charset="0"/>
                <a:cs typeface="Times New Roman" panose="02020603050405020304" pitchFamily="18" charset="0"/>
              </a:rPr>
              <a:t> to </a:t>
            </a:r>
            <a:r>
              <a:rPr lang="fr-FR" dirty="0" err="1">
                <a:solidFill>
                  <a:schemeClr val="tx1"/>
                </a:solidFill>
                <a:latin typeface="Times New Roman" panose="02020603050405020304" pitchFamily="18" charset="0"/>
                <a:cs typeface="Times New Roman" panose="02020603050405020304" pitchFamily="18" charset="0"/>
              </a:rPr>
              <a:t>take</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into</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account</a:t>
            </a:r>
            <a:r>
              <a:rPr lang="fr-FR" dirty="0">
                <a:solidFill>
                  <a:schemeClr val="tx1"/>
                </a:solidFill>
                <a:latin typeface="Times New Roman" panose="02020603050405020304" pitchFamily="18" charset="0"/>
                <a:cs typeface="Times New Roman" panose="02020603050405020304" pitchFamily="18" charset="0"/>
              </a:rPr>
              <a:t> the </a:t>
            </a:r>
            <a:r>
              <a:rPr lang="fr-FR" dirty="0" err="1">
                <a:solidFill>
                  <a:schemeClr val="tx1"/>
                </a:solidFill>
                <a:latin typeface="Times New Roman" panose="02020603050405020304" pitchFamily="18" charset="0"/>
                <a:cs typeface="Times New Roman" panose="02020603050405020304" pitchFamily="18" charset="0"/>
              </a:rPr>
              <a:t>realities</a:t>
            </a:r>
            <a:r>
              <a:rPr lang="fr-FR" dirty="0">
                <a:solidFill>
                  <a:schemeClr val="tx1"/>
                </a:solidFill>
                <a:latin typeface="Times New Roman" panose="02020603050405020304" pitchFamily="18" charset="0"/>
                <a:cs typeface="Times New Roman" panose="02020603050405020304" pitchFamily="18" charset="0"/>
              </a:rPr>
              <a:t> of the </a:t>
            </a:r>
            <a:r>
              <a:rPr lang="fr-FR" dirty="0" err="1">
                <a:solidFill>
                  <a:schemeClr val="tx1"/>
                </a:solidFill>
                <a:latin typeface="Times New Roman" panose="02020603050405020304" pitchFamily="18" charset="0"/>
                <a:cs typeface="Times New Roman" panose="02020603050405020304" pitchFamily="18" charset="0"/>
              </a:rPr>
              <a:t>context</a:t>
            </a:r>
            <a:r>
              <a:rPr lang="fr-FR" dirty="0">
                <a:solidFill>
                  <a:schemeClr val="tx1"/>
                </a:solidFill>
                <a:latin typeface="Times New Roman" panose="02020603050405020304" pitchFamily="18" charset="0"/>
                <a:cs typeface="Times New Roman" panose="02020603050405020304" pitchFamily="18" charset="0"/>
              </a:rPr>
              <a:t> in </a:t>
            </a:r>
            <a:r>
              <a:rPr lang="fr-FR" dirty="0" err="1">
                <a:solidFill>
                  <a:schemeClr val="tx1"/>
                </a:solidFill>
                <a:latin typeface="Times New Roman" panose="02020603050405020304" pitchFamily="18" charset="0"/>
                <a:cs typeface="Times New Roman" panose="02020603050405020304" pitchFamily="18" charset="0"/>
              </a:rPr>
              <a:t>which</a:t>
            </a:r>
            <a:r>
              <a:rPr lang="fr-FR" dirty="0">
                <a:solidFill>
                  <a:schemeClr val="tx1"/>
                </a:solidFill>
                <a:latin typeface="Times New Roman" panose="02020603050405020304" pitchFamily="18" charset="0"/>
                <a:cs typeface="Times New Roman" panose="02020603050405020304" pitchFamily="18" charset="0"/>
              </a:rPr>
              <a:t> actions to </a:t>
            </a:r>
            <a:r>
              <a:rPr lang="fr-FR" dirty="0" err="1">
                <a:solidFill>
                  <a:schemeClr val="tx1"/>
                </a:solidFill>
                <a:latin typeface="Times New Roman" panose="02020603050405020304" pitchFamily="18" charset="0"/>
                <a:cs typeface="Times New Roman" panose="02020603050405020304" pitchFamily="18" charset="0"/>
              </a:rPr>
              <a:t>reduce</a:t>
            </a:r>
            <a:r>
              <a:rPr lang="fr-FR" dirty="0">
                <a:solidFill>
                  <a:schemeClr val="tx1"/>
                </a:solidFill>
                <a:latin typeface="Times New Roman" panose="02020603050405020304" pitchFamily="18" charset="0"/>
                <a:cs typeface="Times New Roman" panose="02020603050405020304" pitchFamily="18" charset="0"/>
              </a:rPr>
              <a:t> the </a:t>
            </a:r>
            <a:r>
              <a:rPr lang="fr-FR" dirty="0" err="1">
                <a:solidFill>
                  <a:schemeClr val="tx1"/>
                </a:solidFill>
                <a:latin typeface="Times New Roman" panose="02020603050405020304" pitchFamily="18" charset="0"/>
                <a:cs typeface="Times New Roman" panose="02020603050405020304" pitchFamily="18" charset="0"/>
              </a:rPr>
              <a:t>level</a:t>
            </a:r>
            <a:r>
              <a:rPr lang="fr-FR" dirty="0">
                <a:solidFill>
                  <a:schemeClr val="tx1"/>
                </a:solidFill>
                <a:latin typeface="Times New Roman" panose="02020603050405020304" pitchFamily="18" charset="0"/>
                <a:cs typeface="Times New Roman" panose="02020603050405020304" pitchFamily="18" charset="0"/>
              </a:rPr>
              <a:t> of </a:t>
            </a:r>
            <a:r>
              <a:rPr lang="fr-FR" dirty="0" err="1">
                <a:solidFill>
                  <a:schemeClr val="tx1"/>
                </a:solidFill>
                <a:latin typeface="Times New Roman" panose="02020603050405020304" pitchFamily="18" charset="0"/>
                <a:cs typeface="Times New Roman" panose="02020603050405020304" pitchFamily="18" charset="0"/>
              </a:rPr>
              <a:t>maternal</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mortality</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will</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be</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carried</a:t>
            </a:r>
            <a:r>
              <a:rPr lang="fr-FR" dirty="0">
                <a:solidFill>
                  <a:schemeClr val="tx1"/>
                </a:solidFill>
                <a:latin typeface="Times New Roman" panose="02020603050405020304" pitchFamily="18" charset="0"/>
                <a:cs typeface="Times New Roman" panose="02020603050405020304" pitchFamily="18" charset="0"/>
              </a:rPr>
              <a:t> out.</a:t>
            </a:r>
            <a:endParaRPr lang="de-DE"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fr-FR" dirty="0">
              <a:solidFill>
                <a:schemeClr val="tx1"/>
              </a:solidFill>
              <a:latin typeface="Times New Roman" panose="02020603050405020304" pitchFamily="18" charset="0"/>
              <a:cs typeface="Times New Roman" panose="02020603050405020304" pitchFamily="18" charset="0"/>
            </a:endParaRPr>
          </a:p>
          <a:p>
            <a:endParaRPr lang="de-D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3794921"/>
      </p:ext>
    </p:extLst>
  </p:cSld>
  <p:clrMapOvr>
    <a:masterClrMapping/>
  </p:clrMapOvr>
  <p:transition spd="slow" advTm="1213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p:cNvGrpSpPr/>
          <p:nvPr/>
        </p:nvGrpSpPr>
        <p:grpSpPr>
          <a:xfrm>
            <a:off x="1864898" y="0"/>
            <a:ext cx="10094495" cy="6712527"/>
            <a:chOff x="0" y="0"/>
            <a:chExt cx="6135604" cy="7842774"/>
          </a:xfrm>
          <a:solidFill>
            <a:schemeClr val="accent5">
              <a:lumMod val="40000"/>
              <a:lumOff val="60000"/>
            </a:schemeClr>
          </a:solidFill>
        </p:grpSpPr>
        <p:sp>
          <p:nvSpPr>
            <p:cNvPr id="37" name="Zone de texte 10"/>
            <p:cNvSpPr txBox="1"/>
            <p:nvPr/>
          </p:nvSpPr>
          <p:spPr>
            <a:xfrm>
              <a:off x="0" y="0"/>
              <a:ext cx="6121021" cy="3217653"/>
            </a:xfrm>
            <a:prstGeom prst="rect">
              <a:avLst/>
            </a:prstGeom>
            <a:solidFill>
              <a:schemeClr val="accent3">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100">
                  <a:effectLst/>
                  <a:ea typeface="Calibri" panose="020F0502020204030204" pitchFamily="34" charset="0"/>
                  <a:cs typeface="Times New Roman" panose="02020603050405020304" pitchFamily="18" charset="0"/>
                </a:rPr>
                <a:t> </a:t>
              </a:r>
            </a:p>
          </p:txBody>
        </p:sp>
        <p:sp>
          <p:nvSpPr>
            <p:cNvPr id="38" name="Zone de texte 15"/>
            <p:cNvSpPr txBox="1"/>
            <p:nvPr/>
          </p:nvSpPr>
          <p:spPr>
            <a:xfrm>
              <a:off x="2069432" y="96253"/>
              <a:ext cx="2790967" cy="341194"/>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200" b="1" u="sng">
                  <a:effectLst/>
                  <a:latin typeface="Times New Roman" panose="02020603050405020304" pitchFamily="18" charset="0"/>
                  <a:ea typeface="Calibri" panose="020F0502020204030204" pitchFamily="34" charset="0"/>
                  <a:cs typeface="Times New Roman" panose="02020603050405020304" pitchFamily="18" charset="0"/>
                </a:rPr>
                <a:t>Facteurs lointains</a:t>
              </a:r>
              <a:endParaRPr lang="de-DE" sz="1100">
                <a:effectLst/>
                <a:ea typeface="Calibri" panose="020F0502020204030204" pitchFamily="34" charset="0"/>
                <a:cs typeface="Times New Roman" panose="02020603050405020304" pitchFamily="18" charset="0"/>
              </a:endParaRPr>
            </a:p>
          </p:txBody>
        </p:sp>
        <p:sp>
          <p:nvSpPr>
            <p:cNvPr id="39" name="Zone de texte 16"/>
            <p:cNvSpPr txBox="1"/>
            <p:nvPr/>
          </p:nvSpPr>
          <p:spPr>
            <a:xfrm>
              <a:off x="385011" y="577516"/>
              <a:ext cx="5500048" cy="1269242"/>
            </a:xfrm>
            <a:prstGeom prst="rect">
              <a:avLst/>
            </a:prstGeom>
            <a:solidFill>
              <a:schemeClr val="accent4">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100">
                  <a:effectLst/>
                  <a:ea typeface="Calibri" panose="020F0502020204030204" pitchFamily="34" charset="0"/>
                  <a:cs typeface="Times New Roman" panose="02020603050405020304" pitchFamily="18" charset="0"/>
                </a:rPr>
                <a:t> </a:t>
              </a:r>
            </a:p>
          </p:txBody>
        </p:sp>
        <p:sp>
          <p:nvSpPr>
            <p:cNvPr id="40" name="Zone de texte 2"/>
            <p:cNvSpPr txBox="1">
              <a:spLocks noChangeArrowheads="1"/>
            </p:cNvSpPr>
            <p:nvPr/>
          </p:nvSpPr>
          <p:spPr bwMode="auto">
            <a:xfrm>
              <a:off x="2117558" y="625642"/>
              <a:ext cx="2303780" cy="293370"/>
            </a:xfrm>
            <a:prstGeom prst="rect">
              <a:avLst/>
            </a:prstGeom>
            <a:grp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Les facteurs liés á la  société</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Zone de texte 19"/>
            <p:cNvSpPr txBox="1"/>
            <p:nvPr/>
          </p:nvSpPr>
          <p:spPr>
            <a:xfrm>
              <a:off x="529390" y="1106905"/>
              <a:ext cx="1426191" cy="450376"/>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dirty="0" err="1">
                  <a:effectLst/>
                  <a:latin typeface="Times New Roman" panose="02020603050405020304" pitchFamily="18" charset="0"/>
                  <a:ea typeface="Calibri" panose="020F0502020204030204" pitchFamily="34" charset="0"/>
                  <a:cs typeface="Times New Roman" panose="02020603050405020304" pitchFamily="18" charset="0"/>
                </a:rPr>
                <a:t>Normes</a:t>
              </a: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200" dirty="0" err="1">
                  <a:effectLst/>
                  <a:latin typeface="Times New Roman" panose="02020603050405020304" pitchFamily="18" charset="0"/>
                  <a:ea typeface="Calibri" panose="020F0502020204030204" pitchFamily="34" charset="0"/>
                  <a:cs typeface="Times New Roman" panose="02020603050405020304" pitchFamily="18" charset="0"/>
                </a:rPr>
                <a:t>sociales</a:t>
              </a: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 et </a:t>
              </a:r>
              <a:r>
                <a:rPr lang="de-DE" sz="1200" dirty="0" err="1">
                  <a:effectLst/>
                  <a:latin typeface="Times New Roman" panose="02020603050405020304" pitchFamily="18" charset="0"/>
                  <a:ea typeface="Calibri" panose="020F0502020204030204" pitchFamily="34" charset="0"/>
                  <a:cs typeface="Times New Roman" panose="02020603050405020304" pitchFamily="18" charset="0"/>
                </a:rPr>
                <a:t>genre</a:t>
              </a:r>
              <a:endParaRPr lang="de-DE" sz="1100" dirty="0">
                <a:effectLst/>
                <a:ea typeface="Calibri" panose="020F0502020204030204" pitchFamily="34" charset="0"/>
                <a:cs typeface="Times New Roman" panose="02020603050405020304" pitchFamily="18" charset="0"/>
              </a:endParaRPr>
            </a:p>
          </p:txBody>
        </p:sp>
        <p:sp>
          <p:nvSpPr>
            <p:cNvPr id="42" name="Zone de texte 20"/>
            <p:cNvSpPr txBox="1"/>
            <p:nvPr/>
          </p:nvSpPr>
          <p:spPr>
            <a:xfrm>
              <a:off x="2310064" y="1106905"/>
              <a:ext cx="1426191" cy="682388"/>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Statut des femmes dans la famille et dans la communauté</a:t>
              </a:r>
              <a:endParaRPr lang="de-DE" sz="1100">
                <a:effectLst/>
                <a:ea typeface="Calibri" panose="020F0502020204030204" pitchFamily="34" charset="0"/>
                <a:cs typeface="Times New Roman" panose="02020603050405020304" pitchFamily="18" charset="0"/>
              </a:endParaRPr>
            </a:p>
          </p:txBody>
        </p:sp>
        <p:sp>
          <p:nvSpPr>
            <p:cNvPr id="43" name="Zone de texte 21"/>
            <p:cNvSpPr txBox="1"/>
            <p:nvPr/>
          </p:nvSpPr>
          <p:spPr>
            <a:xfrm>
              <a:off x="3898232" y="962526"/>
              <a:ext cx="1924334" cy="743803"/>
            </a:xfrm>
            <a:prstGeom prst="rect">
              <a:avLst/>
            </a:prstGeom>
            <a:solidFill>
              <a:schemeClr val="bg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Statut de la famille dans la communauté et le statut de la communauté</a:t>
              </a:r>
              <a:endParaRPr lang="de-DE" sz="1100" dirty="0">
                <a:effectLst/>
                <a:ea typeface="Calibri" panose="020F0502020204030204" pitchFamily="34" charset="0"/>
                <a:cs typeface="Times New Roman" panose="02020603050405020304" pitchFamily="18" charset="0"/>
              </a:endParaRPr>
            </a:p>
          </p:txBody>
        </p:sp>
        <p:sp>
          <p:nvSpPr>
            <p:cNvPr id="44" name="Zone de texte 22"/>
            <p:cNvSpPr txBox="1"/>
            <p:nvPr/>
          </p:nvSpPr>
          <p:spPr>
            <a:xfrm>
              <a:off x="1010653" y="2165684"/>
              <a:ext cx="3841115" cy="887105"/>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100">
                  <a:effectLst/>
                  <a:ea typeface="Calibri" panose="020F0502020204030204" pitchFamily="34" charset="0"/>
                  <a:cs typeface="Times New Roman" panose="02020603050405020304" pitchFamily="18" charset="0"/>
                </a:rPr>
                <a:t> </a:t>
              </a:r>
            </a:p>
            <a:p>
              <a:pPr>
                <a:lnSpc>
                  <a:spcPct val="107000"/>
                </a:lnSpc>
                <a:spcAft>
                  <a:spcPts val="800"/>
                </a:spcAft>
              </a:pPr>
              <a:r>
                <a:rPr lang="de-DE" sz="1100">
                  <a:effectLst/>
                  <a:ea typeface="Calibri" panose="020F0502020204030204" pitchFamily="34" charset="0"/>
                  <a:cs typeface="Times New Roman" panose="02020603050405020304" pitchFamily="18" charset="0"/>
                </a:rPr>
                <a:t> </a:t>
              </a:r>
            </a:p>
            <a:p>
              <a:pPr>
                <a:lnSpc>
                  <a:spcPct val="107000"/>
                </a:lnSpc>
                <a:spcAft>
                  <a:spcPts val="800"/>
                </a:spcAft>
              </a:pPr>
              <a:r>
                <a:rPr lang="de-DE" sz="1100">
                  <a:effectLst/>
                  <a:ea typeface="Calibri" panose="020F0502020204030204" pitchFamily="34" charset="0"/>
                  <a:cs typeface="Times New Roman" panose="02020603050405020304" pitchFamily="18" charset="0"/>
                </a:rPr>
                <a:t> </a:t>
              </a:r>
            </a:p>
          </p:txBody>
        </p:sp>
        <p:sp>
          <p:nvSpPr>
            <p:cNvPr id="45" name="Zone de texte 23"/>
            <p:cNvSpPr txBox="1"/>
            <p:nvPr/>
          </p:nvSpPr>
          <p:spPr>
            <a:xfrm>
              <a:off x="1540043" y="2239774"/>
              <a:ext cx="3316406" cy="34119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200" b="1">
                  <a:effectLst/>
                  <a:latin typeface="Times New Roman" panose="02020603050405020304" pitchFamily="18" charset="0"/>
                  <a:ea typeface="Calibri" panose="020F0502020204030204" pitchFamily="34" charset="0"/>
                  <a:cs typeface="Times New Roman" panose="02020603050405020304" pitchFamily="18" charset="0"/>
                </a:rPr>
                <a:t>Caractéristiques individuelles</a:t>
              </a:r>
              <a:endParaRPr lang="de-DE" sz="1100">
                <a:effectLst/>
                <a:ea typeface="Calibri" panose="020F0502020204030204" pitchFamily="34" charset="0"/>
                <a:cs typeface="Times New Roman" panose="02020603050405020304" pitchFamily="18" charset="0"/>
              </a:endParaRPr>
            </a:p>
          </p:txBody>
        </p:sp>
        <p:sp>
          <p:nvSpPr>
            <p:cNvPr id="46" name="Zone de texte 25"/>
            <p:cNvSpPr txBox="1"/>
            <p:nvPr/>
          </p:nvSpPr>
          <p:spPr>
            <a:xfrm>
              <a:off x="1973179" y="2620984"/>
              <a:ext cx="2272542" cy="409433"/>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Facteurs </a:t>
              </a:r>
              <a:r>
                <a:rPr lang="de-DE" sz="1200" dirty="0" err="1">
                  <a:effectLst/>
                  <a:latin typeface="Times New Roman" panose="02020603050405020304" pitchFamily="18" charset="0"/>
                  <a:ea typeface="Calibri" panose="020F0502020204030204" pitchFamily="34" charset="0"/>
                  <a:cs typeface="Times New Roman" panose="02020603050405020304" pitchFamily="18" charset="0"/>
                </a:rPr>
                <a:t>socioculturels</a:t>
              </a:r>
              <a:endParaRPr lang="de-DE" sz="1100" dirty="0">
                <a:effectLst/>
                <a:ea typeface="Calibri" panose="020F0502020204030204" pitchFamily="34" charset="0"/>
                <a:cs typeface="Times New Roman" panose="02020603050405020304" pitchFamily="18" charset="0"/>
              </a:endParaRPr>
            </a:p>
          </p:txBody>
        </p:sp>
        <p:sp>
          <p:nvSpPr>
            <p:cNvPr id="47" name="Zone de texte 27"/>
            <p:cNvSpPr txBox="1"/>
            <p:nvPr/>
          </p:nvSpPr>
          <p:spPr>
            <a:xfrm>
              <a:off x="144379" y="3609474"/>
              <a:ext cx="5991225" cy="1509623"/>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100">
                  <a:effectLst/>
                  <a:ea typeface="Calibri" panose="020F0502020204030204" pitchFamily="34" charset="0"/>
                  <a:cs typeface="Times New Roman" panose="02020603050405020304" pitchFamily="18" charset="0"/>
                </a:rPr>
                <a:t> </a:t>
              </a:r>
            </a:p>
          </p:txBody>
        </p:sp>
        <p:sp>
          <p:nvSpPr>
            <p:cNvPr id="48" name="Zone de texte 28"/>
            <p:cNvSpPr txBox="1"/>
            <p:nvPr/>
          </p:nvSpPr>
          <p:spPr>
            <a:xfrm>
              <a:off x="1058779" y="3705726"/>
              <a:ext cx="4012442" cy="33437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200" b="1" u="sng">
                  <a:effectLst/>
                  <a:latin typeface="Times New Roman" panose="02020603050405020304" pitchFamily="18" charset="0"/>
                  <a:ea typeface="Calibri" panose="020F0502020204030204" pitchFamily="34" charset="0"/>
                  <a:cs typeface="Times New Roman" panose="02020603050405020304" pitchFamily="18" charset="0"/>
                </a:rPr>
                <a:t>Facteurs de risque intermédiaires</a:t>
              </a:r>
              <a:endParaRPr lang="de-DE" sz="1100">
                <a:effectLst/>
                <a:ea typeface="Calibri" panose="020F0502020204030204" pitchFamily="34" charset="0"/>
                <a:cs typeface="Times New Roman" panose="02020603050405020304" pitchFamily="18" charset="0"/>
              </a:endParaRPr>
            </a:p>
          </p:txBody>
        </p:sp>
        <p:sp>
          <p:nvSpPr>
            <p:cNvPr id="49" name="Zone de texte 17"/>
            <p:cNvSpPr txBox="1"/>
            <p:nvPr/>
          </p:nvSpPr>
          <p:spPr>
            <a:xfrm>
              <a:off x="770022" y="4235116"/>
              <a:ext cx="1871932" cy="698740"/>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Utilisation des services avant et pendant la grossesse</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p:txBody>
        </p:sp>
        <p:sp>
          <p:nvSpPr>
            <p:cNvPr id="50" name="Zone de texte 24"/>
            <p:cNvSpPr txBox="1"/>
            <p:nvPr/>
          </p:nvSpPr>
          <p:spPr>
            <a:xfrm>
              <a:off x="3320716" y="4138863"/>
              <a:ext cx="1544128" cy="888521"/>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Accessibilité, utilisation des services et qualité des soins obstétricaux.</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p:txBody>
        </p:sp>
        <p:sp>
          <p:nvSpPr>
            <p:cNvPr id="51" name="Zone de texte 30"/>
            <p:cNvSpPr txBox="1"/>
            <p:nvPr/>
          </p:nvSpPr>
          <p:spPr>
            <a:xfrm>
              <a:off x="144379" y="5486400"/>
              <a:ext cx="5991225" cy="1656271"/>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100">
                  <a:effectLst/>
                  <a:ea typeface="Calibri" panose="020F0502020204030204" pitchFamily="34" charset="0"/>
                  <a:cs typeface="Times New Roman" panose="02020603050405020304" pitchFamily="18" charset="0"/>
                </a:rPr>
                <a:t> </a:t>
              </a:r>
            </a:p>
          </p:txBody>
        </p:sp>
        <p:sp>
          <p:nvSpPr>
            <p:cNvPr id="52" name="Zone de texte 31"/>
            <p:cNvSpPr txBox="1"/>
            <p:nvPr/>
          </p:nvSpPr>
          <p:spPr>
            <a:xfrm>
              <a:off x="1155032" y="5630779"/>
              <a:ext cx="4012442" cy="33437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200" b="1" u="sng">
                  <a:effectLst/>
                  <a:latin typeface="Times New Roman" panose="02020603050405020304" pitchFamily="18" charset="0"/>
                  <a:ea typeface="Calibri" panose="020F0502020204030204" pitchFamily="34" charset="0"/>
                  <a:cs typeface="Times New Roman" panose="02020603050405020304" pitchFamily="18" charset="0"/>
                </a:rPr>
                <a:t>Facteurs de risque directs</a:t>
              </a:r>
              <a:endParaRPr lang="de-DE" sz="1100">
                <a:effectLst/>
                <a:ea typeface="Calibri" panose="020F0502020204030204" pitchFamily="34" charset="0"/>
                <a:cs typeface="Times New Roman" panose="02020603050405020304" pitchFamily="18" charset="0"/>
              </a:endParaRPr>
            </a:p>
          </p:txBody>
        </p:sp>
        <p:sp>
          <p:nvSpPr>
            <p:cNvPr id="53" name="Zone de texte 32"/>
            <p:cNvSpPr txBox="1"/>
            <p:nvPr/>
          </p:nvSpPr>
          <p:spPr>
            <a:xfrm>
              <a:off x="1155032" y="6063916"/>
              <a:ext cx="4012442" cy="33437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200">
                  <a:effectLst/>
                  <a:latin typeface="Times New Roman" panose="02020603050405020304" pitchFamily="18" charset="0"/>
                  <a:ea typeface="Calibri" panose="020F0502020204030204" pitchFamily="34" charset="0"/>
                  <a:cs typeface="Times New Roman" panose="02020603050405020304" pitchFamily="18" charset="0"/>
                </a:rPr>
                <a:t>Les causes de décès</a:t>
              </a:r>
              <a:endParaRPr lang="de-DE" sz="1100">
                <a:effectLst/>
                <a:ea typeface="Calibri" panose="020F0502020204030204" pitchFamily="34" charset="0"/>
                <a:cs typeface="Times New Roman" panose="02020603050405020304" pitchFamily="18" charset="0"/>
              </a:endParaRPr>
            </a:p>
          </p:txBody>
        </p:sp>
        <p:sp>
          <p:nvSpPr>
            <p:cNvPr id="54" name="Zone de texte 33"/>
            <p:cNvSpPr txBox="1"/>
            <p:nvPr/>
          </p:nvSpPr>
          <p:spPr>
            <a:xfrm>
              <a:off x="1299411" y="7411453"/>
              <a:ext cx="3779017" cy="431321"/>
            </a:xfrm>
            <a:prstGeom prst="rect">
              <a:avLst/>
            </a:prstGeom>
            <a:solidFill>
              <a:srgbClr val="FF00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200">
                  <a:effectLst/>
                  <a:latin typeface="Times New Roman" panose="02020603050405020304" pitchFamily="18" charset="0"/>
                  <a:ea typeface="Calibri" panose="020F0502020204030204" pitchFamily="34" charset="0"/>
                  <a:cs typeface="Times New Roman" panose="02020603050405020304" pitchFamily="18" charset="0"/>
                </a:rPr>
                <a:t>Décès maternels</a:t>
              </a:r>
              <a:endParaRPr lang="de-DE" sz="1100">
                <a:effectLst/>
                <a:ea typeface="Calibri" panose="020F0502020204030204" pitchFamily="34" charset="0"/>
                <a:cs typeface="Times New Roman" panose="02020603050405020304" pitchFamily="18" charset="0"/>
              </a:endParaRPr>
            </a:p>
          </p:txBody>
        </p:sp>
        <p:sp>
          <p:nvSpPr>
            <p:cNvPr id="55" name="Zone de texte 41"/>
            <p:cNvSpPr txBox="1"/>
            <p:nvPr/>
          </p:nvSpPr>
          <p:spPr>
            <a:xfrm>
              <a:off x="192506" y="6497053"/>
              <a:ext cx="1078230" cy="447687"/>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Hémorragie: Anemie</a:t>
              </a:r>
              <a:endParaRPr lang="de-DE" sz="1100">
                <a:effectLst/>
                <a:ea typeface="Calibri" panose="020F0502020204030204" pitchFamily="34" charset="0"/>
                <a:cs typeface="Times New Roman" panose="02020603050405020304" pitchFamily="18" charset="0"/>
              </a:endParaRPr>
            </a:p>
            <a:p>
              <a:pPr>
                <a:lnSpc>
                  <a:spcPct val="107000"/>
                </a:lnSpc>
                <a:spcAft>
                  <a:spcPts val="800"/>
                </a:spcAft>
              </a:pPr>
              <a:r>
                <a:rPr lang="fr-FR" sz="1100">
                  <a:effectLst/>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56" name="Zone de texte 43"/>
            <p:cNvSpPr txBox="1"/>
            <p:nvPr/>
          </p:nvSpPr>
          <p:spPr>
            <a:xfrm>
              <a:off x="2406316" y="6497053"/>
              <a:ext cx="905774" cy="344577"/>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Infections</a:t>
              </a:r>
              <a:endParaRPr lang="de-DE" sz="1100">
                <a:effectLst/>
                <a:ea typeface="Calibri" panose="020F0502020204030204" pitchFamily="34" charset="0"/>
                <a:cs typeface="Times New Roman" panose="02020603050405020304" pitchFamily="18" charset="0"/>
              </a:endParaRPr>
            </a:p>
            <a:p>
              <a:pPr>
                <a:lnSpc>
                  <a:spcPct val="107000"/>
                </a:lnSpc>
                <a:spcAft>
                  <a:spcPts val="800"/>
                </a:spcAft>
              </a:pPr>
              <a:r>
                <a:rPr lang="fr-FR" sz="1100">
                  <a:effectLst/>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57" name="Zone de texte 44"/>
            <p:cNvSpPr txBox="1"/>
            <p:nvPr/>
          </p:nvSpPr>
          <p:spPr>
            <a:xfrm>
              <a:off x="1395664" y="6448926"/>
              <a:ext cx="905774" cy="672705"/>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Eclampsie:Troubles tensionnels</a:t>
              </a:r>
              <a:endParaRPr lang="de-DE" sz="1100">
                <a:effectLst/>
                <a:ea typeface="Calibri" panose="020F0502020204030204" pitchFamily="34" charset="0"/>
                <a:cs typeface="Times New Roman" panose="02020603050405020304" pitchFamily="18" charset="0"/>
              </a:endParaRPr>
            </a:p>
            <a:p>
              <a:pPr>
                <a:lnSpc>
                  <a:spcPct val="107000"/>
                </a:lnSpc>
                <a:spcAft>
                  <a:spcPts val="800"/>
                </a:spcAft>
              </a:pPr>
              <a:r>
                <a:rPr lang="fr-FR" sz="1100">
                  <a:effectLst/>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58" name="Zone de texte 45"/>
            <p:cNvSpPr txBox="1"/>
            <p:nvPr/>
          </p:nvSpPr>
          <p:spPr>
            <a:xfrm>
              <a:off x="3416969" y="6497053"/>
              <a:ext cx="698740" cy="517585"/>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Travail bloqué</a:t>
              </a:r>
              <a:endParaRPr lang="de-DE" sz="1100">
                <a:effectLst/>
                <a:ea typeface="Calibri" panose="020F0502020204030204" pitchFamily="34" charset="0"/>
                <a:cs typeface="Times New Roman" panose="02020603050405020304" pitchFamily="18" charset="0"/>
              </a:endParaRPr>
            </a:p>
          </p:txBody>
        </p:sp>
        <p:sp>
          <p:nvSpPr>
            <p:cNvPr id="59" name="Zone de texte 47"/>
            <p:cNvSpPr txBox="1"/>
            <p:nvPr/>
          </p:nvSpPr>
          <p:spPr>
            <a:xfrm>
              <a:off x="4186990" y="6497053"/>
              <a:ext cx="698740" cy="447675"/>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Avortements</a:t>
              </a:r>
              <a:endParaRPr lang="de-DE" sz="1100">
                <a:effectLst/>
                <a:ea typeface="Calibri" panose="020F0502020204030204" pitchFamily="34" charset="0"/>
                <a:cs typeface="Times New Roman" panose="02020603050405020304" pitchFamily="18" charset="0"/>
              </a:endParaRPr>
            </a:p>
          </p:txBody>
        </p:sp>
        <p:sp>
          <p:nvSpPr>
            <p:cNvPr id="60" name="Zone de texte 48"/>
            <p:cNvSpPr txBox="1"/>
            <p:nvPr/>
          </p:nvSpPr>
          <p:spPr>
            <a:xfrm>
              <a:off x="5053264" y="6497053"/>
              <a:ext cx="827405" cy="464928"/>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Grossesse multiple</a:t>
              </a:r>
              <a:endParaRPr lang="de-DE" sz="1100">
                <a:effectLst/>
                <a:ea typeface="Calibri" panose="020F0502020204030204" pitchFamily="34" charset="0"/>
                <a:cs typeface="Times New Roman" panose="02020603050405020304" pitchFamily="18" charset="0"/>
              </a:endParaRPr>
            </a:p>
          </p:txBody>
        </p:sp>
      </p:grpSp>
      <p:sp>
        <p:nvSpPr>
          <p:cNvPr id="61" name="ZoneTexte 60"/>
          <p:cNvSpPr txBox="1"/>
          <p:nvPr/>
        </p:nvSpPr>
        <p:spPr>
          <a:xfrm>
            <a:off x="1022688" y="938463"/>
            <a:ext cx="738664" cy="5355312"/>
          </a:xfrm>
          <a:prstGeom prst="rect">
            <a:avLst/>
          </a:prstGeom>
          <a:noFill/>
        </p:spPr>
        <p:txBody>
          <a:bodyPr vert="vert270" wrap="square" rtlCol="0">
            <a:spAutoFit/>
          </a:bodyPr>
          <a:lstStyle/>
          <a:p>
            <a:r>
              <a:rPr lang="en-US" b="1" u="sng" dirty="0">
                <a:solidFill>
                  <a:srgbClr val="0070C0"/>
                </a:solidFill>
              </a:rPr>
              <a:t>Figure 3: Simplified explanatory model of maternal mortality risk factors</a:t>
            </a:r>
            <a:endParaRPr lang="de-DE" dirty="0">
              <a:solidFill>
                <a:srgbClr val="0070C0"/>
              </a:solidFill>
            </a:endParaRPr>
          </a:p>
        </p:txBody>
      </p:sp>
      <p:cxnSp>
        <p:nvCxnSpPr>
          <p:cNvPr id="63" name="Connecteur droit avec flèche 62"/>
          <p:cNvCxnSpPr>
            <a:stCxn id="39" idx="2"/>
          </p:cNvCxnSpPr>
          <p:nvPr/>
        </p:nvCxnSpPr>
        <p:spPr>
          <a:xfrm>
            <a:off x="7022760" y="1580616"/>
            <a:ext cx="15714" cy="2842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a:stCxn id="37" idx="2"/>
          </p:cNvCxnSpPr>
          <p:nvPr/>
        </p:nvCxnSpPr>
        <p:spPr>
          <a:xfrm flipH="1">
            <a:off x="6900149" y="2753947"/>
            <a:ext cx="1" cy="3353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a:stCxn id="47" idx="2"/>
            <a:endCxn id="51" idx="0"/>
          </p:cNvCxnSpPr>
          <p:nvPr/>
        </p:nvCxnSpPr>
        <p:spPr>
          <a:xfrm>
            <a:off x="7030914" y="4381367"/>
            <a:ext cx="0" cy="3143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a:off x="7243900" y="6113319"/>
            <a:ext cx="0" cy="230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8024999"/>
      </p:ext>
    </p:extLst>
  </p:cSld>
  <p:clrMapOvr>
    <a:masterClrMapping/>
  </p:clrMapOvr>
  <p:transition spd="slow" advTm="2863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50221" y="333375"/>
            <a:ext cx="8915400" cy="6524625"/>
          </a:xfrm>
        </p:spPr>
        <p:txBody>
          <a:bodyPr>
            <a:noAutofit/>
          </a:bodyPr>
          <a:lstStyle/>
          <a:p>
            <a:pPr marL="0" indent="0" algn="ctr">
              <a:buNone/>
            </a:pPr>
            <a:endParaRPr lang="fr-FR"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2800" b="1" dirty="0">
                <a:solidFill>
                  <a:srgbClr val="0070C0"/>
                </a:solidFill>
                <a:latin typeface="Times New Roman" panose="02020603050405020304" pitchFamily="18" charset="0"/>
                <a:cs typeface="Times New Roman" panose="02020603050405020304" pitchFamily="18" charset="0"/>
              </a:rPr>
              <a:t>General </a:t>
            </a:r>
            <a:r>
              <a:rPr lang="en-US" sz="2800" b="1" dirty="0" smtClean="0">
                <a:solidFill>
                  <a:srgbClr val="0070C0"/>
                </a:solidFill>
                <a:latin typeface="Times New Roman" panose="02020603050405020304" pitchFamily="18" charset="0"/>
                <a:cs typeface="Times New Roman" panose="02020603050405020304" pitchFamily="18" charset="0"/>
              </a:rPr>
              <a:t>hypothesis </a:t>
            </a:r>
            <a:endParaRPr lang="en-US" sz="28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dirty="0">
                <a:solidFill>
                  <a:schemeClr val="tx1"/>
                </a:solidFill>
                <a:latin typeface="Times New Roman" panose="02020603050405020304" pitchFamily="18" charset="0"/>
                <a:cs typeface="Times New Roman" panose="02020603050405020304" pitchFamily="18" charset="0"/>
              </a:rPr>
              <a:t>Considering the risk factors </a:t>
            </a:r>
            <a:r>
              <a:rPr lang="en-US" dirty="0" smtClean="0">
                <a:solidFill>
                  <a:schemeClr val="tx1"/>
                </a:solidFill>
                <a:latin typeface="Times New Roman" panose="02020603050405020304" pitchFamily="18" charset="0"/>
                <a:cs typeface="Times New Roman" panose="02020603050405020304" pitchFamily="18" charset="0"/>
              </a:rPr>
              <a:t>of </a:t>
            </a:r>
            <a:r>
              <a:rPr lang="en-US" dirty="0">
                <a:solidFill>
                  <a:schemeClr val="tx1"/>
                </a:solidFill>
                <a:latin typeface="Times New Roman" panose="02020603050405020304" pitchFamily="18" charset="0"/>
                <a:cs typeface="Times New Roman" panose="02020603050405020304" pitchFamily="18" charset="0"/>
              </a:rPr>
              <a:t>maternal death specific to </a:t>
            </a:r>
            <a:r>
              <a:rPr lang="en-US" dirty="0" smtClean="0">
                <a:solidFill>
                  <a:schemeClr val="tx1"/>
                </a:solidFill>
                <a:latin typeface="Times New Roman" panose="02020603050405020304" pitchFamily="18" charset="0"/>
                <a:cs typeface="Times New Roman" panose="02020603050405020304" pitchFamily="18" charset="0"/>
              </a:rPr>
              <a:t>the context of </a:t>
            </a:r>
            <a:r>
              <a:rPr lang="en-US" dirty="0">
                <a:solidFill>
                  <a:schemeClr val="tx1"/>
                </a:solidFill>
                <a:latin typeface="Times New Roman" panose="02020603050405020304" pitchFamily="18" charset="0"/>
                <a:cs typeface="Times New Roman" panose="02020603050405020304" pitchFamily="18" charset="0"/>
              </a:rPr>
              <a:t>study, in the measurement </a:t>
            </a:r>
            <a:r>
              <a:rPr lang="en-US" dirty="0" smtClean="0">
                <a:solidFill>
                  <a:schemeClr val="tx1"/>
                </a:solidFill>
                <a:latin typeface="Times New Roman" panose="02020603050405020304" pitchFamily="18" charset="0"/>
                <a:cs typeface="Times New Roman" panose="02020603050405020304" pitchFamily="18" charset="0"/>
              </a:rPr>
              <a:t>methodology improves </a:t>
            </a:r>
            <a:r>
              <a:rPr lang="en-US" dirty="0">
                <a:solidFill>
                  <a:schemeClr val="tx1"/>
                </a:solidFill>
                <a:latin typeface="Times New Roman" panose="02020603050405020304" pitchFamily="18" charset="0"/>
                <a:cs typeface="Times New Roman" panose="02020603050405020304" pitchFamily="18" charset="0"/>
              </a:rPr>
              <a:t>the quality of Maternal Mortality Ratio </a:t>
            </a:r>
            <a:r>
              <a:rPr lang="en-US" dirty="0" smtClean="0">
                <a:solidFill>
                  <a:schemeClr val="tx1"/>
                </a:solidFill>
                <a:latin typeface="Times New Roman" panose="02020603050405020304" pitchFamily="18" charset="0"/>
                <a:cs typeface="Times New Roman" panose="02020603050405020304" pitchFamily="18" charset="0"/>
              </a:rPr>
              <a:t>(MMR).</a:t>
            </a: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2800" b="1" dirty="0" smtClean="0">
                <a:solidFill>
                  <a:srgbClr val="0070C0"/>
                </a:solidFill>
                <a:latin typeface="Times New Roman" panose="02020603050405020304" pitchFamily="18" charset="0"/>
                <a:cs typeface="Times New Roman" panose="02020603050405020304" pitchFamily="18" charset="0"/>
              </a:rPr>
              <a:t>Aim</a:t>
            </a:r>
            <a:endParaRPr lang="en-US" sz="2800" b="1"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dirty="0" smtClean="0">
                <a:solidFill>
                  <a:schemeClr val="tx1"/>
                </a:solidFill>
                <a:latin typeface="Times New Roman" panose="02020603050405020304" pitchFamily="18" charset="0"/>
                <a:cs typeface="Times New Roman" panose="02020603050405020304" pitchFamily="18" charset="0"/>
              </a:rPr>
              <a:t>To contribute </a:t>
            </a:r>
            <a:r>
              <a:rPr lang="en-US" dirty="0">
                <a:solidFill>
                  <a:schemeClr val="tx1"/>
                </a:solidFill>
                <a:latin typeface="Times New Roman" panose="02020603050405020304" pitchFamily="18" charset="0"/>
                <a:cs typeface="Times New Roman" panose="02020603050405020304" pitchFamily="18" charset="0"/>
              </a:rPr>
              <a:t>to the improvement of the methodology for measuring the </a:t>
            </a:r>
            <a:r>
              <a:rPr lang="en-US" dirty="0" smtClean="0">
                <a:solidFill>
                  <a:schemeClr val="tx1"/>
                </a:solidFill>
                <a:latin typeface="Times New Roman" panose="02020603050405020304" pitchFamily="18" charset="0"/>
                <a:cs typeface="Times New Roman" panose="02020603050405020304" pitchFamily="18" charset="0"/>
              </a:rPr>
              <a:t>Maternal </a:t>
            </a:r>
            <a:r>
              <a:rPr lang="en-US" dirty="0">
                <a:solidFill>
                  <a:schemeClr val="tx1"/>
                </a:solidFill>
                <a:latin typeface="Times New Roman" panose="02020603050405020304" pitchFamily="18" charset="0"/>
                <a:cs typeface="Times New Roman" panose="02020603050405020304" pitchFamily="18" charset="0"/>
              </a:rPr>
              <a:t>M</a:t>
            </a:r>
            <a:r>
              <a:rPr lang="en-US" dirty="0" smtClean="0">
                <a:solidFill>
                  <a:schemeClr val="tx1"/>
                </a:solidFill>
                <a:latin typeface="Times New Roman" panose="02020603050405020304" pitchFamily="18" charset="0"/>
                <a:cs typeface="Times New Roman" panose="02020603050405020304" pitchFamily="18" charset="0"/>
              </a:rPr>
              <a:t>ortality Ratio in one hand, </a:t>
            </a:r>
            <a:r>
              <a:rPr lang="en-US" dirty="0">
                <a:solidFill>
                  <a:schemeClr val="tx1"/>
                </a:solidFill>
                <a:latin typeface="Times New Roman" panose="02020603050405020304" pitchFamily="18" charset="0"/>
                <a:cs typeface="Times New Roman" panose="02020603050405020304" pitchFamily="18" charset="0"/>
              </a:rPr>
              <a:t>so that it takes into account factors such as the distribution of maternal mortality by cause, the probabilities of death by cause, the probabilities of death by birth, the risk of death per woman among </a:t>
            </a:r>
            <a:r>
              <a:rPr lang="en-US" dirty="0" smtClean="0">
                <a:solidFill>
                  <a:schemeClr val="tx1"/>
                </a:solidFill>
                <a:latin typeface="Times New Roman" panose="02020603050405020304" pitchFamily="18" charset="0"/>
                <a:cs typeface="Times New Roman" panose="02020603050405020304" pitchFamily="18" charset="0"/>
              </a:rPr>
              <a:t>others; </a:t>
            </a:r>
            <a:r>
              <a:rPr lang="en-US" dirty="0">
                <a:solidFill>
                  <a:schemeClr val="tx1"/>
                </a:solidFill>
                <a:latin typeface="Times New Roman" panose="02020603050405020304" pitchFamily="18" charset="0"/>
                <a:cs typeface="Times New Roman" panose="02020603050405020304" pitchFamily="18" charset="0"/>
              </a:rPr>
              <a:t>and knowledge of risk factors from other </a:t>
            </a:r>
            <a:r>
              <a:rPr lang="en-US" dirty="0" smtClean="0">
                <a:solidFill>
                  <a:schemeClr val="tx1"/>
                </a:solidFill>
                <a:latin typeface="Times New Roman" panose="02020603050405020304" pitchFamily="18" charset="0"/>
                <a:cs typeface="Times New Roman" panose="02020603050405020304" pitchFamily="18" charset="0"/>
              </a:rPr>
              <a:t>hand </a:t>
            </a:r>
            <a:r>
              <a:rPr lang="en-US" dirty="0">
                <a:solidFill>
                  <a:schemeClr val="tx1"/>
                </a:solidFill>
                <a:latin typeface="Times New Roman" panose="02020603050405020304" pitchFamily="18" charset="0"/>
                <a:cs typeface="Times New Roman" panose="02020603050405020304" pitchFamily="18" charset="0"/>
              </a:rPr>
              <a:t>in order to obtain estimates that come as close as possible to </a:t>
            </a:r>
            <a:r>
              <a:rPr lang="en-US" dirty="0" smtClean="0">
                <a:solidFill>
                  <a:schemeClr val="tx1"/>
                </a:solidFill>
                <a:latin typeface="Times New Roman" panose="02020603050405020304" pitchFamily="18" charset="0"/>
                <a:cs typeface="Times New Roman" panose="02020603050405020304" pitchFamily="18" charset="0"/>
              </a:rPr>
              <a:t>reality.</a:t>
            </a:r>
          </a:p>
          <a:p>
            <a:pPr marL="0" indent="0" algn="just">
              <a:buNone/>
            </a:pPr>
            <a:endParaRPr lang="en-US"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n-US" b="1" dirty="0" smtClean="0">
                <a:solidFill>
                  <a:schemeClr val="tx1"/>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Goal</a:t>
            </a:r>
          </a:p>
          <a:p>
            <a:pPr marL="0" indent="0" algn="just">
              <a:buNone/>
            </a:pPr>
            <a:r>
              <a:rPr lang="en-US" dirty="0">
                <a:solidFill>
                  <a:schemeClr val="tx1"/>
                </a:solidFill>
                <a:latin typeface="Times New Roman" panose="02020603050405020304" pitchFamily="18" charset="0"/>
                <a:cs typeface="Times New Roman" panose="02020603050405020304" pitchFamily="18" charset="0"/>
              </a:rPr>
              <a:t>Propose levers on which decision-makers can rely to set up policies to reduce the level of preventable maternal mortality.</a:t>
            </a:r>
            <a:endParaRPr lang="de-DE" dirty="0">
              <a:solidFill>
                <a:schemeClr val="tx1"/>
              </a:solidFill>
              <a:latin typeface="Times New Roman" panose="02020603050405020304" pitchFamily="18" charset="0"/>
              <a:cs typeface="Times New Roman" panose="02020603050405020304" pitchFamily="18" charset="0"/>
            </a:endParaRPr>
          </a:p>
          <a:p>
            <a:endParaRPr lang="de-DE" dirty="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4741403"/>
      </p:ext>
    </p:extLst>
  </p:cSld>
  <p:clrMapOvr>
    <a:masterClrMapping/>
  </p:clrMapOvr>
  <p:transition spd="slow" advTm="9173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200" y="1271810"/>
            <a:ext cx="8911687" cy="1280890"/>
          </a:xfrm>
        </p:spPr>
        <p:txBody>
          <a:bodyPr>
            <a:normAutofit/>
          </a:bodyPr>
          <a:lstStyle/>
          <a:p>
            <a:pPr algn="ctr"/>
            <a:r>
              <a:rPr lang="fr-FR" sz="2800" dirty="0" err="1">
                <a:solidFill>
                  <a:srgbClr val="0070C0"/>
                </a:solidFill>
                <a:latin typeface="Times New Roman" panose="02020603050405020304" pitchFamily="18" charset="0"/>
                <a:cs typeface="Times New Roman" panose="02020603050405020304" pitchFamily="18" charset="0"/>
              </a:rPr>
              <a:t>Some</a:t>
            </a:r>
            <a:r>
              <a:rPr lang="fr-FR" sz="2800" dirty="0">
                <a:solidFill>
                  <a:srgbClr val="0070C0"/>
                </a:solidFill>
                <a:latin typeface="Times New Roman" panose="02020603050405020304" pitchFamily="18" charset="0"/>
                <a:cs typeface="Times New Roman" panose="02020603050405020304" pitchFamily="18" charset="0"/>
              </a:rPr>
              <a:t> </a:t>
            </a:r>
            <a:r>
              <a:rPr lang="fr-FR" sz="2800" dirty="0" err="1">
                <a:solidFill>
                  <a:srgbClr val="0070C0"/>
                </a:solidFill>
                <a:latin typeface="Times New Roman" panose="02020603050405020304" pitchFamily="18" charset="0"/>
                <a:cs typeface="Times New Roman" panose="02020603050405020304" pitchFamily="18" charset="0"/>
              </a:rPr>
              <a:t>measurement</a:t>
            </a:r>
            <a:r>
              <a:rPr lang="fr-FR" sz="2800" dirty="0">
                <a:solidFill>
                  <a:srgbClr val="0070C0"/>
                </a:solidFill>
                <a:latin typeface="Times New Roman" panose="02020603050405020304" pitchFamily="18" charset="0"/>
                <a:cs typeface="Times New Roman" panose="02020603050405020304" pitchFamily="18" charset="0"/>
              </a:rPr>
              <a:t> </a:t>
            </a:r>
            <a:r>
              <a:rPr lang="fr-FR" sz="2800" dirty="0" err="1">
                <a:solidFill>
                  <a:srgbClr val="0070C0"/>
                </a:solidFill>
                <a:latin typeface="Times New Roman" panose="02020603050405020304" pitchFamily="18" charset="0"/>
                <a:cs typeface="Times New Roman" panose="02020603050405020304" pitchFamily="18" charset="0"/>
              </a:rPr>
              <a:t>methods</a:t>
            </a:r>
            <a:endParaRPr lang="fr-FR" sz="2800" dirty="0">
              <a:solidFill>
                <a:srgbClr val="0070C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method of WHO et al. April 1996</a:t>
            </a:r>
          </a:p>
          <a:p>
            <a:r>
              <a:rPr lang="en-US" dirty="0">
                <a:latin typeface="Times New Roman" panose="02020603050405020304" pitchFamily="18" charset="0"/>
                <a:cs typeface="Times New Roman" panose="02020603050405020304" pitchFamily="18" charset="0"/>
              </a:rPr>
              <a:t>Estimating maternal mortality from censuses</a:t>
            </a:r>
          </a:p>
          <a:p>
            <a:r>
              <a:rPr lang="en-US" dirty="0">
                <a:latin typeface="Times New Roman" panose="02020603050405020304" pitchFamily="18" charset="0"/>
                <a:cs typeface="Times New Roman" panose="02020603050405020304" pitchFamily="18" charset="0"/>
              </a:rPr>
              <a:t>The Bayesian model for estimating maternal mortality (MMEIG 2015)</a:t>
            </a:r>
          </a:p>
          <a:p>
            <a:r>
              <a:rPr lang="en-US" b="1" dirty="0">
                <a:latin typeface="Times New Roman" panose="02020603050405020304" pitchFamily="18" charset="0"/>
                <a:cs typeface="Times New Roman" panose="02020603050405020304" pitchFamily="18" charset="0"/>
              </a:rPr>
              <a:t>The estimation method linked to the use of EDS-MICS Cameroon 2018</a:t>
            </a:r>
            <a:endParaRPr lang="fr-FR" b="1" dirty="0" smtClean="0">
              <a:solidFill>
                <a:srgbClr val="FF000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7471929"/>
      </p:ext>
    </p:extLst>
  </p:cSld>
  <p:clrMapOvr>
    <a:masterClrMapping/>
  </p:clrMapOvr>
  <p:transition spd="slow" advTm="337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8911687" cy="841008"/>
          </a:xfrm>
        </p:spPr>
        <p:txBody>
          <a:bodyPr>
            <a:normAutofit/>
          </a:bodyPr>
          <a:lstStyle/>
          <a:p>
            <a:pPr algn="ctr"/>
            <a:r>
              <a:rPr lang="fr-FR" sz="2800" b="1" dirty="0" err="1">
                <a:solidFill>
                  <a:srgbClr val="0070C0"/>
                </a:solidFill>
                <a:latin typeface="Times New Roman" panose="02020603050405020304" pitchFamily="18" charset="0"/>
                <a:cs typeface="Times New Roman" panose="02020603050405020304" pitchFamily="18" charset="0"/>
              </a:rPr>
              <a:t>Study</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methodology</a:t>
            </a:r>
            <a:endParaRPr lang="fr-FR" sz="2800" b="1"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1729647" y="1264554"/>
                <a:ext cx="10300771" cy="5593445"/>
              </a:xfrm>
            </p:spPr>
            <p:txBody>
              <a:bodyPr>
                <a:normAutofit/>
              </a:bodyPr>
              <a:lstStyle/>
              <a:p>
                <a:pPr marL="0" indent="0">
                  <a:buNone/>
                </a:pPr>
                <a:endParaRPr lang="fr-FR" dirty="0" smtClean="0">
                  <a:latin typeface="Times New Roman" panose="02020603050405020304" pitchFamily="18" charset="0"/>
                  <a:cs typeface="Times New Roman" panose="02020603050405020304" pitchFamily="18" charset="0"/>
                </a:endParaRPr>
              </a:p>
              <a:p>
                <a:pPr marL="0" indent="0">
                  <a:buNone/>
                </a:pPr>
                <a:r>
                  <a:rPr lang="en-US" b="1" u="sng" dirty="0">
                    <a:solidFill>
                      <a:schemeClr val="accent1"/>
                    </a:solidFill>
                    <a:latin typeface="Times New Roman" panose="02020603050405020304" pitchFamily="18" charset="0"/>
                    <a:cs typeface="Times New Roman" panose="02020603050405020304" pitchFamily="18" charset="0"/>
                  </a:rPr>
                  <a:t>Target population :</a:t>
                </a:r>
              </a:p>
              <a:p>
                <a:pPr marL="0" indent="0">
                  <a:buNone/>
                </a:pPr>
                <a:r>
                  <a:rPr lang="en-US" dirty="0">
                    <a:solidFill>
                      <a:schemeClr val="tx1"/>
                    </a:solidFill>
                    <a:latin typeface="Times New Roman" panose="02020603050405020304" pitchFamily="18" charset="0"/>
                    <a:cs typeface="Times New Roman" panose="02020603050405020304" pitchFamily="18" charset="0"/>
                  </a:rPr>
                  <a:t>Our target population is the population </a:t>
                </a:r>
                <a:r>
                  <a:rPr lang="en-US" dirty="0" smtClean="0">
                    <a:solidFill>
                      <a:schemeClr val="tx1"/>
                    </a:solidFill>
                    <a:latin typeface="Times New Roman" panose="02020603050405020304" pitchFamily="18" charset="0"/>
                    <a:cs typeface="Times New Roman" panose="02020603050405020304" pitchFamily="18" charset="0"/>
                  </a:rPr>
                  <a:t>of </a:t>
                </a:r>
                <a:r>
                  <a:rPr lang="en-US" dirty="0">
                    <a:solidFill>
                      <a:schemeClr val="tx1"/>
                    </a:solidFill>
                    <a:latin typeface="Times New Roman" panose="02020603050405020304" pitchFamily="18" charset="0"/>
                    <a:cs typeface="Times New Roman" panose="02020603050405020304" pitchFamily="18" charset="0"/>
                  </a:rPr>
                  <a:t>women visiting the hospital for maternal causes over the period January 2020 to December 2021 as well as live births over the same period.</a:t>
                </a:r>
              </a:p>
              <a:p>
                <a:pPr marL="0" indent="0">
                  <a:buNone/>
                </a:pPr>
                <a:r>
                  <a:rPr lang="en-US" b="1" u="sng" dirty="0">
                    <a:solidFill>
                      <a:schemeClr val="accent1"/>
                    </a:solidFill>
                    <a:latin typeface="Times New Roman" panose="02020603050405020304" pitchFamily="18" charset="0"/>
                    <a:cs typeface="Times New Roman" panose="02020603050405020304" pitchFamily="18" charset="0"/>
                  </a:rPr>
                  <a:t>Data source:</a:t>
                </a:r>
              </a:p>
              <a:p>
                <a:pPr marL="0" indent="0">
                  <a:buNone/>
                </a:pPr>
                <a:r>
                  <a:rPr lang="en-US" dirty="0">
                    <a:solidFill>
                      <a:schemeClr val="tx1"/>
                    </a:solidFill>
                    <a:latin typeface="Times New Roman" panose="02020603050405020304" pitchFamily="18" charset="0"/>
                    <a:cs typeface="Times New Roman" panose="02020603050405020304" pitchFamily="18" charset="0"/>
                  </a:rPr>
                  <a:t>Data from the EDS-MICS survey, Cameroon 2018</a:t>
                </a:r>
              </a:p>
              <a:p>
                <a:pPr marL="0" indent="0">
                  <a:buNone/>
                </a:pPr>
                <a:r>
                  <a:rPr lang="en-US" dirty="0">
                    <a:solidFill>
                      <a:schemeClr val="tx1"/>
                    </a:solidFill>
                    <a:latin typeface="Times New Roman" panose="02020603050405020304" pitchFamily="18" charset="0"/>
                    <a:cs typeface="Times New Roman" panose="02020603050405020304" pitchFamily="18" charset="0"/>
                  </a:rPr>
                  <a:t>Data collected by us using the maternal death audit method</a:t>
                </a:r>
              </a:p>
              <a:p>
                <a:pPr marL="0" indent="0">
                  <a:buNone/>
                </a:pPr>
                <a:r>
                  <a:rPr lang="en-US" b="1" u="sng" dirty="0">
                    <a:solidFill>
                      <a:schemeClr val="accent1"/>
                    </a:solidFill>
                    <a:latin typeface="Times New Roman" panose="02020603050405020304" pitchFamily="18" charset="0"/>
                    <a:cs typeface="Times New Roman" panose="02020603050405020304" pitchFamily="18" charset="0"/>
                  </a:rPr>
                  <a:t>Analysis method</a:t>
                </a:r>
              </a:p>
              <a:p>
                <a:pPr marL="0" indent="0">
                  <a:buNone/>
                </a:pPr>
                <a:r>
                  <a:rPr lang="en-US" dirty="0">
                    <a:solidFill>
                      <a:schemeClr val="tx1"/>
                    </a:solidFill>
                    <a:latin typeface="Times New Roman" panose="02020603050405020304" pitchFamily="18" charset="0"/>
                    <a:cs typeface="Times New Roman" panose="02020603050405020304" pitchFamily="18" charset="0"/>
                  </a:rPr>
                  <a:t>Final equation of the model:</a:t>
                </a:r>
              </a:p>
              <a:p>
                <a:pPr marL="0" indent="0">
                  <a:buNone/>
                </a:pPr>
                <a:r>
                  <a:rPr lang="en-US" dirty="0" smtClean="0">
                    <a:solidFill>
                      <a:srgbClr val="FF0000"/>
                    </a:solidFill>
                    <a:latin typeface="Times New Roman" panose="02020603050405020304" pitchFamily="18" charset="0"/>
                    <a:cs typeface="Times New Roman" panose="02020603050405020304" pitchFamily="18" charset="0"/>
                  </a:rPr>
                  <a:t>𝑀𝑀R𝑚 </a:t>
                </a:r>
                <a14:m>
                  <m:oMath xmlns:m="http://schemas.openxmlformats.org/officeDocument/2006/math">
                    <m:r>
                      <a:rPr lang="fr-FR" i="1">
                        <a:solidFill>
                          <a:srgbClr val="FF0000"/>
                        </a:solidFill>
                        <a:latin typeface="Cambria Math" panose="02040503050406030204" pitchFamily="18" charset="0"/>
                      </a:rPr>
                      <m:t>=</m:t>
                    </m:r>
                    <m:f>
                      <m:fPr>
                        <m:ctrlPr>
                          <a:rPr lang="de-DE"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1</m:t>
                        </m:r>
                      </m:num>
                      <m:den>
                        <m:r>
                          <a:rPr lang="de-DE" b="0" i="1" smtClean="0">
                            <a:solidFill>
                              <a:srgbClr val="FF0000"/>
                            </a:solidFill>
                            <a:latin typeface="Cambria Math" panose="02040503050406030204" pitchFamily="18" charset="0"/>
                          </a:rPr>
                          <m:t>𝐿𝐵</m:t>
                        </m:r>
                      </m:den>
                    </m:f>
                    <m:d>
                      <m:dPr>
                        <m:begChr m:val="["/>
                        <m:endChr m:val="]"/>
                        <m:ctrlPr>
                          <a:rPr lang="de-DE" i="1">
                            <a:solidFill>
                              <a:srgbClr val="FF0000"/>
                            </a:solidFill>
                            <a:latin typeface="Cambria Math" panose="02040503050406030204" pitchFamily="18" charset="0"/>
                          </a:rPr>
                        </m:ctrlPr>
                      </m:dPr>
                      <m:e>
                        <m:r>
                          <a:rPr lang="fr-FR" i="1">
                            <a:solidFill>
                              <a:srgbClr val="FF0000"/>
                            </a:solidFill>
                            <a:latin typeface="Cambria Math" panose="02040503050406030204" pitchFamily="18" charset="0"/>
                          </a:rPr>
                          <m:t>𝑃</m:t>
                        </m:r>
                        <m:r>
                          <a:rPr lang="fr-FR" i="1">
                            <a:solidFill>
                              <a:srgbClr val="FF0000"/>
                            </a:solidFill>
                            <a:latin typeface="Cambria Math" panose="02040503050406030204" pitchFamily="18" charset="0"/>
                          </a:rPr>
                          <m:t>(</m:t>
                        </m:r>
                        <m:r>
                          <a:rPr lang="fr-FR" i="1" smtClean="0">
                            <a:solidFill>
                              <a:srgbClr val="FF0000"/>
                            </a:solidFill>
                            <a:latin typeface="Cambria Math" panose="02040503050406030204" pitchFamily="18" charset="0"/>
                          </a:rPr>
                          <m:t>𝑌</m:t>
                        </m:r>
                        <m:r>
                          <a:rPr lang="fr-FR" i="1">
                            <a:solidFill>
                              <a:srgbClr val="FF0000"/>
                            </a:solidFill>
                            <a:latin typeface="Cambria Math" panose="02040503050406030204" pitchFamily="18" charset="0"/>
                          </a:rPr>
                          <m:t>=</m:t>
                        </m:r>
                        <m:f>
                          <m:fPr>
                            <m:type m:val="lin"/>
                            <m:ctrlPr>
                              <a:rPr lang="de-DE"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𝐻</m:t>
                            </m:r>
                          </m:num>
                          <m:den>
                            <m:r>
                              <a:rPr lang="fr-FR" i="1">
                                <a:solidFill>
                                  <a:srgbClr val="FF0000"/>
                                </a:solidFill>
                                <a:latin typeface="Cambria Math" panose="02040503050406030204" pitchFamily="18" charset="0"/>
                              </a:rPr>
                              <m:t>𝑋</m:t>
                            </m:r>
                            <m:r>
                              <a:rPr lang="fr-FR" i="1">
                                <a:solidFill>
                                  <a:srgbClr val="FF0000"/>
                                </a:solidFill>
                                <a:latin typeface="Cambria Math" panose="02040503050406030204" pitchFamily="18" charset="0"/>
                              </a:rPr>
                              <m:t> ).</m:t>
                            </m:r>
                            <m:r>
                              <a:rPr lang="fr-FR" i="1">
                                <a:solidFill>
                                  <a:srgbClr val="FF0000"/>
                                </a:solidFill>
                                <a:latin typeface="Cambria Math" panose="02040503050406030204" pitchFamily="18" charset="0"/>
                              </a:rPr>
                              <m:t>𝐻</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𝑃</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𝑌</m:t>
                            </m:r>
                            <m:r>
                              <a:rPr lang="fr-FR" i="1">
                                <a:solidFill>
                                  <a:srgbClr val="FF0000"/>
                                </a:solidFill>
                                <a:latin typeface="Cambria Math" panose="02040503050406030204" pitchFamily="18" charset="0"/>
                              </a:rPr>
                              <m:t>=</m:t>
                            </m:r>
                            <m:f>
                              <m:fPr>
                                <m:type m:val="lin"/>
                                <m:ctrlPr>
                                  <a:rPr lang="de-DE"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𝐼</m:t>
                                </m:r>
                              </m:num>
                              <m:den>
                                <m:r>
                                  <a:rPr lang="fr-FR" i="1">
                                    <a:solidFill>
                                      <a:srgbClr val="FF0000"/>
                                    </a:solidFill>
                                    <a:latin typeface="Cambria Math" panose="02040503050406030204" pitchFamily="18" charset="0"/>
                                  </a:rPr>
                                  <m:t>𝑋</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𝐼</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𝑃</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𝑌</m:t>
                                </m:r>
                                <m:r>
                                  <a:rPr lang="fr-FR" i="1">
                                    <a:solidFill>
                                      <a:srgbClr val="FF0000"/>
                                    </a:solidFill>
                                    <a:latin typeface="Cambria Math" panose="02040503050406030204" pitchFamily="18" charset="0"/>
                                  </a:rPr>
                                  <m:t>=</m:t>
                                </m:r>
                                <m:f>
                                  <m:fPr>
                                    <m:type m:val="lin"/>
                                    <m:ctrlPr>
                                      <a:rPr lang="de-DE"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𝑇</m:t>
                                    </m:r>
                                  </m:num>
                                  <m:den>
                                    <m:r>
                                      <a:rPr lang="fr-FR" i="1">
                                        <a:solidFill>
                                          <a:srgbClr val="FF0000"/>
                                        </a:solidFill>
                                        <a:latin typeface="Cambria Math" panose="02040503050406030204" pitchFamily="18" charset="0"/>
                                      </a:rPr>
                                      <m:t>𝑋</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𝑇</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𝑃</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𝑌</m:t>
                                    </m:r>
                                    <m:r>
                                      <a:rPr lang="fr-FR" i="1">
                                        <a:solidFill>
                                          <a:srgbClr val="FF0000"/>
                                        </a:solidFill>
                                        <a:latin typeface="Cambria Math" panose="02040503050406030204" pitchFamily="18" charset="0"/>
                                      </a:rPr>
                                      <m:t>=</m:t>
                                    </m:r>
                                    <m:f>
                                      <m:fPr>
                                        <m:type m:val="lin"/>
                                        <m:ctrlPr>
                                          <a:rPr lang="de-DE"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𝑇𝑏</m:t>
                                        </m:r>
                                      </m:num>
                                      <m:den>
                                        <m:r>
                                          <a:rPr lang="fr-FR" i="1">
                                            <a:solidFill>
                                              <a:srgbClr val="FF0000"/>
                                            </a:solidFill>
                                            <a:latin typeface="Cambria Math" panose="02040503050406030204" pitchFamily="18" charset="0"/>
                                          </a:rPr>
                                          <m:t>𝑋</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𝑇𝑏</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𝑃</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𝑌</m:t>
                                        </m:r>
                                        <m:r>
                                          <a:rPr lang="fr-FR" i="1">
                                            <a:solidFill>
                                              <a:srgbClr val="FF0000"/>
                                            </a:solidFill>
                                            <a:latin typeface="Cambria Math" panose="02040503050406030204" pitchFamily="18" charset="0"/>
                                          </a:rPr>
                                          <m:t>=</m:t>
                                        </m:r>
                                        <m:f>
                                          <m:fPr>
                                            <m:type m:val="lin"/>
                                            <m:ctrlPr>
                                              <a:rPr lang="de-DE"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𝐴</m:t>
                                            </m:r>
                                          </m:num>
                                          <m:den>
                                            <m:r>
                                              <a:rPr lang="fr-FR" i="1">
                                                <a:solidFill>
                                                  <a:srgbClr val="FF0000"/>
                                                </a:solidFill>
                                                <a:latin typeface="Cambria Math" panose="02040503050406030204" pitchFamily="18" charset="0"/>
                                              </a:rPr>
                                              <m:t>𝑋</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𝐴</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𝑃</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𝑌</m:t>
                                            </m:r>
                                            <m:r>
                                              <a:rPr lang="fr-FR" i="1">
                                                <a:solidFill>
                                                  <a:srgbClr val="FF0000"/>
                                                </a:solidFill>
                                                <a:latin typeface="Cambria Math" panose="02040503050406030204" pitchFamily="18" charset="0"/>
                                              </a:rPr>
                                              <m:t>=</m:t>
                                            </m:r>
                                            <m:f>
                                              <m:fPr>
                                                <m:type m:val="lin"/>
                                                <m:ctrlPr>
                                                  <a:rPr lang="de-DE"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𝐺𝑚</m:t>
                                                </m:r>
                                              </m:num>
                                              <m:den>
                                                <m:r>
                                                  <a:rPr lang="fr-FR" i="1">
                                                    <a:solidFill>
                                                      <a:srgbClr val="FF0000"/>
                                                    </a:solidFill>
                                                    <a:latin typeface="Cambria Math" panose="02040503050406030204" pitchFamily="18" charset="0"/>
                                                  </a:rPr>
                                                  <m:t>𝑋</m:t>
                                                </m:r>
                                                <m:r>
                                                  <a:rPr lang="fr-FR" i="1">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𝐺𝑚</m:t>
                                                </m:r>
                                              </m:den>
                                            </m:f>
                                          </m:den>
                                        </m:f>
                                      </m:den>
                                    </m:f>
                                  </m:den>
                                </m:f>
                              </m:den>
                            </m:f>
                          </m:den>
                        </m:f>
                      </m:e>
                    </m:d>
                    <m:r>
                      <a:rPr lang="fr-FR" i="1">
                        <a:solidFill>
                          <a:srgbClr val="FF0000"/>
                        </a:solidFill>
                        <a:latin typeface="Cambria Math" panose="02040503050406030204" pitchFamily="18" charset="0"/>
                      </a:rPr>
                      <m:t>×100 000</m:t>
                    </m:r>
                  </m:oMath>
                </a14:m>
                <a:endParaRPr lang="de-DE" dirty="0">
                  <a:solidFill>
                    <a:srgbClr val="FF0000"/>
                  </a:solidFill>
                  <a:latin typeface="Times New Roman" panose="02020603050405020304" pitchFamily="18" charset="0"/>
                  <a:cs typeface="Times New Roman" panose="02020603050405020304" pitchFamily="18" charset="0"/>
                </a:endParaRPr>
              </a:p>
              <a:p>
                <a:pPr marL="0" indent="0">
                  <a:buNone/>
                </a:pPr>
                <a:endParaRPr lang="fr-FR" b="1" dirty="0" smtClean="0">
                  <a:latin typeface="Times New Roman" panose="02020603050405020304" pitchFamily="18" charset="0"/>
                  <a:cs typeface="Times New Roman" panose="02020603050405020304" pitchFamily="18" charset="0"/>
                </a:endParaRPr>
              </a:p>
              <a:p>
                <a:pPr marL="0" indent="0">
                  <a:buNone/>
                </a:pPr>
                <a:endParaRPr lang="fr-FR" dirty="0" smtClean="0">
                  <a:latin typeface="Times New Roman" panose="02020603050405020304" pitchFamily="18" charset="0"/>
                  <a:cs typeface="Times New Roman" panose="02020603050405020304" pitchFamily="18" charset="0"/>
                </a:endParaRPr>
              </a:p>
              <a:p>
                <a:endParaRPr lang="fr-FR" b="1" dirty="0">
                  <a:latin typeface="Times New Roman" panose="02020603050405020304" pitchFamily="18" charset="0"/>
                  <a:cs typeface="Times New Roman" panose="02020603050405020304" pitchFamily="18" charset="0"/>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1729647" y="1264554"/>
                <a:ext cx="10300771" cy="5593445"/>
              </a:xfrm>
              <a:blipFill rotWithShape="0">
                <a:blip r:embed="rId4"/>
                <a:stretch>
                  <a:fillRect l="-1539" r="-3493"/>
                </a:stretch>
              </a:blipFill>
            </p:spPr>
            <p:txBody>
              <a:bodyPr/>
              <a:lstStyle/>
              <a:p>
                <a:r>
                  <a:rPr lang="de-DE">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6252220"/>
      </p:ext>
    </p:extLst>
  </p:cSld>
  <p:clrMapOvr>
    <a:masterClrMapping/>
  </p:clrMapOvr>
  <p:transition spd="slow" advTm="926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69025" y="1377108"/>
            <a:ext cx="8911687" cy="1280890"/>
          </a:xfrm>
        </p:spPr>
        <p:txBody>
          <a:bodyPr>
            <a:normAutofit/>
          </a:bodyPr>
          <a:lstStyle/>
          <a:p>
            <a:pPr algn="ctr"/>
            <a:r>
              <a:rPr lang="fr-FR" sz="2800" b="1" dirty="0">
                <a:solidFill>
                  <a:srgbClr val="0070C0"/>
                </a:solidFill>
                <a:latin typeface="Times New Roman" panose="02020603050405020304" pitchFamily="18" charset="0"/>
                <a:cs typeface="Times New Roman" panose="02020603050405020304" pitchFamily="18" charset="0"/>
              </a:rPr>
              <a:t>Partial </a:t>
            </a:r>
            <a:r>
              <a:rPr lang="fr-FR" sz="2800" b="1" dirty="0" err="1">
                <a:solidFill>
                  <a:srgbClr val="0070C0"/>
                </a:solidFill>
                <a:latin typeface="Times New Roman" panose="02020603050405020304" pitchFamily="18" charset="0"/>
                <a:cs typeface="Times New Roman" panose="02020603050405020304" pitchFamily="18" charset="0"/>
              </a:rPr>
              <a:t>results</a:t>
            </a:r>
            <a:endParaRPr lang="fr-FR" sz="2800" b="1" dirty="0">
              <a:solidFill>
                <a:srgbClr val="0070C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2589212" y="1377108"/>
            <a:ext cx="8915400" cy="4534114"/>
          </a:xfrm>
        </p:spPr>
        <p:txBody>
          <a:bodyPr/>
          <a:lstStyle/>
          <a:p>
            <a:pPr algn="just"/>
            <a:endParaRPr lang="fr-FR" dirty="0" smtClean="0">
              <a:latin typeface="Times New Roman" panose="02020603050405020304" pitchFamily="18" charset="0"/>
              <a:cs typeface="Times New Roman" panose="02020603050405020304" pitchFamily="18" charset="0"/>
            </a:endParaRPr>
          </a:p>
          <a:p>
            <a:pPr algn="just"/>
            <a:endParaRPr lang="fr-FR"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The </a:t>
            </a:r>
            <a:r>
              <a:rPr lang="en-US" dirty="0" err="1" smtClean="0">
                <a:latin typeface="Times New Roman" panose="02020603050405020304" pitchFamily="18" charset="0"/>
                <a:cs typeface="Times New Roman" panose="02020603050405020304" pitchFamily="18" charset="0"/>
              </a:rPr>
              <a:t>multiomial</a:t>
            </a:r>
            <a:r>
              <a:rPr lang="en-US" dirty="0" smtClean="0">
                <a:latin typeface="Times New Roman" panose="02020603050405020304" pitchFamily="18" charset="0"/>
                <a:cs typeface="Times New Roman" panose="02020603050405020304" pitchFamily="18" charset="0"/>
              </a:rPr>
              <a:t> logit model of maternal mortality is not applicable on the data from the EDS-MICS 2018 survey, Cameroon. This ties in with Kenneth Hill's idea in 2017.</a:t>
            </a:r>
            <a:endParaRPr lang="fr-FR"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3539801"/>
      </p:ext>
    </p:extLst>
  </p:cSld>
  <p:clrMapOvr>
    <a:masterClrMapping/>
  </p:clrMapOvr>
  <p:transition spd="slow" advTm="6197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870</Words>
  <Application>Microsoft Office PowerPoint</Application>
  <PresentationFormat>Grand écran</PresentationFormat>
  <Paragraphs>124</Paragraphs>
  <Slides>12</Slides>
  <Notes>0</Notes>
  <HiddenSlides>0</HiddenSlides>
  <MMClips>12</MMClips>
  <ScaleCrop>false</ScaleCrop>
  <HeadingPairs>
    <vt:vector size="8" baseType="variant">
      <vt:variant>
        <vt:lpstr>Polices utilisées</vt:lpstr>
      </vt:variant>
      <vt:variant>
        <vt:i4>7</vt:i4>
      </vt:variant>
      <vt:variant>
        <vt:lpstr>Thème</vt:lpstr>
      </vt:variant>
      <vt:variant>
        <vt:i4>1</vt:i4>
      </vt:variant>
      <vt:variant>
        <vt:lpstr>Titres des diapositives</vt:lpstr>
      </vt:variant>
      <vt:variant>
        <vt:i4>12</vt:i4>
      </vt:variant>
      <vt:variant>
        <vt:lpstr>Diaporamas personnalisés</vt:lpstr>
      </vt:variant>
      <vt:variant>
        <vt:i4>1</vt:i4>
      </vt:variant>
    </vt:vector>
  </HeadingPairs>
  <TitlesOfParts>
    <vt:vector size="21" baseType="lpstr">
      <vt:lpstr>Algerian</vt:lpstr>
      <vt:lpstr>Arial</vt:lpstr>
      <vt:lpstr>Calibri</vt:lpstr>
      <vt:lpstr>Cambria Math</vt:lpstr>
      <vt:lpstr>Century Gothic</vt:lpstr>
      <vt:lpstr>Times New Roman</vt:lpstr>
      <vt:lpstr>Wingdings 3</vt:lpstr>
      <vt:lpstr>Brin</vt:lpstr>
      <vt:lpstr>        MATERNAL MORTALITY IN AFRICA: SHOULD WE REDEFINE THE MEASUREMENT METHOD?  Presented by:   Kevie Mystel Takougang PhD student  takoumys@yahoo.de   Workshop of the EAPS Health, Morbidity and Mortality Working Group Prague 20-22. September 2021</vt:lpstr>
      <vt:lpstr>Présentation PowerPoint</vt:lpstr>
      <vt:lpstr>Présentation PowerPoint</vt:lpstr>
      <vt:lpstr>Measurement problems (2/2)</vt:lpstr>
      <vt:lpstr>Présentation PowerPoint</vt:lpstr>
      <vt:lpstr>Présentation PowerPoint</vt:lpstr>
      <vt:lpstr>Some measurement methods</vt:lpstr>
      <vt:lpstr>Study methodology</vt:lpstr>
      <vt:lpstr>Partial results</vt:lpstr>
      <vt:lpstr>Partial Conclusion and Discussion (1/2) </vt:lpstr>
      <vt:lpstr>Présentation PowerPoint</vt:lpstr>
      <vt:lpstr>Présentation PowerPoint</vt:lpstr>
      <vt:lpstr>Diaporama personnalisé 1</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MORTALITE MATERNELLE EN AFRIQUE: DEVRAIT-ON REDEFINIR LA METHODE DE LA MESURE?</dc:title>
  <dc:creator>User</dc:creator>
  <cp:lastModifiedBy>Takougang</cp:lastModifiedBy>
  <cp:revision>314</cp:revision>
  <dcterms:created xsi:type="dcterms:W3CDTF">2021-08-12T19:04:20Z</dcterms:created>
  <dcterms:modified xsi:type="dcterms:W3CDTF">2021-09-21T17:41:10Z</dcterms:modified>
</cp:coreProperties>
</file>