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Bree Serif" panose="020B0604020202020204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Lato" panose="020F0502020204030204" pitchFamily="34" charset="0"/>
      <p:regular r:id="rId32"/>
      <p:bold r:id="rId33"/>
      <p:italic r:id="rId34"/>
      <p:boldItalic r:id="rId35"/>
    </p:embeddedFont>
    <p:embeddedFont>
      <p:font typeface="Permanent Marker" panose="020B0604020202020204" charset="0"/>
      <p:regular r:id="rId36"/>
    </p:embeddedFont>
    <p:embeddedFont>
      <p:font typeface="Raleway" panose="020F0502020204030204" pitchFamily="2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0C9090-AD36-444D-B6AF-9D978180BAD0}">
  <a:tblStyle styleId="{850C9090-AD36-444D-B6AF-9D978180BA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ab738b85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ab738b85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814cf7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814cf7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23630543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23630543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b9a0b07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b9a0b07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b9a0b074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b9a0b074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965474a9_3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965474a9_3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965474a9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965474a9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b9a0b074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b9a0b074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7ab738b85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7ab738b85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Mortality and Inequality Revisited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40849" y="2571750"/>
            <a:ext cx="6331500" cy="1242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Jon Anson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Dept. of Social Work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Ben-Gurion University of the Negev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Beer Sheva, Israel</a:t>
            </a:r>
            <a:endParaRPr sz="2400" dirty="0"/>
          </a:p>
        </p:txBody>
      </p:sp>
      <p:sp>
        <p:nvSpPr>
          <p:cNvPr id="74" name="Google Shape;74;p13"/>
          <p:cNvSpPr txBox="1"/>
          <p:nvPr/>
        </p:nvSpPr>
        <p:spPr>
          <a:xfrm>
            <a:off x="160425" y="3990200"/>
            <a:ext cx="9098100" cy="101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HMMWG workshop, Luxembourg, 10-12 September, 2025</a:t>
            </a:r>
            <a:endParaRPr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LIVING LONGER, LIVING BETTER? INEQUALITY IN HEALTH AND LONGEVITY</a:t>
            </a:r>
            <a:endParaRPr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296750" y="0"/>
            <a:ext cx="8353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Country  Level Random Deviations, by Sex and Continent</a:t>
            </a:r>
            <a:endParaRPr sz="24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t="11480"/>
          <a:stretch/>
        </p:blipFill>
        <p:spPr>
          <a:xfrm>
            <a:off x="1042725" y="658700"/>
            <a:ext cx="7376160" cy="4243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/>
              <a:t>11</a:t>
            </a:fld>
            <a:endParaRPr b="1"/>
          </a:p>
        </p:txBody>
      </p:sp>
      <p:graphicFrame>
        <p:nvGraphicFramePr>
          <p:cNvPr id="147" name="Google Shape;147;p23"/>
          <p:cNvGraphicFramePr/>
          <p:nvPr>
            <p:extLst>
              <p:ext uri="{D42A27DB-BD31-4B8C-83A1-F6EECF244321}">
                <p14:modId xmlns:p14="http://schemas.microsoft.com/office/powerpoint/2010/main" val="1124018753"/>
              </p:ext>
            </p:extLst>
          </p:nvPr>
        </p:nvGraphicFramePr>
        <p:xfrm>
          <a:off x="230589" y="-63620"/>
          <a:ext cx="7751461" cy="5176226"/>
        </p:xfrm>
        <a:graphic>
          <a:graphicData uri="http://schemas.openxmlformats.org/drawingml/2006/table">
            <a:tbl>
              <a:tblPr>
                <a:noFill/>
                <a:tableStyleId>{850C9090-AD36-444D-B6AF-9D978180BAD0}</a:tableStyleId>
              </a:tblPr>
              <a:tblGrid>
                <a:gridCol w="190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018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Baseline model, Year and Continent as fixed effects</a:t>
                      </a: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070123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Females</a:t>
                      </a:r>
                      <a:endParaRPr sz="12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Males</a:t>
                      </a:r>
                      <a:endParaRPr sz="12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Variable</a:t>
                      </a: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Estimate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Standard Error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z</a:t>
                      </a: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Estimate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Standard Error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z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Intercept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82.9    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0.310   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267     </a:t>
                      </a: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77.5  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0.337     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230     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Year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0.202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0.00395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51.2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0.267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0.00398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67.0    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Covid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-1.66 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0.132   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12.6 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-1.81 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0.132    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-12.6    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Western Europe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1     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1     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Pacific Rim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1.49 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0.789   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1.88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0.604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0.860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0.702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Americas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-1.94 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0.632   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-3.06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-2.73 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0.688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-3.97 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Eastern Europe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-4.17 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0.599   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-6.95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-6.34 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0.653</a:t>
                      </a: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-9.71 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exUSSR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-5.58 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0.790   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-7.06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-11.3  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0.861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-13.1  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Random Effects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Variance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</a:t>
                      </a: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Deviance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Country: Females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2.06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45</a:t>
                      </a: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9210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Country: Males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2.46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df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Residual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1.43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2790</a:t>
                      </a: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2772</a:t>
                      </a: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200" b="1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8" name="Google Shape;148;p23"/>
          <p:cNvSpPr txBox="1"/>
          <p:nvPr/>
        </p:nvSpPr>
        <p:spPr>
          <a:xfrm>
            <a:off x="687525" y="-278298"/>
            <a:ext cx="8124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154" name="Google Shape;154;p24"/>
          <p:cNvGraphicFramePr/>
          <p:nvPr>
            <p:extLst>
              <p:ext uri="{D42A27DB-BD31-4B8C-83A1-F6EECF244321}">
                <p14:modId xmlns:p14="http://schemas.microsoft.com/office/powerpoint/2010/main" val="3220549949"/>
              </p:ext>
            </p:extLst>
          </p:nvPr>
        </p:nvGraphicFramePr>
        <p:xfrm>
          <a:off x="159026" y="364097"/>
          <a:ext cx="8578399" cy="4687975"/>
        </p:xfrm>
        <a:graphic>
          <a:graphicData uri="http://schemas.openxmlformats.org/drawingml/2006/table">
            <a:tbl>
              <a:tblPr>
                <a:noFill/>
                <a:tableStyleId>{850C9090-AD36-444D-B6AF-9D978180BAD0}</a:tableStyleId>
              </a:tblPr>
              <a:tblGrid>
                <a:gridCol w="2098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Females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Males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Variable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Estimate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Standard Error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z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Estimate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Standard Error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z</a:t>
                      </a:r>
                      <a:endParaRPr sz="1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Intercept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82.6    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0.329   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251     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77.2  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0.336     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230     </a:t>
                      </a: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GDPc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53.4    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19.0       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2.82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68.9  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19.3        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3.56  </a:t>
                      </a: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Fertility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0.689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0.166    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4.15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1.43 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0.165    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8.65  </a:t>
                      </a: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Matriculation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0.184 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0.108    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1.70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0.190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0.109    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1.74  </a:t>
                      </a: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200"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(Year and Continent effects removed)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Random Effects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Variance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N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Deviance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Gain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Country: Females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2.12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45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9081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521</a:t>
                      </a: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Country: Males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2.20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df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Residual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1.37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2790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2766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ahoma"/>
                          <a:ea typeface="Tahoma"/>
                          <a:cs typeface="Tahoma"/>
                          <a:sym typeface="Tahoma"/>
                        </a:rPr>
                        <a:t>17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5" name="Google Shape;155;p24"/>
          <p:cNvSpPr txBox="1"/>
          <p:nvPr/>
        </p:nvSpPr>
        <p:spPr>
          <a:xfrm>
            <a:off x="355225" y="-320100"/>
            <a:ext cx="869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Multilevel model of life expectancy, with Control variables</a:t>
            </a:r>
            <a:endParaRPr sz="2400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F61">
            <a:alpha val="28180"/>
          </a:srgbClr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t="4924" r="1312"/>
          <a:stretch/>
        </p:blipFill>
        <p:spPr>
          <a:xfrm>
            <a:off x="1405650" y="366200"/>
            <a:ext cx="6617821" cy="47773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978550" y="-107900"/>
            <a:ext cx="70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Lorenz Curves for Hypothetical Populations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t="6498" r="891"/>
          <a:stretch/>
        </p:blipFill>
        <p:spPr>
          <a:xfrm>
            <a:off x="1378500" y="541250"/>
            <a:ext cx="6600963" cy="4668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/>
        </p:nvSpPr>
        <p:spPr>
          <a:xfrm>
            <a:off x="1269650" y="48650"/>
            <a:ext cx="6336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Distribution of Gini Coefficients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t="6437" r="1370"/>
          <a:stretch/>
        </p:blipFill>
        <p:spPr>
          <a:xfrm>
            <a:off x="771175" y="367025"/>
            <a:ext cx="6613586" cy="477647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771213" y="-71559"/>
            <a:ext cx="661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Distribution of Democracy Scores</a:t>
            </a:r>
            <a:endParaRPr sz="20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182" name="Google Shape;182;p28"/>
          <p:cNvGraphicFramePr/>
          <p:nvPr>
            <p:extLst>
              <p:ext uri="{D42A27DB-BD31-4B8C-83A1-F6EECF244321}">
                <p14:modId xmlns:p14="http://schemas.microsoft.com/office/powerpoint/2010/main" val="3374547716"/>
              </p:ext>
            </p:extLst>
          </p:nvPr>
        </p:nvGraphicFramePr>
        <p:xfrm>
          <a:off x="495300" y="325775"/>
          <a:ext cx="8153400" cy="4587240"/>
        </p:xfrm>
        <a:graphic>
          <a:graphicData uri="http://schemas.openxmlformats.org/drawingml/2006/table">
            <a:tbl>
              <a:tblPr>
                <a:noFill/>
                <a:tableStyleId>{850C9090-AD36-444D-B6AF-9D978180BAD0}</a:tableStyleId>
              </a:tblPr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Female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Male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Estimate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Std.Error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z-value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Estimate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Std.Error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z-value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Intercept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82.0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0.362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226.49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76.6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0.364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210.80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(Coefficients for Year, Continent and Socio-Economic Variables removed)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Inequality: Baseline = Low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 Low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0.127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0.109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1.16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0.174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0.111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1.57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 High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0.00927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0.132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0.07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0.0295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0.133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0.22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-0.0539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0.169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-0.32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-0.434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0.167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-2.6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Democracy:Low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 Low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0.478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0.147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3.25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0.373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0.147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2.53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Medium High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0.673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0.172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3.91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0.554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0.172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3.21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0.866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0.186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4.65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0.981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0.187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5.26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Deviance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df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Variance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Model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Null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Null Deviance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9602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2783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Country: female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2.063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6.78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Model Deviance 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9012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2754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Country:male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2.085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15.90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Gain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69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Residual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1.334</a:t>
                      </a:r>
                      <a:endParaRPr sz="130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FFFF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1.49</a:t>
                      </a:r>
                      <a:endParaRPr sz="1300" dirty="0">
                        <a:solidFill>
                          <a:srgbClr val="FFFF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2700" marR="12700" marT="12700" marB="63500" anchor="b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125" y="38960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What happened?</a:t>
            </a:r>
            <a:endParaRPr sz="3000" b="1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584400" y="1535450"/>
            <a:ext cx="6600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Lato"/>
              <a:buAutoNum type="arabicPeriod"/>
            </a:pPr>
            <a:r>
              <a:rPr lang="en" sz="24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The logic is faultless</a:t>
            </a:r>
            <a:endParaRPr sz="24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Lato"/>
              <a:buAutoNum type="arabicPeriod"/>
            </a:pPr>
            <a:r>
              <a:rPr lang="en" sz="24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Inequality has negative social effects</a:t>
            </a:r>
            <a:endParaRPr sz="24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Lato"/>
              <a:buAutoNum type="arabicPeriod"/>
            </a:pPr>
            <a:r>
              <a:rPr lang="en" sz="24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Inequality reduces life expectancy. </a:t>
            </a:r>
            <a:endParaRPr sz="24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Lato"/>
              <a:buAutoNum type="arabicPeriod"/>
            </a:pPr>
            <a:r>
              <a:rPr lang="en" sz="2400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Should be self-evident!</a:t>
            </a:r>
            <a:endParaRPr sz="24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BUT</a:t>
            </a:r>
            <a:endParaRPr sz="24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The data do not corroborate the theory!</a:t>
            </a:r>
            <a:endParaRPr sz="24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Why not?</a:t>
            </a:r>
            <a:endParaRPr sz="24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1776100" y="68750"/>
            <a:ext cx="6600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Explanations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114575" y="847950"/>
            <a:ext cx="88230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ahoma"/>
              <a:buAutoNum type="arabicPeriod"/>
            </a:pPr>
            <a:r>
              <a:rPr lang="en" sz="18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The logic, and the theory, are wrong. There really is no relation between the degree of social inequality and the level of mortality in the population. </a:t>
            </a:r>
            <a:endParaRPr sz="1800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Unlikely: Too committed to the idea that social inequality is bad for people. </a:t>
            </a:r>
            <a:endParaRPr sz="1800" b="1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114575" y="3013625"/>
            <a:ext cx="89322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2.	The statistical model is wrong. It’s there, but we can’t see it</a:t>
            </a:r>
            <a:endParaRPr sz="1800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Also unlikely: No real bivariate relation</a:t>
            </a:r>
            <a:endParaRPr sz="1800" b="1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0" y="67815"/>
            <a:ext cx="9144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Life Expectancy, by Inequality quartiles and Sex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 t="5944" r="1370"/>
          <a:stretch/>
        </p:blipFill>
        <p:spPr>
          <a:xfrm>
            <a:off x="988875" y="843075"/>
            <a:ext cx="6012350" cy="430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1712900" y="277125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A no brainer?</a:t>
            </a:r>
            <a:endParaRPr sz="60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80964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0">
                <a:latin typeface="Tahoma"/>
                <a:ea typeface="Tahoma"/>
                <a:cs typeface="Tahoma"/>
                <a:sym typeface="Tahoma"/>
              </a:rPr>
              <a:t>The more unequal a society, the higher the level of mortality and the younger the average at death. Really?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773325" y="1061075"/>
            <a:ext cx="5179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Lag models?</a:t>
            </a:r>
            <a:endParaRPr sz="4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170850" y="2985400"/>
            <a:ext cx="769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Collected data problematic?</a:t>
            </a:r>
            <a:endParaRPr sz="4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17" name="Google Shape;217;p33"/>
          <p:cNvSpPr txBox="1"/>
          <p:nvPr/>
        </p:nvSpPr>
        <p:spPr>
          <a:xfrm>
            <a:off x="1609600" y="278750"/>
            <a:ext cx="517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Measures of Inequality</a:t>
            </a:r>
            <a:endParaRPr sz="3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512550" y="1258900"/>
            <a:ext cx="77781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Gini measures individual gross income from work</a:t>
            </a:r>
            <a:endParaRPr sz="24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AutoNum type="alphaLcPeriod"/>
            </a:pPr>
            <a:r>
              <a:rPr lang="en" sz="24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Need net income</a:t>
            </a:r>
            <a:endParaRPr sz="24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AutoNum type="alphaLcPeriod"/>
            </a:pPr>
            <a:r>
              <a:rPr lang="en" sz="24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From all sources</a:t>
            </a:r>
            <a:endParaRPr sz="24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AutoNum type="alphaLcPeriod"/>
            </a:pPr>
            <a:r>
              <a:rPr lang="en" sz="24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By household</a:t>
            </a:r>
            <a:endParaRPr sz="24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591105" y="3026796"/>
            <a:ext cx="6755899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2.  </a:t>
            </a:r>
            <a:r>
              <a:rPr lang="en" sz="24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Inequality is multidimensional</a:t>
            </a:r>
            <a:endParaRPr sz="24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AutoNum type="alphaLcPeriod"/>
            </a:pPr>
            <a:r>
              <a:rPr lang="en" sz="24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Material capital (income, housing, amenities)</a:t>
            </a:r>
            <a:endParaRPr sz="24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AutoNum type="alphaLcPeriod"/>
            </a:pPr>
            <a:r>
              <a:rPr lang="en" sz="24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Cultural capital (education)</a:t>
            </a:r>
            <a:endParaRPr sz="24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AutoNum type="alphaLcPeriod"/>
            </a:pPr>
            <a:r>
              <a:rPr lang="en" sz="24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Social capital (networks, ethnicities)</a:t>
            </a:r>
            <a:endParaRPr sz="24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1348800" y="242775"/>
            <a:ext cx="5179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  <a:endParaRPr sz="60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262393" y="1204950"/>
            <a:ext cx="8784305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ato"/>
              <a:buAutoNum type="arabicPeriod"/>
            </a:pPr>
            <a:r>
              <a:rPr lang="en" sz="2800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Argument compelling, results, at best, inconclusive</a:t>
            </a:r>
            <a:endParaRPr sz="28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ato"/>
              <a:buAutoNum type="arabicPeriod"/>
            </a:pPr>
            <a:r>
              <a:rPr lang="en" sz="2800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Need to clarify meaning of inequality</a:t>
            </a:r>
            <a:endParaRPr sz="28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ato"/>
              <a:buAutoNum type="arabicPeriod"/>
            </a:pPr>
            <a:r>
              <a:rPr lang="en" sz="2800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Compute from the ground up, not rely on off-the-shelf measures designed for a different analysis</a:t>
            </a:r>
            <a:endParaRPr sz="28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ato"/>
              <a:buAutoNum type="arabicPeriod"/>
            </a:pPr>
            <a:r>
              <a:rPr lang="en" sz="2800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Combine with information on regime type. As important, if not more so</a:t>
            </a:r>
            <a:endParaRPr sz="28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ato"/>
              <a:buAutoNum type="arabicPeriod"/>
            </a:pPr>
            <a:r>
              <a:rPr lang="en" sz="2800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Luxembourg (home of LIS) good place to start!</a:t>
            </a:r>
            <a:endParaRPr sz="28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sldNum" idx="12"/>
          </p:nvPr>
        </p:nvSpPr>
        <p:spPr>
          <a:xfrm>
            <a:off x="8264199" y="440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32" name="Google Shape;232;p35"/>
          <p:cNvSpPr txBox="1"/>
          <p:nvPr/>
        </p:nvSpPr>
        <p:spPr>
          <a:xfrm>
            <a:off x="791325" y="1115025"/>
            <a:ext cx="70953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Thank you</a:t>
            </a:r>
            <a:endParaRPr sz="6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Vilmools Merci</a:t>
            </a:r>
            <a:endParaRPr sz="6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1124025" y="3345075"/>
            <a:ext cx="5179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E3274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Questions? Comments?</a:t>
            </a:r>
            <a:endParaRPr sz="2400" dirty="0">
              <a:solidFill>
                <a:srgbClr val="1E327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E3274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lang="en" sz="2400" dirty="0" err="1">
                <a:solidFill>
                  <a:srgbClr val="1E3274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anson@bgu.ac.il</a:t>
            </a:r>
            <a:endParaRPr sz="2400" dirty="0">
              <a:solidFill>
                <a:srgbClr val="1E327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550" y="210750"/>
            <a:ext cx="2837725" cy="19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119425" y="204286"/>
            <a:ext cx="8640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Life expectancy as a function of income and inequality</a:t>
            </a:r>
            <a:endParaRPr sz="24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25" y="996875"/>
            <a:ext cx="8445824" cy="3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196175" y="4416162"/>
            <a:ext cx="491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From Rodgers, 2002, p534.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506500" y="-230588"/>
            <a:ext cx="8408100" cy="724563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400" b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Income distributions with low and high inequality (Gini)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411" y="573959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0" y="4654700"/>
            <a:ext cx="66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Figure courtesy of ChatGPT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1850" y="-265363"/>
            <a:ext cx="86223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Changing inequality in the USA and Europe</a:t>
            </a:r>
            <a:endParaRPr sz="2400" b="0"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675" y="710300"/>
            <a:ext cx="6880661" cy="435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286475" y="-65976"/>
            <a:ext cx="839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Changing Inequality in Less Developed Countries</a:t>
            </a:r>
            <a:endParaRPr sz="2400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150" y="862850"/>
            <a:ext cx="6349365" cy="402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4294967295"/>
          </p:nvPr>
        </p:nvSpPr>
        <p:spPr>
          <a:xfrm>
            <a:off x="401050" y="229175"/>
            <a:ext cx="8536800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Data and Sources</a:t>
            </a:r>
            <a:endParaRPr sz="3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656425" y="1303850"/>
            <a:ext cx="6681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Mortality: OECD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Social and Economic Data: World Bank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Governance: V-Dem Institute</a:t>
            </a:r>
            <a:endParaRPr sz="24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54250" y="3174225"/>
            <a:ext cx="5799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Years: 1990 to 2022</a:t>
            </a:r>
            <a:endParaRPr sz="24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Countries: 45</a:t>
            </a:r>
            <a:endParaRPr sz="24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126" name="Google Shape;126;p20"/>
          <p:cNvGraphicFramePr/>
          <p:nvPr/>
        </p:nvGraphicFramePr>
        <p:xfrm>
          <a:off x="799400" y="844300"/>
          <a:ext cx="7048500" cy="3280537"/>
        </p:xfrm>
        <a:graphic>
          <a:graphicData uri="http://schemas.openxmlformats.org/drawingml/2006/table">
            <a:tbl>
              <a:tblPr>
                <a:noFill/>
                <a:tableStyleId>{850C9090-AD36-444D-B6AF-9D978180BAD0}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</a:rPr>
                        <a:t>Fixed effects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</a:rPr>
                        <a:t>Estimate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</a:rPr>
                        <a:t>Standard Error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</a:rPr>
                        <a:t> z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Intercept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81.3  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0.528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154   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Sex (Male = 1)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-6.42 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0.278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-23.1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6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</a:rPr>
                        <a:t>Random Effects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6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</a:rPr>
                        <a:t>Variance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16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</a:rPr>
                        <a:t>N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16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</a:rPr>
                        <a:t>Deviance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Country:Female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6.78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45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9602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Country:Male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15.9  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Year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4.18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33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df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Residual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1.49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2790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2783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7" name="Google Shape;127;p20"/>
          <p:cNvSpPr txBox="1"/>
          <p:nvPr/>
        </p:nvSpPr>
        <p:spPr>
          <a:xfrm>
            <a:off x="719375" y="-371457"/>
            <a:ext cx="72207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2"/>
                </a:solidFill>
              </a:rPr>
              <a:t>Multilevel model of life expectancy, null model</a:t>
            </a:r>
            <a:endParaRPr sz="2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t="6129"/>
          <a:stretch/>
        </p:blipFill>
        <p:spPr>
          <a:xfrm>
            <a:off x="1512550" y="366900"/>
            <a:ext cx="6705600" cy="477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1933300" y="0"/>
            <a:ext cx="5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Year Level Random Deviations</a:t>
            </a:r>
            <a:endParaRPr sz="18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On-screen Show (16:9)</PresentationFormat>
  <Paragraphs>334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Lato</vt:lpstr>
      <vt:lpstr>Raleway</vt:lpstr>
      <vt:lpstr>Bree Serif</vt:lpstr>
      <vt:lpstr>Impact</vt:lpstr>
      <vt:lpstr>Tahoma</vt:lpstr>
      <vt:lpstr>Permanent Marker</vt:lpstr>
      <vt:lpstr>Arial</vt:lpstr>
      <vt:lpstr>Comic Sans MS</vt:lpstr>
      <vt:lpstr>Swiss</vt:lpstr>
      <vt:lpstr>Mortality and Inequality Revisited</vt:lpstr>
      <vt:lpstr>A no brainer?</vt:lpstr>
      <vt:lpstr>PowerPoint Presentation</vt:lpstr>
      <vt:lpstr>Income distributions with low and high inequality (Gini) </vt:lpstr>
      <vt:lpstr>Changing inequality in the USA and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Expectancy, by Inequality quartiles and Sex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event</cp:lastModifiedBy>
  <cp:revision>2</cp:revision>
  <dcterms:modified xsi:type="dcterms:W3CDTF">2025-09-10T07:43:24Z</dcterms:modified>
</cp:coreProperties>
</file>