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8"/>
  </p:notesMasterIdLst>
  <p:sldIdLst>
    <p:sldId id="256" r:id="rId2"/>
    <p:sldId id="257" r:id="rId3"/>
    <p:sldId id="360" r:id="rId4"/>
    <p:sldId id="361" r:id="rId5"/>
    <p:sldId id="258" r:id="rId6"/>
    <p:sldId id="362" r:id="rId7"/>
    <p:sldId id="336" r:id="rId8"/>
    <p:sldId id="363" r:id="rId9"/>
    <p:sldId id="366" r:id="rId10"/>
    <p:sldId id="367" r:id="rId11"/>
    <p:sldId id="353" r:id="rId12"/>
    <p:sldId id="365" r:id="rId13"/>
    <p:sldId id="364" r:id="rId14"/>
    <p:sldId id="347" r:id="rId15"/>
    <p:sldId id="335" r:id="rId16"/>
    <p:sldId id="358" r:id="rId17"/>
    <p:sldId id="359" r:id="rId18"/>
    <p:sldId id="337" r:id="rId19"/>
    <p:sldId id="370" r:id="rId20"/>
    <p:sldId id="346" r:id="rId21"/>
    <p:sldId id="278" r:id="rId22"/>
    <p:sldId id="326" r:id="rId23"/>
    <p:sldId id="260" r:id="rId24"/>
    <p:sldId id="368" r:id="rId25"/>
    <p:sldId id="369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26" autoAdjust="0"/>
  </p:normalViewPr>
  <p:slideViewPr>
    <p:cSldViewPr snapToGrid="0">
      <p:cViewPr>
        <p:scale>
          <a:sx n="94" d="100"/>
          <a:sy n="94" d="100"/>
        </p:scale>
        <p:origin x="1541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1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Sheet1!$A$94:$A$106</c:f>
              <c:numCache>
                <c:formatCode>General</c:formatCode>
                <c:ptCount val="13"/>
                <c:pt idx="0">
                  <c:v>1920</c:v>
                </c:pt>
                <c:pt idx="1">
                  <c:v>1925</c:v>
                </c:pt>
                <c:pt idx="2">
                  <c:v>1930</c:v>
                </c:pt>
                <c:pt idx="3">
                  <c:v>1935</c:v>
                </c:pt>
                <c:pt idx="4">
                  <c:v>1940</c:v>
                </c:pt>
                <c:pt idx="5">
                  <c:v>1945</c:v>
                </c:pt>
                <c:pt idx="6">
                  <c:v>1950</c:v>
                </c:pt>
                <c:pt idx="7">
                  <c:v>1955</c:v>
                </c:pt>
                <c:pt idx="8">
                  <c:v>1960</c:v>
                </c:pt>
                <c:pt idx="9">
                  <c:v>1965</c:v>
                </c:pt>
                <c:pt idx="10">
                  <c:v>1970</c:v>
                </c:pt>
                <c:pt idx="11">
                  <c:v>1975</c:v>
                </c:pt>
                <c:pt idx="12">
                  <c:v>1980</c:v>
                </c:pt>
              </c:numCache>
            </c:numRef>
          </c:xVal>
          <c:yVal>
            <c:numRef>
              <c:f>Sheet1!$B$94:$B$106</c:f>
              <c:numCache>
                <c:formatCode>General</c:formatCode>
                <c:ptCount val="13"/>
                <c:pt idx="0">
                  <c:v>0.3138184</c:v>
                </c:pt>
                <c:pt idx="1">
                  <c:v>0.30361120000000003</c:v>
                </c:pt>
                <c:pt idx="2">
                  <c:v>0.307981</c:v>
                </c:pt>
                <c:pt idx="3">
                  <c:v>0.3012242</c:v>
                </c:pt>
                <c:pt idx="4">
                  <c:v>0.35376439999999998</c:v>
                </c:pt>
                <c:pt idx="5">
                  <c:v>0.35687410000000003</c:v>
                </c:pt>
                <c:pt idx="6">
                  <c:v>0.34210370000000001</c:v>
                </c:pt>
                <c:pt idx="7">
                  <c:v>0.37952780000000003</c:v>
                </c:pt>
                <c:pt idx="8">
                  <c:v>0.36030220000000002</c:v>
                </c:pt>
                <c:pt idx="9">
                  <c:v>0.4094756</c:v>
                </c:pt>
                <c:pt idx="10">
                  <c:v>0.39352019999999999</c:v>
                </c:pt>
                <c:pt idx="11">
                  <c:v>0.36563950000000001</c:v>
                </c:pt>
                <c:pt idx="12">
                  <c:v>0.46649390000000002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D7-4225-A662-266E35962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463791"/>
        <c:axId val="1620484175"/>
      </c:scatterChart>
      <c:valAx>
        <c:axId val="162046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484175"/>
        <c:crosses val="autoZero"/>
        <c:crossBetween val="midCat"/>
      </c:valAx>
      <c:valAx>
        <c:axId val="1620484175"/>
        <c:scaling>
          <c:orientation val="minMax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463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Sheet1!$A$109:$A$121</c:f>
              <c:numCache>
                <c:formatCode>General</c:formatCode>
                <c:ptCount val="13"/>
                <c:pt idx="0">
                  <c:v>1920</c:v>
                </c:pt>
                <c:pt idx="1">
                  <c:v>1925</c:v>
                </c:pt>
                <c:pt idx="2">
                  <c:v>1930</c:v>
                </c:pt>
                <c:pt idx="3">
                  <c:v>1935</c:v>
                </c:pt>
                <c:pt idx="4">
                  <c:v>1940</c:v>
                </c:pt>
                <c:pt idx="5">
                  <c:v>1945</c:v>
                </c:pt>
                <c:pt idx="6">
                  <c:v>1950</c:v>
                </c:pt>
                <c:pt idx="7">
                  <c:v>1955</c:v>
                </c:pt>
                <c:pt idx="8">
                  <c:v>1960</c:v>
                </c:pt>
                <c:pt idx="9">
                  <c:v>1965</c:v>
                </c:pt>
                <c:pt idx="10">
                  <c:v>1970</c:v>
                </c:pt>
                <c:pt idx="11">
                  <c:v>1975</c:v>
                </c:pt>
                <c:pt idx="12">
                  <c:v>1980</c:v>
                </c:pt>
              </c:numCache>
            </c:numRef>
          </c:xVal>
          <c:yVal>
            <c:numRef>
              <c:f>Sheet1!$B$109:$B$121</c:f>
              <c:numCache>
                <c:formatCode>General</c:formatCode>
                <c:ptCount val="13"/>
                <c:pt idx="0">
                  <c:v>0.32400000000000001</c:v>
                </c:pt>
                <c:pt idx="1">
                  <c:v>0.33400000000000002</c:v>
                </c:pt>
                <c:pt idx="2">
                  <c:v>0.42699999999999999</c:v>
                </c:pt>
                <c:pt idx="3">
                  <c:v>0.30599999999999999</c:v>
                </c:pt>
                <c:pt idx="4">
                  <c:v>0.51900000000000002</c:v>
                </c:pt>
                <c:pt idx="5">
                  <c:v>0.6</c:v>
                </c:pt>
                <c:pt idx="6">
                  <c:v>0.51700000000000002</c:v>
                </c:pt>
                <c:pt idx="7">
                  <c:v>0.745</c:v>
                </c:pt>
                <c:pt idx="8">
                  <c:v>0.80500000000000005</c:v>
                </c:pt>
                <c:pt idx="9">
                  <c:v>0.79100000000000004</c:v>
                </c:pt>
                <c:pt idx="10">
                  <c:v>0.71399999999999997</c:v>
                </c:pt>
                <c:pt idx="11">
                  <c:v>0.92500000000000004</c:v>
                </c:pt>
                <c:pt idx="12">
                  <c:v>1.1919999999999999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02-42C8-B4F1-34E4826B8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525775"/>
        <c:axId val="1620523279"/>
      </c:scatterChart>
      <c:valAx>
        <c:axId val="1620525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23279"/>
        <c:crosses val="autoZero"/>
        <c:crossBetween val="midCat"/>
      </c:valAx>
      <c:valAx>
        <c:axId val="162052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25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914005131381E-2"/>
          <c:y val="4.2975956909956183E-2"/>
          <c:w val="0.88963107139697428"/>
          <c:h val="0.9324663534272117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Sheet1!$A$123:$A$135</c:f>
              <c:numCache>
                <c:formatCode>General</c:formatCode>
                <c:ptCount val="13"/>
                <c:pt idx="0">
                  <c:v>1920</c:v>
                </c:pt>
                <c:pt idx="1">
                  <c:v>1925</c:v>
                </c:pt>
                <c:pt idx="2">
                  <c:v>1930</c:v>
                </c:pt>
                <c:pt idx="3">
                  <c:v>1935</c:v>
                </c:pt>
                <c:pt idx="4">
                  <c:v>1940</c:v>
                </c:pt>
                <c:pt idx="5">
                  <c:v>1945</c:v>
                </c:pt>
                <c:pt idx="6">
                  <c:v>1950</c:v>
                </c:pt>
                <c:pt idx="7">
                  <c:v>1955</c:v>
                </c:pt>
                <c:pt idx="8">
                  <c:v>1960</c:v>
                </c:pt>
                <c:pt idx="9">
                  <c:v>1965</c:v>
                </c:pt>
                <c:pt idx="10">
                  <c:v>1970</c:v>
                </c:pt>
                <c:pt idx="11">
                  <c:v>1975</c:v>
                </c:pt>
                <c:pt idx="12">
                  <c:v>1980</c:v>
                </c:pt>
              </c:numCache>
            </c:numRef>
          </c:xVal>
          <c:yVal>
            <c:numRef>
              <c:f>Sheet1!$B$123:$B$135</c:f>
              <c:numCache>
                <c:formatCode>General</c:formatCode>
                <c:ptCount val="13"/>
                <c:pt idx="0">
                  <c:v>-0.75600000000000001</c:v>
                </c:pt>
                <c:pt idx="1">
                  <c:v>-0.65400000000000003</c:v>
                </c:pt>
                <c:pt idx="2">
                  <c:v>-0.65700000000000003</c:v>
                </c:pt>
                <c:pt idx="3">
                  <c:v>-0.65700000000000003</c:v>
                </c:pt>
                <c:pt idx="4">
                  <c:v>-0.57199999999999995</c:v>
                </c:pt>
                <c:pt idx="5">
                  <c:v>-0.58699999999999997</c:v>
                </c:pt>
                <c:pt idx="6">
                  <c:v>-0.46300000000000002</c:v>
                </c:pt>
                <c:pt idx="7">
                  <c:v>-0.41799999999999998</c:v>
                </c:pt>
                <c:pt idx="8">
                  <c:v>-0.125</c:v>
                </c:pt>
                <c:pt idx="9">
                  <c:v>-0.17199999999999999</c:v>
                </c:pt>
                <c:pt idx="10">
                  <c:v>1.9E-2</c:v>
                </c:pt>
                <c:pt idx="11">
                  <c:v>-0.155</c:v>
                </c:pt>
                <c:pt idx="12">
                  <c:v>3.2000000000000001E-2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DB-45AF-9207-C8B5D431D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567375"/>
        <c:axId val="1620566959"/>
      </c:scatterChart>
      <c:valAx>
        <c:axId val="1620567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66959"/>
        <c:crosses val="autoZero"/>
        <c:crossBetween val="midCat"/>
      </c:valAx>
      <c:valAx>
        <c:axId val="162056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673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2B4B-915C-46CD-80AE-6607C7EA29E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337EB-5360-48F8-A3E7-D4AEA58C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Louis</a:t>
            </a:r>
            <a:endParaRPr lang="lb-L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0ECF-F178-4F17-9915-3F58EFF28632}" type="slidenum">
              <a:rPr lang="lb-LU" smtClean="0"/>
              <a:t>11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62876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943" y="3257551"/>
            <a:ext cx="7314114" cy="3086100"/>
          </a:xfrm>
          <a:prstGeom prst="rect">
            <a:avLst/>
          </a:prstGeom>
        </p:spPr>
        <p:txBody>
          <a:bodyPr lIns="80175" tIns="40087" rIns="80175" bIns="40087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64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(delete first and last five-year age group as it appears only once in the Lexis = 742,620 cases deleted; final sample 1,257,802 cases)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Louis</a:t>
            </a:r>
            <a:endParaRPr lang="lb-L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0ECF-F178-4F17-9915-3F58EFF28632}" type="slidenum">
              <a:rPr lang="lb-LU" smtClean="0"/>
              <a:t>16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7184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Louis</a:t>
            </a:r>
            <a:endParaRPr lang="lb-L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0ECF-F178-4F17-9915-3F58EFF28632}" type="slidenum">
              <a:rPr lang="lb-LU" smtClean="0"/>
              <a:t>17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4171778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5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5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8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5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is an</a:t>
            </a:r>
            <a:r>
              <a:rPr lang="en-US" baseline="0" dirty="0"/>
              <a:t> increasing problem of cohorts newly entering older ages, with all associated challenges to healthcare and social care systems</a:t>
            </a:r>
          </a:p>
          <a:p>
            <a:endParaRPr lang="en-US" baseline="0" dirty="0"/>
          </a:p>
          <a:p>
            <a:r>
              <a:rPr lang="en-US" baseline="0" dirty="0"/>
              <a:t>Obesity is an outcome of poor living conditions.</a:t>
            </a:r>
          </a:p>
          <a:p>
            <a:endParaRPr lang="en-US" baseline="0" dirty="0"/>
          </a:p>
          <a:p>
            <a:r>
              <a:rPr lang="en-US" baseline="0" dirty="0"/>
              <a:t>Obesity is strongly related to lack of hygiene/self-care, falls, eventually leading to functional impairments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3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8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72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337EB-5360-48F8-A3E7-D4AEA58C16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CE7C-CDB9-40B2-B974-B19286691DA5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98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846C-34F5-48F9-9ED0-3D22565A6915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B5C4-D113-4172-A675-ACF323A514AB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2BF6-A569-424E-BBB9-6F282E39173B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AD41-22DE-4BD9-AB81-05B8756BE0A6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4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7FA8-4862-409C-94D5-86AFBB9DAC48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E8E-2A64-4C8F-8F3A-51D57093196D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77AF-2D87-45B5-B729-8FDC464194EF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CB88-6BEF-4A05-95B5-4057AC953CE0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726C-FEBB-48A4-ADD2-C88F98A8CE22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2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13A5-8EE1-41E4-BC1E-E1F875721BE2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CCAA-BB83-47AD-A157-7E0C2A7A65F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1485F-836F-4A88-B769-1BD6A60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4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C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0033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his.ipums.org/" TargetMode="External"/><Relationship Id="rId5" Type="http://schemas.openxmlformats.org/officeDocument/2006/relationships/hyperlink" Target="https://doi.org/10.18128/D070.V7.1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i.org/10.1186/s12874-020-0904-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doi.org/10.1111/roiw.124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oi.org/10.1038/s41598-021-94086-8" TargetMode="External"/><Relationship Id="rId4" Type="http://schemas.openxmlformats.org/officeDocument/2006/relationships/hyperlink" Target="https://doi.org/10.1016/j.identj.2020.12.00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9781139051576.0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ocscimed.2019.11263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is.ipums.org/nhis/resources/2019NDI-Linkage-Methods-and-Analytic-Considerations-508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5ACEB8-6CCE-E04B-1782-490C9466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003" y="2223465"/>
            <a:ext cx="4593773" cy="4634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829801" cy="1985963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+mj-lt"/>
              </a:rPr>
              <a:t>Patterns of mortality and inequality of health capital (HC) 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in the U.S. population 1997-2019 (NHIS) 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How risks of death (ROD) and Relative Health Capital (RHC) reflect social stratification and birth cohort transformations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85" y="2152861"/>
            <a:ext cx="2520628" cy="111146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Louis CHAUVEL 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5551170"/>
            <a:ext cx="1292225" cy="117030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576" y="6356350"/>
            <a:ext cx="2743200" cy="365125"/>
          </a:xfrm>
        </p:spPr>
        <p:txBody>
          <a:bodyPr/>
          <a:lstStyle/>
          <a:p>
            <a:fld id="{CE21485F-836F-4A88-B769-1BD6A60ED642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519845"/>
            <a:ext cx="6660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00263A"/>
                </a:solidFill>
                <a:latin typeface="Cabrito Sans"/>
              </a:rPr>
              <a:t>CITATION OF IPUMS NHIS</a:t>
            </a:r>
          </a:p>
          <a:p>
            <a:r>
              <a:rPr lang="en-US" b="1" i="1" dirty="0">
                <a:solidFill>
                  <a:srgbClr val="00263A"/>
                </a:solidFill>
                <a:latin typeface="Cabrito Sans"/>
              </a:rPr>
              <a:t>Lynn A. </a:t>
            </a:r>
            <a:r>
              <a:rPr lang="en-US" b="1" i="1" dirty="0" err="1">
                <a:solidFill>
                  <a:srgbClr val="00263A"/>
                </a:solidFill>
                <a:latin typeface="Cabrito Sans"/>
              </a:rPr>
              <a:t>Blewett</a:t>
            </a:r>
            <a:r>
              <a:rPr lang="en-US" b="1" i="1" dirty="0">
                <a:solidFill>
                  <a:srgbClr val="00263A"/>
                </a:solidFill>
                <a:latin typeface="Cabrito Sans"/>
              </a:rPr>
              <a:t>, Julia A. Rivera Drew, Miriam L. King, Kari C.W. Williams, Natalie Del Ponte and Pat Convey. IPUMS Health Surveys: National Health Interview Survey, Version 7.1 [dataset]. Minneapolis, MN: IPUMS, 2021. </a:t>
            </a:r>
            <a:r>
              <a:rPr lang="en-US" b="1" i="1" dirty="0">
                <a:solidFill>
                  <a:srgbClr val="00263A"/>
                </a:solidFill>
                <a:latin typeface="Cabrito Sans"/>
                <a:hlinkClick r:id="rId5"/>
              </a:rPr>
              <a:t>https://doi.org/10.18128/D070.V7.1</a:t>
            </a:r>
            <a:r>
              <a:rPr lang="en-US" b="1" i="1" dirty="0">
                <a:solidFill>
                  <a:srgbClr val="00263A"/>
                </a:solidFill>
                <a:latin typeface="Cabrito Sans"/>
              </a:rPr>
              <a:t> </a:t>
            </a:r>
            <a:r>
              <a:rPr lang="en-US" dirty="0">
                <a:solidFill>
                  <a:srgbClr val="00263A"/>
                </a:solidFill>
                <a:latin typeface="Cabrito Sans"/>
              </a:rPr>
              <a:t>site:  </a:t>
            </a:r>
            <a:r>
              <a:rPr lang="en-US" dirty="0">
                <a:solidFill>
                  <a:srgbClr val="279989"/>
                </a:solidFill>
                <a:latin typeface="Cabrito Sans"/>
                <a:hlinkClick r:id="rId6"/>
              </a:rPr>
              <a:t>https://www.nhis.ipums.org</a:t>
            </a:r>
            <a:endParaRPr lang="en-US" b="0" i="0" dirty="0">
              <a:solidFill>
                <a:srgbClr val="00263A"/>
              </a:solidFill>
              <a:effectLst/>
              <a:latin typeface="Cabrito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436C1-7360-1F1F-1CDE-35E748FBE8FA}"/>
              </a:ext>
            </a:extLst>
          </p:cNvPr>
          <p:cNvSpPr txBox="1"/>
          <p:nvPr/>
        </p:nvSpPr>
        <p:spPr>
          <a:xfrm>
            <a:off x="8107133" y="1943894"/>
            <a:ext cx="3585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Greek vase: Sword of Damokles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B4008-A008-84D9-7D96-11E8C424641D}"/>
              </a:ext>
            </a:extLst>
          </p:cNvPr>
          <p:cNvSpPr txBox="1"/>
          <p:nvPr/>
        </p:nvSpPr>
        <p:spPr>
          <a:xfrm rot="16200000">
            <a:off x="8559284" y="353008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Gemini fake </a:t>
            </a:r>
          </a:p>
        </p:txBody>
      </p:sp>
    </p:spTree>
    <p:extLst>
      <p:ext uri="{BB962C8B-B14F-4D97-AF65-F5344CB8AC3E}">
        <p14:creationId xmlns:p14="http://schemas.microsoft.com/office/powerpoint/2010/main" val="303518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8" y="547893"/>
            <a:ext cx="11849101" cy="666888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Mean </a:t>
            </a:r>
            <a:r>
              <a:rPr lang="en-US" sz="2400" dirty="0" err="1"/>
              <a:t>lrHC</a:t>
            </a:r>
            <a:r>
              <a:rPr lang="en-US" sz="2400" dirty="0"/>
              <a:t> by year5 and education group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799" y="1739702"/>
            <a:ext cx="12268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-------------------------------------------------------------------------------------------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                                  |                        y5   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                                  |       1995        2000        2005        2010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-------------------------------------------+-----------------------------------------------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educational attainment recode,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intervalled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|                             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grade 11 or less                         |  -.3341741   -.4168502   -.5429719   -.5259868 (trend -)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grade 12                                 |  -.1163359   -.1494195   -.2751463   -.3334537 (trend -)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1 to 3 years of college                  |  -.1088407    -.115442     .001744   -.0998418 (trend =)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4 years college/bachelor's degree        |    .304454    .4148887    .5533206    .4523089 (trend +)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5+ years of college                      |   .7634917     .648397    .4278676    .7501136 (trend =)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-------------------------------------------------------------------------------------------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|                        y5   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|       1995        2000        2005        2010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---------+-----------------------------------------------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sex      |                                   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male   |  -.2545728   -.2466525   -.2087627   -.2324762 (trend =)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female |   .2122397    .2100962    .1797844     .205005 (trend =)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---------------------------------------------------------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0300" y="3060700"/>
            <a:ext cx="1181100" cy="66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37600" y="3073400"/>
            <a:ext cx="1181100" cy="66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84899" y="307340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48699" y="307340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4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727515" y="1196751"/>
            <a:ext cx="89709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Statistical background: Age Period Cohort models</a:t>
            </a:r>
          </a:p>
          <a:p>
            <a:endParaRPr lang="en-US" sz="2400" dirty="0"/>
          </a:p>
          <a:p>
            <a:r>
              <a:rPr lang="en-US" sz="2400" dirty="0"/>
              <a:t>Separate the effects of age, period of measurement and cohort.</a:t>
            </a:r>
          </a:p>
          <a:p>
            <a:endParaRPr lang="en-US" sz="2400" dirty="0"/>
          </a:p>
          <a:p>
            <a:r>
              <a:rPr lang="en-US" sz="2400" dirty="0"/>
              <a:t>Problematic colinearity: </a:t>
            </a:r>
          </a:p>
          <a:p>
            <a:r>
              <a:rPr lang="en-US" sz="2400" dirty="0"/>
              <a:t>cohort (date of birth) = period (date of measurement) - age</a:t>
            </a:r>
          </a:p>
          <a:p>
            <a:endParaRPr lang="en-US" sz="2400" dirty="0"/>
          </a:p>
          <a:p>
            <a:r>
              <a:rPr lang="en-US" sz="2000" dirty="0"/>
              <a:t>(Ryder 1965, Mason et al. 1973, Mason / Fienberg 1985, Mason / Smith 1985, </a:t>
            </a:r>
            <a:br>
              <a:rPr lang="en-US" sz="2000" dirty="0"/>
            </a:br>
            <a:r>
              <a:rPr lang="en-US" sz="2000" dirty="0"/>
              <a:t>Yang </a:t>
            </a:r>
            <a:r>
              <a:rPr lang="en-US" sz="2000" dirty="0" err="1"/>
              <a:t>Yang</a:t>
            </a:r>
            <a:r>
              <a:rPr lang="en-US" sz="2000" dirty="0"/>
              <a:t> et al. 2006 2008, Smith 2008, </a:t>
            </a:r>
            <a:r>
              <a:rPr lang="en-US" sz="2000" dirty="0" err="1"/>
              <a:t>Pampel</a:t>
            </a:r>
            <a:r>
              <a:rPr lang="en-US" sz="2000" dirty="0"/>
              <a:t> 2012, </a:t>
            </a:r>
          </a:p>
          <a:p>
            <a:r>
              <a:rPr lang="en-US" sz="2000" dirty="0"/>
              <a:t>Plus more recent … )</a:t>
            </a:r>
          </a:p>
          <a:p>
            <a:endParaRPr lang="en-US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42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3D304243-3656-402B-8372-AF8AC471BDF5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7417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351586" y="1264259"/>
            <a:ext cx="5806049" cy="424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474" tIns="32237" rIns="64474" bIns="32237"/>
          <a:lstStyle>
            <a:lvl1pPr marL="342900" indent="-342900" algn="l" defTabSz="957263" rtl="0" eaLnBrk="0" fontAlgn="base" hangingPunct="0">
              <a:spcBef>
                <a:spcPct val="20000"/>
              </a:spcBef>
              <a:spcAft>
                <a:spcPct val="100000"/>
              </a:spcAft>
              <a:tabLst>
                <a:tab pos="741363" algn="l"/>
              </a:tabLst>
              <a:defRPr sz="19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9238" indent="-841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2"/>
              <a:buChar char="l"/>
              <a:tabLst>
                <a:tab pos="741363" algn="l"/>
              </a:tabLst>
              <a:defRPr sz="1700" b="1">
                <a:solidFill>
                  <a:schemeClr val="tx1"/>
                </a:solidFill>
                <a:latin typeface="+mn-lt"/>
              </a:defRPr>
            </a:lvl2pPr>
            <a:lvl3pPr marL="582613" indent="-1682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2"/>
              <a:buChar char="l"/>
              <a:tabLst>
                <a:tab pos="741363" algn="l"/>
              </a:tabLst>
              <a:defRPr sz="1300" b="1">
                <a:solidFill>
                  <a:schemeClr val="tx1"/>
                </a:solidFill>
                <a:latin typeface="+mn-lt"/>
              </a:defRPr>
            </a:lvl3pPr>
            <a:lvl4pPr marL="747713" indent="6238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300">
                <a:solidFill>
                  <a:schemeClr val="tx1"/>
                </a:solidFill>
                <a:latin typeface="+mn-lt"/>
              </a:defRPr>
            </a:lvl4pPr>
            <a:lvl5pPr marL="9953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5pPr>
            <a:lvl6pPr marL="14525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6pPr>
            <a:lvl7pPr marL="19097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7pPr>
            <a:lvl8pPr marL="23669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8pPr>
            <a:lvl9pPr marL="28241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 err="1"/>
              <a:t>Dorius</a:t>
            </a:r>
            <a:r>
              <a:rPr lang="en-US" sz="1000" b="0" kern="0" dirty="0"/>
              <a:t>, Shawn F., Duane F. </a:t>
            </a:r>
            <a:r>
              <a:rPr lang="en-US" sz="1000" b="0" kern="0" dirty="0" err="1"/>
              <a:t>Alwin</a:t>
            </a:r>
            <a:r>
              <a:rPr lang="en-US" sz="1000" b="0" kern="0" dirty="0"/>
              <a:t>, and Julianna Pacheco. 2016. “Twentieth Century </a:t>
            </a:r>
            <a:r>
              <a:rPr lang="en-US" sz="1000" b="0" kern="0" dirty="0" err="1"/>
              <a:t>Intercohort</a:t>
            </a:r>
            <a:r>
              <a:rPr lang="en-US" sz="1000" b="0" kern="0" dirty="0"/>
              <a:t> Trends in Verbal Ability in the United States.” Sociological Science 3:383-412.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Fosse, Ethan, and Christopher </a:t>
            </a:r>
            <a:r>
              <a:rPr lang="en-US" sz="1000" b="0" kern="0" dirty="0" err="1"/>
              <a:t>Winship</a:t>
            </a:r>
            <a:r>
              <a:rPr lang="en-US" sz="1000" b="0" kern="0" dirty="0"/>
              <a:t>.  2016. “Nonparametric Bounds of Age-Period-Cohort Effects.” Unpublished paper last downloaded from https://q-aps.princeton.edu/sites/default/files/q-aps/files/apcbounds_draft.pdf on 31 March 2019. 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-----.  2018.  “Moore–Penrose Estimators of Age–Period–Cohort Effects:  Their Interrelationship and Properties.”  Sociological Science 5(14):304-334.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Luo, </a:t>
            </a:r>
            <a:r>
              <a:rPr lang="en-US" sz="1000" b="0" kern="0" dirty="0" err="1"/>
              <a:t>Liying</a:t>
            </a:r>
            <a:r>
              <a:rPr lang="en-US" sz="1000" b="0" kern="0" dirty="0"/>
              <a:t>, and James S. Hodges.  2016.  “Block Constraints in Age–Period–Cohort Models with Unequal-width Intervals.”  Sociological Methods &amp; Research 45(4):700-726. 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O’Brien, Robert M-----.  2015.  Age-Period-Cohort Models:  Approaches and Analyses with Aggregate Data.  Boca Raton, FL:  Chapman and Hall/CRC Press.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-----.  2016.  “Model Misspecification When Eliminating a Factor in Age-period-cohort Multiple Classification Models.”  Pp. 358-372 in Sociological Methodology 2016, edited by Duane F. </a:t>
            </a:r>
            <a:r>
              <a:rPr lang="en-US" sz="1000" b="0" kern="0" dirty="0" err="1"/>
              <a:t>Alwin</a:t>
            </a:r>
            <a:r>
              <a:rPr lang="en-US" sz="1000" b="0" kern="0" dirty="0"/>
              <a:t>.  Thousand Oaks, CA:  Sage Publishing.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-----.  2018.  “Homicide Arrest Rate Trends in the United States: The Contributions of Periods and Cohorts (1965–2015).”  Journal of Quantitative Criminology 34(online first).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Shen, </a:t>
            </a:r>
            <a:r>
              <a:rPr lang="en-US" sz="1000" b="0" kern="0" dirty="0" err="1"/>
              <a:t>Yinzhi</a:t>
            </a:r>
            <a:r>
              <a:rPr lang="en-US" sz="1000" b="0" kern="0" dirty="0"/>
              <a:t>, Shawn </a:t>
            </a:r>
            <a:r>
              <a:rPr lang="en-US" sz="1000" b="0" kern="0" dirty="0" err="1"/>
              <a:t>Bushway</a:t>
            </a:r>
            <a:r>
              <a:rPr lang="en-US" sz="1000" b="0" kern="0" dirty="0"/>
              <a:t>, Lucy Sorenson, and Herbert Smith.  2019.  “Locking Up My Generation:  Cohort Differences in Prison Sentence Spells over the Life Course.”  Poster presented at the Annual Meeting of the Population Association of America, April 2019, Austin, TX.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Vaisey, Stephen, and Omar </a:t>
            </a:r>
            <a:r>
              <a:rPr lang="en-US" sz="1000" b="0" kern="0" dirty="0" err="1"/>
              <a:t>Lizardo</a:t>
            </a:r>
            <a:r>
              <a:rPr lang="en-US" sz="1000" b="0" kern="0" dirty="0"/>
              <a:t>.  2016.  “Cultural Fragmentation or Acquired Dispositions?  A New Approach to Accounting for Patterns of Cultural Change.”  </a:t>
            </a:r>
            <a:r>
              <a:rPr lang="en-US" sz="1000" b="0" kern="0" dirty="0" err="1"/>
              <a:t>Socius</a:t>
            </a:r>
            <a:r>
              <a:rPr lang="en-US" sz="1000" b="0" kern="0" dirty="0"/>
              <a:t>:  Sociological Research for a Dynamic World 2:1-15.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Yang, </a:t>
            </a:r>
            <a:r>
              <a:rPr lang="en-US" sz="1000" b="0" kern="0" dirty="0" err="1"/>
              <a:t>Guobin</a:t>
            </a:r>
            <a:r>
              <a:rPr lang="en-US" sz="1000" b="0" kern="0" dirty="0"/>
              <a:t>.  2016.  The Red Guard Generation and Political Activism in China.  New York:  Columbia University Press.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 err="1"/>
              <a:t>Eyal</a:t>
            </a:r>
            <a:r>
              <a:rPr lang="en-US" sz="1000" b="0" kern="0" dirty="0"/>
              <a:t> Bar-Haim, Louis Chauvel, Anne </a:t>
            </a:r>
            <a:r>
              <a:rPr lang="en-US" sz="1000" b="0" kern="0" dirty="0" err="1"/>
              <a:t>Hartung</a:t>
            </a:r>
            <a:r>
              <a:rPr lang="en-US" sz="1000" b="0" kern="0" dirty="0"/>
              <a:t> , More Necessary and Less Sufficient: An Age-Period-Cohort Approach to </a:t>
            </a:r>
            <a:r>
              <a:rPr lang="en-US" sz="1000" b="0" kern="0" dirty="0" err="1"/>
              <a:t>Overeducation</a:t>
            </a:r>
            <a:r>
              <a:rPr lang="en-US" sz="1000" b="0" kern="0" dirty="0"/>
              <a:t> in Comparative Perspective, in Higher Education, 2019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000" b="0" kern="0" dirty="0"/>
              <a:t>Louis Chauvel and </a:t>
            </a:r>
            <a:r>
              <a:rPr lang="en-US" sz="1000" b="0" kern="0" dirty="0" err="1"/>
              <a:t>Anja</a:t>
            </a:r>
            <a:r>
              <a:rPr lang="en-US" sz="1000" b="0" kern="0" dirty="0"/>
              <a:t> </a:t>
            </a:r>
            <a:r>
              <a:rPr lang="en-US" sz="1000" b="0" kern="0" dirty="0" err="1"/>
              <a:t>Leist</a:t>
            </a:r>
            <a:r>
              <a:rPr lang="en-US" sz="1000" b="0" kern="0" dirty="0"/>
              <a:t>, Overweight and obesity of mid-aged cohorts: Increasing burden, increasing educational inequalities, Innovation in Aging, 2018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endParaRPr lang="en-US" sz="1000" b="0" kern="0" dirty="0"/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endParaRPr lang="en-US" sz="1000" b="0" kern="0" dirty="0"/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endParaRPr lang="en-US" sz="1000" b="0" kern="0" dirty="0"/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0358" y="796430"/>
            <a:ext cx="1671638" cy="371475"/>
          </a:xfrm>
          <a:prstGeom prst="rect">
            <a:avLst/>
          </a:prstGeom>
          <a:noFill/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Times New Roman" pitchFamily="18" charset="0"/>
              </a:defRPr>
            </a:lvl1pPr>
            <a:lvl2pPr marL="603647" indent="-232172">
              <a:defRPr sz="1950">
                <a:solidFill>
                  <a:schemeClr val="tx1"/>
                </a:solidFill>
                <a:latin typeface="Times New Roman" pitchFamily="18" charset="0"/>
              </a:defRPr>
            </a:lvl2pPr>
            <a:lvl3pPr marL="928688" indent="-185738">
              <a:defRPr sz="1950">
                <a:solidFill>
                  <a:schemeClr val="tx1"/>
                </a:solidFill>
                <a:latin typeface="Times New Roman" pitchFamily="18" charset="0"/>
              </a:defRPr>
            </a:lvl3pPr>
            <a:lvl4pPr marL="1300163" indent="-185738">
              <a:defRPr sz="1950">
                <a:solidFill>
                  <a:schemeClr val="tx1"/>
                </a:solidFill>
                <a:latin typeface="Times New Roman" pitchFamily="18" charset="0"/>
              </a:defRPr>
            </a:lvl4pPr>
            <a:lvl5pPr marL="1671638" indent="-185738">
              <a:defRPr sz="1950">
                <a:solidFill>
                  <a:schemeClr val="tx1"/>
                </a:solidFill>
                <a:latin typeface="Times New Roman" pitchFamily="18" charset="0"/>
              </a:defRPr>
            </a:lvl5pPr>
            <a:lvl6pPr marL="2043113" indent="-185738" algn="ctr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Times New Roman" pitchFamily="18" charset="0"/>
              </a:defRPr>
            </a:lvl6pPr>
            <a:lvl7pPr marL="2414588" indent="-185738" algn="ctr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Times New Roman" pitchFamily="18" charset="0"/>
              </a:defRPr>
            </a:lvl7pPr>
            <a:lvl8pPr marL="2786063" indent="-185738" algn="ctr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Times New Roman" pitchFamily="18" charset="0"/>
              </a:defRPr>
            </a:lvl8pPr>
            <a:lvl9pPr marL="3157538" indent="-185738" algn="ctr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260712-4CA6-4692-BEE7-4DF5B86284FE}" type="slidenum">
              <a:rPr lang="fr-FR" altLang="en-US" sz="1138"/>
              <a:pPr/>
              <a:t>12</a:t>
            </a:fld>
            <a:endParaRPr lang="fr-FR" altLang="en-US" sz="1138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5150546" y="831259"/>
            <a:ext cx="314413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950" b="1" dirty="0"/>
              <a:t>APC literature (2016-2019) </a:t>
            </a:r>
          </a:p>
        </p:txBody>
      </p:sp>
      <p:sp>
        <p:nvSpPr>
          <p:cNvPr id="18439" name="AutoShape 2" descr="data:image/jpeg;base64,/9j/4AAQSkZJRgABAQAAAQABAAD/2wBDAAoHBwgHBgoICAgLCgoLDhgQDg0NDh0VFhEYIx8lJCIfIiEmKzcvJik0KSEiMEExNDk7Pj4+JS5ESUM8SDc9Pjv/2wBDAQoLCw4NDhwQEBw7KCIoOzs7Ozs7Ozs7Ozs7Ozs7Ozs7Ozs7Ozs7Ozs7Ozs7Ozs7Ozs7Ozs7Ozs7Ozs7Ozs7Ozv/wAARCAFaAOEDASIAAhEBAxEB/8QAGwAAAgMBAQEAAAAAAAAAAAAAAAUCBAYDAQf/xABFEAABAwMCAgQLBwMDBAICAwABAgMEAAUREiEGMRNBUZEVIjVTVGFxcoGS0RQWMjOhscEHI1JCovA0YoLhJPFDcyWTsv/EABkBAAMBAQEAAAAAAAAAAAAAAAABBQIEA//EACwRAAIBAgYBBAEEAwEAAAAAAAABAgMREhMhMTJRBCJBYfChFCPB4TNxgZH/2gAMAwEAAhEDEQA/ANW664HVgOKACj11HpnPOK+an6OHWX20vF9wFwBRAA2zvUvuwz6Q53Cu+Nakl/RxOlUuZ7pnPOK+ajpnPOK+atD92GfSHO4Ufdhn0hzuFPOpfULKq/WZ7pnPOK+ajpnPOK+atD92GfSHO4Ufdhn0hzuFGdS+oMqqZ7pnPOK+ajpnPOK+atD92GfSHO4UHhlgD/qHO4UZ1L6gyqv1me6Zzzivmo6ZzzivmpmiHZXJaoaLy0qQnIU0HEFQxudvUKtM2CHIYQ+zMU42tIUhacEKB5EU86kvb8Cyqn1iLpnPOK+ajpXPOK+Y1oPu0x6Q53CuTvCyFnLcxaDpI3TnfvpZ9LoeVUEnSu+cX3mjpXPOL7zTNrhN8KHSXBWAonKRuRnYd3/DQjhF07LuBGnGClOdW/XvtS/UU+h5NTsWdM55xXzUdK75xfeavGxw/tht5vaPtZTlLWRrHI5057Aa6L4YbZW225dtK3SEtAjBUQCSBvucA/AGjPp9Bkz7FvSu+cX3mjpnPOK+ambPDTT7hWxdekQh4pWEgHBB3ScHYiuy7Pbm3C2u46VhSUFKlJBClfhHtPVTVal1+BZVTsTdM55xXzUdM55xXzU1kQLRFbW7IuqGkIX0alLWkAL56fb6q5uR7E0y0+5e2ENP56JanUBK8HBwevBp5tPr8Cyqnf5F3TOecV81HTOecV81M5cKzQNH2u7tMdINSOkcSnUO0Z6qup4bjrSFJkuEEZBAG9GdS6/AZVT6zP8ATOecV81HTOecV81aH7sM+kOdwo+7DPpDncKWdS+oeVV+sz3TOecV81HTOecV81aH7sM+kOdwo+7DPpDncKM6l9QZVUz3TOecV81HTOecV81aH7sM+kOdwo+7DHpDncKM6l9QZVX6yjRRRU07zSRf+kZ//Wn9q7Vxi/8ASM//AK0/tXatCCiivKACis1eb/KtN0uKgjp2ItvafSzsnUtTi0nxsE8gO6oDimY4IuYkdlSrg5De6R8hA0BRyFaevAxkerrzW8D3M4kajNeHcVl1cXOp8KqNtGiA26pH/wAhOpwtnBBTzTnmDgjHwrheuJ7nEiNtiIzElOth3UXtQA6QJwnxfGVg5I2x20YJMMSLlostytcUW4/YnIqFOaX8K6VQVnGRjGrJ3VnfsqpA4UuMC1vQm5oUl1mO3pLrmElOzhB6sjlgY23GKk9xW/BRKcWwXUt3QxMuOBOhOBuAE5O55YJ7TUrnxO+iDe1MtIaNvQoI0vDplEY30FJATvsTn2Vv1mfSLvAd/VdYMNcp0iNBRqkh9wI1pdznlhSinbB6jTKRwvNk3J2Qu4OdG486ooS+4kdGpsBKcA4GFDNd0cTLVxGu0/ZUaUuBrpA9lzJZDmooxsnfGc86WwuKpzNhZnykKlOi2pkLTkICllzT1J2P/MUevcPSXUWK9C72yWuchbcRpCHR0qwXToKVkjcHcgjly36sWrFZJlrkqdfmqfS4yErSpxSsrClHUM8vFIG3ZS6Zxu7Bta5TtvR0zcp1hbPTnfo+ZSdO+3bimCb/ADX7jc40S3NutQEAh0yMdKpTYWkAaT24zmk8bWoLCLneFroeLjem5LCUl0E/5FrCRpA0kBWyvGzkhRG1Ob1ZlXZ+3qD62kRX1OrLayhZBbUnYjluofDNSsl3N6tfhBDBZaWohnWTlaRtqIxtvnbsx21mLbxRdGrPc3ZDqJ0uIGlakrQWMKVjIUhOR2lKtxin63/zQPSv+luRwncxZHrfDnBC3Jjz4dU8sLAVnR4w5kHGc/vV57h+W9I6db7WoyIryuZ/K/F1dfVURxXjiCJalMMK6dAKnW3yoIUUFQxlICgcbHPwFcLXxJMnM2515ttCn5L7a0MuA4CELICsjY+KOsdR68UNztqHpO8nh6YX7fNYXHVJiPPuKaezoWHSSdwMgjbBxXC9cLTr8yx08hmK42xIbUI5UE5cKdPtG2/bUI/F8uVEgvphRmenmKjvByQdLeEFX4tOCfZkbc99u33mej6Gy02tTs6QwFyXw0hKW1H/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/eNQqlHxoNJnA680zUfeaF5t75R9aPvLC82/8o+tZpppb7qWmxqWo4Aq74DuPmP8Aen60pUaMdGxqrVeyG54jhE7tPfKPrXn3ign/APE92/hH1pT4CuPmB86frR4CuPmP96frSy6HYZlXobfeKD5l75R9aDxHBO5ae2/7R9aU+Arj6P8A70/WjwFcfRx86frRl0OwzKvQ2+8cHzT3yj60feKDnPRPfKPrSnwFcfR/96frR4CuPo4+dP1oy6HYZlXovsXe1R5Eh9uO8HJKwt04zqISEjr22SK7/eKD5p75R9aU+Arj6OPnT9aPAVx9H/3p+tGXQ7DMq9Db7xQfNPfKPrUXb9b3mVtLaf0rSUqwMHBGOeaV+Arj6OPnT9aPAVx9H/3p+tGXQ7DMq9DKNfLbEjNxmI7rbTSAhCQkYAAwBzrp94oHmnvlH1pT4CuPmB86frR4CuPmB86frRl0OwzKvQ2+8UDzT23/AGj60feKDjHRPfKPrSnwHcfRx84+tHgK4+jj50/WjLodhmVeht94oPmXvlH1o+8UE/8A4nvlH1pT4CuPo/8AvT9aPAVx9HHzp+tGXQ7DMq9DYcRwQcht7Puj60feKDnPRPfKPrSnwFcfRx84+tHgK4+jj50/WjLodjzKvQ2HEUEcmnh/4j60feKD5p75R9aU+Arj5gfOn60eArj6OPnT9aMuh2GZV6G33jg5/Ke+UfWpfeaF5t/5R9aT+Arj5gfOn60eA7j5j/en60suh2GZV6HH3mhebf8AlH1o+80Lzb/yj61nH2HIzxadTpWOYzmuVei8am1dGM+aG1FFFTCgLHfzl+8ahU3fzl+8ahVuPFEmW7Llp8qR/f8A4rZ9VYy0+VI/v/xWxWpKEFajhKRkk9Qrg8rmjs8fixbK4jtcS9sWZ6SEzZCdTbeknPPr5DkaaCvhV0XOvMi58bxFFKYU5tLOepI5H4eJt6zX0y8ccQrRw3Cu/RmQqclPQMoVgqJGTv6uVZqULYcOr/k9I1L3uamisEx/UaYm5QLdc+HJEJ+c8htOtzxQFKABGRvz5V1k/wBQJL1xmx7HY3bmzA/6h8OhAGOeBg55HurORU6HmRNwaT3jiqy2B5tq6TRHW6CpAKFKyM46garQON7FKtEW4vTmoiJOoJQ8oAhScah8MjvFY3jqfaZHGHDs6Q6y/bFIKlrI1oUjVvt106dHFPDJBKdldH0K1X+1XxtS7ZOakhP4gk4Un2pO4pjXx21Xaz2/j24Xq0oLVmjRSXOjRpSokAAJHVlWMCtNH/qNJSmJMuVhdhWuY4EMy+mCufIlOOX/AAZrU/Hkn6RRqL3N4aVQuJLXcLxKtMaRrlxBl1Gk7bgHfrwSKzU7+oklu9zLPbrC/OlRlYAbc2UBjJO23Oo23i6zx7tepMi0It8iG0FSn04KnDkDTyG+T8axkytqh41c3lFfOk/1RlIaanyuHJLVrdXpTKC8nuxj9aZXv+oCYdxj22zW5y7Snm0u6W1YASRkdRPLf40sipe1h5kRlb+KxP4wncPfYygw2uk6fpM6/wAO2Mbfi7eqtDXyvhC7of8A6j3y5zWVQAISlPIeOC1hTec91aPinjGCOE7jJs1xZfkNoSjLS8lvWrTq/U91bnRamopdGYz0uxhc+OuG7RLMWXckB5P4kNpUvT7dIOD6qcW+fFucNuZDeS8w6MoWnkaxfBHBNkPDMaZOgszZMxvpVrfSF6c8gM8tsfGrd34ggcCsQ7Ja4DkuS8SWIiFHYFR69zuc49h7KUqcW8MLtjUna8tjWynvs0V5/Tq6JCl4zjOBmlXCfEQ4osqbkIv2YFakdHr18uvOBSGBxwbq5NstztjtsniMtSG3FZCwEk7bDfG/fWW4Q4xm8P8ACP8AYsTsuIw+rp5PSaUoKiNhseojvrS8eTi9NdDLqK66PsNFY28f1CjQWbei3wnbhMuDSXWo6DghKhkZODv6vVUbT/UJMp+bBuNtct9wisre+zrVnpAlOogHA3xvyrzyZ2vY3jje1zaV5tXz+F/US5Xlgu27heS8wAsOOhzZJAJwMDfq76qf0iucx2HIguRHls61O/a1KJTqwkaPbjetOhJRbfsLMTaSH198rO+wftS6mN98rO+wftS6u+lwRwVOTG1FFFRyoLHfzl+8ahU3fzl+8ahVuPFEmW7Llp8qR/f/AIq/x7MmxeFJKLew69JkDoUhpBUUhX4jgerPxxVC0+VI/v8A8Vs8Z6q4vIeGomddBXg0fMbX/S6S5YGm375MjF9sLdioHiJURyIzv1d1ZtNuvyLFD1W2StywzVLDamlYW2sg5HaApBzjqVmvuWPVWf4u4be4hgtJiTnIUqOvW04knBPYcewUoeTLF6j0lSVtDBXviV3iPijhdRtUiCy3ObwqQnClqK0ZA9QwO+qSLO1w7d7pHvdlnzekVrhuRFLSlzc7EpPXkduN611v4N4gl8QQrrxPdI8oQN2G2E4yeonxR14PXyreY9ValXjC0Y7f2ZVNy1Zj+F+FrW/w8x9v4cZikrU4mO+ovFGrAzlQyCdI2pXxPYkq434bYjWwqgMjStKGctIGrkdsCvomPVRgV4KtJSxHq4JqxluMeGk3DhCXb7VGaZdJS4httIQFlJBxt6q+fwIMGXFgW1PCVyk3AEIkB591ppONtXPA7tq+0bV7ThXcY4RSppu5gOE7fIjf1Dv7zsV1plSAltxSTpVuORPPlSCVwzc7tfOLmmorqC9hbClpKUukOA4B5HIFfXceqvcDspryJKWL/X4Flq1j4/Jvl3uvB7HCLPDktM0JbYWpbZSgJSRg78jsM52G9dkwbh/T/imPcV29+4RHoaGFrYTqKVBCUn9U+rY19UlSo0FhUiW+1HaTjLjqwlIztzNTbW282lxtSVoUAUqScgg9YNa/UaWUdGLL+T5twoiVe+PrvcLlZno0WbCKOjfaISpOUAA5GCSBvWqufBlnk2Wbb4cGPDMtsJK2mwncHKScdhrRUEgc68pVW5XWhtQSVmfLLRxRxDwZF8CXSwSJYj5Sw8znCh1DOCCPXzHLFcrkq+pvVn44fs7q9KSh6KhB1tDKwNjvulWc9vtr6vtRgdlbz1e+HX3M5ftc+XMeEeL+MVX5NrkQoUKG42kvJwpwlCgB6zlXVnl669tVsmt/0cnxFQn0yVrWQyWyFnxk9XPqr6jgdlGPVQ672S0VvwGX8nyIQrrw3M4f4lTbHpbLcFDL7SUHW0dJB26tjXZLVz4t4lm8QC1vw4ceA402HUkLdJQoAY6z4x5eqvq2PVQB6qf6h721/gWV8mO/pvDkROCAzIjuMO9I6ShxBSrf1GuH9J4UqDwzIblxnY6zLUoJdQUkjSnfetzj1V4eVebqtqS7NqNrfBkr75Wd+H7UuphffKzvw/al9UqXBE+pyY2oooqMVBY7+cv3jUKm7+cv3jUKtx4oky3ZctPlWP7/APFbOsZafKsf3/4rZ1weVzR2ePxZ7RRRXKdIUUUUAFeV7VK73Jq0WmVcHt0R2isjONWOQ+J2ppXdkJuyPl3HvFM9vjJJt7732a0aC8ltZCSoqGc9vUN6+npvEDwU1c1yW24jqErS64rSMK5c/bXx2yNX+ZY7qtrhxc9F6JKpWvTggk5A9SiT8K7t3dcz+kM62v5S/bpDbZB56SsEfrkfCu+pQTUYr20/9OeM2m2fVmeI7LImiEzc4rkk8mkugk1Kdf7TbH0MTrhHjOufhQ44ATXzTiKy2+zw+EJcGOliQ4610jiBgrOEnJ7d6nw/Bst24y4iVxKW1yUPKDSH16RpyQSN98AJ9gryyI2xXdv7sbzHsaH+o1ygz+BLkmJLZfLS2g4G1hWn+4OeOXI91PeHLnBctcCCiWyqSiI2VMhYKx4o6udfI46IzfCfF7cJZXGTKjhlR/1I6VWD3YrSX2O7w+jh3jGGnIbYaZlpA/EkpAH6ZHy16SorCofP8GFN3xH0Z28W1iSuM7OjoeQkqU2p0BSQBkkjsxvS2Zd7VfrNPjwL5HbV0Kgp9t0ZZ/7uY2FYKzWJ3iWxXziG4SG4j9zVoYddOEJSFA4z1AkBPwrjElu223Xvh2dbILUtq1rP2qLjLiQNtWOec5ztXnkJN2eqNZj91ofQLNKg8O8LQxcL4zIaSCkS3HBhw6icA5OccvhTuFOi3GOJEOQ3IZOwW2oKFfJhY37rwbw1JhSYipMRDq0w5SwEupDhJIB58gD6jzrbf07u7V44dUtqAzB6B9TSmmB4hVsokfNWatKycr+5qE7uxq6KKK5j1CiiigAqJqVRNAGSvvlZ32D9qXUxvvlZ32D9qXVXpcETKnJjaiiioxUFjv5y/eNQqbv5y/eNQq3HiiTLdly0+VY/v/xWzrGWnyrH9/8AitnXB5XNHZ4/FntFFeVynSe15muKZbDklyMl1JeaAK0Z3API/oe6huWw5KdjIdSp5kJU4gHdIVnTn24PdQB2qndLVEvMFcGc30kdzGpGojODkcvXVzNFCdndAV4UGPbobUOK2GmGUhCEDqFKHuCbC+uYpyH/ANcrVIAcUAs6tWcZ7d/iadCS0ZJjdInpggLKM76SSM94oRIacecZQ4lTjWAtIO6cjIzWlKS2YmkyhN4btdxZhtSo+tEEgxxqI0EYA5HfkKpXfgXh+9zvts2CFPnGpaFFGvHLVjnWhzVZE5DlxehBKtbLaHCcbEKKgP8A/JpqclsxOKFDXA/DzMGVCbgBMeWpKnkBavGKTkde2DWZ/qC+p82vgq1pIVKUjWAc6W0/hH6Z/wDGt49PbYuEaEpKiuSlZSRyGnGc99WcDnitRqyjJSeonFNWQrVw3bHbA3ZHoyXIbaEoCDsduRyOvO+apwOBeH7bHksx4ZxLbLTqluKUpSD1ZzsPZTxyQ0y4024sJU8opbB/1HBOO4GvVSGkyEsFwB1SSsIzuQMAn9RWccrWuPChBM4C4emwo0R2EQ3FSUslDigpKSckZzuMmm1ptEKyQUwrewGWEknSN8nrJPWauFQAyTiq8Oe3MckoQlQMZ7oVZ6zpCtvV4wpOUmrN6BZJlqivM1UnXBuCuKlxKiZL4ZTp6iQTk+rxTWTRcorwcq9oAKialUTQBkr75Wd9g/al1Mb75Wd9g/al1V6XBEypyY2oooqMVBY7+cv3jUKm7+cv3jUKtx4oky3ZctPlWP7/APFbOsZafKsf3/4rZ1weVzR2ePxZ7Xh5V7Xlcp0mRnWx6XxZPmwHgxcIrDBaUrOhYOvLax/icD1jAPVSZfEc1N2ubsaM7FmPrhxHELQCphRDuSASArlsc4OR7K+hpYaS8t5LaQ4sAKWBuoDkCfie+uEi3QJPSpkRWXOnSEuBaAdYTkjPbjJ769VUXujzcejIN8SXq2Fa7iA/HbUqMklCEul0pCm9QQSASSU49aT1014fvVxu87oH2uh+wNdHN8XZUjOMJJ6sDVt/kmnTFqt8aMIzMNltoLDgQlAxqByFe3IBzVhDTbZUUISkrVqVgYye091KU4tbDSfZi7rLdg8UzeIBqXGtiWYr6Ebno1AqWcdeCps/A1Tj3CdZX5cp4pZmXdpmTokZKY5U6UHVy2QlbefYa3ghRkh4CO2A+cu+IP7hxjJ7dhjevH4EOSvU/GZdUUFvK0BR0nBKd+o4G3qpqorWsLCzHzL5eLTNNnVcGpjz/RBM0spSY+tRSdSRsRtt7d81zl3C52y5TI6ZyJUp37LG+0IaRqQD0yt0khOrqHVuNq1jNitMeI7Eat0dLD35jYbGF+3toTYbSiMuOm3Rgy4AFo6IYVgkjPbgkn40Y49BhZlW512ckx+kLa50ZMpDK39CdRDaCkrCCQk5OCM8t9s0/wCGLi7LtxbmPrcmMuFt4OtJbUFYBxhJwdiNxzFXE2e1Mspjpgxkt4UkILacHV+L256+2uTFhhRZkd+M2lhuOlehltICdSsZWfXgY+JpSlFrYaTQk4salzL3BTAWftFujuTkNjk4oKSkJPtBWKWJvDjl1a4sQhfQSW34sdpe2UIQVg47StCvhit8I7P2gyA0jpVJCC5p8YpBJAz2ZJ765rt8RxtptcZpSGVBTaSgEII5EdlONRJWsDjqfO7ldL3LsT7cqRqamRQ+FLbaToIWjZASolSPG5ncbdtNmFXa3vzZibmlTbVzaaea6Af3ytLKFKJ5p/FkAdnXWkbsVnj9Ilu3RUdNssBpPjDOcezO+KtmFFUlaTHbKXFhxYKB4yhjCj2kaRv6hTdRWskZUH2ZBN+uzUeJelzWXmJklLHg5LQBb1K07K5lY6wdufKuLU243BNhuUq4MuNzZyVoipbA6HxF7BXM4689fZWubstsanqntwI6ZSskuhsBWTzOe2oosVqblGSi3xkvKVr1hoZ1dvqNLHH2Q8L7FvDF0lyBJi3WQVTmVJUtBbSkJC86dJScKScHB59taKlQ4ctrbrBjxm2EMvdMW2kBIWsAhJPszkU1rzk03dG1f3Paia9rw0hmSvvlZ32D9qXUxvvlZ32D9qXVXpcETKnJjaiiioxUFjv5y/eNQqbv5y/eNQq3HiiTLdly0+VY/v8A8Vs6xlp8qx/f/itnXB5XNHZ4/FgTikSOLYC3GMMSgzJf+zsvlr+24vONjnOMjmQAerNPTuMVl0cL3ACFEVc2zBgykvso6D+4Qk5CVK1YwM4ziueOH3PeV/YsR+Mra+lp1aJDDD7K3mnnm9KVpQMqxvnYdo36q5M3Vu58R21SYsmPmO8tHTt6daTowRue47+qoL4ObetltgPSipuFHdYWUpwVhaNOR2Y51bt9nubVwiybhcWn0xWVNIQ0xo1Zx4xJJ38UcsCt+j2M+oW8RSXfvU1FU/dUsfYi5otwJVq14yQAdsVdVxVBt7QjrZuLv2cNNuuKZKlJUtI0BXWVHIGw588V3uVnuL17RdLdPZjLEboFJdYLgI1as/iGKj4AecbfL8pKnZEmO+tSW8DLejIAz16Phmi8LK4Wd9D0cVw8BJjTEyDIMf7P0WXNenXjY4wU75ziq54ihSZ8RRfmRXGlPJdilAGVJQFEL58gQQQcHNcLnaZbV9YkQ5Qbdlzi8CpvUlGmPowoZ3B0+rnXqeEHXJwnyZyVylqeU8UNYSdbYbASM7BIA7c0LAHqLPh6I+qNcFuzIkZLLjoDjYSh9ASk6iNzgZ25HnXY8TsJYS4u3z0KdWlDDamQFvFQJGkZ7Ac5xjrxUZXDaJkGLEdfIQxEXGUUjBOpKRkdn4a4uWW9PpYcfukZUuG4Fx3ExiEnYpUFjVvqCurGMUvQP1FSZdGLpxDYiy262qPPeZdQ6jSpKgwo47lDem3EtwdhWvo4p/8AmS1iPH9S1bav/EZV8KpxuGpKbixPlz0vPNzVyl6GtKTqZDekDJwBjPXVq58OR7zdWZNx0yIzDSktxlDYLJGVnffYYHxovG66DWxXt3EaWeH0yboVGVHdESSllOsl7UE7Af5ZBHvCpucYQI6i1Ijy2ZAdQ19nU1lZK86SMEgg6TvnbrxS268Motg12dYhtSZMYFpCNQQ4HRhYGew7jrxVa/Wa5Jmwbg7NbcnvT2GkKaYIbaQkLI8Ukk7qJO9bSg9TN5IZTbuzcpdvaDb8Z+PPw606kBaMsOkEcwc+rPKu0HiOI1FjR2Pt9zWI6HluJaBUlCvwqXyGT2DfblQ1w7KcmifOmtuyunS4eia0oCEtrQEgEk83Cck1yh8M3C06FWy4tIUuO0xI6ZjUFaBgKTgjBwTzyKz6LD9RZVxdASpJ6CWWFyBGRIDX9tbhVpwDnPPbOMVQgcTtPNpuNxffiBlqQpTPR4bWhC0p1dZyMge0mui+F7iptmGbm39gjzEyW0dAek2Xr0FWrGM+rPKpOcHpdihhyYpI6B9sKQnBBcdS4FD2FPxp/th6iwri6Cyh0yo0yKptsOht1nxloKgnKcE53I25jPKpOcVw2kuh2LLbebdQ10C2wFqKwSnG+MEA9fVjnVV3hm4XBzpbpcmnXW0JQyGWNCUjWlSiQSSSdAHYK73Th16a9Mdaej4lJbSpqQx0iCEauYyP8gcjGMUv2x+oetOB1pLmlSdQBwoYI9tSNVrZEMC2RoanVOlhpLZcVzVgYzVk15M0ZK++VnfYP2pdTG++VnfYP2pdVelwRNqcmNqKKKjFQWO/nL941Cpu/nL941CrceKJMt2XLT5Vj+//ABWzrGWnyrH9/wDitnXB5XNHZ4/FnteUE4rzVXKdJ7RUWnUvNJcQcpUMg1OgAryvaKAPKK9ooA8or2igDyivaKAPKMV7RQB5RXteUAFFGa9oA8or2igAqJqVRNAGSvvlZ32D9qXUxvvlZ32D9qXVXpcETKnJjaiiioxUFjv5y/eNQqbv5y/eNQq3HiiTLdly0+VY/v8A8Vs6xlp8qx/f/itnXB5XNHZ4/FlK6W7wnH6AuraSTupH4sYxsequEKzCGt9f2l5ZeCQd8adOeXefhgdVNCcV5nO1c12dFitbBi2MDPJAG9W6q23ycx7tWqT3AKKKKBhRRRQAUUUUAFeV7UVDIIoA9yO2jNImLPeGmkIN+cUUkHJZBzhODnJJ3O/OrC4F2Lylou+lO+lPQJIGc+vfq7vbTt8iuNcivFKCUkk4AG5pUbddCgarwrPjEkMgc9OOXZpV83qqmhM15w20S1SQggvvlIA5AaRnIJ6z7R66LBc5pl3h2R0iZIDOshIw34wxgEb554Pb1dezZdydbW3mG4GlEBTqlJAQMcyCc/p10oRaZaJDehcR0BQU4nokqUcEZydPt3yKcrgIdRlYR0g3RhIwg+zr+P6Vp2Erl4HavaXWyVrSYruzzOxT6v8An8HrpjWDQVE1KomgDJX3ys77B+1LqY33ys77B+1Lqr0uCJlTkxtRRRUYqCx385fvGoVN385fvGoVbjxRJluy5afKsf3/AOK2dYy0+VI/v/xWzrg8rmjs8fiylc4Ts1lKGnQ2QrJJB7OrBH/M1xg2t6It4rluKDiUJSlI0hGnPLnz/gUzzXmc1zXdrHRYrWsYtscZJwgbnrq3VW2+TmPcq1Q9wQUUUUhhRRRQAUUUUAFFFFABXle1zffRHZW86rShCSpR7AKAFHEN3MARorDiRIludGnbJSCDuB25wBXVmO+1FS20gMqUCSBuontJ9p7Sd+fOqUWQ22TeJmpbs1QTFbSkqIR1YAyd+ZxTEuSktqW2yltSubju59WEp5+zIrb00M7iqKDHcSk2d6Mh5zLjgkEKKjjxjg75329XKmciFJfS29HlPx1NnWlsqyHPUvOdj6t6Izc6LqclqEwKJUCgAKbGcgAdeB189uRq+y+0+jU2sKGcH1H19lJsEhXIXqcalteK6kEqSP8AUM4P0PYSOVMo8pqSyHW15SeYOxSewjqPqri80hLpSsDonjg9WlX/AL/5zpfco0dqE0iay4+A8SOg2JOdirt7T66FqPYd605xqHfRkEbGsowmzKt76RbZ4aGnLZCzq8Y45HqNaKAppcNpTTa20YwErSQoe0Gk1YE7mavnlZ34ftS+mF98rO/D9qX1WpcETanJjaiiioxUFjv5y/eNQqbv5y/eNQq3HiiTLdly0+VI/v8A8VprrPXbofTts9MrUE6BqyfYEgk91Zm1eVI/v/xT3iUsi0K+0KWlBWndCiDnPqBP6Vw+T/kR10OLJympN1tbKo75iOOoCtaCTpyOrlnftqMW2TGS/wBJc3j0gToIAJRjOcasjfIHLqqzaj//ABMQE5/spwck5GNjk71byDyrlb9jpKtrGLZHBUVEIAyeZ7quVVtvk5j3BVqh7jQUUUUgCiiigAooooAKKKKAPDWeu0lN1kNwYy0vMpWenShf41J/0ZHLfnn9cEUxvV0Rarep4jU4fFbR1qVVCy2nwbEUXsfaZilOPOBISUA74JHMjPPrJzWlormXq7DGIwelXJewXD4qVA7BO2w7BkfHAPs7py85rz/bT+EY5ntqs+4+6tuPDbSG+bizsNPYOvJ7cY2Pqq0FONpx0SQlI2CVfpyFIaKUlN2ElamXI4YB2Cwc4wnr+b9Ph59iXMZjvuL6OQhKSpbZwHCOo4xlO57OddY0kT8l1hxgJXs28BlWOvYkEVcW803gOOJRnlqIGd8fuR30XCxUbSuQwUlwKH4VIWnxknrGRj9vXXEXJyDDC7m0UK6QtpKPH1gAnVgcsgE13WtAcMuO4HE7B4IVkYHX7R+o+FWstupSoaVA7g86AFrfENvdYW6lTvic0FpQVzI/DjPUavRpCJUdD7YUErGRqSUn4g8q6BKcYCQPhXu3IUOwGSvvlZ34ftS+mF98rO/D9qX1VpcETanJjaiiio5UFjv5y/eNQqbv5y/eNQq3HiiTLdly0+VI/v8A8Vob6B4NJLnRhKgScgH2DKTv8Kz1p8qR/f8A4rQcQFAsz4U4pBI8QoOFauYxjr2rh8n/ACI66HFkVNSH7NGTBc0r6NOFLXoONOP9IIzy6sd1eQIVzjl7ppiCFJbDYypekgeNz3326+rPXVq0Y8Dwhq1f2Eb5Bz4o7KtkjFcrfsdNita8+DY4JydAyat1Vtvk5j3atUPcEFFFFIYUUUUAFFFFABUXFpbQpaiAlIySeoV7WU4pnuSVswozig2mQhLpQojpDn8v2dvd204q7sJux1YzdbqZ8gD7OxuyjG4HVkHkTzPIgBIPXTdpC0oXImlGpagEJAxpGfFB7TvUIMRDKAjXnozlxQxgq7B6h9PXVlKlPOleg6E7Iztv1mm3cSR1aQUI8Y+Md1b9dRP98lJHiDnn/VUHFPOLDTekD/WrPIdntP8Azqrqk9GAkowByxyrJokppC04UM9dKrlHQ8pCHYipyRkEaiNCcg5I/wBW6RtjPt3q+p1TxKGTpCSNSiP2+H/DVedONrZBRCkyvFKiGEalHf8AU700JnsOAmNH6OOoMoUckIJVv7VZ7Oyou2ZhcZMdDr7aA6pzxXTnJBGOew3zjlsK9jyulYVJ6FcXCiFIfGnV66k5dozEZMh8uNIWopGps5yATy7MAnPqo1DQrM8PtMNOtCZMKXTnCnSSnckYPPr7eoZzTCLH+zR0s9It3TnxlnKjv11Rb4ns7jXSiahI6gsFKlbkbA7ncHl2UwYfbksIeaJKFjIyCD3Gh39xaGVvvlZ34ftS+mF88rO/D9qX1WpcETqnJjaiiioxUFjv5y/eNQqbv5y/eNQq3HiiTLdly0+VI/v/AMVrpEZuSgId1YByNKykg+0GsjafKkf3/wCK2dcHlc0dnj8WUJrEpqAli2LDbiE6UFZyEjSQM5yTviq8Zi9Dpw7MZBUE9EVN6wnnqyAU9WOvmPhTfavDiua50WKtqCha4wWQVBAyQMAmrlVbb5PY92rVD3BBRRRSGFFFFABRXlULnc0wG8JHSPrH9toHc+s9g9f80AcbzcVsI+yxiftLqcpKdygctWP29dUrZADLaFhsOODCUA7gf9xz2fqcnsxRtUR0ypLr6i47IfUsLVlPi42xudtsA7DmRyGXZkLbbDNtYDy8hJOdDaRyyDg8vVn969HpojG+rLWjpT0QVlKfxnnn1e3t/wDddXXCjS20MrVyHYO2q5EpKA2lxtC1DYJSVEHr3P7kfDqqLEB2O2suXKQtSlFRUrRt/trBoutthpAAOe0nmT21z1mScI/K/wAgfxez1VSMSVLwRcJTTaVA7pbysY7NOw9u+1dC0824G27g8tYwdCkN4A9eEjagC4vo228kJCR8KWXG5ohgdKp5pJSpWEIClEDsHVy/UV1bjyo4Lsqc2tWSQpTWAnPUPGqldbpOilCWUZCiSSGMnGDyBVz9vqppXYF2BMjSI32hCSEhRTl3ZWevnU5VwhsMIdmJKElZCdbZJzgns22BqtAnLlsh1Day4CRpcbwvq/7sDny2/Spy3J6GEKMJiQ70xwArZKcHCt+vkPjRbUVznHvtjdjuOMPNBpOCv+2U53I5Eb7imUZ9iTHQ7HUlTSh4pTy7KXNSJ2hba7e2kkgpWkp0f+WSDn2A0whlwxWy60hlwjKkIOQDSY0Zi+eVnfh+1L6YXzys78P2pfVWlwRMqcmNqKKKjlUWO/nL941Cpu/nL941CrceKJMt2XLT5Vj+/wDxWzrGWnyrH9/+K2dcHlc0dnj8WcpXS/ZnSwMu6Do5fixtz9dL4ZvClPF9DSRpR0QUc74OrOPh+vVTWvNq5bnQyta8+DI+rGrQM4q3VS2+TmPdq1mh7jR7RXmRQVAcyKACjNLrhf7ZbcCRLRrJwG0HUsn2DekIvd64g+0s2uCuK0250fTOKGVbA59QwerPwrSg3qZckhnfuJWLO2hKEpffW6lvRr0hGrrUer2ddLYxk3B1a0tdO4R4y3BpaJOBvucgb7DbYjOc56DhByS2yJcoFTbocPiZCsdXVjbv681oWoLLTYRgqSNgDyx2Y5VpuKWgtW9RTAhNIfeU5MM19bhLijuhs7eKEj4c6ZKecbQlMWI4vUrGThIT6zkg91XEoQgYSkJHqFe1hu5pIroS6lRw0jJ5qK9z+lcktTlqUp1bCSFkoASVADqzy39dXaKQyo41PVpCZLCRq8b+ydx6vGroxFLKQkPKI7MD/wC+813r2gCmi3hDinDJfWokkFRB0g74G3KpuwkPJSlx10hKtWysZ9RxzHqqzRQBV+wMjkp4DsDy8d2a4ybNFlRhHcLugLK9nVZyQRzznr76YUUAK4nD8GG0ptvplJWAFdI8pWQOXM+ursaM3EYSy2VaE5xqUSe813qJobbFYyN98rO/D9qX0wvvlZ34ftS+q9LgibU5MbUUUVGKgsd/OX7xqFTd/OX7xqFW48USZbsuWnyrH9/+K2dYy0+VY/v/AMVs64PK5o7PH4s9pch65KlykdC0Gk6egUo41c9WcZ9XV10xrzArlOkThdwFkji3GN9p8TUH1HRpz43LfOM4q1m4HR/eiD/LxVHPs3FU7yxbI6Gy/CQdbgVqQyg5KSFYOe3GKtx4dtkxm5DcKPodQFpyykbEZHVWjJTahXpbzxkXxsMqcJbSxGSlSU4G2VEj9OuoSuGY05CETLncH0pWlWDI0g4PIhIAx8K8tjVpemSUogoCn1lzS40gadOGyAOfNIPZ41dbmLNBXHafisJXIdCW0pZT4yuYHqzjHxp3aegW0LcG02u2JIhRI7GeZQkAq9p5mrgUgf6h31TYh21+Oh9EJjQtIUMtJGx37KoWpNmmOOiNEZcSpSlhamkgHfBA6+rs66y9dWGw91p/yHfRrT/kO+kt2jWtlLDTkFoFx1KklDaBkpIVp3xzxjb11cYh2yRFbktwo5bcQFpJZTuCM9lFhl7Wn/Id9GtP+Q76S2xFqlOuoRb20qKis9I23seRGxPLbv7ajdxZYTkdD8VlKysLQlLKfG3AA+JUP/oE0W1sFx5rT/kO+jWn/Id9Um4dsdjpfRDjltaQoHoRyxnsqnbUWmYVBmEyQrLgUptG+TggAb7GiwDnWn/Id9GtP+Q76R3RFrhuMdNbkEa9QU2ygjPLBGc9Y3xjlV4QrepgPIgMKBTqADKcmiwF7pE/5Dvo6RP+Q76SWiNbHA6wm3oSpK1OkOtN58dRVgYJ2GcZry6ItEZ+Mw5BbLi16kJbZR4xHVviiwXHmtP+Q76Nae0D40rmJtEK3mc7CY6EAHxWUk74A/eoW+PaFlbCY0fpA654ikI1fizyGdt+6iwDfWn/ACHfXgUDyINV/Blv9Bj/AP8AUn6V1ZjMRwQwy20DzCEgZ7qQGVvnlZ34ftS+mF98rO/D9qX1XpcETanJjaiiioxUFjv5y/eNQqbv5y/eNQq3HiiTLdly0+VI/v8A8Vs6xVucQ1cGXHFBKUqySeqtT4WgelI764vJi3JWR1+PJKOpcoqn4WgelI76PC0D0pHfXLgl0dGOPZ3fix5OOnYbdwCBrSDgHmN+2ppSEpCUgJA2AHVVXwtA9KR30eFoHpSO+jDLoMUezqzCjRiCxGZaIGkFCAnbOcbeupPRmXwkPNNuBJynWkHBxjr9RPfXDwtA9KR30eFoHpSO+jDLoMUey0lAQkJSAEgYAA2FQbisMrUtpltCl/iKUgFXtrh4WgelI76PC0D0pHfRhl0GKPZ2eisSCC8w26UggFaAcA866hICNGBpxjGNsVU8LQPSkd9HhaB6UjvowS6DFHs7MxI0ZRLEdtsnYlCAnPdSu53a2R5am57CFBCMJWpAVuSAU+rmg+vPqq94WgelI76g5PtbydLrzK05zhQyM01GXuhOUeztClMzojchgHonE5TqGNvZU2YceOSWGGmieZQgDPd7T31xF0t45Sm++jwtA9KR30sEugxR7LDrDTww62hY5YUnP/OQ7qlpAGABgbAYqr4WgelI76PC0D0pHfRgl0PFHs7tRmWCS0y22VABRSkDOBgZ9lePRI8g/wB9ht3bHjoCtvjXHwtA9KR30eFoHpSO+jDLoMUeyw6y282W3W0OIPNK05B+FDcdpr8tpCOZ8VIG551X8LQPSkd9HhaB6UjvowS6DFHsuUGqfhaB6Ujvo8KwPSm++jBLoMcezOXzys77B+1L6u3d5t+4uONLC0EDBHsqlVWnwRNnyY2oooqMVRY7+cv3jUKm7+cv3jUKtx4oky3YUUUUxBRRXaO0l5RbKglZHiEnbPrpN2VwSucaKsLjEqKmvwEZSFEZKeWcV4qG6nOrSAMgnUMAg/8AsUscTWFnCva6BsNvht/IHWQeWeuuq4agtLScawQlRKhgqPUKHNIWFlWiu/2R3AOE+N1ah7Kg40psJUSkpVnBByDRiTDCznRXf7I6TgBOQcHxhscE791SaiqL6ArTpKkjdX4s4O3woxx7DCytRVqLFTILwyQUJyMe3s69qgIy3QXGUeJvgE7kDnSxxuPCzhRXdUR1Cik6RgkK8YbY55r37E/pJ0jbPX2c6eOPYsLK9FW34fRJISQooUrO+5AxXNCW0Mh5xJXqUUhIVjkATnvpKaaugwtbnCipKKSo6QQOoE5xXZUfKvE2SEJUSo7DIFacktws2V6K7mI8AdhkZ21DJxzr1yP0UdRVp1hzScHONjtSxoMLK9FFFaEFFFFADaiiioZXFjv5y/eNQqbv5y/eNQq3HiiTLdhRRRTEFSQstrC08xUaKAOyZKwgJ0pyE6dRG+M5xXRuVkLQ9ulWT+HrJBOe6qtFZcIseJnWQ4HX1LTsDy2x1VNMx0OdIQlStesZHI9tV6KMKtYLssIlLDqVK5DAOB1A5ryQ6haG0NjARnfGOdcKKMCvcMTsWDLc3wlCSo5UQNycEfya8TKWkpOlKtJBTkciBj+BXGvKMEQxM6IeWgLCTjXjJHVvmuhmu4UMJ3z1cs86r0UOKYYmdlSXF6ySPHKlH2nnUjMdUkpUEnOcHHLNV6KMEegxM7KkuLUonGTnPx51FDpQkoKUrQd9Kh1/xXOinhVrCuyS16zulI3zsMV1+1KIwUIIKQk7HcDlXCihxTC7O6pbqlatgfG5DHPnXjslbySFBI1K1KIG5NcaKWFDuwooorQgooooAbUUUVDK4sd/OX7xqFTd/OX7xqFW48USZbsKKKKYgooooAKKKKACiiigAqw0hYQFNtlbiskYTnSB14/5yqvVyLLShgsnGrOU+PpyBvjPtrFRtI1DfU7CLJbb1ylKKVEDQfHP/r21wQwnDmhPSqBTpQeekjOdvh30OyZEhRLroaRyO+AB2dp9lcRIiLWsuEjOAgg8hyH8V5K/uzbsXDFYLCVIGpzRnQDzOE7fqTt2VxZQxoeU8nSUkAAE5GQf5xzrkXIIKTlWP9WSOWPrXnSwlYyVchyUN9qavbcC0LcgqIS+ThZRsgnlVaQx0BSNWdSc7jGK8K4eSAT2DJ9Yx/NSIjaVYLmceKDinFu+4mlY4UV7Xlex5hRRRQAUUUUAFFFFABRRRQA2oooqGVxY7+cv3jUKaFpsnJQkk+qvOib82n5RVSNXRaE50tdxZRTPom/Np+UUdE35tPyinnfAsr5FlFM+ib82n5RR0Tfm0/KKM74DK+RZRTPom/Np+UUdE35tPyijO+AyvkWUUz6JvzaflFHRN+bT8oozvgMr5KCA2UL1qIVjxduZr3oorgw6TunBwTnOf/ur3RN+bT8oo6JvzaflFZdS5pQt7i1EK3tqBBdVgg79W5z/AM9depg25GQVOLCcafgM7f8AlTHom/Np7qOib82n5RWbx6NWfYuEWEQ+jcII8Tnv/wAwK8ahwOjAWFg7ZAJPLP8A6pl0Tfm0/KKOib82n5RRiXQsL7FjkSKcOJIKwQrr543/AFq0tMPUdKjjIxz5bZ/n9Ks9E35tPyijom/Np+UU1OwYL7lJwMdGdB8fUNt8Yx9c1xpn0Tfm0/KKOib82n5RWlVt7GXT+RZRTPom/Np+UUdE35tPyinnfAsr5FlFM+ib82n5RR0Tfm0/KKM74DK+RZRTPom/Np+UUdE35tPyijO+AyvkWUUz6JvzaflFHRN+bT8oozvgMr5J0UUVKKR//9k="/>
          <p:cNvSpPr>
            <a:spLocks noChangeAspect="1" noChangeArrowheads="1"/>
          </p:cNvSpPr>
          <p:nvPr/>
        </p:nvSpPr>
        <p:spPr bwMode="auto">
          <a:xfrm>
            <a:off x="6071493" y="494606"/>
            <a:ext cx="247650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950"/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36" y="737701"/>
            <a:ext cx="1741289" cy="26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://images.tandf.co.uk/common/jackets/amazon/978146655/9781466551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46" y="3390572"/>
            <a:ext cx="1824332" cy="28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6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95224" y="1264259"/>
            <a:ext cx="7562412" cy="424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474" tIns="32237" rIns="64474" bIns="32237"/>
          <a:lstStyle>
            <a:lvl1pPr marL="342900" indent="-342900" algn="l" defTabSz="957263" rtl="0" eaLnBrk="0" fontAlgn="base" hangingPunct="0">
              <a:spcBef>
                <a:spcPct val="20000"/>
              </a:spcBef>
              <a:spcAft>
                <a:spcPct val="100000"/>
              </a:spcAft>
              <a:tabLst>
                <a:tab pos="741363" algn="l"/>
              </a:tabLst>
              <a:defRPr sz="19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9238" indent="-8413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2"/>
              <a:buChar char="l"/>
              <a:tabLst>
                <a:tab pos="741363" algn="l"/>
              </a:tabLst>
              <a:defRPr sz="1700" b="1">
                <a:solidFill>
                  <a:schemeClr val="tx1"/>
                </a:solidFill>
                <a:latin typeface="+mn-lt"/>
              </a:defRPr>
            </a:lvl2pPr>
            <a:lvl3pPr marL="582613" indent="-1682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2"/>
              <a:buChar char="l"/>
              <a:tabLst>
                <a:tab pos="741363" algn="l"/>
              </a:tabLst>
              <a:defRPr sz="1300" b="1">
                <a:solidFill>
                  <a:schemeClr val="tx1"/>
                </a:solidFill>
                <a:latin typeface="+mn-lt"/>
              </a:defRPr>
            </a:lvl3pPr>
            <a:lvl4pPr marL="747713" indent="6238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300">
                <a:solidFill>
                  <a:schemeClr val="tx1"/>
                </a:solidFill>
                <a:latin typeface="+mn-lt"/>
              </a:defRPr>
            </a:lvl4pPr>
            <a:lvl5pPr marL="9953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5pPr>
            <a:lvl6pPr marL="14525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6pPr>
            <a:lvl7pPr marL="19097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7pPr>
            <a:lvl8pPr marL="23669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8pPr>
            <a:lvl9pPr marL="2824163" indent="746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b="0" dirty="0" err="1"/>
              <a:t>Karonen</a:t>
            </a:r>
            <a:r>
              <a:rPr lang="en-US" b="0" dirty="0"/>
              <a:t>, E. &amp; </a:t>
            </a:r>
            <a:r>
              <a:rPr lang="en-US" b="0" dirty="0" err="1"/>
              <a:t>Niemelä</a:t>
            </a:r>
            <a:r>
              <a:rPr lang="en-US" b="0" dirty="0"/>
              <a:t>, M. Life course perspective on economic shocks and income inequality through age-period-cohort analysis: evidence from Finland. </a:t>
            </a:r>
            <a:r>
              <a:rPr lang="en-US" b="0" i="1" dirty="0"/>
              <a:t>Rev. Income Wealth</a:t>
            </a:r>
            <a:r>
              <a:rPr lang="en-US" b="0" dirty="0"/>
              <a:t> </a:t>
            </a:r>
            <a:r>
              <a:rPr lang="en-US" dirty="0"/>
              <a:t>66</a:t>
            </a:r>
            <a:r>
              <a:rPr lang="en-US" b="0" dirty="0"/>
              <a:t>, 287–310. </a:t>
            </a:r>
            <a:r>
              <a:rPr lang="en-US" b="0" dirty="0">
                <a:hlinkClick r:id="rId2"/>
              </a:rPr>
              <a:t>https://doi.org/10.1111/roiw.12409</a:t>
            </a:r>
            <a:r>
              <a:rPr lang="en-US" b="0" dirty="0"/>
              <a:t> (2020).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400" b="0" dirty="0"/>
              <a:t>Dobson, A., Hockey, R., Chan, H.-W. &amp; Mishra, G. Flexible age-period-cohort modelling illustrated using obesity prevalence data. </a:t>
            </a:r>
            <a:r>
              <a:rPr lang="en-US" sz="1400" b="0" i="1" dirty="0"/>
              <a:t>BMC Med. Res. </a:t>
            </a:r>
            <a:r>
              <a:rPr lang="en-US" sz="1400" b="0" i="1" dirty="0" err="1"/>
              <a:t>Methodol</a:t>
            </a:r>
            <a:r>
              <a:rPr lang="en-US" sz="1400" b="0" i="1" dirty="0"/>
              <a:t>.</a:t>
            </a:r>
            <a:r>
              <a:rPr lang="en-US" sz="1400" b="0" dirty="0"/>
              <a:t> </a:t>
            </a:r>
            <a:r>
              <a:rPr lang="en-US" sz="1400" dirty="0"/>
              <a:t>20</a:t>
            </a:r>
            <a:r>
              <a:rPr lang="en-US" sz="1400" b="0" dirty="0"/>
              <a:t>, 16–16. </a:t>
            </a:r>
            <a:r>
              <a:rPr lang="en-US" sz="1400" b="0" dirty="0">
                <a:hlinkClick r:id="rId3"/>
              </a:rPr>
              <a:t>https://doi.org/10.1186/s12874-020-0904-8</a:t>
            </a:r>
            <a:r>
              <a:rPr lang="en-US" sz="1400" b="0" dirty="0"/>
              <a:t> (2020). 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400" b="0" dirty="0" err="1"/>
              <a:t>Raittio</a:t>
            </a:r>
            <a:r>
              <a:rPr lang="en-US" sz="1400" b="0" dirty="0"/>
              <a:t>, E., </a:t>
            </a:r>
            <a:r>
              <a:rPr lang="en-US" sz="1400" b="0" dirty="0" err="1"/>
              <a:t>Helakorpi</a:t>
            </a:r>
            <a:r>
              <a:rPr lang="en-US" sz="1400" b="0" dirty="0"/>
              <a:t>, S. &amp; </a:t>
            </a:r>
            <a:r>
              <a:rPr lang="en-US" sz="1400" b="0" dirty="0" err="1"/>
              <a:t>Suominen</a:t>
            </a:r>
            <a:r>
              <a:rPr lang="en-US" sz="1400" b="0" dirty="0"/>
              <a:t>, A. L. Age-period-cohort analysis of </a:t>
            </a:r>
            <a:r>
              <a:rPr lang="en-US" sz="1400" b="0" dirty="0" err="1"/>
              <a:t>toothbrushing</a:t>
            </a:r>
            <a:r>
              <a:rPr lang="en-US" sz="1400" b="0" dirty="0"/>
              <a:t> frequency in </a:t>
            </a:r>
            <a:r>
              <a:rPr lang="en-US" sz="1400" b="0" dirty="0" err="1"/>
              <a:t>finnish</a:t>
            </a:r>
            <a:r>
              <a:rPr lang="en-US" sz="1400" b="0" dirty="0"/>
              <a:t> adults: results from annual national cross-sectional surveys from 1978 to 2014. </a:t>
            </a:r>
            <a:r>
              <a:rPr lang="en-US" sz="1400" b="0" i="1" dirty="0"/>
              <a:t>Int. Dent. J.</a:t>
            </a:r>
            <a:r>
              <a:rPr lang="en-US" sz="1400" b="0" dirty="0"/>
              <a:t> </a:t>
            </a:r>
            <a:r>
              <a:rPr lang="en-US" sz="1400" dirty="0"/>
              <a:t>71</a:t>
            </a:r>
            <a:r>
              <a:rPr lang="en-US" sz="1400" b="0" dirty="0"/>
              <a:t>, 233–241. </a:t>
            </a:r>
            <a:r>
              <a:rPr lang="en-US" sz="1400" b="0" dirty="0">
                <a:hlinkClick r:id="rId4"/>
              </a:rPr>
              <a:t>https://doi.org/10.1016/j.identj.2020.12.002</a:t>
            </a:r>
            <a:r>
              <a:rPr lang="en-US" sz="1400" b="0" dirty="0"/>
              <a:t> (2021).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400" b="0" dirty="0"/>
              <a:t>Kim, NH., </a:t>
            </a:r>
            <a:r>
              <a:rPr lang="en-US" sz="1400" b="0" dirty="0" err="1"/>
              <a:t>Kawachi</a:t>
            </a:r>
            <a:r>
              <a:rPr lang="en-US" sz="1400" b="0" dirty="0"/>
              <a:t>, I. Age period cohort analysis of chewing ability in Korea from 2007 to 2018. </a:t>
            </a:r>
            <a:r>
              <a:rPr lang="en-US" sz="1400" b="0" i="1" dirty="0" err="1"/>
              <a:t>Sci</a:t>
            </a:r>
            <a:r>
              <a:rPr lang="en-US" sz="1400" b="0" i="1" dirty="0"/>
              <a:t> Rep</a:t>
            </a:r>
            <a:r>
              <a:rPr lang="en-US" sz="1400" b="0" dirty="0"/>
              <a:t> </a:t>
            </a:r>
            <a:r>
              <a:rPr lang="en-US" sz="1400" dirty="0"/>
              <a:t>11, </a:t>
            </a:r>
            <a:r>
              <a:rPr lang="en-US" sz="1400" b="0" dirty="0"/>
              <a:t>14660 (2021). </a:t>
            </a:r>
            <a:r>
              <a:rPr lang="en-US" sz="1400" b="0" dirty="0">
                <a:hlinkClick r:id="rId5"/>
              </a:rPr>
              <a:t>https://doi.org/10.1038/s41598-021-94086-8</a:t>
            </a:r>
            <a:endParaRPr lang="en-US" sz="1400" b="0" dirty="0"/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400" b="0" kern="0" dirty="0"/>
              <a:t>Bell, Andrew. Age, Period and Cohort Effects : Statistical Analysis and the Identification Problem. 2021. </a:t>
            </a:r>
            <a:r>
              <a:rPr lang="en-US" sz="1400" b="0" kern="0" dirty="0" err="1"/>
              <a:t>Routeledge</a:t>
            </a:r>
            <a:r>
              <a:rPr lang="en-US" sz="1400" b="0" kern="0" dirty="0"/>
              <a:t>.</a:t>
            </a:r>
          </a:p>
          <a:p>
            <a:pPr>
              <a:spcBef>
                <a:spcPts val="0"/>
              </a:spcBef>
              <a:spcAft>
                <a:spcPts val="488"/>
              </a:spcAft>
              <a:defRPr/>
            </a:pPr>
            <a:r>
              <a:rPr lang="en-US" sz="1400" b="0" kern="0" dirty="0" err="1"/>
              <a:t>Etc</a:t>
            </a:r>
            <a:r>
              <a:rPr lang="en-US" sz="1400" b="0" kern="0" dirty="0"/>
              <a:t> </a:t>
            </a:r>
            <a:r>
              <a:rPr lang="en-US" sz="1400" b="0" kern="0" dirty="0" err="1"/>
              <a:t>etc</a:t>
            </a:r>
            <a:r>
              <a:rPr lang="en-US" sz="1400" b="0" kern="0" dirty="0"/>
              <a:t>  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0358" y="796430"/>
            <a:ext cx="1671638" cy="371475"/>
          </a:xfrm>
          <a:prstGeom prst="rect">
            <a:avLst/>
          </a:prstGeom>
          <a:noFill/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Times New Roman" pitchFamily="18" charset="0"/>
              </a:defRPr>
            </a:lvl1pPr>
            <a:lvl2pPr marL="603647" indent="-232172">
              <a:defRPr sz="1950">
                <a:solidFill>
                  <a:schemeClr val="tx1"/>
                </a:solidFill>
                <a:latin typeface="Times New Roman" pitchFamily="18" charset="0"/>
              </a:defRPr>
            </a:lvl2pPr>
            <a:lvl3pPr marL="928688" indent="-185738">
              <a:defRPr sz="1950">
                <a:solidFill>
                  <a:schemeClr val="tx1"/>
                </a:solidFill>
                <a:latin typeface="Times New Roman" pitchFamily="18" charset="0"/>
              </a:defRPr>
            </a:lvl3pPr>
            <a:lvl4pPr marL="1300163" indent="-185738">
              <a:defRPr sz="1950">
                <a:solidFill>
                  <a:schemeClr val="tx1"/>
                </a:solidFill>
                <a:latin typeface="Times New Roman" pitchFamily="18" charset="0"/>
              </a:defRPr>
            </a:lvl4pPr>
            <a:lvl5pPr marL="1671638" indent="-185738">
              <a:defRPr sz="1950">
                <a:solidFill>
                  <a:schemeClr val="tx1"/>
                </a:solidFill>
                <a:latin typeface="Times New Roman" pitchFamily="18" charset="0"/>
              </a:defRPr>
            </a:lvl5pPr>
            <a:lvl6pPr marL="2043113" indent="-185738" algn="ctr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Times New Roman" pitchFamily="18" charset="0"/>
              </a:defRPr>
            </a:lvl6pPr>
            <a:lvl7pPr marL="2414588" indent="-185738" algn="ctr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Times New Roman" pitchFamily="18" charset="0"/>
              </a:defRPr>
            </a:lvl7pPr>
            <a:lvl8pPr marL="2786063" indent="-185738" algn="ctr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Times New Roman" pitchFamily="18" charset="0"/>
              </a:defRPr>
            </a:lvl8pPr>
            <a:lvl9pPr marL="3157538" indent="-185738" algn="ctr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260712-4CA6-4692-BEE7-4DF5B86284FE}" type="slidenum">
              <a:rPr lang="fr-FR" altLang="en-US" sz="1138"/>
              <a:pPr/>
              <a:t>13</a:t>
            </a:fld>
            <a:endParaRPr lang="fr-FR" altLang="en-US" sz="1138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5150546" y="831259"/>
            <a:ext cx="28940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950" b="1" dirty="0"/>
              <a:t>APC literature (2020-21) </a:t>
            </a:r>
          </a:p>
        </p:txBody>
      </p:sp>
      <p:sp>
        <p:nvSpPr>
          <p:cNvPr id="18439" name="AutoShape 2" descr="data:image/jpeg;base64,/9j/4AAQSkZJRgABAQAAAQABAAD/2wBDAAoHBwgHBgoICAgLCgoLDhgQDg0NDh0VFhEYIx8lJCIfIiEmKzcvJik0KSEiMEExNDk7Pj4+JS5ESUM8SDc9Pjv/2wBDAQoLCw4NDhwQEBw7KCIoOzs7Ozs7Ozs7Ozs7Ozs7Ozs7Ozs7Ozs7Ozs7Ozs7Ozs7Ozs7Ozs7Ozs7Ozs7Ozs7Ozv/wAARCAFaAOEDASIAAhEBAxEB/8QAGwAAAgMBAQEAAAAAAAAAAAAAAAUCBAYDAQf/xABFEAABAwMCAgQLBwMDBAICAwABAgMEAAUREiEGMRNBUZEVIjVTVGFxcoGS0RQWMjOhscEHI1JCovA0YoLhJPFDcyWTsv/EABkBAAMBAQEAAAAAAAAAAAAAAAABBQIEA//EACwRAAIBAgYBBAEEAwEAAAAAAAABAgMREhMhMTJRBCJBYfChFCPB4TNxgZH/2gAMAwEAAhEDEQA/ANW664HVgOKACj11HpnPOK+an6OHWX20vF9wFwBRAA2zvUvuwz6Q53Cu+Nakl/RxOlUuZ7pnPOK+ajpnPOK+atD92GfSHO4Ufdhn0hzuFPOpfULKq/WZ7pnPOK+ajpnPOK+atD92GfSHO4Ufdhn0hzuFGdS+oMqqZ7pnPOK+ajpnPOK+atD92GfSHO4UHhlgD/qHO4UZ1L6gyqv1me6Zzzivmo6ZzzivmpmiHZXJaoaLy0qQnIU0HEFQxudvUKtM2CHIYQ+zMU42tIUhacEKB5EU86kvb8Cyqn1iLpnPOK+ajpXPOK+Y1oPu0x6Q53CuTvCyFnLcxaDpI3TnfvpZ9LoeVUEnSu+cX3mjpXPOL7zTNrhN8KHSXBWAonKRuRnYd3/DQjhF07LuBGnGClOdW/XvtS/UU+h5NTsWdM55xXzUdK75xfeavGxw/tht5vaPtZTlLWRrHI5057Aa6L4YbZW225dtK3SEtAjBUQCSBvucA/AGjPp9Bkz7FvSu+cX3mjpnPOK+ambPDTT7hWxdekQh4pWEgHBB3ScHYiuy7Pbm3C2u46VhSUFKlJBClfhHtPVTVal1+BZVTsTdM55xXzUdM55xXzU1kQLRFbW7IuqGkIX0alLWkAL56fb6q5uR7E0y0+5e2ENP56JanUBK8HBwevBp5tPr8Cyqnf5F3TOecV81HTOecV81M5cKzQNH2u7tMdINSOkcSnUO0Z6qup4bjrSFJkuEEZBAG9GdS6/AZVT6zP8ATOecV81HTOecV81aH7sM+kOdwo+7DPpDncKWdS+oeVV+sz3TOecV81HTOecV81aH7sM+kOdwo+7DPpDncKM6l9QZVUz3TOecV81HTOecV81aH7sM+kOdwo+7DHpDncKM6l9QZVX6yjRRRU07zSRf+kZ//Wn9q7Vxi/8ASM//AK0/tXatCCiivKACis1eb/KtN0uKgjp2ItvafSzsnUtTi0nxsE8gO6oDimY4IuYkdlSrg5De6R8hA0BRyFaevAxkerrzW8D3M4kajNeHcVl1cXOp8KqNtGiA26pH/wAhOpwtnBBTzTnmDgjHwrheuJ7nEiNtiIzElOth3UXtQA6QJwnxfGVg5I2x20YJMMSLlostytcUW4/YnIqFOaX8K6VQVnGRjGrJ3VnfsqpA4UuMC1vQm5oUl1mO3pLrmElOzhB6sjlgY23GKk9xW/BRKcWwXUt3QxMuOBOhOBuAE5O55YJ7TUrnxO+iDe1MtIaNvQoI0vDplEY30FJATvsTn2Vv1mfSLvAd/VdYMNcp0iNBRqkh9wI1pdznlhSinbB6jTKRwvNk3J2Qu4OdG486ooS+4kdGpsBKcA4GFDNd0cTLVxGu0/ZUaUuBrpA9lzJZDmooxsnfGc86WwuKpzNhZnykKlOi2pkLTkICllzT1J2P/MUevcPSXUWK9C72yWuchbcRpCHR0qwXToKVkjcHcgjly36sWrFZJlrkqdfmqfS4yErSpxSsrClHUM8vFIG3ZS6Zxu7Bta5TtvR0zcp1hbPTnfo+ZSdO+3bimCb/ADX7jc40S3NutQEAh0yMdKpTYWkAaT24zmk8bWoLCLneFroeLjem5LCUl0E/5FrCRpA0kBWyvGzkhRG1Ob1ZlXZ+3qD62kRX1OrLayhZBbUnYjluofDNSsl3N6tfhBDBZaWohnWTlaRtqIxtvnbsx21mLbxRdGrPc3ZDqJ0uIGlakrQWMKVjIUhOR2lKtxin63/zQPSv+luRwncxZHrfDnBC3Jjz4dU8sLAVnR4w5kHGc/vV57h+W9I6db7WoyIryuZ/K/F1dfVURxXjiCJalMMK6dAKnW3yoIUUFQxlICgcbHPwFcLXxJMnM2515ttCn5L7a0MuA4CELICsjY+KOsdR68UNztqHpO8nh6YX7fNYXHVJiPPuKaezoWHSSdwMgjbBxXC9cLTr8yx08hmK42xIbUI5UE5cKdPtG2/bUI/F8uVEgvphRmenmKjvByQdLeEFX4tOCfZkbc99u33mej6Gy02tTs6QwFyXw0hKW1H/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/eNQqlHxoNJnA680zUfeaF5t75R9aPvLC82/8o+tZpppb7qWmxqWo4Aq74DuPmP8Aen60pUaMdGxqrVeyG54jhE7tPfKPrXn3ign/APE92/hH1pT4CuPmB86frR4CuPmP96frSy6HYZlXobfeKD5l75R9aDxHBO5ae2/7R9aU+Arj6P8A70/WjwFcfRx86frRl0OwzKvQ2+8cHzT3yj60feKDnPRPfKPrSnwFcfR/96frR4CuPo4+dP1oy6HYZlXovsXe1R5Eh9uO8HJKwt04zqISEjr22SK7/eKD5p75R9aU+Arj6OPnT9aPAVx9H/3p+tGXQ7DMq9Db7xQfNPfKPrUXb9b3mVtLaf0rSUqwMHBGOeaV+Arj6OPnT9aPAVx9H/3p+tGXQ7DMq9DKNfLbEjNxmI7rbTSAhCQkYAAwBzrp94oHmnvlH1pT4CuPmB86frR4CuPmB86frRl0OwzKvQ2+8UDzT23/AGj60feKDjHRPfKPrSnwHcfRx84+tHgK4+jj50/WjLodhmVeht94oPmXvlH1o+8UE/8A4nvlH1pT4CuPo/8AvT9aPAVx9HHzp+tGXQ7DMq9DYcRwQcht7Puj60feKDnPRPfKPrSnwFcfRx84+tHgK4+jj50/WjLodjzKvQ2HEUEcmnh/4j60feKD5p75R9aU+Arj5gfOn60eArj6OPnT9aMuh2GZV6G33jg5/Ke+UfWpfeaF5t/5R9aT+Arj5gfOn60eA7j5j/en60suh2GZV6HH3mhebf8AlH1o+80Lzb/yj61nH2HIzxadTpWOYzmuVei8am1dGM+aG1FFFTCgLHfzl+8ahU3fzl+8ahVuPFEmW7Llp8qR/f8A4rZ9VYy0+VI/v/xWxWpKEFajhKRkk9Qrg8rmjs8fixbK4jtcS9sWZ6SEzZCdTbeknPPr5DkaaCvhV0XOvMi58bxFFKYU5tLOepI5H4eJt6zX0y8ccQrRw3Cu/RmQqclPQMoVgqJGTv6uVZqULYcOr/k9I1L3uamisEx/UaYm5QLdc+HJEJ+c8htOtzxQFKABGRvz5V1k/wBQJL1xmx7HY3bmzA/6h8OhAGOeBg55HurORU6HmRNwaT3jiqy2B5tq6TRHW6CpAKFKyM46garQON7FKtEW4vTmoiJOoJQ8oAhScah8MjvFY3jqfaZHGHDs6Q6y/bFIKlrI1oUjVvt106dHFPDJBKdldH0K1X+1XxtS7ZOakhP4gk4Un2pO4pjXx21Xaz2/j24Xq0oLVmjRSXOjRpSokAAJHVlWMCtNH/qNJSmJMuVhdhWuY4EMy+mCufIlOOX/AAZrU/Hkn6RRqL3N4aVQuJLXcLxKtMaRrlxBl1Gk7bgHfrwSKzU7+oklu9zLPbrC/OlRlYAbc2UBjJO23Oo23i6zx7tepMi0It8iG0FSn04KnDkDTyG+T8axkytqh41c3lFfOk/1RlIaanyuHJLVrdXpTKC8nuxj9aZXv+oCYdxj22zW5y7Snm0u6W1YASRkdRPLf40sipe1h5kRlb+KxP4wncPfYygw2uk6fpM6/wAO2Mbfi7eqtDXyvhC7of8A6j3y5zWVQAISlPIeOC1hTec91aPinjGCOE7jJs1xZfkNoSjLS8lvWrTq/U91bnRamopdGYz0uxhc+OuG7RLMWXckB5P4kNpUvT7dIOD6qcW+fFucNuZDeS8w6MoWnkaxfBHBNkPDMaZOgszZMxvpVrfSF6c8gM8tsfGrd34ggcCsQ7Ja4DkuS8SWIiFHYFR69zuc49h7KUqcW8MLtjUna8tjWynvs0V5/Tq6JCl4zjOBmlXCfEQ4osqbkIv2YFakdHr18uvOBSGBxwbq5NstztjtsniMtSG3FZCwEk7bDfG/fWW4Q4xm8P8ACP8AYsTsuIw+rp5PSaUoKiNhseojvrS8eTi9NdDLqK66PsNFY28f1CjQWbei3wnbhMuDSXWo6DghKhkZODv6vVUbT/UJMp+bBuNtct9wisre+zrVnpAlOogHA3xvyrzyZ2vY3jje1zaV5tXz+F/US5Xlgu27heS8wAsOOhzZJAJwMDfq76qf0iucx2HIguRHls61O/a1KJTqwkaPbjetOhJRbfsLMTaSH198rO+wftS6mN98rO+wftS6u+lwRwVOTG1FFFRyoLHfzl+8ahU3fzl+8ahVuPFEmW7Llp8qR/f/AIq/x7MmxeFJKLew69JkDoUhpBUUhX4jgerPxxVC0+VI/v8A8Vs8Z6q4vIeGomddBXg0fMbX/S6S5YGm375MjF9sLdioHiJURyIzv1d1ZtNuvyLFD1W2StywzVLDamlYW2sg5HaApBzjqVmvuWPVWf4u4be4hgtJiTnIUqOvW04knBPYcewUoeTLF6j0lSVtDBXviV3iPijhdRtUiCy3ObwqQnClqK0ZA9QwO+qSLO1w7d7pHvdlnzekVrhuRFLSlzc7EpPXkduN611v4N4gl8QQrrxPdI8oQN2G2E4yeonxR14PXyreY9ValXjC0Y7f2ZVNy1Zj+F+FrW/w8x9v4cZikrU4mO+ovFGrAzlQyCdI2pXxPYkq434bYjWwqgMjStKGctIGrkdsCvomPVRgV4KtJSxHq4JqxluMeGk3DhCXb7VGaZdJS4httIQFlJBxt6q+fwIMGXFgW1PCVyk3AEIkB591ppONtXPA7tq+0bV7ThXcY4RSppu5gOE7fIjf1Dv7zsV1plSAltxSTpVuORPPlSCVwzc7tfOLmmorqC9hbClpKUukOA4B5HIFfXceqvcDspryJKWL/X4Flq1j4/Jvl3uvB7HCLPDktM0JbYWpbZSgJSRg78jsM52G9dkwbh/T/imPcV29+4RHoaGFrYTqKVBCUn9U+rY19UlSo0FhUiW+1HaTjLjqwlIztzNTbW282lxtSVoUAUqScgg9YNa/UaWUdGLL+T5twoiVe+PrvcLlZno0WbCKOjfaISpOUAA5GCSBvWqufBlnk2Wbb4cGPDMtsJK2mwncHKScdhrRUEgc68pVW5XWhtQSVmfLLRxRxDwZF8CXSwSJYj5Sw8znCh1DOCCPXzHLFcrkq+pvVn44fs7q9KSh6KhB1tDKwNjvulWc9vtr6vtRgdlbz1e+HX3M5ftc+XMeEeL+MVX5NrkQoUKG42kvJwpwlCgB6zlXVnl669tVsmt/0cnxFQn0yVrWQyWyFnxk9XPqr6jgdlGPVQ672S0VvwGX8nyIQrrw3M4f4lTbHpbLcFDL7SUHW0dJB26tjXZLVz4t4lm8QC1vw4ceA402HUkLdJQoAY6z4x5eqvq2PVQB6qf6h721/gWV8mO/pvDkROCAzIjuMO9I6ShxBSrf1GuH9J4UqDwzIblxnY6zLUoJdQUkjSnfetzj1V4eVebqtqS7NqNrfBkr75Wd+H7UuphffKzvw/al9UqXBE+pyY2oooqMVBY7+cv3jUKm7+cv3jUKtx4oky3ZctPlWP7/APFbOsZafKsf3/4rZ1weVzR2ePxZ7RRRXKdIUUUUAFeV7VK73Jq0WmVcHt0R2isjONWOQ+J2ppXdkJuyPl3HvFM9vjJJt7732a0aC8ltZCSoqGc9vUN6+npvEDwU1c1yW24jqErS64rSMK5c/bXx2yNX+ZY7qtrhxc9F6JKpWvTggk5A9SiT8K7t3dcz+kM62v5S/bpDbZB56SsEfrkfCu+pQTUYr20/9OeM2m2fVmeI7LImiEzc4rkk8mkugk1Kdf7TbH0MTrhHjOufhQ44ATXzTiKy2+zw+EJcGOliQ4610jiBgrOEnJ7d6nw/Bst24y4iVxKW1yUPKDSH16RpyQSN98AJ9gryyI2xXdv7sbzHsaH+o1ygz+BLkmJLZfLS2g4G1hWn+4OeOXI91PeHLnBctcCCiWyqSiI2VMhYKx4o6udfI46IzfCfF7cJZXGTKjhlR/1I6VWD3YrSX2O7w+jh3jGGnIbYaZlpA/EkpAH6ZHy16SorCofP8GFN3xH0Z28W1iSuM7OjoeQkqU2p0BSQBkkjsxvS2Zd7VfrNPjwL5HbV0Kgp9t0ZZ/7uY2FYKzWJ3iWxXziG4SG4j9zVoYddOEJSFA4z1AkBPwrjElu223Xvh2dbILUtq1rP2qLjLiQNtWOec5ztXnkJN2eqNZj91ofQLNKg8O8LQxcL4zIaSCkS3HBhw6icA5OccvhTuFOi3GOJEOQ3IZOwW2oKFfJhY37rwbw1JhSYipMRDq0w5SwEupDhJIB58gD6jzrbf07u7V44dUtqAzB6B9TSmmB4hVsokfNWatKycr+5qE7uxq6KKK5j1CiiigAqJqVRNAGSvvlZ32D9qXUxvvlZ32D9qXVXpcETKnJjaiiioxUFjv5y/eNQqbv5y/eNQq3HiiTLdly0+VY/v/xWzrGWnyrH9/8AitnXB5XNHZ4/FntFFeVynSe15muKZbDklyMl1JeaAK0Z3API/oe6huWw5KdjIdSp5kJU4gHdIVnTn24PdQB2qndLVEvMFcGc30kdzGpGojODkcvXVzNFCdndAV4UGPbobUOK2GmGUhCEDqFKHuCbC+uYpyH/ANcrVIAcUAs6tWcZ7d/iadCS0ZJjdInpggLKM76SSM94oRIacecZQ4lTjWAtIO6cjIzWlKS2YmkyhN4btdxZhtSo+tEEgxxqI0EYA5HfkKpXfgXh+9zvts2CFPnGpaFFGvHLVjnWhzVZE5DlxehBKtbLaHCcbEKKgP8A/JpqclsxOKFDXA/DzMGVCbgBMeWpKnkBavGKTkde2DWZ/qC+p82vgq1pIVKUjWAc6W0/hH6Z/wDGt49PbYuEaEpKiuSlZSRyGnGc99WcDnitRqyjJSeonFNWQrVw3bHbA3ZHoyXIbaEoCDsduRyOvO+apwOBeH7bHksx4ZxLbLTqluKUpSD1ZzsPZTxyQ0y4024sJU8opbB/1HBOO4GvVSGkyEsFwB1SSsIzuQMAn9RWccrWuPChBM4C4emwo0R2EQ3FSUslDigpKSckZzuMmm1ptEKyQUwrewGWEknSN8nrJPWauFQAyTiq8Oe3MckoQlQMZ7oVZ6zpCtvV4wpOUmrN6BZJlqivM1UnXBuCuKlxKiZL4ZTp6iQTk+rxTWTRcorwcq9oAKialUTQBkr75Wd9g/al1Mb75Wd9g/al1V6XBEypyY2oooqMVBY7+cv3jUKm7+cv3jUKtx4oky3ZctPlWP7/APFbOsZafKsf3/4rZ1weVzR2ePxZ7Xh5V7Xlcp0mRnWx6XxZPmwHgxcIrDBaUrOhYOvLax/icD1jAPVSZfEc1N2ubsaM7FmPrhxHELQCphRDuSASArlsc4OR7K+hpYaS8t5LaQ4sAKWBuoDkCfie+uEi3QJPSpkRWXOnSEuBaAdYTkjPbjJ769VUXujzcejIN8SXq2Fa7iA/HbUqMklCEul0pCm9QQSASSU49aT1014fvVxu87oH2uh+wNdHN8XZUjOMJJ6sDVt/kmnTFqt8aMIzMNltoLDgQlAxqByFe3IBzVhDTbZUUISkrVqVgYye091KU4tbDSfZi7rLdg8UzeIBqXGtiWYr6Ebno1AqWcdeCps/A1Tj3CdZX5cp4pZmXdpmTokZKY5U6UHVy2QlbefYa3ghRkh4CO2A+cu+IP7hxjJ7dhjevH4EOSvU/GZdUUFvK0BR0nBKd+o4G3qpqorWsLCzHzL5eLTNNnVcGpjz/RBM0spSY+tRSdSRsRtt7d81zl3C52y5TI6ZyJUp37LG+0IaRqQD0yt0khOrqHVuNq1jNitMeI7Eat0dLD35jYbGF+3toTYbSiMuOm3Rgy4AFo6IYVgkjPbgkn40Y49BhZlW512ckx+kLa50ZMpDK39CdRDaCkrCCQk5OCM8t9s0/wCGLi7LtxbmPrcmMuFt4OtJbUFYBxhJwdiNxzFXE2e1Mspjpgxkt4UkILacHV+L256+2uTFhhRZkd+M2lhuOlehltICdSsZWfXgY+JpSlFrYaTQk4salzL3BTAWftFujuTkNjk4oKSkJPtBWKWJvDjl1a4sQhfQSW34sdpe2UIQVg47StCvhit8I7P2gyA0jpVJCC5p8YpBJAz2ZJ765rt8RxtptcZpSGVBTaSgEII5EdlONRJWsDjqfO7ldL3LsT7cqRqamRQ+FLbaToIWjZASolSPG5ncbdtNmFXa3vzZibmlTbVzaaea6Af3ytLKFKJ5p/FkAdnXWkbsVnj9Ilu3RUdNssBpPjDOcezO+KtmFFUlaTHbKXFhxYKB4yhjCj2kaRv6hTdRWskZUH2ZBN+uzUeJelzWXmJklLHg5LQBb1K07K5lY6wdufKuLU243BNhuUq4MuNzZyVoipbA6HxF7BXM4689fZWubstsanqntwI6ZSskuhsBWTzOe2oosVqblGSi3xkvKVr1hoZ1dvqNLHH2Q8L7FvDF0lyBJi3WQVTmVJUtBbSkJC86dJScKScHB59taKlQ4ctrbrBjxm2EMvdMW2kBIWsAhJPszkU1rzk03dG1f3Paia9rw0hmSvvlZ32D9qXUxvvlZ32D9qXVXpcETKnJjaiiioxUFjv5y/eNQqbv5y/eNQq3HiiTLdly0+VY/v8A8Vs6xlp8qx/f/itnXB5XNHZ4/FgTikSOLYC3GMMSgzJf+zsvlr+24vONjnOMjmQAerNPTuMVl0cL3ACFEVc2zBgykvso6D+4Qk5CVK1YwM4ziueOH3PeV/YsR+Mra+lp1aJDDD7K3mnnm9KVpQMqxvnYdo36q5M3Vu58R21SYsmPmO8tHTt6daTowRue47+qoL4ObetltgPSipuFHdYWUpwVhaNOR2Y51bt9nubVwiybhcWn0xWVNIQ0xo1Zx4xJJ38UcsCt+j2M+oW8RSXfvU1FU/dUsfYi5otwJVq14yQAdsVdVxVBt7QjrZuLv2cNNuuKZKlJUtI0BXWVHIGw588V3uVnuL17RdLdPZjLEboFJdYLgI1as/iGKj4AecbfL8pKnZEmO+tSW8DLejIAz16Phmi8LK4Wd9D0cVw8BJjTEyDIMf7P0WXNenXjY4wU75ziq54ihSZ8RRfmRXGlPJdilAGVJQFEL58gQQQcHNcLnaZbV9YkQ5Qbdlzi8CpvUlGmPowoZ3B0+rnXqeEHXJwnyZyVylqeU8UNYSdbYbASM7BIA7c0LAHqLPh6I+qNcFuzIkZLLjoDjYSh9ASk6iNzgZ25HnXY8TsJYS4u3z0KdWlDDamQFvFQJGkZ7Ac5xjrxUZXDaJkGLEdfIQxEXGUUjBOpKRkdn4a4uWW9PpYcfukZUuG4Fx3ExiEnYpUFjVvqCurGMUvQP1FSZdGLpxDYiy262qPPeZdQ6jSpKgwo47lDem3EtwdhWvo4p/8AmS1iPH9S1bav/EZV8KpxuGpKbixPlz0vPNzVyl6GtKTqZDekDJwBjPXVq58OR7zdWZNx0yIzDSktxlDYLJGVnffYYHxovG66DWxXt3EaWeH0yboVGVHdESSllOsl7UE7Af5ZBHvCpucYQI6i1Ijy2ZAdQ19nU1lZK86SMEgg6TvnbrxS268Motg12dYhtSZMYFpCNQQ4HRhYGew7jrxVa/Wa5Jmwbg7NbcnvT2GkKaYIbaQkLI8Ukk7qJO9bSg9TN5IZTbuzcpdvaDb8Z+PPw606kBaMsOkEcwc+rPKu0HiOI1FjR2Pt9zWI6HluJaBUlCvwqXyGT2DfblQ1w7KcmifOmtuyunS4eia0oCEtrQEgEk83Cck1yh8M3C06FWy4tIUuO0xI6ZjUFaBgKTgjBwTzyKz6LD9RZVxdASpJ6CWWFyBGRIDX9tbhVpwDnPPbOMVQgcTtPNpuNxffiBlqQpTPR4bWhC0p1dZyMge0mui+F7iptmGbm39gjzEyW0dAek2Xr0FWrGM+rPKpOcHpdihhyYpI6B9sKQnBBcdS4FD2FPxp/th6iwri6Cyh0yo0yKptsOht1nxloKgnKcE53I25jPKpOcVw2kuh2LLbebdQ10C2wFqKwSnG+MEA9fVjnVV3hm4XBzpbpcmnXW0JQyGWNCUjWlSiQSSSdAHYK73Th16a9Mdaej4lJbSpqQx0iCEauYyP8gcjGMUv2x+oetOB1pLmlSdQBwoYI9tSNVrZEMC2RoanVOlhpLZcVzVgYzVk15M0ZK++VnfYP2pdTG++VnfYP2pdVelwRNqcmNqKKKjFQWO/nL941Cpu/nL941CrceKJMt2XLT5Vj+//ABWzrGWnyrH9/wDitnXB5XNHZ4/FnteUE4rzVXKdJ7RUWnUvNJcQcpUMg1OgAryvaKAPKK9ooA8or2igDyivaKAPKMV7RQB5RXteUAFFGa9oA8or2igAqJqVRNAGSvvlZ32D9qXUxvvlZ32D9qXVXpcETKnJjaiiioxUFjv5y/eNQqbv5y/eNQq3HiiTLdly0+VY/v8A8Vs6xlp8qx/f/itnXB5XNHZ4/FlK6W7wnH6AuraSTupH4sYxsequEKzCGt9f2l5ZeCQd8adOeXefhgdVNCcV5nO1c12dFitbBi2MDPJAG9W6q23ycx7tWqT3AKKKKBhRRRQAUUUUAFeV7UVDIIoA9yO2jNImLPeGmkIN+cUUkHJZBzhODnJJ3O/OrC4F2Lylou+lO+lPQJIGc+vfq7vbTt8iuNcivFKCUkk4AG5pUbddCgarwrPjEkMgc9OOXZpV83qqmhM15w20S1SQggvvlIA5AaRnIJ6z7R66LBc5pl3h2R0iZIDOshIw34wxgEb554Pb1dezZdydbW3mG4GlEBTqlJAQMcyCc/p10oRaZaJDehcR0BQU4nokqUcEZydPt3yKcrgIdRlYR0g3RhIwg+zr+P6Vp2Erl4HavaXWyVrSYruzzOxT6v8An8HrpjWDQVE1KomgDJX3ys77B+1LqY33ys77B+1Lqr0uCJlTkxtRRRUYqCx385fvGoVN385fvGoVbjxRJluy5afKsf3/AOK2dYy0+VI/v/xWzrg8rmjs8fiylc4Ts1lKGnQ2QrJJB7OrBH/M1xg2t6It4rluKDiUJSlI0hGnPLnz/gUzzXmc1zXdrHRYrWsYtscZJwgbnrq3VW2+TmPcq1Q9wQUUUUhhRRRQAUUUUAFFFFABXle1zffRHZW86rShCSpR7AKAFHEN3MARorDiRIludGnbJSCDuB25wBXVmO+1FS20gMqUCSBuontJ9p7Sd+fOqUWQ22TeJmpbs1QTFbSkqIR1YAyd+ZxTEuSktqW2yltSubju59WEp5+zIrb00M7iqKDHcSk2d6Mh5zLjgkEKKjjxjg75329XKmciFJfS29HlPx1NnWlsqyHPUvOdj6t6Izc6LqclqEwKJUCgAKbGcgAdeB189uRq+y+0+jU2sKGcH1H19lJsEhXIXqcalteK6kEqSP8AUM4P0PYSOVMo8pqSyHW15SeYOxSewjqPqri80hLpSsDonjg9WlX/AL/5zpfco0dqE0iay4+A8SOg2JOdirt7T66FqPYd605xqHfRkEbGsowmzKt76RbZ4aGnLZCzq8Y45HqNaKAppcNpTTa20YwErSQoe0Gk1YE7mavnlZ34ftS+mF98rO/D9qX1WpcETanJjaiiioxUFjv5y/eNQqbv5y/eNQq3HiiTLdly0+VI/v8A8VprrPXbofTts9MrUE6BqyfYEgk91Zm1eVI/v/xT3iUsi0K+0KWlBWndCiDnPqBP6Vw+T/kR10OLJympN1tbKo75iOOoCtaCTpyOrlnftqMW2TGS/wBJc3j0gToIAJRjOcasjfIHLqqzaj//ABMQE5/spwck5GNjk71byDyrlb9jpKtrGLZHBUVEIAyeZ7quVVtvk5j3BVqh7jQUUUUgCiiigAooooAKKKKAPDWeu0lN1kNwYy0vMpWenShf41J/0ZHLfnn9cEUxvV0Rarep4jU4fFbR1qVVCy2nwbEUXsfaZilOPOBISUA74JHMjPPrJzWlormXq7DGIwelXJewXD4qVA7BO2w7BkfHAPs7py85rz/bT+EY5ntqs+4+6tuPDbSG+bizsNPYOvJ7cY2Pqq0FONpx0SQlI2CVfpyFIaKUlN2ElamXI4YB2Cwc4wnr+b9Ph59iXMZjvuL6OQhKSpbZwHCOo4xlO57OddY0kT8l1hxgJXs28BlWOvYkEVcW803gOOJRnlqIGd8fuR30XCxUbSuQwUlwKH4VIWnxknrGRj9vXXEXJyDDC7m0UK6QtpKPH1gAnVgcsgE13WtAcMuO4HE7B4IVkYHX7R+o+FWstupSoaVA7g86AFrfENvdYW6lTvic0FpQVzI/DjPUavRpCJUdD7YUErGRqSUn4g8q6BKcYCQPhXu3IUOwGSvvlZ34ftS+mF98rO/D9qX1VpcETanJjaiiio5UFjv5y/eNQqbv5y/eNQq3HiiTLdly0+VI/v8A8Vob6B4NJLnRhKgScgH2DKTv8Kz1p8qR/f8A4rQcQFAsz4U4pBI8QoOFauYxjr2rh8n/ACI66HFkVNSH7NGTBc0r6NOFLXoONOP9IIzy6sd1eQIVzjl7ppiCFJbDYypekgeNz3326+rPXVq0Y8Dwhq1f2Eb5Bz4o7KtkjFcrfsdNita8+DY4JydAyat1Vtvk5j3atUPcEFFFFIYUUUUAFFFFABUXFpbQpaiAlIySeoV7WU4pnuSVswozig2mQhLpQojpDn8v2dvd204q7sJux1YzdbqZ8gD7OxuyjG4HVkHkTzPIgBIPXTdpC0oXImlGpagEJAxpGfFB7TvUIMRDKAjXnozlxQxgq7B6h9PXVlKlPOleg6E7Iztv1mm3cSR1aQUI8Y+Md1b9dRP98lJHiDnn/VUHFPOLDTekD/WrPIdntP8Azqrqk9GAkowByxyrJokppC04UM9dKrlHQ8pCHYipyRkEaiNCcg5I/wBW6RtjPt3q+p1TxKGTpCSNSiP2+H/DVedONrZBRCkyvFKiGEalHf8AU700JnsOAmNH6OOoMoUckIJVv7VZ7Oyou2ZhcZMdDr7aA6pzxXTnJBGOew3zjlsK9jyulYVJ6FcXCiFIfGnV66k5dozEZMh8uNIWopGps5yATy7MAnPqo1DQrM8PtMNOtCZMKXTnCnSSnckYPPr7eoZzTCLH+zR0s9It3TnxlnKjv11Rb4ns7jXSiahI6gsFKlbkbA7ncHl2UwYfbksIeaJKFjIyCD3Gh39xaGVvvlZ34ftS+mF88rO/D9qX1WpcETqnJjaiiioxUFjv5y/eNQqbv5y/eNQq3HiiTLdly0+VI/v/AMVrpEZuSgId1YByNKykg+0GsjafKkf3/wCK2dcHlc0dnj8WUJrEpqAli2LDbiE6UFZyEjSQM5yTviq8Zi9Dpw7MZBUE9EVN6wnnqyAU9WOvmPhTfavDiua50WKtqCha4wWQVBAyQMAmrlVbb5PY92rVD3BBRRRSGFFFFABRXlULnc0wG8JHSPrH9toHc+s9g9f80AcbzcVsI+yxiftLqcpKdygctWP29dUrZADLaFhsOODCUA7gf9xz2fqcnsxRtUR0ypLr6i47IfUsLVlPi42xudtsA7DmRyGXZkLbbDNtYDy8hJOdDaRyyDg8vVn969HpojG+rLWjpT0QVlKfxnnn1e3t/wDddXXCjS20MrVyHYO2q5EpKA2lxtC1DYJSVEHr3P7kfDqqLEB2O2suXKQtSlFRUrRt/trBoutthpAAOe0nmT21z1mScI/K/wAgfxez1VSMSVLwRcJTTaVA7pbysY7NOw9u+1dC0824G27g8tYwdCkN4A9eEjagC4vo228kJCR8KWXG5ohgdKp5pJSpWEIClEDsHVy/UV1bjyo4Lsqc2tWSQpTWAnPUPGqldbpOilCWUZCiSSGMnGDyBVz9vqppXYF2BMjSI32hCSEhRTl3ZWevnU5VwhsMIdmJKElZCdbZJzgns22BqtAnLlsh1Day4CRpcbwvq/7sDny2/Spy3J6GEKMJiQ70xwArZKcHCt+vkPjRbUVznHvtjdjuOMPNBpOCv+2U53I5Eb7imUZ9iTHQ7HUlTSh4pTy7KXNSJ2hba7e2kkgpWkp0f+WSDn2A0whlwxWy60hlwjKkIOQDSY0Zi+eVnfh+1L6YXzys78P2pfVWlwRMqcmNqKKKjlUWO/nL941Cpu/nL941CrceKJMt2XLT5Vj+/wDxWzrGWnyrH9/+K2dcHlc0dnj8WcpXS/ZnSwMu6Do5fixtz9dL4ZvClPF9DSRpR0QUc74OrOPh+vVTWvNq5bnQyta8+DI+rGrQM4q3VS2+TmPdq1mh7jR7RXmRQVAcyKACjNLrhf7ZbcCRLRrJwG0HUsn2DekIvd64g+0s2uCuK0250fTOKGVbA59QwerPwrSg3qZckhnfuJWLO2hKEpffW6lvRr0hGrrUer2ddLYxk3B1a0tdO4R4y3BpaJOBvucgb7DbYjOc56DhByS2yJcoFTbocPiZCsdXVjbv681oWoLLTYRgqSNgDyx2Y5VpuKWgtW9RTAhNIfeU5MM19bhLijuhs7eKEj4c6ZKecbQlMWI4vUrGThIT6zkg91XEoQgYSkJHqFe1hu5pIroS6lRw0jJ5qK9z+lcktTlqUp1bCSFkoASVADqzy39dXaKQyo41PVpCZLCRq8b+ydx6vGroxFLKQkPKI7MD/wC+813r2gCmi3hDinDJfWokkFRB0g74G3KpuwkPJSlx10hKtWysZ9RxzHqqzRQBV+wMjkp4DsDy8d2a4ybNFlRhHcLugLK9nVZyQRzznr76YUUAK4nD8GG0ptvplJWAFdI8pWQOXM+ursaM3EYSy2VaE5xqUSe813qJobbFYyN98rO/D9qX0wvvlZ34ftS+q9LgibU5MbUUUVGKgsd/OX7xqFTd/OX7xqFW48USZbsuWnyrH9/+K2dYy0+VY/v/AMVs64PK5o7PH4s9pch65KlykdC0Gk6egUo41c9WcZ9XV10xrzArlOkThdwFkji3GN9p8TUH1HRpz43LfOM4q1m4HR/eiD/LxVHPs3FU7yxbI6Gy/CQdbgVqQyg5KSFYOe3GKtx4dtkxm5DcKPodQFpyykbEZHVWjJTahXpbzxkXxsMqcJbSxGSlSU4G2VEj9OuoSuGY05CETLncH0pWlWDI0g4PIhIAx8K8tjVpemSUogoCn1lzS40gadOGyAOfNIPZ41dbmLNBXHafisJXIdCW0pZT4yuYHqzjHxp3aegW0LcG02u2JIhRI7GeZQkAq9p5mrgUgf6h31TYh21+Oh9EJjQtIUMtJGx37KoWpNmmOOiNEZcSpSlhamkgHfBA6+rs66y9dWGw91p/yHfRrT/kO+kt2jWtlLDTkFoFx1KklDaBkpIVp3xzxjb11cYh2yRFbktwo5bcQFpJZTuCM9lFhl7Wn/Id9GtP+Q76S2xFqlOuoRb20qKis9I23seRGxPLbv7ajdxZYTkdD8VlKysLQlLKfG3AA+JUP/oE0W1sFx5rT/kO+jWn/Id9Um4dsdjpfRDjltaQoHoRyxnsqnbUWmYVBmEyQrLgUptG+TggAb7GiwDnWn/Id9GtP+Q76R3RFrhuMdNbkEa9QU2ygjPLBGc9Y3xjlV4QrepgPIgMKBTqADKcmiwF7pE/5Dvo6RP+Q76SWiNbHA6wm3oSpK1OkOtN58dRVgYJ2GcZry6ItEZ+Mw5BbLi16kJbZR4xHVviiwXHmtP+Q76Nae0D40rmJtEK3mc7CY6EAHxWUk74A/eoW+PaFlbCY0fpA654ikI1fizyGdt+6iwDfWn/ACHfXgUDyINV/Blv9Bj/AP8AUn6V1ZjMRwQwy20DzCEgZ7qQGVvnlZ34ftS+mF98rO/D9qX1XpcETanJjaiiioxUFjv5y/eNQqbv5y/eNQq3HiiTLdly0+VI/v8A8Vs6xVucQ1cGXHFBKUqySeqtT4WgelI764vJi3JWR1+PJKOpcoqn4WgelI76PC0D0pHfXLgl0dGOPZ3fix5OOnYbdwCBrSDgHmN+2ppSEpCUgJA2AHVVXwtA9KR30eFoHpSO+jDLoMUezqzCjRiCxGZaIGkFCAnbOcbeupPRmXwkPNNuBJynWkHBxjr9RPfXDwtA9KR30eFoHpSO+jDLoMUey0lAQkJSAEgYAA2FQbisMrUtpltCl/iKUgFXtrh4WgelI76PC0D0pHfRhl0GKPZ2eisSCC8w26UggFaAcA866hICNGBpxjGNsVU8LQPSkd9HhaB6UjvowS6DFHs7MxI0ZRLEdtsnYlCAnPdSu53a2R5am57CFBCMJWpAVuSAU+rmg+vPqq94WgelI76g5PtbydLrzK05zhQyM01GXuhOUeztClMzojchgHonE5TqGNvZU2YceOSWGGmieZQgDPd7T31xF0t45Sm++jwtA9KR30sEugxR7LDrDTww62hY5YUnP/OQ7qlpAGABgbAYqr4WgelI76PC0D0pHfRgl0PFHs7tRmWCS0y22VABRSkDOBgZ9lePRI8g/wB9ht3bHjoCtvjXHwtA9KR30eFoHpSO+jDLoMUeyw6y282W3W0OIPNK05B+FDcdpr8tpCOZ8VIG551X8LQPSkd9HhaB6UjvowS6DFHsuUGqfhaB6Ujvo8KwPSm++jBLoMcezOXzys77B+1L6u3d5t+4uONLC0EDBHsqlVWnwRNnyY2oooqMVRY7+cv3jUKm7+cv3jUKtx4oky3YUUUUxBRRXaO0l5RbKglZHiEnbPrpN2VwSucaKsLjEqKmvwEZSFEZKeWcV4qG6nOrSAMgnUMAg/8AsUscTWFnCva6BsNvht/IHWQeWeuuq4agtLScawQlRKhgqPUKHNIWFlWiu/2R3AOE+N1ah7Kg40psJUSkpVnBByDRiTDCznRXf7I6TgBOQcHxhscE791SaiqL6ArTpKkjdX4s4O3woxx7DCytRVqLFTILwyQUJyMe3s69qgIy3QXGUeJvgE7kDnSxxuPCzhRXdUR1Cik6RgkK8YbY55r37E/pJ0jbPX2c6eOPYsLK9FW34fRJISQooUrO+5AxXNCW0Mh5xJXqUUhIVjkATnvpKaaugwtbnCipKKSo6QQOoE5xXZUfKvE2SEJUSo7DIFacktws2V6K7mI8AdhkZ21DJxzr1yP0UdRVp1hzScHONjtSxoMLK9FFFaEFFFFADaiiioZXFjv5y/eNQqbv5y/eNQq3HiiTLdhRRRTEFSQstrC08xUaKAOyZKwgJ0pyE6dRG+M5xXRuVkLQ9ulWT+HrJBOe6qtFZcIseJnWQ4HX1LTsDy2x1VNMx0OdIQlStesZHI9tV6KMKtYLssIlLDqVK5DAOB1A5ryQ6haG0NjARnfGOdcKKMCvcMTsWDLc3wlCSo5UQNycEfya8TKWkpOlKtJBTkciBj+BXGvKMEQxM6IeWgLCTjXjJHVvmuhmu4UMJ3z1cs86r0UOKYYmdlSXF6ySPHKlH2nnUjMdUkpUEnOcHHLNV6KMEegxM7KkuLUonGTnPx51FDpQkoKUrQd9Kh1/xXOinhVrCuyS16zulI3zsMV1+1KIwUIIKQk7HcDlXCihxTC7O6pbqlatgfG5DHPnXjslbySFBI1K1KIG5NcaKWFDuwooorQgooooAbUUUVDK4sd/OX7xqFTd/OX7xqFW48USZbsKKKKYgooooAKKKKACiiigAqw0hYQFNtlbiskYTnSB14/5yqvVyLLShgsnGrOU+PpyBvjPtrFRtI1DfU7CLJbb1ylKKVEDQfHP/r21wQwnDmhPSqBTpQeekjOdvh30OyZEhRLroaRyO+AB2dp9lcRIiLWsuEjOAgg8hyH8V5K/uzbsXDFYLCVIGpzRnQDzOE7fqTt2VxZQxoeU8nSUkAAE5GQf5xzrkXIIKTlWP9WSOWPrXnSwlYyVchyUN9qavbcC0LcgqIS+ThZRsgnlVaQx0BSNWdSc7jGK8K4eSAT2DJ9Yx/NSIjaVYLmceKDinFu+4mlY4UV7Xlex5hRRRQAUUUUAFFFFABRRRQA2oooqGVxY7+cv3jUKaFpsnJQkk+qvOib82n5RVSNXRaE50tdxZRTPom/Np+UUdE35tPyinnfAsr5FlFM+ib82n5RR0Tfm0/KKM74DK+RZRTPom/Np+UUdE35tPyijO+AyvkWUUz6JvzaflFHRN+bT8oozvgMr5KCA2UL1qIVjxduZr3oorgw6TunBwTnOf/ur3RN+bT8oo6JvzaflFZdS5pQt7i1EK3tqBBdVgg79W5z/AM9depg25GQVOLCcafgM7f8AlTHom/Np7qOib82n5RWbx6NWfYuEWEQ+jcII8Tnv/wAwK8ahwOjAWFg7ZAJPLP8A6pl0Tfm0/KKOib82n5RRiXQsL7FjkSKcOJIKwQrr543/AFq0tMPUdKjjIxz5bZ/n9Ks9E35tPyijom/Np+UU1OwYL7lJwMdGdB8fUNt8Yx9c1xpn0Tfm0/KKOib82n5RWlVt7GXT+RZRTPom/Np+UUdE35tPyinnfAsr5FlFM+ib82n5RR0Tfm0/KKM74DK+RZRTPom/Np+UUdE35tPyijO+AyvkWUUz6JvzaflFHRN+bT8oozvgMr5J0UUVKKR//9k="/>
          <p:cNvSpPr>
            <a:spLocks noChangeAspect="1" noChangeArrowheads="1"/>
          </p:cNvSpPr>
          <p:nvPr/>
        </p:nvSpPr>
        <p:spPr bwMode="auto">
          <a:xfrm>
            <a:off x="6071493" y="494606"/>
            <a:ext cx="247650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950"/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36" y="737701"/>
            <a:ext cx="1741289" cy="26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://images.tandf.co.uk/common/jackets/amazon/978146655/97814665515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46" y="3390572"/>
            <a:ext cx="1824332" cy="28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3907" y="1751134"/>
            <a:ext cx="2364447" cy="33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87488" y="1052736"/>
            <a:ext cx="979308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9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1135"/>
            <a:r>
              <a:rPr lang="en-US" sz="2000" spc="-9" dirty="0" err="1">
                <a:solidFill>
                  <a:srgbClr val="FF0000"/>
                </a:solidFill>
                <a:latin typeface="Arial"/>
                <a:cs typeface="Arial"/>
              </a:rPr>
              <a:t>apcd</a:t>
            </a:r>
            <a:r>
              <a:rPr lang="en-US" sz="20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FF0000"/>
                </a:solidFill>
                <a:latin typeface="Symbol"/>
                <a:cs typeface="Symbol"/>
              </a:rPr>
              <a:t></a:t>
            </a:r>
            <a:r>
              <a:rPr lang="en-US" sz="2000" spc="-9" dirty="0">
                <a:solidFill>
                  <a:srgbClr val="FF0000"/>
                </a:solidFill>
                <a:latin typeface="Arial"/>
                <a:cs typeface="Arial"/>
              </a:rPr>
              <a:t>dep </a:t>
            </a:r>
            <a:r>
              <a:rPr lang="en-US" sz="2000" spc="-9" dirty="0" err="1">
                <a:solidFill>
                  <a:srgbClr val="FF0000"/>
                </a:solidFill>
                <a:latin typeface="Arial"/>
                <a:cs typeface="Arial"/>
              </a:rPr>
              <a:t>var</a:t>
            </a:r>
            <a:r>
              <a:rPr sz="2000" dirty="0">
                <a:solidFill>
                  <a:srgbClr val="FF0000"/>
                </a:solidFill>
                <a:latin typeface="Symbol"/>
                <a:cs typeface="Symbol"/>
              </a:rPr>
              <a:t>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solidFill>
                  <a:srgbClr val="FF0000"/>
                </a:solidFill>
                <a:latin typeface="Symbol"/>
                <a:cs typeface="Symbol"/>
              </a:rPr>
              <a:t></a:t>
            </a:r>
            <a:r>
              <a:rPr lang="en-US" sz="2000" spc="4" dirty="0">
                <a:solidFill>
                  <a:srgbClr val="FF0000"/>
                </a:solidFill>
                <a:latin typeface="Arial"/>
                <a:cs typeface="Arial"/>
              </a:rPr>
              <a:t>control </a:t>
            </a:r>
            <a:r>
              <a:rPr lang="en-US" sz="2000" spc="4" dirty="0" err="1">
                <a:solidFill>
                  <a:srgbClr val="FF0000"/>
                </a:solidFill>
                <a:latin typeface="Arial"/>
                <a:cs typeface="Arial"/>
              </a:rPr>
              <a:t>vars</a:t>
            </a:r>
            <a:r>
              <a:rPr sz="2000" spc="-9" dirty="0">
                <a:solidFill>
                  <a:srgbClr val="FF0000"/>
                </a:solidFill>
                <a:latin typeface="Symbol"/>
                <a:cs typeface="Symbol"/>
              </a:rPr>
              <a:t></a:t>
            </a:r>
            <a:r>
              <a:rPr lang="en-US" sz="2000" spc="-9" dirty="0">
                <a:solidFill>
                  <a:srgbClr val="FF0000"/>
                </a:solidFill>
                <a:latin typeface="Symbol"/>
                <a:cs typeface="Symbol"/>
              </a:rPr>
              <a:t> [</a:t>
            </a:r>
            <a:r>
              <a:rPr lang="en-US" sz="2000" spc="-9" dirty="0">
                <a:solidFill>
                  <a:srgbClr val="FF0000"/>
                </a:solidFill>
                <a:latin typeface="+mj-lt"/>
                <a:cs typeface="Symbol"/>
              </a:rPr>
              <a:t>if</a:t>
            </a:r>
            <a:r>
              <a:rPr lang="en-US" sz="2000" spc="-9" dirty="0">
                <a:solidFill>
                  <a:srgbClr val="FF0000"/>
                </a:solidFill>
                <a:latin typeface="Symbol"/>
                <a:cs typeface="Symbol"/>
              </a:rPr>
              <a:t> [</a:t>
            </a:r>
            <a:r>
              <a:rPr lang="en-US" sz="2000" spc="-9" dirty="0">
                <a:solidFill>
                  <a:srgbClr val="FF0000"/>
                </a:solidFill>
                <a:latin typeface="+mj-lt"/>
                <a:cs typeface="Symbol"/>
              </a:rPr>
              <a:t>weight</a:t>
            </a:r>
            <a:r>
              <a:rPr lang="en-US" sz="2000" spc="-9" dirty="0">
                <a:solidFill>
                  <a:srgbClr val="FF0000"/>
                </a:solidFill>
                <a:latin typeface="Symbol"/>
                <a:cs typeface="Symbol"/>
              </a:rPr>
              <a:t>]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spc="4" dirty="0">
                <a:solidFill>
                  <a:srgbClr val="FF0000"/>
                </a:solidFill>
                <a:latin typeface="Arial"/>
                <a:cs typeface="Arial"/>
              </a:rPr>
              <a:t>age(</a:t>
            </a:r>
            <a:r>
              <a:rPr lang="en-US" sz="2000" spc="4" dirty="0" err="1">
                <a:solidFill>
                  <a:srgbClr val="FF0000"/>
                </a:solidFill>
                <a:latin typeface="Arial"/>
                <a:cs typeface="Arial"/>
              </a:rPr>
              <a:t>var</a:t>
            </a:r>
            <a:r>
              <a:rPr lang="en-US" sz="2000" spc="4" dirty="0">
                <a:solidFill>
                  <a:srgbClr val="FF0000"/>
                </a:solidFill>
                <a:latin typeface="Arial"/>
                <a:cs typeface="Arial"/>
              </a:rPr>
              <a:t>) period(</a:t>
            </a:r>
            <a:r>
              <a:rPr lang="en-US" sz="2000" spc="4" dirty="0" err="1">
                <a:solidFill>
                  <a:srgbClr val="FF0000"/>
                </a:solidFill>
                <a:latin typeface="Arial"/>
                <a:cs typeface="Arial"/>
              </a:rPr>
              <a:t>var</a:t>
            </a:r>
            <a:r>
              <a:rPr lang="en-US" sz="2000" spc="4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lang="en-US" sz="2000" spc="-9" dirty="0">
                <a:solidFill>
                  <a:srgbClr val="FF0000"/>
                </a:solidFill>
                <a:latin typeface="Symbol"/>
                <a:cs typeface="Symbol"/>
              </a:rPr>
              <a:t> </a:t>
            </a:r>
            <a:r>
              <a:rPr sz="2000" spc="-9" dirty="0">
                <a:solidFill>
                  <a:srgbClr val="FF0000"/>
                </a:solidFill>
                <a:latin typeface="Symbol"/>
                <a:cs typeface="Symbol"/>
              </a:rPr>
              <a:t>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glm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spc="-9" dirty="0" err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spc="-4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 err="1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000" spc="4" dirty="0" err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00"/>
                </a:solidFill>
                <a:latin typeface="Symbol"/>
                <a:cs typeface="Symbol"/>
              </a:rPr>
              <a:t></a:t>
            </a:r>
            <a:endParaRPr lang="en-US" sz="2000" dirty="0">
              <a:solidFill>
                <a:srgbClr val="FF0000"/>
              </a:solidFill>
              <a:latin typeface="Symbol"/>
              <a:cs typeface="Symbol"/>
            </a:endParaRPr>
          </a:p>
          <a:p>
            <a:pPr marL="11135"/>
            <a:endParaRPr lang="en-US" sz="2000" spc="-9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059942" y="742890"/>
            <a:ext cx="807211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600" b="1" i="0" u="heavy">
                <a:solidFill>
                  <a:srgbClr val="D337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1135"/>
            <a:r>
              <a:rPr lang="en-US" kern="0" spc="-4" dirty="0" err="1"/>
              <a:t>apc</a:t>
            </a:r>
            <a:r>
              <a:rPr lang="en-US" kern="0" spc="-4" dirty="0"/>
              <a:t> syntax in general:</a:t>
            </a:r>
            <a:r>
              <a:rPr lang="en-US" u="none" kern="0" spc="-4" dirty="0"/>
              <a:t>                      </a:t>
            </a:r>
            <a:r>
              <a:rPr lang="en-US" u="none" kern="0" spc="-4" dirty="0" err="1"/>
              <a:t>ssc</a:t>
            </a:r>
            <a:r>
              <a:rPr lang="en-US" u="none" kern="0" spc="-4" dirty="0"/>
              <a:t> install </a:t>
            </a:r>
            <a:r>
              <a:rPr lang="en-US" u="none" kern="0" spc="-4" dirty="0" err="1"/>
              <a:t>apcd</a:t>
            </a:r>
            <a:r>
              <a:rPr lang="en-US" u="none" kern="0" spc="-4" dirty="0"/>
              <a:t> </a:t>
            </a:r>
            <a:endParaRPr lang="en-US" u="none" kern="0" dirty="0"/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10145932" y="6185356"/>
            <a:ext cx="2489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71"/>
            <a:fld id="{81D60167-4931-47E6-BA6A-407CBD079E47}" type="slidenum">
              <a:rPr lang="en-US"/>
              <a:pPr marL="22271"/>
              <a:t>14</a:t>
            </a:fld>
            <a:endParaRPr lang="en-US" dirty="0"/>
          </a:p>
        </p:txBody>
      </p:sp>
      <p:sp>
        <p:nvSpPr>
          <p:cNvPr id="8" name="object 4"/>
          <p:cNvSpPr txBox="1"/>
          <p:nvPr/>
        </p:nvSpPr>
        <p:spPr>
          <a:xfrm>
            <a:off x="2438400" y="2013098"/>
            <a:ext cx="50074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790" indent="-300655">
              <a:buFont typeface="Arial"/>
              <a:buChar char="•"/>
              <a:tabLst>
                <a:tab pos="311790" algn="l"/>
              </a:tabLst>
            </a:pPr>
            <a:r>
              <a:rPr lang="en-US" dirty="0">
                <a:latin typeface="Arial"/>
                <a:cs typeface="Arial"/>
              </a:rPr>
              <a:t>All </a:t>
            </a:r>
            <a:r>
              <a:rPr lang="en-US" dirty="0" err="1">
                <a:latin typeface="Arial"/>
                <a:cs typeface="Arial"/>
              </a:rPr>
              <a:t>glm</a:t>
            </a:r>
            <a:r>
              <a:rPr lang="en-US" dirty="0">
                <a:latin typeface="Arial"/>
                <a:cs typeface="Arial"/>
              </a:rPr>
              <a:t> o</a:t>
            </a:r>
            <a:r>
              <a:rPr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ons</a:t>
            </a:r>
            <a:r>
              <a:rPr lang="en-US" dirty="0">
                <a:latin typeface="Arial"/>
                <a:cs typeface="Arial"/>
              </a:rPr>
              <a:t> including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9476" y="2382430"/>
            <a:ext cx="94330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Description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gaussian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Gaussian (normal)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igaussian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inverse Gaussian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Poisson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Description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identity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identity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log   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logit 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probit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probit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71068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Age-Period-Cohort analysis across years 1976-2014 and ages 20-60</a:t>
            </a:r>
          </a:p>
          <a:p>
            <a:r>
              <a:rPr lang="en-US" sz="2400" dirty="0"/>
              <a:t>Age-Period-Cohort Trended Lag Analysis (Chauvel &amp; </a:t>
            </a:r>
            <a:r>
              <a:rPr lang="en-US" sz="2400" dirty="0" err="1"/>
              <a:t>Schröder</a:t>
            </a:r>
            <a:r>
              <a:rPr lang="en-US" sz="2400" dirty="0"/>
              <a:t> 2014; Bar-Haim, Chauvel, </a:t>
            </a:r>
            <a:r>
              <a:rPr lang="en-US" sz="2400" dirty="0" err="1"/>
              <a:t>Hartung</a:t>
            </a:r>
            <a:r>
              <a:rPr lang="en-US" sz="2400" dirty="0"/>
              <a:t> 2018) </a:t>
            </a:r>
          </a:p>
          <a:p>
            <a:pPr lvl="1"/>
            <a:r>
              <a:rPr lang="en-US" sz="2000" dirty="0"/>
              <a:t>Five-year periods and cohorts aged 20-60 in five-year age groups</a:t>
            </a:r>
          </a:p>
          <a:p>
            <a:pPr lvl="1"/>
            <a:r>
              <a:rPr lang="en-US" sz="2000" dirty="0"/>
              <a:t>To detect fluctuations of prevalence of d5 across years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Age-Period-Cohort Gap-Oaxaca Analysis</a:t>
            </a:r>
          </a:p>
          <a:p>
            <a:pPr lvl="1"/>
            <a:r>
              <a:rPr lang="en-US" sz="2000" dirty="0"/>
              <a:t>To estimate the gradient related to education across age, period, cohort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0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727515" y="1196752"/>
            <a:ext cx="897099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Our method A: APCD </a:t>
            </a:r>
          </a:p>
          <a:p>
            <a:r>
              <a:rPr lang="en-US" sz="2000" dirty="0"/>
              <a:t>APCD (</a:t>
            </a:r>
            <a:r>
              <a:rPr lang="en-US" sz="2000" dirty="0" err="1"/>
              <a:t>detrended</a:t>
            </a:r>
            <a:r>
              <a:rPr lang="en-US" sz="2000" dirty="0"/>
              <a:t>): are some cohorts above or below a linear trend of long-run economic growth? Basically, the APCD is a ‘bump detector’.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42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3D304243-3656-402B-8372-AF8AC471BDF5}" type="slidenum">
              <a:rPr lang="fr-CH" smtClean="0"/>
              <a:pPr/>
              <a:t>16</a:t>
            </a:fld>
            <a:endParaRPr lang="fr-CH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590800"/>
            <a:ext cx="9272156" cy="24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3440" y="4581129"/>
            <a:ext cx="4953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57263">
              <a:spcBef>
                <a:spcPct val="20000"/>
              </a:spcBef>
              <a:spcAft>
                <a:spcPct val="100000"/>
              </a:spcAft>
              <a:tabLst>
                <a:tab pos="741363" algn="l"/>
              </a:tabLst>
            </a:pPr>
            <a:r>
              <a:rPr lang="en-US" sz="2000" b="1" dirty="0"/>
              <a:t>STATA </a:t>
            </a:r>
            <a:r>
              <a:rPr lang="en-US" sz="2000" b="1" dirty="0" err="1"/>
              <a:t>ssc</a:t>
            </a:r>
            <a:r>
              <a:rPr lang="en-US" sz="2000" b="1" dirty="0"/>
              <a:t> install </a:t>
            </a:r>
            <a:r>
              <a:rPr lang="en-US" sz="2000" b="1" dirty="0" err="1"/>
              <a:t>apcd</a:t>
            </a:r>
            <a:br>
              <a:rPr lang="en-US" sz="2000" b="1" dirty="0"/>
            </a:br>
            <a:r>
              <a:rPr lang="en-US" sz="2000" b="1" dirty="0"/>
              <a:t>=&gt; available ado file </a:t>
            </a:r>
          </a:p>
          <a:p>
            <a:pPr defTabSz="957263">
              <a:spcBef>
                <a:spcPct val="20000"/>
              </a:spcBef>
              <a:spcAft>
                <a:spcPct val="100000"/>
              </a:spcAft>
              <a:buFontTx/>
              <a:buChar char="•"/>
              <a:tabLst>
                <a:tab pos="741363" algn="l"/>
              </a:tabLst>
            </a:pPr>
            <a:r>
              <a:rPr lang="en-US" sz="2000" b="1" dirty="0"/>
              <a:t>PLZ see more on  </a:t>
            </a:r>
            <a:r>
              <a:rPr lang="en-GB" b="1" dirty="0"/>
              <a:t>www.louischauvel.org/apcdex.htm </a:t>
            </a:r>
          </a:p>
        </p:txBody>
      </p:sp>
    </p:spTree>
    <p:extLst>
      <p:ext uri="{BB962C8B-B14F-4D97-AF65-F5344CB8AC3E}">
        <p14:creationId xmlns:p14="http://schemas.microsoft.com/office/powerpoint/2010/main" val="140209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727515" y="1196753"/>
            <a:ext cx="89709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Our method B: the larger APC family (with STATA </a:t>
            </a:r>
            <a:r>
              <a:rPr lang="en-US" sz="2400" b="1" dirty="0" err="1"/>
              <a:t>ssc</a:t>
            </a:r>
            <a:r>
              <a:rPr lang="en-US" sz="2400" b="1" dirty="0"/>
              <a:t> install )</a:t>
            </a:r>
          </a:p>
          <a:p>
            <a:endParaRPr lang="en-US" sz="2000" dirty="0"/>
          </a:p>
          <a:p>
            <a:r>
              <a:rPr lang="en-US" sz="2000" dirty="0"/>
              <a:t>APCD (</a:t>
            </a:r>
            <a:r>
              <a:rPr lang="en-US" sz="2000" dirty="0" err="1"/>
              <a:t>detrended</a:t>
            </a:r>
            <a:r>
              <a:rPr lang="en-US" sz="2000" dirty="0"/>
              <a:t>): are some cohorts above or below a linear trend of long-run economic growth? Basically, the APCD is a ‘bump detector’. </a:t>
            </a:r>
            <a:r>
              <a:rPr lang="en-US" sz="2000" dirty="0" err="1"/>
              <a:t>ssc</a:t>
            </a:r>
            <a:r>
              <a:rPr lang="en-US" sz="2000" dirty="0"/>
              <a:t> install </a:t>
            </a:r>
            <a:r>
              <a:rPr lang="en-US" sz="2000" dirty="0" err="1"/>
              <a:t>apcd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APCTLAG (trended by cohort once average lagged age effect fitted): which cohort increased or declined. The program is a part of the </a:t>
            </a:r>
            <a:r>
              <a:rPr lang="en-US" sz="2000" dirty="0" err="1"/>
              <a:t>ssc</a:t>
            </a:r>
            <a:r>
              <a:rPr lang="en-US" sz="2000" dirty="0"/>
              <a:t> install </a:t>
            </a:r>
            <a:r>
              <a:rPr lang="en-US" sz="2000" dirty="0" err="1"/>
              <a:t>apcgo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APCGO (gap / Oaxaca): once controlled by other covariates, did the gap between group 0 and 1 changed. </a:t>
            </a:r>
            <a:r>
              <a:rPr lang="en-US" sz="2000" dirty="0" err="1"/>
              <a:t>ssc</a:t>
            </a:r>
            <a:r>
              <a:rPr lang="en-US" sz="2000" dirty="0"/>
              <a:t> install </a:t>
            </a:r>
            <a:r>
              <a:rPr lang="en-US" sz="2000" dirty="0" err="1"/>
              <a:t>apcgo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APCH (</a:t>
            </a:r>
            <a:r>
              <a:rPr lang="en-US" sz="2000" dirty="0" err="1"/>
              <a:t>hystersis</a:t>
            </a:r>
            <a:r>
              <a:rPr lang="en-US" sz="2000" dirty="0"/>
              <a:t>) is the cohort </a:t>
            </a:r>
            <a:r>
              <a:rPr lang="en-US" sz="2000" dirty="0" err="1"/>
              <a:t>apcd</a:t>
            </a:r>
            <a:r>
              <a:rPr lang="en-US" sz="2000" dirty="0"/>
              <a:t> effect bump durable or not over time</a:t>
            </a:r>
          </a:p>
          <a:p>
            <a:endParaRPr lang="en-US" sz="2000" dirty="0"/>
          </a:p>
          <a:p>
            <a:r>
              <a:rPr lang="en-US" sz="2000" dirty="0"/>
              <a:t>Refinements to come (faster bootstraps, better controls, simplification, etc.)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242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3D304243-3656-402B-8372-AF8AC471BDF5}" type="slidenum">
              <a:rPr lang="fr-CH" smtClean="0"/>
              <a:pPr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22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831"/>
            <a:ext cx="10515600" cy="5231158"/>
          </a:xfrm>
        </p:spPr>
        <p:txBody>
          <a:bodyPr>
            <a:normAutofit/>
          </a:bodyPr>
          <a:lstStyle/>
          <a:p>
            <a:r>
              <a:rPr lang="en-US" sz="2400" dirty="0"/>
              <a:t>Gini index of </a:t>
            </a:r>
            <a:r>
              <a:rPr lang="en-US" sz="2400" dirty="0" err="1"/>
              <a:t>rHC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55" y="2076527"/>
            <a:ext cx="5319945" cy="43596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24400" y="4686300"/>
            <a:ext cx="4597400" cy="1358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7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F1B4E-2502-3B51-43EF-69BA4204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53117-CE36-B160-F458-058B68AB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19EFC-4B72-D127-07E1-8D06492B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54" y="0"/>
            <a:ext cx="114130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7D64D-551A-50D0-0803-2E40F649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Gini index of </a:t>
            </a:r>
            <a:r>
              <a:rPr lang="en-US" dirty="0" err="1"/>
              <a:t>rHC</a:t>
            </a:r>
            <a:r>
              <a:rPr lang="en-US" dirty="0"/>
              <a:t> / APC DISCO</a:t>
            </a:r>
          </a:p>
        </p:txBody>
      </p:sp>
    </p:spTree>
    <p:extLst>
      <p:ext uri="{BB962C8B-B14F-4D97-AF65-F5344CB8AC3E}">
        <p14:creationId xmlns:p14="http://schemas.microsoft.com/office/powerpoint/2010/main" val="24457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361"/>
            <a:ext cx="10515600" cy="1325563"/>
          </a:xfrm>
        </p:spPr>
        <p:txBody>
          <a:bodyPr/>
          <a:lstStyle/>
          <a:p>
            <a:r>
              <a:rPr lang="en-US" sz="400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801"/>
            <a:ext cx="10840278" cy="49328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Inequality of health is more complicated </a:t>
            </a:r>
            <a:br>
              <a:rPr lang="en-US" sz="2400" dirty="0"/>
            </a:br>
            <a:r>
              <a:rPr lang="en-US" sz="2400" dirty="0"/>
              <a:t>than Inequality of income:</a:t>
            </a:r>
          </a:p>
          <a:p>
            <a:pPr marL="800100" lvl="2" indent="-342900"/>
            <a:r>
              <a:rPr lang="en-US" dirty="0"/>
              <a:t>Events or conditions are in general dummy 0/1 variables, </a:t>
            </a:r>
            <a:br>
              <a:rPr lang="en-US" dirty="0"/>
            </a:br>
            <a:r>
              <a:rPr lang="en-US" dirty="0"/>
              <a:t>not continuous  </a:t>
            </a:r>
          </a:p>
          <a:p>
            <a:pPr marL="800100" lvl="2" indent="-342900"/>
            <a:r>
              <a:rPr lang="en-US" dirty="0"/>
              <a:t>No Gini index (etc.) common indicators of health inequality </a:t>
            </a:r>
          </a:p>
          <a:p>
            <a:pPr marL="800100" lvl="2" indent="-342900"/>
            <a:r>
              <a:rPr lang="en-US" dirty="0"/>
              <a:t>Multidimensionality (even if risk of death is the main point)</a:t>
            </a:r>
          </a:p>
          <a:p>
            <a:pPr marL="800100" lvl="2" indent="-342900"/>
            <a:endParaRPr lang="en-US" dirty="0"/>
          </a:p>
          <a:p>
            <a:pPr marL="0" indent="0">
              <a:buNone/>
            </a:pPr>
            <a:r>
              <a:rPr lang="en-US" sz="2400" dirty="0"/>
              <a:t>Class and cohort inequalities?</a:t>
            </a:r>
          </a:p>
          <a:p>
            <a:pPr lvl="1"/>
            <a:r>
              <a:rPr lang="en-US" sz="2000" dirty="0"/>
              <a:t>Differentials of risks of death is a common indicator of inequality (</a:t>
            </a:r>
            <a:r>
              <a:rPr lang="en-US" sz="2000" dirty="0" err="1"/>
              <a:t>Villermé</a:t>
            </a:r>
            <a:r>
              <a:rPr lang="en-US" sz="2000" dirty="0"/>
              <a:t> 1830 Engels etc. )</a:t>
            </a:r>
            <a:br>
              <a:rPr lang="en-US" sz="2000" dirty="0"/>
            </a:br>
            <a:r>
              <a:rPr lang="en-US" sz="2000" dirty="0"/>
              <a:t> Lynch J. Health Inequalities: The Emergence of an International Consensus Policy Frame. In: Regimes of Inequality: The Political Economy of Health and Wealth. Cambridge University Press; 2020:48-82.  </a:t>
            </a:r>
            <a:r>
              <a:rPr lang="en-US" sz="2000" dirty="0">
                <a:hlinkClick r:id="rId3"/>
              </a:rPr>
              <a:t>https://doi.org/10.1017/9781139051576.003</a:t>
            </a:r>
            <a:endParaRPr lang="en-US" sz="2000" dirty="0"/>
          </a:p>
          <a:p>
            <a:pPr lvl="1"/>
            <a:r>
              <a:rPr lang="en-US" sz="2000" dirty="0"/>
              <a:t>Ups and downs of U.S. health (=complicated trends), see Cases and Deaton </a:t>
            </a:r>
            <a:r>
              <a:rPr lang="en-US" sz="2000" i="1" dirty="0"/>
              <a:t>Death of despair 2021 </a:t>
            </a:r>
            <a:r>
              <a:rPr lang="en-US" sz="2000" dirty="0"/>
              <a:t>: stagnation of health progress and backlash, increasing inequalities, impact on young cohorts in particular for populations facing socioeconomic stressors</a:t>
            </a:r>
          </a:p>
          <a:p>
            <a:pPr lvl="1"/>
            <a:r>
              <a:rPr lang="en-US" sz="1400" dirty="0"/>
              <a:t>(Cases and Deaton 2018 19 20 etc…)</a:t>
            </a:r>
            <a:endParaRPr lang="en-US" sz="2000" dirty="0"/>
          </a:p>
          <a:p>
            <a:pPr lvl="1"/>
            <a:r>
              <a:rPr lang="en-US" sz="2000" dirty="0"/>
              <a:t>Available age-period-cohort models (</a:t>
            </a:r>
            <a:r>
              <a:rPr lang="en-US" sz="2000" dirty="0" err="1"/>
              <a:t>hapc</a:t>
            </a:r>
            <a:r>
              <a:rPr lang="en-US" sz="2000" dirty="0"/>
              <a:t> etc.) must be improved (Bell &amp; Jones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z="1100" smtClean="0"/>
              <a:t>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424908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831"/>
            <a:ext cx="10515600" cy="5231158"/>
          </a:xfrm>
        </p:spPr>
        <p:txBody>
          <a:bodyPr>
            <a:normAutofit/>
          </a:bodyPr>
          <a:lstStyle/>
          <a:p>
            <a:r>
              <a:rPr lang="en-US" sz="2400" dirty="0" err="1"/>
              <a:t>Apctlag</a:t>
            </a:r>
            <a:r>
              <a:rPr lang="en-US" sz="2400" dirty="0"/>
              <a:t> (</a:t>
            </a:r>
            <a:r>
              <a:rPr lang="en-US" sz="2400" dirty="0" err="1"/>
              <a:t>gini</a:t>
            </a:r>
            <a:r>
              <a:rPr lang="en-US" sz="2400" dirty="0"/>
              <a:t>): cohort effect of </a:t>
            </a:r>
            <a:r>
              <a:rPr lang="en-US" sz="2400" dirty="0" err="1"/>
              <a:t>gini</a:t>
            </a:r>
            <a:r>
              <a:rPr lang="en-US" sz="2400" dirty="0"/>
              <a:t> of relative Health Capital inequality </a:t>
            </a:r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27600" y="1858551"/>
            <a:ext cx="1" cy="483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9999" y="6362460"/>
            <a:ext cx="212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ym typeface="Wingdings" panose="05000000000000000000" pitchFamily="2" charset="2"/>
              </a:rPr>
              <a:t> Born </a:t>
            </a:r>
            <a:r>
              <a:rPr lang="fr-LU" dirty="0" err="1">
                <a:sym typeface="Wingdings" panose="05000000000000000000" pitchFamily="2" charset="2"/>
              </a:rPr>
              <a:t>before</a:t>
            </a:r>
            <a:r>
              <a:rPr lang="fr-LU" dirty="0">
                <a:sym typeface="Wingdings" panose="05000000000000000000" pitchFamily="2" charset="2"/>
              </a:rPr>
              <a:t> 1940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60055" y="6362460"/>
            <a:ext cx="195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ym typeface="Wingdings" panose="05000000000000000000" pitchFamily="2" charset="2"/>
              </a:rPr>
              <a:t> Born </a:t>
            </a:r>
            <a:r>
              <a:rPr lang="fr-LU" dirty="0" err="1">
                <a:sym typeface="Wingdings" panose="05000000000000000000" pitchFamily="2" charset="2"/>
              </a:rPr>
              <a:t>after</a:t>
            </a:r>
            <a:r>
              <a:rPr lang="fr-LU" dirty="0">
                <a:sym typeface="Wingdings" panose="05000000000000000000" pitchFamily="2" charset="2"/>
              </a:rPr>
              <a:t> 1965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75281" y="1844509"/>
            <a:ext cx="1" cy="483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684915"/>
              </p:ext>
            </p:extLst>
          </p:nvPr>
        </p:nvGraphicFramePr>
        <p:xfrm>
          <a:off x="2590800" y="1858551"/>
          <a:ext cx="6210300" cy="436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52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27" y="1840374"/>
            <a:ext cx="57208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0. Age-Period-Cohort model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Unidentifiable w/o further constraints</a:t>
            </a:r>
            <a:endParaRPr lang="en-US"/>
          </a:p>
          <a:p>
            <a:endParaRPr lang="en-US"/>
          </a:p>
          <a:p>
            <a:pPr marL="514350" indent="-514350">
              <a:buAutoNum type="arabicPeriod"/>
            </a:pPr>
            <a:r>
              <a:rPr lang="en-US"/>
              <a:t>Age-Period-Cohort Detrended</a:t>
            </a:r>
            <a:r>
              <a:rPr lang="en-US" baseline="30000"/>
              <a:t>1</a:t>
            </a:r>
            <a:endParaRPr lang="en-US"/>
          </a:p>
          <a:p>
            <a:pPr lvl="1"/>
            <a:r>
              <a:rPr lang="en-US"/>
              <a:t>Detects deviations from the linear trend of age, period and cohort</a:t>
            </a:r>
          </a:p>
          <a:p>
            <a:pPr lvl="1"/>
            <a:r>
              <a:rPr lang="en-US"/>
              <a:t>Cannot identify actual linear trends</a:t>
            </a:r>
          </a:p>
          <a:p>
            <a:pPr lvl="1"/>
            <a:r>
              <a:rPr lang="en-US"/>
              <a:t>Detects lucky/protected and unlucky/disadvantaged cohorts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50" t="24680" r="16032" b="23110"/>
          <a:stretch/>
        </p:blipFill>
        <p:spPr>
          <a:xfrm>
            <a:off x="6835833" y="1660711"/>
            <a:ext cx="4114800" cy="820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33" y="2476565"/>
            <a:ext cx="4697751" cy="64181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219" y="3519661"/>
            <a:ext cx="5648978" cy="1633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484" y="6242447"/>
            <a:ext cx="94537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Chauvel &amp; Schröder 2014; Chauvel, Leist, Ponomarenko 2016; </a:t>
            </a:r>
            <a:r>
              <a:rPr lang="en-US" sz="1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Stata: ssc install apcd</a:t>
            </a:r>
            <a:endParaRPr lang="en-US" sz="1600" baseline="30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6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26" y="1840374"/>
            <a:ext cx="7134315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/>
              <a:t>Age-Period-Cohort Trended Lag</a:t>
            </a:r>
            <a:r>
              <a:rPr lang="en-US" baseline="30000"/>
              <a:t>1</a:t>
            </a:r>
            <a:r>
              <a:rPr lang="en-US"/>
              <a:t> </a:t>
            </a:r>
          </a:p>
          <a:p>
            <a:pPr lvl="1">
              <a:spcBef>
                <a:spcPts val="0"/>
              </a:spcBef>
            </a:pPr>
            <a:r>
              <a:rPr lang="en-US" sz="2200"/>
              <a:t>Constraints to identify social change via cohort vector</a:t>
            </a:r>
          </a:p>
          <a:p>
            <a:pPr lvl="1">
              <a:spcBef>
                <a:spcPts val="0"/>
              </a:spcBef>
            </a:pPr>
            <a:r>
              <a:rPr lang="en-US" sz="2200"/>
              <a:t>Age linear trend constrained to average within-cohort age effect; sum of age and period vectors zero; period linear trend zero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/>
              <a:t>Age-Period-Cohort Gap/Oaxaca model</a:t>
            </a:r>
            <a:r>
              <a:rPr lang="en-US" baseline="30000"/>
              <a:t>1</a:t>
            </a:r>
            <a:endParaRPr lang="en-US"/>
          </a:p>
          <a:p>
            <a:pPr lvl="1"/>
            <a:r>
              <a:rPr lang="en-US" sz="2200">
                <a:solidFill>
                  <a:schemeClr val="bg1">
                    <a:lumMod val="50000"/>
                  </a:schemeClr>
                </a:solidFill>
              </a:rPr>
              <a:t>Blinder-Oaxaca decomposition in each cell of the Lexis table to derive differences between groups: Mean BMI of lower-educated minus mean BMI of higher-educated group</a:t>
            </a:r>
          </a:p>
          <a:p>
            <a:pPr lvl="1"/>
            <a:r>
              <a:rPr lang="en-US" sz="2200"/>
              <a:t>APCT-lag to detect the intensity of the cohort gap (constant), its evolvement over time and non-linear accelerations of decelerations in the cohort trend</a:t>
            </a: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564" t="607" r="13438"/>
          <a:stretch/>
        </p:blipFill>
        <p:spPr>
          <a:xfrm>
            <a:off x="8025240" y="1590776"/>
            <a:ext cx="3913920" cy="24252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8484" y="6242447"/>
            <a:ext cx="94537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Bar-Haim, Chauvel, Hartung, 2018; Bar-Haim et al. 2018; </a:t>
            </a:r>
            <a:r>
              <a:rPr lang="en-US" sz="1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Stata: ssc install apcgo</a:t>
            </a:r>
            <a:endParaRPr lang="en-US" sz="1600" baseline="30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8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Strategy of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trends with APC Trended Lag</a:t>
            </a:r>
          </a:p>
          <a:p>
            <a:r>
              <a:rPr lang="en-US" dirty="0" err="1"/>
              <a:t>rHC</a:t>
            </a:r>
            <a:r>
              <a:rPr lang="en-US" dirty="0"/>
              <a:t> gaps with APC Gap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Oaxaca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are less educated more at risk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are ethnic minorities more at risk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7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831"/>
            <a:ext cx="10515600" cy="5231158"/>
          </a:xfrm>
        </p:spPr>
        <p:txBody>
          <a:bodyPr>
            <a:normAutofit/>
          </a:bodyPr>
          <a:lstStyle/>
          <a:p>
            <a:r>
              <a:rPr lang="en-US" sz="2400" dirty="0" err="1"/>
              <a:t>Apcgo</a:t>
            </a:r>
            <a:r>
              <a:rPr lang="en-US" sz="2400" dirty="0"/>
              <a:t> (gap) </a:t>
            </a:r>
            <a:r>
              <a:rPr lang="en-US" sz="2400" dirty="0" err="1"/>
              <a:t>lrHC</a:t>
            </a:r>
            <a:r>
              <a:rPr lang="en-US" sz="2400" dirty="0"/>
              <a:t> gap between BA </a:t>
            </a:r>
            <a:r>
              <a:rPr lang="en-US" sz="2400" dirty="0" err="1"/>
              <a:t>hoders</a:t>
            </a:r>
            <a:r>
              <a:rPr lang="en-US" sz="2400" dirty="0"/>
              <a:t> and the rest cohort effect</a:t>
            </a:r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27600" y="1858551"/>
            <a:ext cx="1" cy="483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9999" y="6362460"/>
            <a:ext cx="212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ym typeface="Wingdings" panose="05000000000000000000" pitchFamily="2" charset="2"/>
              </a:rPr>
              <a:t> Born </a:t>
            </a:r>
            <a:r>
              <a:rPr lang="fr-LU" dirty="0" err="1">
                <a:sym typeface="Wingdings" panose="05000000000000000000" pitchFamily="2" charset="2"/>
              </a:rPr>
              <a:t>before</a:t>
            </a:r>
            <a:r>
              <a:rPr lang="fr-LU" dirty="0">
                <a:sym typeface="Wingdings" panose="05000000000000000000" pitchFamily="2" charset="2"/>
              </a:rPr>
              <a:t> 1940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60055" y="6362460"/>
            <a:ext cx="195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ym typeface="Wingdings" panose="05000000000000000000" pitchFamily="2" charset="2"/>
              </a:rPr>
              <a:t> Born </a:t>
            </a:r>
            <a:r>
              <a:rPr lang="fr-LU" dirty="0" err="1">
                <a:sym typeface="Wingdings" panose="05000000000000000000" pitchFamily="2" charset="2"/>
              </a:rPr>
              <a:t>after</a:t>
            </a:r>
            <a:r>
              <a:rPr lang="fr-LU" dirty="0">
                <a:sym typeface="Wingdings" panose="05000000000000000000" pitchFamily="2" charset="2"/>
              </a:rPr>
              <a:t> 1965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75281" y="1844509"/>
            <a:ext cx="1" cy="483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178834"/>
              </p:ext>
            </p:extLst>
          </p:nvPr>
        </p:nvGraphicFramePr>
        <p:xfrm>
          <a:off x="2489200" y="2079179"/>
          <a:ext cx="6350000" cy="419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445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16662"/>
              </p:ext>
            </p:extLst>
          </p:nvPr>
        </p:nvGraphicFramePr>
        <p:xfrm>
          <a:off x="2486625" y="2083509"/>
          <a:ext cx="5651500" cy="413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831"/>
            <a:ext cx="10515600" cy="5231158"/>
          </a:xfrm>
        </p:spPr>
        <p:txBody>
          <a:bodyPr>
            <a:normAutofit/>
          </a:bodyPr>
          <a:lstStyle/>
          <a:p>
            <a:r>
              <a:rPr lang="en-US" sz="2400" dirty="0" err="1"/>
              <a:t>Apcgo</a:t>
            </a:r>
            <a:r>
              <a:rPr lang="en-US" sz="2400" dirty="0"/>
              <a:t> (gap) </a:t>
            </a:r>
            <a:r>
              <a:rPr lang="en-US" sz="2400" dirty="0" err="1"/>
              <a:t>lrHC</a:t>
            </a:r>
            <a:r>
              <a:rPr lang="en-US" sz="2400" dirty="0"/>
              <a:t> gap between AA African American and white pop</a:t>
            </a:r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27600" y="1858551"/>
            <a:ext cx="1" cy="483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9999" y="6362460"/>
            <a:ext cx="212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ym typeface="Wingdings" panose="05000000000000000000" pitchFamily="2" charset="2"/>
              </a:rPr>
              <a:t> Born </a:t>
            </a:r>
            <a:r>
              <a:rPr lang="fr-LU" dirty="0" err="1">
                <a:sym typeface="Wingdings" panose="05000000000000000000" pitchFamily="2" charset="2"/>
              </a:rPr>
              <a:t>before</a:t>
            </a:r>
            <a:r>
              <a:rPr lang="fr-LU" dirty="0">
                <a:sym typeface="Wingdings" panose="05000000000000000000" pitchFamily="2" charset="2"/>
              </a:rPr>
              <a:t> 1940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8355" y="6362460"/>
            <a:ext cx="195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ym typeface="Wingdings" panose="05000000000000000000" pitchFamily="2" charset="2"/>
              </a:rPr>
              <a:t> Born </a:t>
            </a:r>
            <a:r>
              <a:rPr lang="fr-LU" dirty="0" err="1">
                <a:sym typeface="Wingdings" panose="05000000000000000000" pitchFamily="2" charset="2"/>
              </a:rPr>
              <a:t>after</a:t>
            </a:r>
            <a:r>
              <a:rPr lang="fr-LU" dirty="0">
                <a:sym typeface="Wingdings" panose="05000000000000000000" pitchFamily="2" charset="2"/>
              </a:rPr>
              <a:t> 1960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93826" y="1736037"/>
            <a:ext cx="1" cy="483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88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health inequality</a:t>
            </a:r>
          </a:p>
          <a:p>
            <a:r>
              <a:rPr lang="en-US" dirty="0"/>
              <a:t>Increasing cohort gap between BA owners and the rest</a:t>
            </a:r>
          </a:p>
          <a:p>
            <a:r>
              <a:rPr lang="en-US" dirty="0"/>
              <a:t>DE-creasing cohort gap between African Americans and White pop</a:t>
            </a:r>
          </a:p>
          <a:p>
            <a:r>
              <a:rPr lang="en-US" dirty="0"/>
              <a:t>Possible explanations? </a:t>
            </a:r>
          </a:p>
          <a:p>
            <a:pPr lvl="1"/>
            <a:r>
              <a:rPr lang="en-US" dirty="0"/>
              <a:t>See Cases and Deaton (despair?)</a:t>
            </a:r>
          </a:p>
          <a:p>
            <a:pPr lvl="1"/>
            <a:r>
              <a:rPr lang="en-US" dirty="0"/>
              <a:t>Or new skill-class cleavages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Measuring Risk of Death ROD versus Health Capital 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265"/>
            <a:ext cx="10840278" cy="49328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Defining and measuring health Inequality </a:t>
            </a:r>
            <a:r>
              <a:rPr lang="en-US" sz="2400" dirty="0">
                <a:sym typeface="Wingdings" panose="05000000000000000000" pitchFamily="2" charset="2"/>
              </a:rPr>
              <a:t> measured through gradients of adverse events </a:t>
            </a:r>
            <a:r>
              <a:rPr lang="en-US" sz="2400" dirty="0"/>
              <a:t>:</a:t>
            </a:r>
          </a:p>
          <a:p>
            <a:pPr marL="800100" lvl="2" indent="-342900"/>
            <a:r>
              <a:rPr lang="en-US" dirty="0"/>
              <a:t>Conceptualization: Clarke P, </a:t>
            </a:r>
            <a:r>
              <a:rPr lang="en-US" dirty="0" err="1"/>
              <a:t>Erreygers</a:t>
            </a:r>
            <a:r>
              <a:rPr lang="en-US" dirty="0"/>
              <a:t> G. Defining and measuring health poverty.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 Med. 2020 Jan;244:112633. </a:t>
            </a:r>
            <a:r>
              <a:rPr lang="en-US" dirty="0">
                <a:hlinkClick r:id="rId3"/>
              </a:rPr>
              <a:t>https://doi.org/10.1016/j.socscimed.2019.112633</a:t>
            </a:r>
            <a:r>
              <a:rPr lang="en-US" dirty="0"/>
              <a:t> </a:t>
            </a:r>
            <a:r>
              <a:rPr lang="en-US" dirty="0" err="1"/>
              <a:t>Epub</a:t>
            </a:r>
            <a:r>
              <a:rPr lang="en-US" dirty="0"/>
              <a:t> 2019 Oct 25. </a:t>
            </a:r>
          </a:p>
          <a:p>
            <a:pPr marL="800100" lvl="2" indent="-342900"/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Occurrence of cardiovascular disease </a:t>
            </a:r>
            <a:endParaRPr lang="en-US" b="1" dirty="0"/>
          </a:p>
          <a:p>
            <a:pPr marL="800100" lvl="2" indent="-342900"/>
            <a:r>
              <a:rPr lang="en-US" dirty="0"/>
              <a:t>In our paper: risk of death ROD in the next 1, 5, etc. years </a:t>
            </a:r>
            <a:r>
              <a:rPr lang="en-US" dirty="0">
                <a:sym typeface="Wingdings" panose="05000000000000000000" pitchFamily="2" charset="2"/>
              </a:rPr>
              <a:t> measured as a logit predicted probability</a:t>
            </a:r>
            <a:endParaRPr lang="en-US" dirty="0"/>
          </a:p>
          <a:p>
            <a:pPr marL="800100" lvl="2" indent="-342900"/>
            <a:endParaRPr lang="en-US" dirty="0"/>
          </a:p>
          <a:p>
            <a:pPr marL="0" indent="0">
              <a:buNone/>
            </a:pPr>
            <a:r>
              <a:rPr lang="en-US" sz="2400" dirty="0"/>
              <a:t>Going farther: </a:t>
            </a:r>
          </a:p>
          <a:p>
            <a:pPr lvl="1"/>
            <a:r>
              <a:rPr lang="en-US" sz="2000" dirty="0"/>
              <a:t>Absolute ROD is an exponential of age (the </a:t>
            </a:r>
            <a:r>
              <a:rPr lang="en-US" sz="2000" dirty="0" err="1"/>
              <a:t>Gompertz</a:t>
            </a:r>
            <a:r>
              <a:rPr lang="en-US" sz="2000" dirty="0"/>
              <a:t> law </a:t>
            </a:r>
            <a:r>
              <a:rPr lang="en-US" sz="2000" dirty="0">
                <a:sym typeface="Wingdings" panose="05000000000000000000" pitchFamily="2" charset="2"/>
              </a:rPr>
              <a:t> ROD = a </a:t>
            </a:r>
            <a:r>
              <a:rPr lang="en-US" sz="2000" dirty="0" err="1">
                <a:sym typeface="Wingdings" panose="05000000000000000000" pitchFamily="2" charset="2"/>
              </a:rPr>
              <a:t>exp</a:t>
            </a:r>
            <a:r>
              <a:rPr lang="en-US" sz="2000" dirty="0">
                <a:sym typeface="Wingdings" panose="05000000000000000000" pitchFamily="2" charset="2"/>
              </a:rPr>
              <a:t>(age) with a=.085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Its inverse absolute Health Capital </a:t>
            </a:r>
            <a:r>
              <a:rPr lang="en-US" sz="2000" dirty="0" err="1"/>
              <a:t>aHC</a:t>
            </a:r>
            <a:r>
              <a:rPr lang="en-US" sz="2000" dirty="0"/>
              <a:t> =1/ROD is a measure of instant life expectancy (life expectancy if we do not grow older… </a:t>
            </a:r>
            <a:r>
              <a:rPr lang="en-US" sz="2000" dirty="0" err="1"/>
              <a:t>aHC</a:t>
            </a:r>
            <a:r>
              <a:rPr lang="en-US" sz="2000" dirty="0"/>
              <a:t>= 500 years at age 25 </a:t>
            </a:r>
            <a:r>
              <a:rPr lang="en-US" sz="2000" dirty="0">
                <a:sym typeface="Wingdings" panose="05000000000000000000" pitchFamily="2" charset="2"/>
              </a:rPr>
              <a:t> the young’s illusion of longevity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 err="1"/>
              <a:t>rROD</a:t>
            </a:r>
            <a:r>
              <a:rPr lang="en-US" sz="2000" dirty="0"/>
              <a:t> is the relative ROD, log- standardized by age group</a:t>
            </a:r>
          </a:p>
          <a:p>
            <a:pPr lvl="1"/>
            <a:r>
              <a:rPr lang="en-US" sz="2000" dirty="0" err="1"/>
              <a:t>rROD</a:t>
            </a:r>
            <a:r>
              <a:rPr lang="en-US" sz="2000" dirty="0"/>
              <a:t> measures the gradient of death risk within an age group </a:t>
            </a:r>
          </a:p>
          <a:p>
            <a:pPr lvl="1"/>
            <a:r>
              <a:rPr lang="en-US" sz="2000" dirty="0"/>
              <a:t>Its inverse, relative Health Capital </a:t>
            </a:r>
            <a:r>
              <a:rPr lang="en-US" sz="2000" dirty="0" err="1"/>
              <a:t>rHC</a:t>
            </a:r>
            <a:r>
              <a:rPr lang="en-US" sz="2000" dirty="0"/>
              <a:t>=1/</a:t>
            </a:r>
            <a:r>
              <a:rPr lang="en-US" sz="2000" dirty="0" err="1"/>
              <a:t>rROD</a:t>
            </a:r>
            <a:r>
              <a:rPr lang="en-US" sz="2000" dirty="0"/>
              <a:t> has a very interesting distribution: looks like income, with a Gini index of 41% (lower for seniors) and relative poverty rate of 17.5%</a:t>
            </a:r>
          </a:p>
          <a:p>
            <a:pPr lvl="1"/>
            <a:r>
              <a:rPr lang="en-US" sz="2000" dirty="0"/>
              <a:t>Relative Health Capital helps measure intensity of inequality of health within and between social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z="1100" smtClean="0"/>
              <a:t>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43257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of </a:t>
            </a:r>
            <a:r>
              <a:rPr lang="en-US" dirty="0" err="1"/>
              <a:t>rHC</a:t>
            </a:r>
            <a:r>
              <a:rPr lang="en-US" dirty="0"/>
              <a:t> relative Health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17" y="1553714"/>
            <a:ext cx="6898498" cy="48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9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National Health Interview Surveys (cross-sectional, annual data collection)</a:t>
            </a:r>
          </a:p>
          <a:p>
            <a:r>
              <a:rPr lang="en-US" sz="2400" dirty="0"/>
              <a:t>Specific variables of NHIS Linked Mortality Files</a:t>
            </a:r>
          </a:p>
          <a:p>
            <a:pPr marL="800100" lvl="2" indent="-342900"/>
            <a:r>
              <a:rPr lang="en-US" dirty="0" err="1"/>
              <a:t>mortstat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follow-up status </a:t>
            </a:r>
            <a:endParaRPr lang="en-US" dirty="0"/>
          </a:p>
          <a:p>
            <a:pPr marL="800100" lvl="2" indent="-342900"/>
            <a:r>
              <a:rPr lang="en-US" dirty="0" err="1"/>
              <a:t>mortdody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year of death (right censored if not dead)</a:t>
            </a:r>
            <a:endParaRPr lang="en-US" dirty="0"/>
          </a:p>
          <a:p>
            <a:r>
              <a:rPr lang="en-US" sz="2400" dirty="0"/>
              <a:t>We build the </a:t>
            </a:r>
            <a:r>
              <a:rPr lang="en-US" sz="2400" b="1" dirty="0"/>
              <a:t>dead5</a:t>
            </a:r>
            <a:r>
              <a:rPr lang="en-US" sz="2400" dirty="0"/>
              <a:t> variable : death within the next 5 years</a:t>
            </a:r>
          </a:p>
          <a:p>
            <a:r>
              <a:rPr lang="en-US" sz="2400" dirty="0"/>
              <a:t>Data quality: restricted 1997/2014 (death from 2002 to 2019) age 25-84 </a:t>
            </a:r>
            <a:r>
              <a:rPr lang="en-US" sz="2400" dirty="0" err="1"/>
              <a:t>yo</a:t>
            </a:r>
            <a:r>
              <a:rPr lang="en-US" sz="2400" dirty="0"/>
              <a:t>       N =  390,147  </a:t>
            </a:r>
          </a:p>
          <a:p>
            <a:r>
              <a:rPr lang="en-US" sz="2400" dirty="0"/>
              <a:t>Logit model of probability of death, through predicted probabilities</a:t>
            </a:r>
            <a:br>
              <a:rPr lang="en-US" sz="2400" dirty="0"/>
            </a:br>
            <a:r>
              <a:rPr lang="en-US" sz="2400" dirty="0"/>
              <a:t> (we can do Poisson and predicted incidence rates )</a:t>
            </a:r>
          </a:p>
          <a:p>
            <a:r>
              <a:rPr lang="en-US" sz="2400" dirty="0"/>
              <a:t> 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417" y="5548951"/>
            <a:ext cx="1204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logit dead5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i.region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i.ethno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i.mar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i.educrec2 i.inc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i.poo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i.bmi5 ///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i.flany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*/ if a5==`a' &amp; y5==`y' [pw=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3300" y="1352290"/>
            <a:ext cx="1004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https://nhis.ipums.org/nhis/resources/2019NDI-Linkage-Methods-and-Analytic-Considerations-508.pdf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83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r>
              <a:rPr lang="en-US" sz="2400" dirty="0"/>
              <a:t>Within each (age5 x year5) cell, we predict the probability of death within 5 years : </a:t>
            </a:r>
          </a:p>
          <a:p>
            <a:r>
              <a:rPr lang="en-US" sz="2400" dirty="0"/>
              <a:t>With controls by sex (2), region (4), ethnicity (W / AA / H / O : 4), marital status (4), </a:t>
            </a:r>
            <a:br>
              <a:rPr lang="en-US" sz="2400" dirty="0"/>
            </a:br>
            <a:r>
              <a:rPr lang="en-US" sz="2400" dirty="0"/>
              <a:t>level of education (5), level of income (3), poverty status (3), home ownership (2), BMI (6)  (+ any health limitation 0/1) </a:t>
            </a:r>
          </a:p>
          <a:p>
            <a:r>
              <a:rPr lang="en-US" sz="2400" dirty="0"/>
              <a:t>Predicted probabilities are saved, and serve as a relative measure of risk of adverse event</a:t>
            </a:r>
          </a:p>
          <a:p>
            <a:r>
              <a:rPr lang="en-US" sz="2400" dirty="0"/>
              <a:t>Optionally, we can make use of </a:t>
            </a:r>
            <a:r>
              <a:rPr lang="en-US" sz="2400" dirty="0" err="1"/>
              <a:t>flany</a:t>
            </a:r>
            <a:r>
              <a:rPr lang="en-US" sz="2400" dirty="0"/>
              <a:t>: “any functional limitation” reported 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 this absorbs most of the variance  not used here</a:t>
            </a:r>
            <a:r>
              <a:rPr lang="en-US" sz="2400" dirty="0"/>
              <a:t>  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8417" y="1484951"/>
            <a:ext cx="1204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logit dead5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i.region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i.ethno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i.mar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i.educrec2 i.inc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i.poo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i.bmi5 ///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i.flany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*/ if a5==`a' &amp; y5==`y' [pw=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2189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59093"/>
            <a:ext cx="10515600" cy="5598907"/>
          </a:xfrm>
        </p:spPr>
        <p:txBody>
          <a:bodyPr>
            <a:normAutofit/>
          </a:bodyPr>
          <a:lstStyle/>
          <a:p>
            <a:r>
              <a:rPr lang="en-US" sz="2400" dirty="0"/>
              <a:t>List of variables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0769" y="1795502"/>
            <a:ext cx="997226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dead5 sex region ethno mar educrec2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poo own bmi5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flany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a5 y5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Variable |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Mean    Std. dev.       Min        Max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dead5 |    390,147    .0557867    .2295096          0         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sex |    390,147    1.550423    .4974516          1         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region |    390,147    2.652318    1.018971          1         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ethno |    390,147    1.606246    .9169626          1         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mar |    390,147    2.247827    1.528607          1          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educrec2 |    390,147    48.06865    6.389198         41         60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   390,147    1.808142    .7492011          1         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pooryn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   390,147    2.305939    2.815414          1          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own |    390,147    .6558374     .475095          0         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bmi5 |    390,147    24.76907    5.236476         15         40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flany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   390,147     .354838    .4784648          0         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a5 |    390,147    47.36789    15.72758         25         80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y5 |    390,147    2002.831    5.362536       1995       2010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perweight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    390,147    3212.341    1609.833        153      43576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0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8" y="547893"/>
            <a:ext cx="12407902" cy="6668882"/>
          </a:xfrm>
        </p:spPr>
        <p:txBody>
          <a:bodyPr>
            <a:normAutofit/>
          </a:bodyPr>
          <a:lstStyle/>
          <a:p>
            <a:r>
              <a:rPr lang="en-US" sz="2400" dirty="0"/>
              <a:t>Logit dead5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>
                <a:sym typeface="Wingdings" panose="05000000000000000000" pitchFamily="2" charset="2"/>
              </a:rPr>
              <a:t>Almost everything is significant including home ownership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>
                <a:sym typeface="Wingdings" panose="05000000000000000000" pitchFamily="2" charset="2"/>
              </a:rPr>
              <a:t>We save the predicted probabilities  by age5 x year5 </a:t>
            </a:r>
            <a:r>
              <a:rPr lang="en-US" sz="2400" dirty="0" err="1">
                <a:sym typeface="Wingdings" panose="05000000000000000000" pitchFamily="2" charset="2"/>
              </a:rPr>
              <a:t>pr</a:t>
            </a:r>
            <a:r>
              <a:rPr lang="en-US" sz="2400" dirty="0">
                <a:sym typeface="Wingdings" panose="05000000000000000000" pitchFamily="2" charset="2"/>
              </a:rPr>
              <a:t>=</a:t>
            </a:r>
            <a:r>
              <a:rPr lang="en-US" sz="2400" dirty="0" err="1">
                <a:sym typeface="Wingdings" panose="05000000000000000000" pitchFamily="2" charset="2"/>
              </a:rPr>
              <a:t>rROD</a:t>
            </a:r>
            <a:r>
              <a:rPr lang="en-US" sz="2400" dirty="0">
                <a:sym typeface="Wingdings" panose="05000000000000000000" pitchFamily="2" charset="2"/>
              </a:rPr>
              <a:t> (relative to age/year)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93531" y="1345942"/>
            <a:ext cx="99722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               Robust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dead5 | Coefficient  std. err.      z    P&gt;|z|     [95% conf. interval]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-----------------------------------+----------------------------------------------------------------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a5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30  |   .5227388    .103649     5.04   0.000     .3195906    .7258871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35  |   .8986458   .0980469     9.17   0.000     .7064774    1.090814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40  |   1.298855   .0936853    13.86   0.000     1.115235    1.482475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45  |   1.817474   .0902554    20.14   0.000     1.640577    1.994371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50  |   2.224796   .0882101    25.22   0.000     2.051908    2.397685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55  |   2.608843   .0871265    29.94   0.000     2.438078    2.779608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60  |   2.996316   .0865045    34.64   0.000     2.826771    3.165862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65  |   3.374418   .0859463    39.26   0.000     3.205966     3.54287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70  |   3.821036   .0858175    44.53   0.000     3.652836    3.989235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75  |   4.242857   .0858013    49.45   0.000     4.074689    4.411024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80  |   4.765284   .0863741    55.17   0.000     4.595994    4.934574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y5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2000  |  -.0571304   .0229557    -2.49   0.013    -.1021228    -.012138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2005  |  -.0861928   .0251476    -3.43   0.001    -.1354812   -.0369045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2010  |  -.0738295   .0249831    -2.96   0.003    -.1227955   -.0248634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sex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female  |  -.6836822   .0182618   -37.44   0.000    -.7194747   -.6478896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region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north central/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midwest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|   .0452583      .0262     1.73   0.084    -.0060927    .0966093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south  |   .1568926    .024078     6.52   0.000     .1097007    .2040845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west  |   .0012093   .0281261     0.04   0.966    -.0539169    .0563355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ethno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2  |   .0232794   .0245566     0.95   0.343    -.0248506    .0714094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3  |  -.5249543   .0328551   -15.98   0.000    -.5893491   -.4605595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4  |  -.3661736   .0545061    -6.72   0.000    -.4730036   -.2593436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…/…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9599" y="1360815"/>
            <a:ext cx="6858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               Robust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dead5 | Coefficient  std. err.      z    P&gt;|z|     [95% conf. interval]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-----------------------------------+----------------------------------------------------------------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…/…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mar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2  |   .2130759   .0241225     8.83   0.000     .1657968    .2603551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3  |   .2567751   .0239226    10.73   0.000     .2098876    .3036626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5  |   .2618255   .0319256     8.20   0.000     .1992525    .3243985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educrec2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grade 12  |  -.2097967   .0227358    -9.23   0.000     -.254358   -.1652354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1 to 3 years of college  |  -.2888777   .0259035   -11.15   0.000    -.3396476   -.2381078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4 years college/bachelor's degree  |  -.5234904   .0341881   -15.31   0.000    -.5904978   -.4564829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5+ years of college  |  -.6652651   .0412897   -16.11   0.000    -.7461915   -.5843388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2  |  -.2812551   .0213305   -13.19   0.000    -.3230621    -.239448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3  |  -.5737902   .0354702   -16.18   0.000    -.6433105   -.5042699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pooryn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below poverty threshold  |   .2589443   .0271077     9.55   0.000     .2058142    .3120744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(1997+: incl. undefined)  |   .0973604   .0224624     4.33   0.000      .053335    .1413858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1.own |  -.2649392   .0207507   -12.77   0.000    -.3056097   -.2242686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bmi5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20  |  -.5895067   .0389785   -15.12   0.000    -.6659031   -.5131103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25  |  -.8267999     .03931   -21.03   0.000     -.903846   -.7497538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30  |  -.7396888    .041939   -17.64   0.000    -.8218878   -.6574898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35  |  -.5479981   .0493324   -11.11   0.000    -.6446877   -.4513084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40  |  -.3503276   .0680195    -5.15   0.000    -.4836434   -.2170118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|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_cons |  -4.041262   .0952256   -42.44   0.000      -4.2279   -3.854623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3300" y="170527"/>
            <a:ext cx="11264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logit dead5 i.a5 i.y5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i.sex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i.region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i.ethno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i.mar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i.educrec2 i.inc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i.poo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i.own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i.bmi5 /*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i.flany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*/ [pw=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Logistic regression                                   Number of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 390,147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Wald chi2(38) = 23094.75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&gt; chi2   =   0.0000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Log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pseudolikelihood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-2.124e+08                     Pseudo R2     =   0.2232</a:t>
            </a:r>
          </a:p>
        </p:txBody>
      </p:sp>
    </p:spTree>
    <p:extLst>
      <p:ext uri="{BB962C8B-B14F-4D97-AF65-F5344CB8AC3E}">
        <p14:creationId xmlns:p14="http://schemas.microsoft.com/office/powerpoint/2010/main" val="139373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8" y="547893"/>
            <a:ext cx="11849101" cy="6668882"/>
          </a:xfrm>
        </p:spPr>
        <p:txBody>
          <a:bodyPr>
            <a:normAutofit/>
          </a:bodyPr>
          <a:lstStyle/>
          <a:p>
            <a:r>
              <a:rPr lang="en-US" sz="2400" dirty="0"/>
              <a:t>Logit dead5 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>
                <a:sym typeface="Wingdings" panose="05000000000000000000" pitchFamily="2" charset="2"/>
              </a:rPr>
              <a:t>We save the predicted probabilities  by age5 x year5  </a:t>
            </a:r>
            <a:r>
              <a:rPr lang="en-US" sz="2400" dirty="0" err="1">
                <a:sym typeface="Wingdings" panose="05000000000000000000" pitchFamily="2" charset="2"/>
              </a:rPr>
              <a:t>pr</a:t>
            </a:r>
            <a:r>
              <a:rPr lang="en-US" sz="2400" dirty="0">
                <a:sym typeface="Wingdings" panose="05000000000000000000" pitchFamily="2" charset="2"/>
              </a:rPr>
              <a:t>=</a:t>
            </a:r>
            <a:r>
              <a:rPr lang="en-US" sz="2400" dirty="0" err="1">
                <a:sym typeface="Wingdings" panose="05000000000000000000" pitchFamily="2" charset="2"/>
              </a:rPr>
              <a:t>rROD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>
                <a:sym typeface="Wingdings" panose="05000000000000000000" pitchFamily="2" charset="2"/>
              </a:rPr>
              <a:t>We compute </a:t>
            </a:r>
            <a:r>
              <a:rPr lang="en-US" sz="2400" dirty="0" err="1">
                <a:sym typeface="Wingdings" panose="05000000000000000000" pitchFamily="2" charset="2"/>
              </a:rPr>
              <a:t>rHC</a:t>
            </a:r>
            <a:r>
              <a:rPr lang="en-US" sz="2400" dirty="0">
                <a:sym typeface="Wingdings" panose="05000000000000000000" pitchFamily="2" charset="2"/>
              </a:rPr>
              <a:t> relative health capital = 1/ </a:t>
            </a:r>
            <a:r>
              <a:rPr lang="en-US" sz="2400" dirty="0" err="1">
                <a:sym typeface="Wingdings" panose="05000000000000000000" pitchFamily="2" charset="2"/>
              </a:rPr>
              <a:t>rROD</a:t>
            </a:r>
            <a:r>
              <a:rPr lang="en-US" sz="2400" dirty="0">
                <a:sym typeface="Wingdings" panose="05000000000000000000" pitchFamily="2" charset="2"/>
              </a:rPr>
              <a:t> standardized by age/year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 err="1">
                <a:sym typeface="Wingdings" panose="05000000000000000000" pitchFamily="2" charset="2"/>
              </a:rPr>
              <a:t>lrHC</a:t>
            </a:r>
            <a:r>
              <a:rPr lang="en-US" sz="2400" dirty="0">
                <a:sym typeface="Wingdings" panose="05000000000000000000" pitchFamily="2" charset="2"/>
              </a:rPr>
              <a:t> (mean zero) is a good measure of health capital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Mean </a:t>
            </a:r>
            <a:r>
              <a:rPr lang="en-US" sz="2400" dirty="0" err="1"/>
              <a:t>lrHC</a:t>
            </a:r>
            <a:r>
              <a:rPr lang="en-US" sz="2400" dirty="0"/>
              <a:t> by year5 and ethic group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485F-836F-4A88-B769-1BD6A60ED642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06500" y="3259842"/>
            <a:ext cx="934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------------------------------------------------------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|                        y5           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|       1995        2000        2005        2010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------+-----------------------------------------------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ethno |                                     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Whi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|   .0537152    .0666957    .0261688   -.0077962 (trend -)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AfAm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|  -.5015486   -.5077384   -.3331935   -.2810574 (trend 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|   .1256597    .1306803    .1423738    .2091114 (trend 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|   .1474029   -.1267811    .1613136    .3215076 (trend 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19430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3558</Words>
  <Application>Microsoft Office PowerPoint</Application>
  <PresentationFormat>Widescreen</PresentationFormat>
  <Paragraphs>400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Cabrito Sans</vt:lpstr>
      <vt:lpstr>Calibri</vt:lpstr>
      <vt:lpstr>Courier New</vt:lpstr>
      <vt:lpstr>Symbol</vt:lpstr>
      <vt:lpstr>Times New Roman</vt:lpstr>
      <vt:lpstr>Wingdings</vt:lpstr>
      <vt:lpstr>Office Theme</vt:lpstr>
      <vt:lpstr>Patterns of mortality and inequality of health capital (HC)  in the U.S. population 1997-2019 (NHIS)  How risks of death (ROD) and Relative Health Capital (RHC) reflect social stratification and birth cohort transformations</vt:lpstr>
      <vt:lpstr>Motivation</vt:lpstr>
      <vt:lpstr>Measuring Risk of Death ROD versus Health Capital HC</vt:lpstr>
      <vt:lpstr>Histogram of rHC relative Health Capital</vt:lpstr>
      <vt:lpstr>Data and Method </vt:lpstr>
      <vt:lpstr>Data and Method </vt:lpstr>
      <vt:lpstr>Data and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and Method </vt:lpstr>
      <vt:lpstr>PowerPoint Presentation</vt:lpstr>
      <vt:lpstr>PowerPoint Presentation</vt:lpstr>
      <vt:lpstr>Data and Method </vt:lpstr>
      <vt:lpstr>Gini index of rHC / APC DISCO</vt:lpstr>
      <vt:lpstr>Data and Method </vt:lpstr>
      <vt:lpstr>Method </vt:lpstr>
      <vt:lpstr>Method </vt:lpstr>
      <vt:lpstr>Strategy of Data Analysis</vt:lpstr>
      <vt:lpstr>Data and Method </vt:lpstr>
      <vt:lpstr>Data and Method 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LEIST</dc:creator>
  <cp:lastModifiedBy>Louis CHAUVEL</cp:lastModifiedBy>
  <cp:revision>138</cp:revision>
  <dcterms:created xsi:type="dcterms:W3CDTF">2018-10-26T07:06:08Z</dcterms:created>
  <dcterms:modified xsi:type="dcterms:W3CDTF">2025-09-12T08:30:11Z</dcterms:modified>
</cp:coreProperties>
</file>