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3">
  <p:sldMasterIdLst>
    <p:sldMasterId id="2147483811" r:id="rId4"/>
  </p:sldMasterIdLst>
  <p:notesMasterIdLst>
    <p:notesMasterId r:id="rId33"/>
  </p:notesMasterIdLst>
  <p:handoutMasterIdLst>
    <p:handoutMasterId r:id="rId34"/>
  </p:handoutMasterIdLst>
  <p:sldIdLst>
    <p:sldId id="359" r:id="rId5"/>
    <p:sldId id="356" r:id="rId6"/>
    <p:sldId id="403" r:id="rId7"/>
    <p:sldId id="404" r:id="rId8"/>
    <p:sldId id="405" r:id="rId9"/>
    <p:sldId id="407" r:id="rId10"/>
    <p:sldId id="406" r:id="rId11"/>
    <p:sldId id="388" r:id="rId12"/>
    <p:sldId id="396" r:id="rId13"/>
    <p:sldId id="408" r:id="rId14"/>
    <p:sldId id="409" r:id="rId15"/>
    <p:sldId id="394" r:id="rId16"/>
    <p:sldId id="410" r:id="rId17"/>
    <p:sldId id="386" r:id="rId18"/>
    <p:sldId id="397" r:id="rId19"/>
    <p:sldId id="398" r:id="rId20"/>
    <p:sldId id="411" r:id="rId21"/>
    <p:sldId id="416" r:id="rId22"/>
    <p:sldId id="417" r:id="rId23"/>
    <p:sldId id="418" r:id="rId24"/>
    <p:sldId id="420" r:id="rId25"/>
    <p:sldId id="385" r:id="rId26"/>
    <p:sldId id="366" r:id="rId27"/>
    <p:sldId id="422" r:id="rId28"/>
    <p:sldId id="423" r:id="rId29"/>
    <p:sldId id="424" r:id="rId30"/>
    <p:sldId id="425" r:id="rId31"/>
    <p:sldId id="426" r:id="rId32"/>
  </p:sldIdLst>
  <p:sldSz cx="12192000" cy="6858000"/>
  <p:notesSz cx="6669088"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4" userDrawn="1">
          <p15:clr>
            <a:srgbClr val="A4A3A4"/>
          </p15:clr>
        </p15:guide>
        <p15:guide id="2" userDrawn="1">
          <p15:clr>
            <a:srgbClr val="A4A3A4"/>
          </p15:clr>
        </p15:guide>
        <p15:guide id="3" orient="horz" pos="59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ADE7"/>
    <a:srgbClr val="EF5323"/>
    <a:srgbClr val="2F4B75"/>
    <a:srgbClr val="54217D"/>
    <a:srgbClr val="00A0CF"/>
    <a:srgbClr val="ED2426"/>
    <a:srgbClr val="E03400"/>
    <a:srgbClr val="5C0025"/>
    <a:srgbClr val="0FA5B0"/>
    <a:srgbClr val="FF14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650E776-C897-41F2-9653-3D49EB6C058E}" v="583" dt="2024-02-14T11:18:55.53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752" autoAdjust="0"/>
    <p:restoredTop sz="80839" autoAdjust="0"/>
  </p:normalViewPr>
  <p:slideViewPr>
    <p:cSldViewPr snapToGrid="0" snapToObjects="1" showGuides="1">
      <p:cViewPr>
        <p:scale>
          <a:sx n="50" d="100"/>
          <a:sy n="50" d="100"/>
        </p:scale>
        <p:origin x="2274" y="942"/>
      </p:cViewPr>
      <p:guideLst>
        <p:guide orient="horz" pos="194"/>
        <p:guide/>
        <p:guide orient="horz" pos="598"/>
      </p:guideLst>
    </p:cSldViewPr>
  </p:slideViewPr>
  <p:notesTextViewPr>
    <p:cViewPr>
      <p:scale>
        <a:sx n="100" d="100"/>
        <a:sy n="100" d="100"/>
      </p:scale>
      <p:origin x="0" y="0"/>
    </p:cViewPr>
  </p:notesTextViewPr>
  <p:sorterViewPr>
    <p:cViewPr>
      <p:scale>
        <a:sx n="120" d="100"/>
        <a:sy n="120" d="100"/>
      </p:scale>
      <p:origin x="0" y="0"/>
    </p:cViewPr>
  </p:sorterViewPr>
  <p:notesViewPr>
    <p:cSldViewPr snapToGrid="0" snapToObjects="1">
      <p:cViewPr varScale="1">
        <p:scale>
          <a:sx n="68" d="100"/>
          <a:sy n="68" d="100"/>
        </p:scale>
        <p:origin x="2280"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lb-LU"/>
          </a:p>
        </p:txBody>
      </p:sp>
      <p:sp>
        <p:nvSpPr>
          <p:cNvPr id="3" name="Date Placeholder 2"/>
          <p:cNvSpPr>
            <a:spLocks noGrp="1"/>
          </p:cNvSpPr>
          <p:nvPr>
            <p:ph type="dt" sz="quarter" idx="1"/>
          </p:nvPr>
        </p:nvSpPr>
        <p:spPr>
          <a:xfrm>
            <a:off x="3777607" y="0"/>
            <a:ext cx="2889938" cy="498056"/>
          </a:xfrm>
          <a:prstGeom prst="rect">
            <a:avLst/>
          </a:prstGeom>
        </p:spPr>
        <p:txBody>
          <a:bodyPr vert="horz" lIns="91440" tIns="45720" rIns="91440" bIns="45720" rtlCol="0"/>
          <a:lstStyle>
            <a:lvl1pPr algn="r">
              <a:defRPr sz="1200"/>
            </a:lvl1pPr>
          </a:lstStyle>
          <a:p>
            <a:fld id="{7BB2AD99-C8D0-4A84-9335-5A9B802B40CF}" type="datetimeFigureOut">
              <a:rPr lang="lb-LU" smtClean="0"/>
              <a:pPr/>
              <a:t>05.09.25</a:t>
            </a:fld>
            <a:endParaRPr lang="lb-LU"/>
          </a:p>
        </p:txBody>
      </p:sp>
      <p:sp>
        <p:nvSpPr>
          <p:cNvPr id="4" name="Footer Placeholder 3"/>
          <p:cNvSpPr>
            <a:spLocks noGrp="1"/>
          </p:cNvSpPr>
          <p:nvPr>
            <p:ph type="ftr" sz="quarter" idx="2"/>
          </p:nvPr>
        </p:nvSpPr>
        <p:spPr>
          <a:xfrm>
            <a:off x="0" y="9428584"/>
            <a:ext cx="2889938" cy="498055"/>
          </a:xfrm>
          <a:prstGeom prst="rect">
            <a:avLst/>
          </a:prstGeom>
        </p:spPr>
        <p:txBody>
          <a:bodyPr vert="horz" lIns="91440" tIns="45720" rIns="91440" bIns="45720" rtlCol="0" anchor="b"/>
          <a:lstStyle>
            <a:lvl1pPr algn="l">
              <a:defRPr sz="1200"/>
            </a:lvl1pPr>
          </a:lstStyle>
          <a:p>
            <a:endParaRPr lang="lb-LU"/>
          </a:p>
        </p:txBody>
      </p:sp>
      <p:sp>
        <p:nvSpPr>
          <p:cNvPr id="5" name="Slide Number Placeholder 4"/>
          <p:cNvSpPr>
            <a:spLocks noGrp="1"/>
          </p:cNvSpPr>
          <p:nvPr>
            <p:ph type="sldNum" sz="quarter" idx="3"/>
          </p:nvPr>
        </p:nvSpPr>
        <p:spPr>
          <a:xfrm>
            <a:off x="3777607" y="9428584"/>
            <a:ext cx="2889938" cy="498055"/>
          </a:xfrm>
          <a:prstGeom prst="rect">
            <a:avLst/>
          </a:prstGeom>
        </p:spPr>
        <p:txBody>
          <a:bodyPr vert="horz" lIns="91440" tIns="45720" rIns="91440" bIns="45720" rtlCol="0" anchor="b"/>
          <a:lstStyle>
            <a:lvl1pPr algn="r">
              <a:defRPr sz="1200"/>
            </a:lvl1pPr>
          </a:lstStyle>
          <a:p>
            <a:fld id="{85AF1ECB-F45B-499C-B19B-FA29906B876F}" type="slidenum">
              <a:rPr lang="lb-LU" smtClean="0"/>
              <a:pPr/>
              <a:t>‹#›</a:t>
            </a:fld>
            <a:endParaRPr lang="lb-LU"/>
          </a:p>
        </p:txBody>
      </p:sp>
    </p:spTree>
    <p:extLst>
      <p:ext uri="{BB962C8B-B14F-4D97-AF65-F5344CB8AC3E}">
        <p14:creationId xmlns:p14="http://schemas.microsoft.com/office/powerpoint/2010/main" val="32298902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777607" y="0"/>
            <a:ext cx="2889938" cy="496332"/>
          </a:xfrm>
          <a:prstGeom prst="rect">
            <a:avLst/>
          </a:prstGeom>
        </p:spPr>
        <p:txBody>
          <a:bodyPr vert="horz" lIns="91440" tIns="45720" rIns="91440" bIns="45720" rtlCol="0"/>
          <a:lstStyle>
            <a:lvl1pPr algn="r">
              <a:defRPr sz="1200"/>
            </a:lvl1pPr>
          </a:lstStyle>
          <a:p>
            <a:fld id="{123A63E1-A2A2-6F4B-A381-048F498A91E8}" type="datetimeFigureOut">
              <a:rPr lang="en-US" smtClean="0"/>
              <a:pPr/>
              <a:t>9/5/2025</a:t>
            </a:fld>
            <a:endParaRPr lang="en-US"/>
          </a:p>
        </p:txBody>
      </p:sp>
      <p:sp>
        <p:nvSpPr>
          <p:cNvPr id="4" name="Slide Image Placeholder 3"/>
          <p:cNvSpPr>
            <a:spLocks noGrp="1" noRot="1" noChangeAspect="1"/>
          </p:cNvSpPr>
          <p:nvPr>
            <p:ph type="sldImg" idx="2"/>
          </p:nvPr>
        </p:nvSpPr>
        <p:spPr>
          <a:xfrm>
            <a:off x="26988" y="744538"/>
            <a:ext cx="6615112"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66909" y="4715153"/>
            <a:ext cx="5335270" cy="4466987"/>
          </a:xfrm>
          <a:prstGeom prst="rect">
            <a:avLst/>
          </a:prstGeom>
        </p:spPr>
        <p:txBody>
          <a:bodyPr vert="horz" lIns="91440" tIns="45720" rIns="91440" bIns="45720" rtlCol="0">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6" name="Footer Placeholder 5"/>
          <p:cNvSpPr>
            <a:spLocks noGrp="1"/>
          </p:cNvSpPr>
          <p:nvPr>
            <p:ph type="ftr" sz="quarter" idx="4"/>
          </p:nvPr>
        </p:nvSpPr>
        <p:spPr>
          <a:xfrm>
            <a:off x="0" y="9428583"/>
            <a:ext cx="2889938"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777607" y="9428583"/>
            <a:ext cx="2889938" cy="496332"/>
          </a:xfrm>
          <a:prstGeom prst="rect">
            <a:avLst/>
          </a:prstGeom>
        </p:spPr>
        <p:txBody>
          <a:bodyPr vert="horz" lIns="91440" tIns="45720" rIns="91440" bIns="45720" rtlCol="0" anchor="b"/>
          <a:lstStyle>
            <a:lvl1pPr algn="r">
              <a:defRPr sz="1200"/>
            </a:lvl1pPr>
          </a:lstStyle>
          <a:p>
            <a:fld id="{EC9B461A-2F76-9B45-BD8C-695B6B1FEEA5}" type="slidenum">
              <a:rPr lang="en-US" smtClean="0"/>
              <a:pPr/>
              <a:t>‹#›</a:t>
            </a:fld>
            <a:endParaRPr lang="en-US"/>
          </a:p>
        </p:txBody>
      </p:sp>
    </p:spTree>
    <p:extLst>
      <p:ext uri="{BB962C8B-B14F-4D97-AF65-F5344CB8AC3E}">
        <p14:creationId xmlns:p14="http://schemas.microsoft.com/office/powerpoint/2010/main" val="26352655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9B461A-2F76-9B45-BD8C-695B6B1FEEA5}" type="slidenum">
              <a:rPr lang="en-US" smtClean="0"/>
              <a:pPr/>
              <a:t>1</a:t>
            </a:fld>
            <a:endParaRPr lang="en-US"/>
          </a:p>
        </p:txBody>
      </p:sp>
    </p:spTree>
    <p:extLst>
      <p:ext uri="{BB962C8B-B14F-4D97-AF65-F5344CB8AC3E}">
        <p14:creationId xmlns:p14="http://schemas.microsoft.com/office/powerpoint/2010/main" val="14082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9B461A-2F76-9B45-BD8C-695B6B1FEEA5}" type="slidenum">
              <a:rPr lang="en-US" smtClean="0"/>
              <a:pPr/>
              <a:t>12</a:t>
            </a:fld>
            <a:endParaRPr lang="en-US"/>
          </a:p>
        </p:txBody>
      </p:sp>
    </p:spTree>
    <p:extLst>
      <p:ext uri="{BB962C8B-B14F-4D97-AF65-F5344CB8AC3E}">
        <p14:creationId xmlns:p14="http://schemas.microsoft.com/office/powerpoint/2010/main" val="3755027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9B461A-2F76-9B45-BD8C-695B6B1FEEA5}" type="slidenum">
              <a:rPr lang="en-US" smtClean="0"/>
              <a:pPr/>
              <a:t>13</a:t>
            </a:fld>
            <a:endParaRPr lang="en-US"/>
          </a:p>
        </p:txBody>
      </p:sp>
    </p:spTree>
    <p:extLst>
      <p:ext uri="{BB962C8B-B14F-4D97-AF65-F5344CB8AC3E}">
        <p14:creationId xmlns:p14="http://schemas.microsoft.com/office/powerpoint/2010/main" val="5422073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9B461A-2F76-9B45-BD8C-695B6B1FEEA5}" type="slidenum">
              <a:rPr lang="en-US" smtClean="0"/>
              <a:pPr/>
              <a:t>15</a:t>
            </a:fld>
            <a:endParaRPr lang="en-US"/>
          </a:p>
        </p:txBody>
      </p:sp>
    </p:spTree>
    <p:extLst>
      <p:ext uri="{BB962C8B-B14F-4D97-AF65-F5344CB8AC3E}">
        <p14:creationId xmlns:p14="http://schemas.microsoft.com/office/powerpoint/2010/main" val="14531024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9B461A-2F76-9B45-BD8C-695B6B1FEEA5}" type="slidenum">
              <a:rPr lang="en-US" smtClean="0"/>
              <a:pPr/>
              <a:t>16</a:t>
            </a:fld>
            <a:endParaRPr lang="en-US"/>
          </a:p>
        </p:txBody>
      </p:sp>
    </p:spTree>
    <p:extLst>
      <p:ext uri="{BB962C8B-B14F-4D97-AF65-F5344CB8AC3E}">
        <p14:creationId xmlns:p14="http://schemas.microsoft.com/office/powerpoint/2010/main" val="20855560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9B461A-2F76-9B45-BD8C-695B6B1FEEA5}" type="slidenum">
              <a:rPr lang="en-US" smtClean="0"/>
              <a:pPr/>
              <a:t>17</a:t>
            </a:fld>
            <a:endParaRPr lang="en-US"/>
          </a:p>
        </p:txBody>
      </p:sp>
    </p:spTree>
    <p:extLst>
      <p:ext uri="{BB962C8B-B14F-4D97-AF65-F5344CB8AC3E}">
        <p14:creationId xmlns:p14="http://schemas.microsoft.com/office/powerpoint/2010/main" val="7021026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02DF81-3480-F8D4-9F07-41BFA74B67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C84578-810D-61A2-EB71-F9FCEA1DF6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719672-3E4A-B8A3-32AC-E9B5742CBC12}"/>
              </a:ext>
            </a:extLst>
          </p:cNvPr>
          <p:cNvSpPr>
            <a:spLocks noGrp="1"/>
          </p:cNvSpPr>
          <p:nvPr>
            <p:ph type="body" idx="1"/>
          </p:nvPr>
        </p:nvSpPr>
        <p:spPr/>
        <p:txBody>
          <a:bodyPr/>
          <a:lstStyle/>
          <a:p>
            <a:r>
              <a:rPr lang="en-GB" b="1" dirty="0"/>
              <a:t>Hypothesis 1</a:t>
            </a:r>
          </a:p>
          <a:p>
            <a:pPr marL="342900" indent="-342900">
              <a:buFont typeface="Arial" panose="020B0604020202020204" pitchFamily="34" charset="0"/>
              <a:buChar char="•"/>
            </a:pPr>
            <a:r>
              <a:rPr lang="en-GB" b="1" dirty="0"/>
              <a:t>Lower childhood SEP </a:t>
            </a:r>
            <a:r>
              <a:rPr lang="en-GB" dirty="0"/>
              <a:t>is associated with </a:t>
            </a:r>
            <a:r>
              <a:rPr lang="en-GB" b="1" dirty="0"/>
              <a:t>worse later-life short-term verbal memory, processing speed</a:t>
            </a:r>
            <a:r>
              <a:rPr lang="en-GB" dirty="0"/>
              <a:t>, and </a:t>
            </a:r>
            <a:r>
              <a:rPr lang="en-GB" b="1" dirty="0"/>
              <a:t>cognitive state.</a:t>
            </a:r>
          </a:p>
          <a:p>
            <a:pPr marL="342900" indent="-342900">
              <a:buFont typeface="Arial" panose="020B0604020202020204" pitchFamily="34" charset="0"/>
              <a:buChar char="•"/>
            </a:pPr>
            <a:r>
              <a:rPr lang="en-GB" b="1" dirty="0"/>
              <a:t>Lower childhood SEP </a:t>
            </a:r>
            <a:r>
              <a:rPr lang="en-GB" dirty="0"/>
              <a:t>is associated with </a:t>
            </a:r>
            <a:r>
              <a:rPr lang="en-GB" b="1" dirty="0"/>
              <a:t>accelerated decline in later-life processing speed </a:t>
            </a:r>
            <a:r>
              <a:rPr lang="en-GB" dirty="0"/>
              <a:t>but </a:t>
            </a:r>
            <a:r>
              <a:rPr lang="en-GB" b="1" dirty="0"/>
              <a:t>slower decline in verbal memory</a:t>
            </a:r>
            <a:r>
              <a:rPr lang="en-GB" dirty="0"/>
              <a:t>.</a:t>
            </a:r>
          </a:p>
          <a:p>
            <a:pPr marL="342900" indent="-342900">
              <a:buFont typeface="Arial" panose="020B0604020202020204" pitchFamily="34" charset="0"/>
              <a:buChar char="•"/>
            </a:pPr>
            <a:endParaRPr lang="en-GB" dirty="0"/>
          </a:p>
          <a:p>
            <a:pPr marL="0" indent="0">
              <a:buFont typeface="Arial" panose="020B0604020202020204" pitchFamily="34" charset="0"/>
              <a:buNone/>
            </a:pPr>
            <a:r>
              <a:rPr lang="en-GB" dirty="0"/>
              <a:t>&gt; </a:t>
            </a:r>
            <a:r>
              <a:rPr lang="en-GB" b="1" dirty="0"/>
              <a:t>In line with previous studies </a:t>
            </a:r>
            <a:r>
              <a:rPr lang="en-GB" b="0" dirty="0"/>
              <a:t>that mostly </a:t>
            </a:r>
            <a:r>
              <a:rPr lang="en-GB" b="1" dirty="0"/>
              <a:t>measured childhood SEP retrospectively.</a:t>
            </a:r>
            <a:endParaRPr lang="en-GB" dirty="0"/>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b="1" dirty="0"/>
              <a:t>Affective problems </a:t>
            </a:r>
            <a:r>
              <a:rPr lang="en-GB" dirty="0"/>
              <a:t>were associated with </a:t>
            </a:r>
            <a:r>
              <a:rPr lang="en-GB" b="1" dirty="0"/>
              <a:t>worse later-life cognitive function </a:t>
            </a:r>
            <a:r>
              <a:rPr lang="en-GB" dirty="0"/>
              <a:t>but not with cognitive change.</a:t>
            </a:r>
          </a:p>
          <a:p>
            <a:pPr marL="342900" indent="-342900">
              <a:buFont typeface="Arial" panose="020B0604020202020204" pitchFamily="34" charset="0"/>
              <a:buChar char="•"/>
            </a:pPr>
            <a:endParaRPr lang="en-GB" dirty="0"/>
          </a:p>
          <a:p>
            <a:pPr marL="0" indent="0">
              <a:buFont typeface="Arial" panose="020B0604020202020204" pitchFamily="34" charset="0"/>
              <a:buNone/>
            </a:pPr>
            <a:r>
              <a:rPr lang="en-GB" dirty="0"/>
              <a:t>&gt; </a:t>
            </a:r>
            <a:r>
              <a:rPr lang="en-GB" sz="1200" kern="1200" dirty="0">
                <a:solidFill>
                  <a:schemeClr val="tx1"/>
                </a:solidFill>
                <a:effectLst/>
                <a:latin typeface="+mn-lt"/>
                <a:ea typeface="+mn-ea"/>
                <a:cs typeface="+mn-cs"/>
              </a:rPr>
              <a:t>Reflect the divergence of previous research from the </a:t>
            </a:r>
            <a:r>
              <a:rPr lang="en-GB" sz="1200" b="1" kern="1200" dirty="0">
                <a:solidFill>
                  <a:schemeClr val="tx1"/>
                </a:solidFill>
                <a:effectLst/>
                <a:latin typeface="+mn-lt"/>
                <a:ea typeface="+mn-ea"/>
                <a:cs typeface="+mn-cs"/>
              </a:rPr>
              <a:t>NSHD cohort. </a:t>
            </a:r>
            <a:endParaRPr lang="en-GB" b="1" dirty="0"/>
          </a:p>
          <a:p>
            <a:pPr marL="342900" indent="-342900">
              <a:buFont typeface="Arial" panose="020B0604020202020204" pitchFamily="34" charset="0"/>
              <a:buChar char="•"/>
            </a:pPr>
            <a:endParaRPr lang="en-GB" b="1" dirty="0"/>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1" dirty="0"/>
              <a:t>Lower childhood SEP </a:t>
            </a:r>
            <a:r>
              <a:rPr lang="en-GB" dirty="0"/>
              <a:t>is associated with </a:t>
            </a:r>
            <a:r>
              <a:rPr lang="en-GB" b="1" dirty="0"/>
              <a:t>affective problems across the life course</a:t>
            </a:r>
            <a:r>
              <a:rPr lang="en-GB" dirty="0"/>
              <a:t>.</a:t>
            </a:r>
          </a:p>
          <a:p>
            <a:pPr marL="342900" indent="-342900">
              <a:buFont typeface="Arial" panose="020B0604020202020204" pitchFamily="34" charset="0"/>
              <a:buChar char="•"/>
            </a:pPr>
            <a:endParaRPr lang="en-GB" b="1" dirty="0"/>
          </a:p>
        </p:txBody>
      </p:sp>
      <p:sp>
        <p:nvSpPr>
          <p:cNvPr id="4" name="Slide Number Placeholder 3">
            <a:extLst>
              <a:ext uri="{FF2B5EF4-FFF2-40B4-BE49-F238E27FC236}">
                <a16:creationId xmlns:a16="http://schemas.microsoft.com/office/drawing/2014/main" id="{592D3F65-4371-4409-6A92-6DD9D758D32C}"/>
              </a:ext>
            </a:extLst>
          </p:cNvPr>
          <p:cNvSpPr>
            <a:spLocks noGrp="1"/>
          </p:cNvSpPr>
          <p:nvPr>
            <p:ph type="sldNum" sz="quarter" idx="5"/>
          </p:nvPr>
        </p:nvSpPr>
        <p:spPr/>
        <p:txBody>
          <a:bodyPr/>
          <a:lstStyle/>
          <a:p>
            <a:fld id="{EC9B461A-2F76-9B45-BD8C-695B6B1FEEA5}" type="slidenum">
              <a:rPr lang="en-US" smtClean="0"/>
              <a:pPr/>
              <a:t>18</a:t>
            </a:fld>
            <a:endParaRPr lang="en-US"/>
          </a:p>
        </p:txBody>
      </p:sp>
    </p:spTree>
    <p:extLst>
      <p:ext uri="{BB962C8B-B14F-4D97-AF65-F5344CB8AC3E}">
        <p14:creationId xmlns:p14="http://schemas.microsoft.com/office/powerpoint/2010/main" val="27120543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3D902F-73F3-9C54-7FCB-CBB3FDE927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3844E9-32C3-0F73-828A-A7459F3AD0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C3F21E-B6EA-64C7-81D6-C4E26B56286E}"/>
              </a:ext>
            </a:extLst>
          </p:cNvPr>
          <p:cNvSpPr>
            <a:spLocks noGrp="1"/>
          </p:cNvSpPr>
          <p:nvPr>
            <p:ph type="body" idx="1"/>
          </p:nvPr>
        </p:nvSpPr>
        <p:spPr/>
        <p:txBody>
          <a:bodyPr/>
          <a:lstStyle/>
          <a:p>
            <a:r>
              <a:rPr lang="en-GB" b="1" dirty="0"/>
              <a:t>Hypothesis 2</a:t>
            </a:r>
            <a:endParaRPr lang="en-GB" dirty="0"/>
          </a:p>
          <a:p>
            <a:pPr marL="285750" indent="-285750">
              <a:buFont typeface="Arial" panose="020B0604020202020204" pitchFamily="34" charset="0"/>
              <a:buChar char="•"/>
            </a:pPr>
            <a:r>
              <a:rPr lang="en-GB" dirty="0"/>
              <a:t>Incidental affective problems could only partly explain (6.3%) the effect of low childhood SEP on later-life processing speed.</a:t>
            </a:r>
          </a:p>
          <a:p>
            <a:pPr marL="285750" indent="-285750">
              <a:buFont typeface="Arial" panose="020B0604020202020204" pitchFamily="34" charset="0"/>
              <a:buChar char="•"/>
            </a:pPr>
            <a:endParaRPr lang="en-GB" dirty="0"/>
          </a:p>
          <a:p>
            <a:pPr marL="171450" indent="-171450">
              <a:buFont typeface="Wingdings" panose="05000000000000000000" pitchFamily="2" charset="2"/>
              <a:buChar char="Ø"/>
            </a:pPr>
            <a:r>
              <a:rPr lang="en-GB" sz="1200" kern="1200" dirty="0">
                <a:solidFill>
                  <a:schemeClr val="tx1"/>
                </a:solidFill>
                <a:effectLst/>
                <a:latin typeface="+mn-lt"/>
                <a:ea typeface="+mn-ea"/>
                <a:cs typeface="+mn-cs"/>
              </a:rPr>
              <a:t>In contrast to the suggested large contribution (30%) of depression on socioeconomic inequalities in cognitive impairment and dementia in later-life (</a:t>
            </a:r>
            <a:r>
              <a:rPr lang="en-GB" sz="1200" b="1" kern="1200" dirty="0">
                <a:solidFill>
                  <a:schemeClr val="tx1"/>
                </a:solidFill>
                <a:effectLst/>
                <a:latin typeface="+mn-lt"/>
                <a:ea typeface="+mn-ea"/>
                <a:cs typeface="+mn-cs"/>
              </a:rPr>
              <a:t>Zhou et al. 2021)</a:t>
            </a:r>
            <a:r>
              <a:rPr lang="en-GB" sz="1200" kern="1200" dirty="0">
                <a:solidFill>
                  <a:schemeClr val="tx1"/>
                </a:solidFill>
                <a:effectLst/>
                <a:latin typeface="+mn-lt"/>
                <a:ea typeface="+mn-ea"/>
                <a:cs typeface="+mn-cs"/>
              </a:rPr>
              <a:t>. Socioeconomic disadvantages </a:t>
            </a:r>
            <a:r>
              <a:rPr lang="en-GB" sz="1200" b="1" kern="1200" dirty="0">
                <a:solidFill>
                  <a:schemeClr val="tx1"/>
                </a:solidFill>
                <a:effectLst/>
                <a:latin typeface="+mn-lt"/>
                <a:ea typeface="+mn-ea"/>
                <a:cs typeface="+mn-cs"/>
              </a:rPr>
              <a:t>may only affect current affective and cognitive health</a:t>
            </a:r>
            <a:r>
              <a:rPr lang="en-GB" sz="1200" kern="1200" dirty="0">
                <a:solidFill>
                  <a:schemeClr val="tx1"/>
                </a:solidFill>
                <a:effectLst/>
                <a:latin typeface="+mn-lt"/>
                <a:ea typeface="+mn-ea"/>
                <a:cs typeface="+mn-cs"/>
              </a:rPr>
              <a:t>. In this case, low childhood SEP associates with both affective and cognitive health in early life, as shown in previous studies, while its effect on later-life cognition is stronger affected by SEP in later-life.</a:t>
            </a:r>
          </a:p>
          <a:p>
            <a:pPr marL="171450" indent="-171450">
              <a:buFont typeface="Wingdings" panose="05000000000000000000" pitchFamily="2" charset="2"/>
              <a:buChar char="Ø"/>
            </a:pPr>
            <a:endParaRPr lang="en-GB" sz="1200" kern="1200" dirty="0">
              <a:solidFill>
                <a:schemeClr val="tx1"/>
              </a:solidFill>
              <a:effectLst/>
              <a:latin typeface="+mn-lt"/>
              <a:ea typeface="+mn-ea"/>
              <a:cs typeface="+mn-cs"/>
            </a:endParaRPr>
          </a:p>
          <a:p>
            <a:pPr marL="0" indent="0">
              <a:buFont typeface="Wingdings" panose="05000000000000000000" pitchFamily="2" charset="2"/>
              <a:buNone/>
            </a:pPr>
            <a:r>
              <a:rPr lang="en-GB" sz="1200" kern="1200" dirty="0">
                <a:solidFill>
                  <a:schemeClr val="tx1"/>
                </a:solidFill>
                <a:effectLst/>
                <a:latin typeface="+mn-lt"/>
                <a:ea typeface="+mn-ea"/>
                <a:cs typeface="+mn-cs"/>
              </a:rPr>
              <a:t>&gt; Underscore </a:t>
            </a:r>
            <a:r>
              <a:rPr lang="en-GB" sz="1200" b="1" kern="1200" dirty="0">
                <a:solidFill>
                  <a:schemeClr val="tx1"/>
                </a:solidFill>
                <a:effectLst/>
                <a:latin typeface="+mn-lt"/>
                <a:ea typeface="+mn-ea"/>
                <a:cs typeface="+mn-cs"/>
              </a:rPr>
              <a:t>importance of life course models.</a:t>
            </a:r>
            <a:endParaRPr lang="en-US" b="1" dirty="0"/>
          </a:p>
        </p:txBody>
      </p:sp>
      <p:sp>
        <p:nvSpPr>
          <p:cNvPr id="4" name="Slide Number Placeholder 3">
            <a:extLst>
              <a:ext uri="{FF2B5EF4-FFF2-40B4-BE49-F238E27FC236}">
                <a16:creationId xmlns:a16="http://schemas.microsoft.com/office/drawing/2014/main" id="{21E65C13-11BF-BEFA-5256-A7195D94DA22}"/>
              </a:ext>
            </a:extLst>
          </p:cNvPr>
          <p:cNvSpPr>
            <a:spLocks noGrp="1"/>
          </p:cNvSpPr>
          <p:nvPr>
            <p:ph type="sldNum" sz="quarter" idx="5"/>
          </p:nvPr>
        </p:nvSpPr>
        <p:spPr/>
        <p:txBody>
          <a:bodyPr/>
          <a:lstStyle/>
          <a:p>
            <a:fld id="{EC9B461A-2F76-9B45-BD8C-695B6B1FEEA5}" type="slidenum">
              <a:rPr lang="en-US" smtClean="0"/>
              <a:pPr/>
              <a:t>19</a:t>
            </a:fld>
            <a:endParaRPr lang="en-US"/>
          </a:p>
        </p:txBody>
      </p:sp>
    </p:spTree>
    <p:extLst>
      <p:ext uri="{BB962C8B-B14F-4D97-AF65-F5344CB8AC3E}">
        <p14:creationId xmlns:p14="http://schemas.microsoft.com/office/powerpoint/2010/main" val="6226999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BF9427-55F1-EF8E-EAD4-9C63A4C601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51549D-25B9-2907-9BDD-27A8B3C364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B142DC-2549-C654-9923-406B1DE15B37}"/>
              </a:ext>
            </a:extLst>
          </p:cNvPr>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a:extLst>
              <a:ext uri="{FF2B5EF4-FFF2-40B4-BE49-F238E27FC236}">
                <a16:creationId xmlns:a16="http://schemas.microsoft.com/office/drawing/2014/main" id="{0A0059C7-001D-8B7D-42FB-68AD9FAC3672}"/>
              </a:ext>
            </a:extLst>
          </p:cNvPr>
          <p:cNvSpPr>
            <a:spLocks noGrp="1"/>
          </p:cNvSpPr>
          <p:nvPr>
            <p:ph type="sldNum" sz="quarter" idx="5"/>
          </p:nvPr>
        </p:nvSpPr>
        <p:spPr/>
        <p:txBody>
          <a:bodyPr/>
          <a:lstStyle/>
          <a:p>
            <a:fld id="{EC9B461A-2F76-9B45-BD8C-695B6B1FEEA5}" type="slidenum">
              <a:rPr lang="en-US" smtClean="0"/>
              <a:pPr/>
              <a:t>20</a:t>
            </a:fld>
            <a:endParaRPr lang="en-US"/>
          </a:p>
        </p:txBody>
      </p:sp>
    </p:spTree>
    <p:extLst>
      <p:ext uri="{BB962C8B-B14F-4D97-AF65-F5344CB8AC3E}">
        <p14:creationId xmlns:p14="http://schemas.microsoft.com/office/powerpoint/2010/main" val="38145119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CBD916-61DD-37A4-E69B-9AB0B3C93D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E88EFE-7BB6-1AE5-2963-E1A1871AA6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83B990-B3DD-065B-1563-29B10BEFEA88}"/>
              </a:ext>
            </a:extLst>
          </p:cNvPr>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dirty="0">
                <a:solidFill>
                  <a:schemeClr val="tx1"/>
                </a:solidFill>
                <a:effectLst/>
                <a:latin typeface="+mn-lt"/>
                <a:ea typeface="+mn-ea"/>
                <a:cs typeface="+mn-cs"/>
              </a:rPr>
              <a:t>Improving mental health across the life course may reduce inequalities in later-life cognitive ageing. </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kern="1200" dirty="0">
                <a:solidFill>
                  <a:schemeClr val="tx1"/>
                </a:solidFill>
                <a:effectLst/>
                <a:latin typeface="+mn-lt"/>
                <a:ea typeface="+mn-ea"/>
                <a:cs typeface="+mn-cs"/>
              </a:rPr>
              <a:t>However, </a:t>
            </a:r>
            <a:r>
              <a:rPr lang="en-GB" sz="1200" kern="1200" dirty="0">
                <a:solidFill>
                  <a:schemeClr val="tx1"/>
                </a:solidFill>
                <a:effectLst/>
                <a:latin typeface="+mn-lt"/>
                <a:ea typeface="+mn-ea"/>
                <a:cs typeface="+mn-cs"/>
              </a:rPr>
              <a:t>the negative effects of low childhood SEP on later-life cognitive ageing may be better explained by </a:t>
            </a:r>
            <a:r>
              <a:rPr lang="en-GB" sz="1200" b="1" kern="1200" dirty="0">
                <a:solidFill>
                  <a:schemeClr val="tx1"/>
                </a:solidFill>
                <a:effectLst/>
                <a:latin typeface="+mn-lt"/>
                <a:ea typeface="+mn-ea"/>
                <a:cs typeface="+mn-cs"/>
              </a:rPr>
              <a:t>education and adult SEP</a:t>
            </a:r>
            <a:r>
              <a:rPr lang="en-GB"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marL="0" indent="0">
              <a:buFont typeface="Arial" panose="020B0604020202020204" pitchFamily="34" charset="0"/>
              <a:buNone/>
            </a:pPr>
            <a:endParaRPr lang="en-US" b="1" dirty="0"/>
          </a:p>
        </p:txBody>
      </p:sp>
      <p:sp>
        <p:nvSpPr>
          <p:cNvPr id="4" name="Slide Number Placeholder 3">
            <a:extLst>
              <a:ext uri="{FF2B5EF4-FFF2-40B4-BE49-F238E27FC236}">
                <a16:creationId xmlns:a16="http://schemas.microsoft.com/office/drawing/2014/main" id="{B3921B8A-E303-CCF7-DBDF-D4480374F98C}"/>
              </a:ext>
            </a:extLst>
          </p:cNvPr>
          <p:cNvSpPr>
            <a:spLocks noGrp="1"/>
          </p:cNvSpPr>
          <p:nvPr>
            <p:ph type="sldNum" sz="quarter" idx="5"/>
          </p:nvPr>
        </p:nvSpPr>
        <p:spPr/>
        <p:txBody>
          <a:bodyPr/>
          <a:lstStyle/>
          <a:p>
            <a:fld id="{EC9B461A-2F76-9B45-BD8C-695B6B1FEEA5}" type="slidenum">
              <a:rPr lang="en-US" smtClean="0"/>
              <a:pPr/>
              <a:t>21</a:t>
            </a:fld>
            <a:endParaRPr lang="en-US"/>
          </a:p>
        </p:txBody>
      </p:sp>
    </p:spTree>
    <p:extLst>
      <p:ext uri="{BB962C8B-B14F-4D97-AF65-F5344CB8AC3E}">
        <p14:creationId xmlns:p14="http://schemas.microsoft.com/office/powerpoint/2010/main" val="2578589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CAB6EB-11D5-F333-9B6F-49186CF1E4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88A5A2-8F20-C554-E9F9-4B60F54BE4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43AB3F-0554-E6CE-8236-EDB0434A7DA3}"/>
              </a:ext>
            </a:extLst>
          </p:cNvPr>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Social inequalities in cognitive ageing have been reported, in which more deprived individuals are at higher risk for cognitive impairment and dementia</a:t>
            </a:r>
          </a:p>
          <a:p>
            <a:endParaRPr lang="en-US" dirty="0"/>
          </a:p>
        </p:txBody>
      </p:sp>
      <p:sp>
        <p:nvSpPr>
          <p:cNvPr id="4" name="Slide Number Placeholder 3">
            <a:extLst>
              <a:ext uri="{FF2B5EF4-FFF2-40B4-BE49-F238E27FC236}">
                <a16:creationId xmlns:a16="http://schemas.microsoft.com/office/drawing/2014/main" id="{A14A382B-684F-CE0C-CF8C-F727A439C4A1}"/>
              </a:ext>
            </a:extLst>
          </p:cNvPr>
          <p:cNvSpPr>
            <a:spLocks noGrp="1"/>
          </p:cNvSpPr>
          <p:nvPr>
            <p:ph type="sldNum" sz="quarter" idx="5"/>
          </p:nvPr>
        </p:nvSpPr>
        <p:spPr/>
        <p:txBody>
          <a:bodyPr/>
          <a:lstStyle/>
          <a:p>
            <a:fld id="{EC9B461A-2F76-9B45-BD8C-695B6B1FEEA5}" type="slidenum">
              <a:rPr lang="en-US" smtClean="0"/>
              <a:pPr/>
              <a:t>3</a:t>
            </a:fld>
            <a:endParaRPr lang="en-US"/>
          </a:p>
        </p:txBody>
      </p:sp>
    </p:spTree>
    <p:extLst>
      <p:ext uri="{BB962C8B-B14F-4D97-AF65-F5344CB8AC3E}">
        <p14:creationId xmlns:p14="http://schemas.microsoft.com/office/powerpoint/2010/main" val="31988532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F585E9-93C1-F108-B76F-048B34F191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DEC7AA-7E31-C62D-1811-B8DB86DFBC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F49CAF-FE06-F459-15A6-E77F2674B093}"/>
              </a:ext>
            </a:extLst>
          </p:cNvPr>
          <p:cNvSpPr>
            <a:spLocks noGrp="1"/>
          </p:cNvSpPr>
          <p:nvPr>
            <p:ph type="body" idx="1"/>
          </p:nvPr>
        </p:nvSpPr>
        <p:spPr/>
        <p:txBody>
          <a:bodyPr/>
          <a:lstStyle/>
          <a:p>
            <a:r>
              <a:rPr lang="en-US" dirty="0"/>
              <a:t>SEP differences in dementia risk can be explained by </a:t>
            </a:r>
            <a:r>
              <a:rPr lang="en-US" b="1" dirty="0"/>
              <a:t>several pathways. </a:t>
            </a:r>
          </a:p>
        </p:txBody>
      </p:sp>
      <p:sp>
        <p:nvSpPr>
          <p:cNvPr id="4" name="Slide Number Placeholder 3">
            <a:extLst>
              <a:ext uri="{FF2B5EF4-FFF2-40B4-BE49-F238E27FC236}">
                <a16:creationId xmlns:a16="http://schemas.microsoft.com/office/drawing/2014/main" id="{92401271-6841-343E-86E5-5651F66FC32B}"/>
              </a:ext>
            </a:extLst>
          </p:cNvPr>
          <p:cNvSpPr>
            <a:spLocks noGrp="1"/>
          </p:cNvSpPr>
          <p:nvPr>
            <p:ph type="sldNum" sz="quarter" idx="5"/>
          </p:nvPr>
        </p:nvSpPr>
        <p:spPr/>
        <p:txBody>
          <a:bodyPr/>
          <a:lstStyle/>
          <a:p>
            <a:fld id="{EC9B461A-2F76-9B45-BD8C-695B6B1FEEA5}" type="slidenum">
              <a:rPr lang="en-US" smtClean="0"/>
              <a:pPr/>
              <a:t>4</a:t>
            </a:fld>
            <a:endParaRPr lang="en-US"/>
          </a:p>
        </p:txBody>
      </p:sp>
    </p:spTree>
    <p:extLst>
      <p:ext uri="{BB962C8B-B14F-4D97-AF65-F5344CB8AC3E}">
        <p14:creationId xmlns:p14="http://schemas.microsoft.com/office/powerpoint/2010/main" val="40213580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E9C3C0-2916-92CD-67CF-A8617AFB84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5367CB-3B4D-CC02-71C1-15A8D777AE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A397E9-C8DC-01E8-42EB-176AAE583284}"/>
              </a:ext>
            </a:extLst>
          </p:cNvPr>
          <p:cNvSpPr>
            <a:spLocks noGrp="1"/>
          </p:cNvSpPr>
          <p:nvPr>
            <p:ph type="body" idx="1"/>
          </p:nvPr>
        </p:nvSpPr>
        <p:spPr/>
        <p:txBody>
          <a:bodyPr>
            <a:normAutofit/>
          </a:bodyPr>
          <a:lstStyle/>
          <a:p>
            <a:r>
              <a:rPr lang="en-GB" sz="1200" b="1" kern="1200" dirty="0">
                <a:solidFill>
                  <a:schemeClr val="tx1"/>
                </a:solidFill>
                <a:effectLst/>
                <a:latin typeface="+mn-lt"/>
                <a:ea typeface="+mn-ea"/>
                <a:cs typeface="+mn-cs"/>
              </a:rPr>
              <a:t>Alternatively</a:t>
            </a:r>
            <a:r>
              <a:rPr lang="en-GB" sz="1200" kern="1200" dirty="0">
                <a:solidFill>
                  <a:schemeClr val="tx1"/>
                </a:solidFill>
                <a:effectLst/>
                <a:latin typeface="+mn-lt"/>
                <a:ea typeface="+mn-ea"/>
                <a:cs typeface="+mn-cs"/>
              </a:rPr>
              <a:t>, SEP may lead to cognitive aging through affective problems. Depression is among the top modifiable risk factors for dementia included in the 2024 report on dementia of the Lancet commission, with meta-analyses showing a </a:t>
            </a:r>
            <a:r>
              <a:rPr lang="en-GB" sz="1200" b="1" kern="1200" dirty="0">
                <a:solidFill>
                  <a:schemeClr val="tx1"/>
                </a:solidFill>
                <a:effectLst/>
                <a:latin typeface="+mn-lt"/>
                <a:ea typeface="+mn-ea"/>
                <a:cs typeface="+mn-cs"/>
              </a:rPr>
              <a:t>two-times higher dementia risk. </a:t>
            </a:r>
            <a:r>
              <a:rPr lang="en-GB" sz="1200" b="0" kern="1200" dirty="0">
                <a:solidFill>
                  <a:schemeClr val="tx1"/>
                </a:solidFill>
                <a:effectLst/>
                <a:latin typeface="+mn-lt"/>
                <a:ea typeface="+mn-ea"/>
                <a:cs typeface="+mn-cs"/>
              </a:rPr>
              <a:t>And t</a:t>
            </a:r>
            <a:r>
              <a:rPr lang="en-GB" sz="1200" kern="1200" dirty="0">
                <a:solidFill>
                  <a:schemeClr val="tx1"/>
                </a:solidFill>
                <a:effectLst/>
                <a:latin typeface="+mn-lt"/>
                <a:ea typeface="+mn-ea"/>
                <a:cs typeface="+mn-cs"/>
              </a:rPr>
              <a:t>hough the association between depression and dementia is complex, the risk of cognitive impairment and dementia is suggested to be </a:t>
            </a:r>
            <a:r>
              <a:rPr lang="en-GB" sz="1200" b="1" kern="1200" dirty="0">
                <a:solidFill>
                  <a:schemeClr val="tx1"/>
                </a:solidFill>
                <a:effectLst/>
                <a:latin typeface="+mn-lt"/>
                <a:ea typeface="+mn-ea"/>
                <a:cs typeface="+mn-cs"/>
              </a:rPr>
              <a:t>stronger for recurrent depressive problems </a:t>
            </a:r>
            <a:r>
              <a:rPr lang="en-GB" sz="1200" kern="1200" dirty="0">
                <a:solidFill>
                  <a:schemeClr val="tx1"/>
                </a:solidFill>
                <a:effectLst/>
                <a:latin typeface="+mn-lt"/>
                <a:ea typeface="+mn-ea"/>
                <a:cs typeface="+mn-cs"/>
              </a:rPr>
              <a:t>compared to incidental affective problems. </a:t>
            </a:r>
          </a:p>
          <a:p>
            <a:endParaRPr lang="en-GB" sz="1200" kern="1200" dirty="0">
              <a:solidFill>
                <a:schemeClr val="tx1"/>
              </a:solidFill>
              <a:effectLst/>
              <a:latin typeface="+mn-lt"/>
              <a:ea typeface="+mn-ea"/>
              <a:cs typeface="+mn-cs"/>
            </a:endParaRPr>
          </a:p>
          <a:p>
            <a:r>
              <a:rPr lang="en-US" dirty="0"/>
              <a:t>Exposure to accumulative affective problems across the life course may affect the brain through </a:t>
            </a:r>
            <a:r>
              <a:rPr lang="en-US" b="1" dirty="0"/>
              <a:t>multiple biological pathways,</a:t>
            </a:r>
            <a:r>
              <a:rPr lang="en-US" dirty="0"/>
              <a:t> including the autonomic, cardiometabolic, and immune systems.</a:t>
            </a:r>
          </a:p>
          <a:p>
            <a:endParaRPr lang="en-US" dirty="0"/>
          </a:p>
          <a:p>
            <a:r>
              <a:rPr lang="en-GB" sz="1200" kern="1200" dirty="0">
                <a:solidFill>
                  <a:schemeClr val="tx1"/>
                </a:solidFill>
                <a:effectLst/>
                <a:latin typeface="+mn-lt"/>
                <a:ea typeface="+mn-ea"/>
                <a:cs typeface="+mn-cs"/>
              </a:rPr>
              <a:t>A recent study has shown that </a:t>
            </a:r>
            <a:r>
              <a:rPr lang="en-GB" sz="1200" b="1" kern="1200" dirty="0">
                <a:solidFill>
                  <a:schemeClr val="tx1"/>
                </a:solidFill>
                <a:effectLst/>
                <a:latin typeface="+mn-lt"/>
                <a:ea typeface="+mn-ea"/>
                <a:cs typeface="+mn-cs"/>
              </a:rPr>
              <a:t>later-life debt and poverty were associated with an increased risk for cognitive impairment and dementia</a:t>
            </a:r>
            <a:r>
              <a:rPr lang="en-GB" sz="1200" kern="1200" dirty="0">
                <a:solidFill>
                  <a:schemeClr val="tx1"/>
                </a:solidFill>
                <a:effectLst/>
                <a:latin typeface="+mn-lt"/>
                <a:ea typeface="+mn-ea"/>
                <a:cs typeface="+mn-cs"/>
              </a:rPr>
              <a:t>, and that these associations were up to </a:t>
            </a:r>
            <a:r>
              <a:rPr lang="en-GB" sz="1200" b="1" kern="1200" dirty="0">
                <a:solidFill>
                  <a:schemeClr val="tx1"/>
                </a:solidFill>
                <a:effectLst/>
                <a:latin typeface="+mn-lt"/>
                <a:ea typeface="+mn-ea"/>
                <a:cs typeface="+mn-cs"/>
              </a:rPr>
              <a:t>30% mediated by concurrent depression (Zhou et al. 2021).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However, the contribution of </a:t>
            </a:r>
            <a:r>
              <a:rPr lang="en-GB" sz="1200" b="1" kern="1200" dirty="0">
                <a:solidFill>
                  <a:schemeClr val="tx1"/>
                </a:solidFill>
                <a:effectLst/>
                <a:latin typeface="+mn-lt"/>
                <a:ea typeface="+mn-ea"/>
                <a:cs typeface="+mn-cs"/>
              </a:rPr>
              <a:t>accumulative affective problems across the life course </a:t>
            </a:r>
            <a:r>
              <a:rPr lang="en-GB" sz="1200" kern="1200" dirty="0">
                <a:solidFill>
                  <a:schemeClr val="tx1"/>
                </a:solidFill>
                <a:effectLst/>
                <a:latin typeface="+mn-lt"/>
                <a:ea typeface="+mn-ea"/>
                <a:cs typeface="+mn-cs"/>
              </a:rPr>
              <a:t>to the association between </a:t>
            </a:r>
            <a:r>
              <a:rPr lang="en-GB" sz="1200" b="1" kern="1200" dirty="0">
                <a:solidFill>
                  <a:schemeClr val="tx1"/>
                </a:solidFill>
                <a:effectLst/>
                <a:latin typeface="+mn-lt"/>
                <a:ea typeface="+mn-ea"/>
                <a:cs typeface="+mn-cs"/>
              </a:rPr>
              <a:t>childhood SEP </a:t>
            </a:r>
            <a:r>
              <a:rPr lang="en-GB" sz="1200" kern="1200" dirty="0">
                <a:solidFill>
                  <a:schemeClr val="tx1"/>
                </a:solidFill>
                <a:effectLst/>
                <a:latin typeface="+mn-lt"/>
                <a:ea typeface="+mn-ea"/>
                <a:cs typeface="+mn-cs"/>
              </a:rPr>
              <a:t>and later-life cognitive ageing remains unclear. </a:t>
            </a:r>
          </a:p>
          <a:p>
            <a:endParaRPr lang="en-US" dirty="0"/>
          </a:p>
        </p:txBody>
      </p:sp>
      <p:sp>
        <p:nvSpPr>
          <p:cNvPr id="4" name="Slide Number Placeholder 3">
            <a:extLst>
              <a:ext uri="{FF2B5EF4-FFF2-40B4-BE49-F238E27FC236}">
                <a16:creationId xmlns:a16="http://schemas.microsoft.com/office/drawing/2014/main" id="{947586FF-8ED1-9BEC-93A7-C092D5972938}"/>
              </a:ext>
            </a:extLst>
          </p:cNvPr>
          <p:cNvSpPr>
            <a:spLocks noGrp="1"/>
          </p:cNvSpPr>
          <p:nvPr>
            <p:ph type="sldNum" sz="quarter" idx="5"/>
          </p:nvPr>
        </p:nvSpPr>
        <p:spPr/>
        <p:txBody>
          <a:bodyPr/>
          <a:lstStyle/>
          <a:p>
            <a:fld id="{EC9B461A-2F76-9B45-BD8C-695B6B1FEEA5}" type="slidenum">
              <a:rPr lang="en-US" smtClean="0"/>
              <a:pPr/>
              <a:t>5</a:t>
            </a:fld>
            <a:endParaRPr lang="en-US"/>
          </a:p>
        </p:txBody>
      </p:sp>
    </p:spTree>
    <p:extLst>
      <p:ext uri="{BB962C8B-B14F-4D97-AF65-F5344CB8AC3E}">
        <p14:creationId xmlns:p14="http://schemas.microsoft.com/office/powerpoint/2010/main" val="1446924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809BAD-319E-AFBA-3722-01FFC68E2D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436B9B-E00C-AD4F-9C10-DB2733A32E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8DD201-A3B8-A0E6-5A20-33E8E9AA58F6}"/>
              </a:ext>
            </a:extLst>
          </p:cNvPr>
          <p:cNvSpPr>
            <a:spLocks noGrp="1"/>
          </p:cNvSpPr>
          <p:nvPr>
            <p:ph type="body" idx="1"/>
          </p:nvPr>
        </p:nvSpPr>
        <p:spPr/>
        <p:txBody>
          <a:bodyPr>
            <a:normAutofit/>
          </a:bodyPr>
          <a:lstStyle/>
          <a:p>
            <a:r>
              <a:rPr lang="en-GB" sz="1200" kern="1200" dirty="0">
                <a:solidFill>
                  <a:schemeClr val="tx1"/>
                </a:solidFill>
                <a:effectLst/>
                <a:latin typeface="+mn-lt"/>
                <a:ea typeface="+mn-ea"/>
                <a:cs typeface="+mn-cs"/>
              </a:rPr>
              <a:t>Data on life course SEP, affective problems, and cognitive function are scarce. </a:t>
            </a:r>
            <a:r>
              <a:rPr lang="en-GB" sz="1200" b="1" kern="1200" dirty="0">
                <a:solidFill>
                  <a:schemeClr val="tx1"/>
                </a:solidFill>
                <a:effectLst/>
                <a:latin typeface="+mn-lt"/>
                <a:ea typeface="+mn-ea"/>
                <a:cs typeface="+mn-cs"/>
              </a:rPr>
              <a:t>The Medical Research Council (MRC) National Survey of Health and Development (NSHD), the British 1946 birth cohort</a:t>
            </a:r>
            <a:r>
              <a:rPr lang="en-GB" sz="1200" kern="1200" dirty="0">
                <a:solidFill>
                  <a:schemeClr val="tx1"/>
                </a:solidFill>
                <a:effectLst/>
                <a:latin typeface="+mn-lt"/>
                <a:ea typeface="+mn-ea"/>
                <a:cs typeface="+mn-cs"/>
              </a:rPr>
              <a:t>, has collected data on SEP, affective problems, and cognitive function over multiple time points, which provides valuable insights into factors for cognitive ageing across the life course.</a:t>
            </a:r>
          </a:p>
          <a:p>
            <a:endParaRPr lang="en-GB"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Previous research of the NSHD cohort has shown that </a:t>
            </a:r>
            <a:r>
              <a:rPr lang="en-GB" sz="1200" b="1" kern="1200" dirty="0">
                <a:solidFill>
                  <a:schemeClr val="tx1"/>
                </a:solidFill>
                <a:effectLst/>
                <a:latin typeface="+mn-lt"/>
                <a:ea typeface="+mn-ea"/>
                <a:cs typeface="+mn-cs"/>
              </a:rPr>
              <a:t>childhood father’s occupation </a:t>
            </a:r>
            <a:r>
              <a:rPr lang="en-GB" sz="1200" kern="1200" dirty="0">
                <a:solidFill>
                  <a:schemeClr val="tx1"/>
                </a:solidFill>
                <a:effectLst/>
                <a:latin typeface="+mn-lt"/>
                <a:ea typeface="+mn-ea"/>
                <a:cs typeface="+mn-cs"/>
              </a:rPr>
              <a:t>was associated with </a:t>
            </a:r>
            <a:r>
              <a:rPr lang="en-GB" sz="1200" b="1" kern="1200" dirty="0">
                <a:solidFill>
                  <a:schemeClr val="tx1"/>
                </a:solidFill>
                <a:effectLst/>
                <a:latin typeface="+mn-lt"/>
                <a:ea typeface="+mn-ea"/>
                <a:cs typeface="+mn-cs"/>
              </a:rPr>
              <a:t>later-life cognitive function </a:t>
            </a:r>
            <a:r>
              <a:rPr lang="en-GB" sz="1200" kern="1200" dirty="0">
                <a:solidFill>
                  <a:schemeClr val="tx1"/>
                </a:solidFill>
                <a:effectLst/>
                <a:latin typeface="+mn-lt"/>
                <a:ea typeface="+mn-ea"/>
                <a:cs typeface="+mn-cs"/>
              </a:rPr>
              <a:t>independent of adult SEP.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Furthermore, previous NSHD research has shown that </a:t>
            </a:r>
            <a:r>
              <a:rPr lang="en-GB" sz="1200" b="1" kern="1200" dirty="0">
                <a:solidFill>
                  <a:schemeClr val="tx1"/>
                </a:solidFill>
                <a:effectLst/>
                <a:latin typeface="+mn-lt"/>
                <a:ea typeface="+mn-ea"/>
                <a:cs typeface="+mn-cs"/>
              </a:rPr>
              <a:t>accumulative affective problems</a:t>
            </a:r>
            <a:r>
              <a:rPr lang="en-GB" sz="1200" kern="1200" dirty="0">
                <a:solidFill>
                  <a:schemeClr val="tx1"/>
                </a:solidFill>
                <a:effectLst/>
                <a:latin typeface="+mn-lt"/>
                <a:ea typeface="+mn-ea"/>
                <a:cs typeface="+mn-cs"/>
              </a:rPr>
              <a:t> across the life course predict </a:t>
            </a:r>
            <a:r>
              <a:rPr lang="en-GB" sz="1200" b="1" kern="1200" dirty="0">
                <a:solidFill>
                  <a:schemeClr val="tx1"/>
                </a:solidFill>
                <a:effectLst/>
                <a:latin typeface="+mn-lt"/>
                <a:ea typeface="+mn-ea"/>
                <a:cs typeface="+mn-cs"/>
              </a:rPr>
              <a:t>poorer cognitive function </a:t>
            </a:r>
            <a:r>
              <a:rPr lang="en-GB" sz="1200" kern="1200" dirty="0">
                <a:solidFill>
                  <a:schemeClr val="tx1"/>
                </a:solidFill>
                <a:effectLst/>
                <a:latin typeface="+mn-lt"/>
                <a:ea typeface="+mn-ea"/>
                <a:cs typeface="+mn-cs"/>
              </a:rPr>
              <a:t>in later-life.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All these findings from the NSHD cohort support a contributing role of accumulative affective problems on the association between childhood SEP and later-life cognitive ageing.</a:t>
            </a:r>
            <a:endParaRPr lang="en-US" sz="1200" kern="1200" dirty="0">
              <a:solidFill>
                <a:schemeClr val="tx1"/>
              </a:solidFill>
              <a:effectLst/>
              <a:latin typeface="+mn-lt"/>
              <a:ea typeface="+mn-ea"/>
              <a:cs typeface="+mn-cs"/>
            </a:endParaRPr>
          </a:p>
          <a:p>
            <a:endParaRPr lang="en-US" dirty="0"/>
          </a:p>
        </p:txBody>
      </p:sp>
      <p:sp>
        <p:nvSpPr>
          <p:cNvPr id="4" name="Slide Number Placeholder 3">
            <a:extLst>
              <a:ext uri="{FF2B5EF4-FFF2-40B4-BE49-F238E27FC236}">
                <a16:creationId xmlns:a16="http://schemas.microsoft.com/office/drawing/2014/main" id="{413BC40C-1A74-C233-258E-958377AE6B01}"/>
              </a:ext>
            </a:extLst>
          </p:cNvPr>
          <p:cNvSpPr>
            <a:spLocks noGrp="1"/>
          </p:cNvSpPr>
          <p:nvPr>
            <p:ph type="sldNum" sz="quarter" idx="5"/>
          </p:nvPr>
        </p:nvSpPr>
        <p:spPr/>
        <p:txBody>
          <a:bodyPr/>
          <a:lstStyle/>
          <a:p>
            <a:fld id="{EC9B461A-2F76-9B45-BD8C-695B6B1FEEA5}" type="slidenum">
              <a:rPr lang="en-US" smtClean="0"/>
              <a:pPr/>
              <a:t>6</a:t>
            </a:fld>
            <a:endParaRPr lang="en-US"/>
          </a:p>
        </p:txBody>
      </p:sp>
    </p:spTree>
    <p:extLst>
      <p:ext uri="{BB962C8B-B14F-4D97-AF65-F5344CB8AC3E}">
        <p14:creationId xmlns:p14="http://schemas.microsoft.com/office/powerpoint/2010/main" val="17146229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211F7B-B464-C918-4089-F1A754002B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6EF15F-82BC-BED4-F3BD-F7D671D7B0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4722DC-9443-3588-0A19-807537137BEF}"/>
              </a:ext>
            </a:extLst>
          </p:cNvPr>
          <p:cNvSpPr>
            <a:spLocks noGrp="1"/>
          </p:cNvSpPr>
          <p:nvPr>
            <p:ph type="body" idx="1"/>
          </p:nvPr>
        </p:nvSpPr>
        <p:spPr/>
        <p:txBody>
          <a:bodyPr/>
          <a:lstStyle/>
          <a:p>
            <a:pPr marL="228600" indent="-228600">
              <a:buAutoNum type="arabicParenR"/>
            </a:pPr>
            <a:r>
              <a:rPr lang="en-GB" sz="1200" kern="1200" dirty="0">
                <a:solidFill>
                  <a:schemeClr val="tx1"/>
                </a:solidFill>
                <a:effectLst/>
                <a:latin typeface="+mn-lt"/>
                <a:ea typeface="+mn-ea"/>
                <a:cs typeface="+mn-cs"/>
              </a:rPr>
              <a:t>lower childhood SEP and accumulative affective problems contribute to lower later-life cognitive function and accelerated cognitive decline</a:t>
            </a:r>
          </a:p>
          <a:p>
            <a:pPr marL="228600" indent="-228600">
              <a:buAutoNum type="arabicParenR"/>
            </a:pPr>
            <a:endParaRPr lang="en-GB" sz="1200" kern="1200" dirty="0">
              <a:solidFill>
                <a:schemeClr val="tx1"/>
              </a:solidFill>
              <a:effectLst/>
              <a:latin typeface="+mn-lt"/>
              <a:ea typeface="+mn-ea"/>
              <a:cs typeface="+mn-cs"/>
            </a:endParaRPr>
          </a:p>
          <a:p>
            <a:pPr marL="228600" indent="-228600">
              <a:buAutoNum type="arabicParenR"/>
            </a:pPr>
            <a:r>
              <a:rPr lang="en-GB" sz="1200" kern="1200" dirty="0">
                <a:solidFill>
                  <a:schemeClr val="tx1"/>
                </a:solidFill>
                <a:effectLst/>
                <a:latin typeface="+mn-lt"/>
                <a:ea typeface="+mn-ea"/>
                <a:cs typeface="+mn-cs"/>
              </a:rPr>
              <a:t>accumulative affective problems partly explain the association between lower childhood SEP and later-life cognitive ageing </a:t>
            </a:r>
            <a:endParaRPr lang="en-US" dirty="0"/>
          </a:p>
        </p:txBody>
      </p:sp>
      <p:sp>
        <p:nvSpPr>
          <p:cNvPr id="4" name="Slide Number Placeholder 3">
            <a:extLst>
              <a:ext uri="{FF2B5EF4-FFF2-40B4-BE49-F238E27FC236}">
                <a16:creationId xmlns:a16="http://schemas.microsoft.com/office/drawing/2014/main" id="{687EB88E-EA50-5B6D-066E-2025539B836A}"/>
              </a:ext>
            </a:extLst>
          </p:cNvPr>
          <p:cNvSpPr>
            <a:spLocks noGrp="1"/>
          </p:cNvSpPr>
          <p:nvPr>
            <p:ph type="sldNum" sz="quarter" idx="5"/>
          </p:nvPr>
        </p:nvSpPr>
        <p:spPr/>
        <p:txBody>
          <a:bodyPr/>
          <a:lstStyle/>
          <a:p>
            <a:fld id="{EC9B461A-2F76-9B45-BD8C-695B6B1FEEA5}" type="slidenum">
              <a:rPr lang="en-US" smtClean="0"/>
              <a:pPr/>
              <a:t>7</a:t>
            </a:fld>
            <a:endParaRPr lang="en-US"/>
          </a:p>
        </p:txBody>
      </p:sp>
    </p:spTree>
    <p:extLst>
      <p:ext uri="{BB962C8B-B14F-4D97-AF65-F5344CB8AC3E}">
        <p14:creationId xmlns:p14="http://schemas.microsoft.com/office/powerpoint/2010/main" val="33902968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9B461A-2F76-9B45-BD8C-695B6B1FEEA5}" type="slidenum">
              <a:rPr lang="en-US" smtClean="0"/>
              <a:pPr/>
              <a:t>9</a:t>
            </a:fld>
            <a:endParaRPr lang="en-US"/>
          </a:p>
        </p:txBody>
      </p:sp>
    </p:spTree>
    <p:extLst>
      <p:ext uri="{BB962C8B-B14F-4D97-AF65-F5344CB8AC3E}">
        <p14:creationId xmlns:p14="http://schemas.microsoft.com/office/powerpoint/2010/main" val="34187165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685597-8C05-623B-EE84-608AFB3D9A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E8DC8C-94F9-6535-5E84-841434A92F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1A7210-F18F-139C-71A2-4CDB9772A922}"/>
              </a:ext>
            </a:extLst>
          </p:cNvPr>
          <p:cNvSpPr>
            <a:spLocks noGrp="1"/>
          </p:cNvSpPr>
          <p:nvPr>
            <p:ph type="body" idx="1"/>
          </p:nvPr>
        </p:nvSpPr>
        <p:spPr/>
        <p:txBody>
          <a:bodyPr/>
          <a:lstStyle/>
          <a:p>
            <a:r>
              <a:rPr lang="en-GB" sz="1200" kern="1200" dirty="0">
                <a:solidFill>
                  <a:schemeClr val="tx1"/>
                </a:solidFill>
                <a:effectLst/>
                <a:latin typeface="+mn-lt"/>
                <a:ea typeface="+mn-ea"/>
                <a:cs typeface="+mn-cs"/>
              </a:rPr>
              <a:t>Due to the nature of data collection across the life course, different assessments of affective problems were applied from adolescence to late life. </a:t>
            </a:r>
            <a:endParaRPr lang="en-US" dirty="0"/>
          </a:p>
        </p:txBody>
      </p:sp>
      <p:sp>
        <p:nvSpPr>
          <p:cNvPr id="4" name="Slide Number Placeholder 3">
            <a:extLst>
              <a:ext uri="{FF2B5EF4-FFF2-40B4-BE49-F238E27FC236}">
                <a16:creationId xmlns:a16="http://schemas.microsoft.com/office/drawing/2014/main" id="{6AAD31D2-185E-CA92-992B-D90A5549157C}"/>
              </a:ext>
            </a:extLst>
          </p:cNvPr>
          <p:cNvSpPr>
            <a:spLocks noGrp="1"/>
          </p:cNvSpPr>
          <p:nvPr>
            <p:ph type="sldNum" sz="quarter" idx="5"/>
          </p:nvPr>
        </p:nvSpPr>
        <p:spPr/>
        <p:txBody>
          <a:bodyPr/>
          <a:lstStyle/>
          <a:p>
            <a:fld id="{EC9B461A-2F76-9B45-BD8C-695B6B1FEEA5}" type="slidenum">
              <a:rPr lang="en-US" smtClean="0"/>
              <a:pPr/>
              <a:t>10</a:t>
            </a:fld>
            <a:endParaRPr lang="en-US"/>
          </a:p>
        </p:txBody>
      </p:sp>
    </p:spTree>
    <p:extLst>
      <p:ext uri="{BB962C8B-B14F-4D97-AF65-F5344CB8AC3E}">
        <p14:creationId xmlns:p14="http://schemas.microsoft.com/office/powerpoint/2010/main" val="37312309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73CB3D-9AF9-554E-6AF9-81D2F7C9F6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3A4638-D52D-B73C-1EC5-B71A4FC2A7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71C4B7-B32C-F6E9-0387-97A53351473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C046C45-81A7-782B-D784-C11A39798788}"/>
              </a:ext>
            </a:extLst>
          </p:cNvPr>
          <p:cNvSpPr>
            <a:spLocks noGrp="1"/>
          </p:cNvSpPr>
          <p:nvPr>
            <p:ph type="sldNum" sz="quarter" idx="5"/>
          </p:nvPr>
        </p:nvSpPr>
        <p:spPr/>
        <p:txBody>
          <a:bodyPr/>
          <a:lstStyle/>
          <a:p>
            <a:fld id="{EC9B461A-2F76-9B45-BD8C-695B6B1FEEA5}" type="slidenum">
              <a:rPr lang="en-US" smtClean="0"/>
              <a:pPr/>
              <a:t>11</a:t>
            </a:fld>
            <a:endParaRPr lang="en-US"/>
          </a:p>
        </p:txBody>
      </p:sp>
    </p:spTree>
    <p:extLst>
      <p:ext uri="{BB962C8B-B14F-4D97-AF65-F5344CB8AC3E}">
        <p14:creationId xmlns:p14="http://schemas.microsoft.com/office/powerpoint/2010/main" val="3121347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over">
    <p:spTree>
      <p:nvGrpSpPr>
        <p:cNvPr id="1" name=""/>
        <p:cNvGrpSpPr/>
        <p:nvPr/>
      </p:nvGrpSpPr>
      <p:grpSpPr>
        <a:xfrm>
          <a:off x="0" y="0"/>
          <a:ext cx="0" cy="0"/>
          <a:chOff x="0" y="0"/>
          <a:chExt cx="0" cy="0"/>
        </a:xfrm>
      </p:grpSpPr>
      <p:grpSp>
        <p:nvGrpSpPr>
          <p:cNvPr id="8" name="Group 23"/>
          <p:cNvGrpSpPr/>
          <p:nvPr userDrawn="1"/>
        </p:nvGrpSpPr>
        <p:grpSpPr>
          <a:xfrm>
            <a:off x="10292031" y="5732426"/>
            <a:ext cx="1359216" cy="702000"/>
            <a:chOff x="7778187" y="681228"/>
            <a:chExt cx="900000" cy="576072"/>
          </a:xfrm>
        </p:grpSpPr>
        <p:sp>
          <p:nvSpPr>
            <p:cNvPr id="11" name="Rounded Rectangle 10"/>
            <p:cNvSpPr/>
            <p:nvPr userDrawn="1"/>
          </p:nvSpPr>
          <p:spPr>
            <a:xfrm>
              <a:off x="7778187" y="681228"/>
              <a:ext cx="900000" cy="57607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fr-LU" sz="1800"/>
            </a:p>
          </p:txBody>
        </p:sp>
        <p:sp>
          <p:nvSpPr>
            <p:cNvPr id="12" name="Rectangle 11"/>
            <p:cNvSpPr/>
            <p:nvPr userDrawn="1"/>
          </p:nvSpPr>
          <p:spPr>
            <a:xfrm>
              <a:off x="7778187" y="1088020"/>
              <a:ext cx="900000" cy="169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fr-LU" sz="1800"/>
            </a:p>
          </p:txBody>
        </p:sp>
      </p:grpSp>
      <p:sp>
        <p:nvSpPr>
          <p:cNvPr id="9" name="Rectangle 8"/>
          <p:cNvSpPr/>
          <p:nvPr userDrawn="1"/>
        </p:nvSpPr>
        <p:spPr>
          <a:xfrm>
            <a:off x="0" y="6434866"/>
            <a:ext cx="12212280" cy="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LU" sz="1800"/>
          </a:p>
        </p:txBody>
      </p:sp>
      <p:pic>
        <p:nvPicPr>
          <p:cNvPr id="15" name="Picture 14" descr="UNI_logo_quadri_def.pdf"/>
          <p:cNvPicPr>
            <a:picLocks noChangeAspect="1"/>
          </p:cNvPicPr>
          <p:nvPr userDrawn="1"/>
        </p:nvPicPr>
        <p:blipFill>
          <a:blip r:embed="rId2"/>
          <a:srcRect l="24471" t="27051" r="21988" b="29129"/>
          <a:stretch>
            <a:fillRect/>
          </a:stretch>
        </p:blipFill>
        <p:spPr>
          <a:xfrm>
            <a:off x="10507569" y="5871628"/>
            <a:ext cx="997007" cy="612000"/>
          </a:xfrm>
          <a:prstGeom prst="rect">
            <a:avLst/>
          </a:prstGeom>
        </p:spPr>
      </p:pic>
      <p:sp>
        <p:nvSpPr>
          <p:cNvPr id="19" name="Line 3"/>
          <p:cNvSpPr>
            <a:spLocks noChangeShapeType="1"/>
          </p:cNvSpPr>
          <p:nvPr userDrawn="1"/>
        </p:nvSpPr>
        <p:spPr bwMode="auto">
          <a:xfrm rot="10800000" flipH="1">
            <a:off x="4948767" y="485021"/>
            <a:ext cx="0" cy="1350962"/>
          </a:xfrm>
          <a:prstGeom prst="line">
            <a:avLst/>
          </a:prstGeom>
          <a:noFill/>
          <a:ln w="6350">
            <a:solidFill>
              <a:srgbClr val="FFFFFF"/>
            </a:solidFill>
            <a:miter lim="800000"/>
            <a:headEnd/>
            <a:tailEnd/>
          </a:ln>
          <a:extLst>
            <a:ext uri="{909E8E84-426E-40dd-AFC4-6F175D3DCCD1}">
              <a14:hiddenFill xmlns="" xmlns:a14="http://schemas.microsoft.com/office/drawing/2010/main" xmlns:mv="urn:schemas-microsoft-com:mac:vml" xmlns:mc="http://schemas.openxmlformats.org/markup-compatibility/2006">
                <a:noFill/>
              </a14:hiddenFill>
            </a:ext>
          </a:extLst>
        </p:spPr>
        <p:txBody>
          <a:bodyPr lIns="0" tIns="0" rIns="0" bIns="0"/>
          <a:lstStyle/>
          <a:p>
            <a:endParaRPr lang="en-US" sz="1800"/>
          </a:p>
        </p:txBody>
      </p:sp>
      <p:sp>
        <p:nvSpPr>
          <p:cNvPr id="21" name="Rectangle 6"/>
          <p:cNvSpPr>
            <a:spLocks/>
          </p:cNvSpPr>
          <p:nvPr userDrawn="1"/>
        </p:nvSpPr>
        <p:spPr bwMode="auto">
          <a:xfrm>
            <a:off x="0" y="485021"/>
            <a:ext cx="262467" cy="1350962"/>
          </a:xfrm>
          <a:prstGeom prst="rect">
            <a:avLst/>
          </a:prstGeom>
          <a:solidFill>
            <a:srgbClr val="E03739"/>
          </a:solidFill>
          <a:ln>
            <a:noFill/>
          </a:ln>
          <a:extLs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lIns="0" tIns="0" rIns="0" bIns="0"/>
          <a:lstStyle/>
          <a:p>
            <a:endParaRPr lang="fr-FR" sz="1800"/>
          </a:p>
        </p:txBody>
      </p:sp>
      <p:sp>
        <p:nvSpPr>
          <p:cNvPr id="20" name="TextBox 19"/>
          <p:cNvSpPr txBox="1"/>
          <p:nvPr userDrawn="1"/>
        </p:nvSpPr>
        <p:spPr>
          <a:xfrm>
            <a:off x="262468" y="886600"/>
            <a:ext cx="4686297" cy="276999"/>
          </a:xfrm>
          <a:prstGeom prst="rect">
            <a:avLst/>
          </a:prstGeom>
          <a:noFill/>
        </p:spPr>
        <p:txBody>
          <a:bodyPr wrap="square" lIns="0" tIns="0" rIns="0" bIns="0" rtlCol="0" anchor="b" anchorCtr="0">
            <a:spAutoFit/>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solidFill>
                  <a:srgbClr val="FFFFFF"/>
                </a:solidFill>
                <a:latin typeface="+mj-lt"/>
                <a:sym typeface="Gill Sans" charset="0"/>
              </a:rPr>
              <a:t>University of Luxembourg</a:t>
            </a:r>
          </a:p>
        </p:txBody>
      </p:sp>
      <p:pic>
        <p:nvPicPr>
          <p:cNvPr id="29" name="Picture 3">
            <a:extLst>
              <a:ext uri="{FF2B5EF4-FFF2-40B4-BE49-F238E27FC236}">
                <a16:creationId xmlns:a16="http://schemas.microsoft.com/office/drawing/2014/main" id="{7926DA6A-4A0D-4F60-B872-E9E2261D654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15039"/>
          <a:stretch/>
        </p:blipFill>
        <p:spPr>
          <a:xfrm>
            <a:off x="-1" y="0"/>
            <a:ext cx="12192001" cy="6913122"/>
          </a:xfrm>
          <a:prstGeom prst="rect">
            <a:avLst/>
          </a:prstGeom>
        </p:spPr>
      </p:pic>
      <p:sp>
        <p:nvSpPr>
          <p:cNvPr id="30" name="Rectangle 2">
            <a:extLst>
              <a:ext uri="{FF2B5EF4-FFF2-40B4-BE49-F238E27FC236}">
                <a16:creationId xmlns:a16="http://schemas.microsoft.com/office/drawing/2014/main" id="{C411090A-B0D9-41FD-8600-C4E8671B7197}"/>
              </a:ext>
            </a:extLst>
          </p:cNvPr>
          <p:cNvSpPr>
            <a:spLocks/>
          </p:cNvSpPr>
          <p:nvPr userDrawn="1"/>
        </p:nvSpPr>
        <p:spPr bwMode="auto">
          <a:xfrm>
            <a:off x="-2" y="484581"/>
            <a:ext cx="12192000" cy="2007167"/>
          </a:xfrm>
          <a:prstGeom prst="rect">
            <a:avLst/>
          </a:prstGeom>
          <a:solidFill>
            <a:schemeClr val="tx1">
              <a:lumMod val="95000"/>
              <a:lumOff val="5000"/>
              <a:alpha val="29803"/>
            </a:schemeClr>
          </a:solidFill>
          <a:ln>
            <a:noFill/>
          </a:ln>
          <a:extLst>
            <a:ext uri="{91240B29-F687-4f45-9708-019B960494DF}">
              <a14:hiddenLine xmlns:a14="http://schemas.microsoft.com/office/drawing/2010/main" xmlns="" w="12700">
                <a:solidFill>
                  <a:srgbClr val="000000">
                    <a:alpha val="29803"/>
                  </a:srgbClr>
                </a:solidFill>
                <a:miter lim="800000"/>
                <a:headEnd/>
                <a:tailEnd/>
              </a14:hiddenLine>
            </a:ext>
          </a:extLst>
        </p:spPr>
        <p:txBody>
          <a:bodyPr lIns="0" tIns="180000" rIns="0" bIns="0" anchor="b" anchorCtr="0"/>
          <a:lstStyle/>
          <a:p>
            <a:endParaRPr lang="fr-FR" sz="1800" dirty="0">
              <a:solidFill>
                <a:srgbClr val="FFFFFF"/>
              </a:solidFill>
            </a:endParaRPr>
          </a:p>
        </p:txBody>
      </p:sp>
      <p:sp>
        <p:nvSpPr>
          <p:cNvPr id="31" name="Rectangle 6">
            <a:extLst>
              <a:ext uri="{FF2B5EF4-FFF2-40B4-BE49-F238E27FC236}">
                <a16:creationId xmlns:a16="http://schemas.microsoft.com/office/drawing/2014/main" id="{0126B90B-4A94-48FB-B321-21E790E9AB80}"/>
              </a:ext>
            </a:extLst>
          </p:cNvPr>
          <p:cNvSpPr>
            <a:spLocks/>
          </p:cNvSpPr>
          <p:nvPr userDrawn="1"/>
        </p:nvSpPr>
        <p:spPr bwMode="auto">
          <a:xfrm>
            <a:off x="1" y="485021"/>
            <a:ext cx="346635" cy="2007166"/>
          </a:xfrm>
          <a:prstGeom prst="rect">
            <a:avLst/>
          </a:prstGeom>
          <a:solidFill>
            <a:srgbClr val="00AADC"/>
          </a:solidFill>
          <a:ln>
            <a:noFill/>
          </a:ln>
        </p:spPr>
        <p:txBody>
          <a:bodyPr lIns="0" tIns="0" rIns="0" bIns="0"/>
          <a:lstStyle/>
          <a:p>
            <a:endParaRPr lang="fr-FR" sz="1800">
              <a:solidFill>
                <a:srgbClr val="FFFFFF"/>
              </a:solidFill>
            </a:endParaRPr>
          </a:p>
        </p:txBody>
      </p:sp>
      <p:sp>
        <p:nvSpPr>
          <p:cNvPr id="32" name="Title 1">
            <a:extLst>
              <a:ext uri="{FF2B5EF4-FFF2-40B4-BE49-F238E27FC236}">
                <a16:creationId xmlns:a16="http://schemas.microsoft.com/office/drawing/2014/main" id="{DDAEC784-1001-46B9-85DD-AE859A6304F5}"/>
              </a:ext>
            </a:extLst>
          </p:cNvPr>
          <p:cNvSpPr>
            <a:spLocks noGrp="1"/>
          </p:cNvSpPr>
          <p:nvPr>
            <p:ph type="title" hasCustomPrompt="1"/>
          </p:nvPr>
        </p:nvSpPr>
        <p:spPr>
          <a:xfrm>
            <a:off x="-722590" y="692777"/>
            <a:ext cx="5333443" cy="795387"/>
          </a:xfrm>
          <a:prstGeom prst="rect">
            <a:avLst/>
          </a:prstGeom>
        </p:spPr>
        <p:txBody>
          <a:bodyPr/>
          <a:lstStyle>
            <a:lvl1pPr>
              <a:defRPr sz="6000">
                <a:solidFill>
                  <a:schemeClr val="bg1"/>
                </a:solidFill>
              </a:defRPr>
            </a:lvl1pPr>
          </a:lstStyle>
          <a:p>
            <a:r>
              <a:rPr lang="fr-LU" dirty="0"/>
              <a:t> </a:t>
            </a:r>
            <a:endParaRPr lang="en-US" dirty="0"/>
          </a:p>
        </p:txBody>
      </p:sp>
      <p:pic>
        <p:nvPicPr>
          <p:cNvPr id="33" name="Image 6" descr="Bande_Logo_UNI_PP_right_long.eps">
            <a:extLst>
              <a:ext uri="{FF2B5EF4-FFF2-40B4-BE49-F238E27FC236}">
                <a16:creationId xmlns:a16="http://schemas.microsoft.com/office/drawing/2014/main" id="{213318BB-3B77-454F-B292-C3BB1684B49D}"/>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52627" r="2651" b="18390"/>
          <a:stretch/>
        </p:blipFill>
        <p:spPr bwMode="auto">
          <a:xfrm>
            <a:off x="-1" y="5087955"/>
            <a:ext cx="12212283" cy="18251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404918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UL page 1">
    <p:spTree>
      <p:nvGrpSpPr>
        <p:cNvPr id="1" name=""/>
        <p:cNvGrpSpPr/>
        <p:nvPr/>
      </p:nvGrpSpPr>
      <p:grpSpPr>
        <a:xfrm>
          <a:off x="0" y="0"/>
          <a:ext cx="0" cy="0"/>
          <a:chOff x="0" y="0"/>
          <a:chExt cx="0" cy="0"/>
        </a:xfrm>
      </p:grpSpPr>
      <p:sp>
        <p:nvSpPr>
          <p:cNvPr id="9" name="Rectangle 1"/>
          <p:cNvSpPr>
            <a:spLocks/>
          </p:cNvSpPr>
          <p:nvPr userDrawn="1"/>
        </p:nvSpPr>
        <p:spPr bwMode="auto">
          <a:xfrm>
            <a:off x="0" y="0"/>
            <a:ext cx="12192000" cy="1257300"/>
          </a:xfrm>
          <a:prstGeom prst="rect">
            <a:avLst/>
          </a:prstGeom>
          <a:solidFill>
            <a:schemeClr val="bg1">
              <a:lumMod val="50000"/>
              <a:alpha val="79999"/>
            </a:schemeClr>
          </a:solidFill>
          <a:ln>
            <a:noFill/>
          </a:ln>
        </p:spPr>
        <p:txBody>
          <a:bodyPr lIns="0" tIns="0" rIns="0" bIns="0"/>
          <a:lstStyle/>
          <a:p>
            <a:r>
              <a:rPr lang="fr-FR" sz="1800" dirty="0"/>
              <a:t>  </a:t>
            </a:r>
          </a:p>
        </p:txBody>
      </p:sp>
      <p:sp>
        <p:nvSpPr>
          <p:cNvPr id="12" name="Rectangle 11"/>
          <p:cNvSpPr/>
          <p:nvPr userDrawn="1"/>
        </p:nvSpPr>
        <p:spPr>
          <a:xfrm>
            <a:off x="-5030" y="241301"/>
            <a:ext cx="273971" cy="714157"/>
          </a:xfrm>
          <a:prstGeom prst="rect">
            <a:avLst/>
          </a:prstGeom>
          <a:solidFill>
            <a:srgbClr val="ED24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8" name="Title 1"/>
          <p:cNvSpPr>
            <a:spLocks noGrp="1"/>
          </p:cNvSpPr>
          <p:nvPr>
            <p:ph type="title" hasCustomPrompt="1"/>
          </p:nvPr>
        </p:nvSpPr>
        <p:spPr>
          <a:xfrm>
            <a:off x="664632" y="266700"/>
            <a:ext cx="9173635" cy="990600"/>
          </a:xfrm>
          <a:prstGeom prst="rect">
            <a:avLst/>
          </a:prstGeom>
        </p:spPr>
        <p:txBody>
          <a:bodyPr lIns="0" tIns="0" rIns="0" bIns="0" anchor="t" anchorCtr="0">
            <a:normAutofit/>
          </a:bodyPr>
          <a:lstStyle>
            <a:lvl1pPr algn="l">
              <a:defRPr sz="2000" b="1">
                <a:solidFill>
                  <a:srgbClr val="FFFFFF"/>
                </a:solidFill>
                <a:latin typeface="Arial" panose="020B0604020202020204" pitchFamily="34" charset="0"/>
                <a:cs typeface="Arial" panose="020B0604020202020204" pitchFamily="34" charset="0"/>
              </a:defRPr>
            </a:lvl1pPr>
          </a:lstStyle>
          <a:p>
            <a:r>
              <a:rPr lang="fr-CH" dirty="0"/>
              <a:t>Click to edit Master title style</a:t>
            </a:r>
            <a:br>
              <a:rPr lang="fr-CH" dirty="0"/>
            </a:br>
            <a:br>
              <a:rPr lang="fr-CH" dirty="0"/>
            </a:br>
            <a:endParaRPr dirty="0"/>
          </a:p>
        </p:txBody>
      </p:sp>
      <p:sp>
        <p:nvSpPr>
          <p:cNvPr id="18" name="Text Placeholder 14"/>
          <p:cNvSpPr>
            <a:spLocks noGrp="1"/>
          </p:cNvSpPr>
          <p:nvPr>
            <p:ph type="body" sz="quarter" idx="13"/>
          </p:nvPr>
        </p:nvSpPr>
        <p:spPr>
          <a:xfrm>
            <a:off x="662516" y="1800001"/>
            <a:ext cx="10848000" cy="4868863"/>
          </a:xfrm>
          <a:prstGeom prst="rect">
            <a:avLst/>
          </a:prstGeom>
        </p:spPr>
        <p:txBody>
          <a:bodyPr vert="horz" lIns="0" tIns="0" rIns="0" bIns="0"/>
          <a:lstStyle>
            <a:lvl1pPr>
              <a:buClr>
                <a:schemeClr val="accent2"/>
              </a:buClr>
              <a:buSzPct val="100000"/>
              <a:buFont typeface="Wingdings" charset="2"/>
              <a:buChar char="§"/>
              <a:defRPr>
                <a:solidFill>
                  <a:schemeClr val="tx1">
                    <a:lumMod val="65000"/>
                    <a:lumOff val="35000"/>
                  </a:schemeClr>
                </a:solidFill>
                <a:latin typeface="Arial" panose="020B0604020202020204" pitchFamily="34" charset="0"/>
                <a:cs typeface="Arial" panose="020B0604020202020204" pitchFamily="34" charset="0"/>
              </a:defRPr>
            </a:lvl1pPr>
            <a:lvl2pPr>
              <a:buClr>
                <a:schemeClr val="accent2"/>
              </a:buClr>
              <a:buSzPct val="100000"/>
              <a:buFont typeface="Wingdings" charset="2"/>
              <a:buChar char="§"/>
              <a:defRPr>
                <a:solidFill>
                  <a:schemeClr val="tx1">
                    <a:lumMod val="65000"/>
                    <a:lumOff val="35000"/>
                  </a:schemeClr>
                </a:solidFill>
                <a:latin typeface="Arial" panose="020B0604020202020204" pitchFamily="34" charset="0"/>
                <a:cs typeface="Arial" panose="020B0604020202020204" pitchFamily="34" charset="0"/>
              </a:defRPr>
            </a:lvl2pPr>
            <a:lvl3pPr>
              <a:buClr>
                <a:schemeClr val="accent2"/>
              </a:buClr>
              <a:buSzPct val="100000"/>
              <a:buFont typeface="Wingdings" charset="2"/>
              <a:buChar char="§"/>
              <a:defRPr>
                <a:solidFill>
                  <a:schemeClr val="tx1">
                    <a:lumMod val="65000"/>
                    <a:lumOff val="35000"/>
                  </a:schemeClr>
                </a:solidFill>
                <a:latin typeface="Arial" panose="020B0604020202020204" pitchFamily="34" charset="0"/>
                <a:cs typeface="Arial" panose="020B0604020202020204" pitchFamily="34" charset="0"/>
              </a:defRPr>
            </a:lvl3pPr>
            <a:lvl4pPr>
              <a:buClr>
                <a:schemeClr val="accent2"/>
              </a:buClr>
              <a:buSzPct val="100000"/>
              <a:buFont typeface="Wingdings" charset="2"/>
              <a:buChar char="§"/>
              <a:defRPr>
                <a:solidFill>
                  <a:schemeClr val="tx1">
                    <a:lumMod val="65000"/>
                    <a:lumOff val="35000"/>
                  </a:schemeClr>
                </a:solidFill>
                <a:latin typeface="Arial" panose="020B0604020202020204" pitchFamily="34" charset="0"/>
                <a:cs typeface="Arial" panose="020B0604020202020204" pitchFamily="34" charset="0"/>
              </a:defRPr>
            </a:lvl4pPr>
            <a:lvl5pPr>
              <a:buClr>
                <a:schemeClr val="accent2"/>
              </a:buClr>
              <a:buSzPct val="100000"/>
              <a:buFont typeface="Wingdings" charset="2"/>
              <a:buChar char="§"/>
              <a:defRPr>
                <a:solidFill>
                  <a:schemeClr val="tx1">
                    <a:lumMod val="65000"/>
                    <a:lumOff val="35000"/>
                  </a:schemeClr>
                </a:solidFill>
                <a:latin typeface="Arial" panose="020B0604020202020204" pitchFamily="34" charset="0"/>
                <a:cs typeface="Arial" panose="020B0604020202020204" pitchFamily="34" charset="0"/>
              </a:defRPr>
            </a:lvl5pPr>
          </a:lstStyle>
          <a:p>
            <a:pPr lvl="0"/>
            <a:r>
              <a:rPr lang="fr-CH" dirty="0"/>
              <a:t>Click to edit Master text styles</a:t>
            </a:r>
          </a:p>
          <a:p>
            <a:pPr lvl="1"/>
            <a:r>
              <a:rPr lang="fr-CH" dirty="0"/>
              <a:t>Second level</a:t>
            </a:r>
          </a:p>
          <a:p>
            <a:pPr lvl="2"/>
            <a:r>
              <a:rPr lang="fr-CH" dirty="0"/>
              <a:t>Third level</a:t>
            </a:r>
          </a:p>
          <a:p>
            <a:pPr lvl="3"/>
            <a:r>
              <a:rPr lang="fr-CH" dirty="0"/>
              <a:t>Fourth level</a:t>
            </a:r>
          </a:p>
          <a:p>
            <a:pPr lvl="4"/>
            <a:r>
              <a:rPr lang="fr-CH" dirty="0"/>
              <a:t>Fifth level</a:t>
            </a:r>
            <a:endParaRPr lang="en-US" dirty="0"/>
          </a:p>
        </p:txBody>
      </p:sp>
      <p:grpSp>
        <p:nvGrpSpPr>
          <p:cNvPr id="13" name="Group 20">
            <a:extLst>
              <a:ext uri="{FF2B5EF4-FFF2-40B4-BE49-F238E27FC236}">
                <a16:creationId xmlns:a16="http://schemas.microsoft.com/office/drawing/2014/main" id="{129D0E3B-C6F1-42FE-9F9F-828FC6E0D26B}"/>
              </a:ext>
            </a:extLst>
          </p:cNvPr>
          <p:cNvGrpSpPr/>
          <p:nvPr userDrawn="1"/>
        </p:nvGrpSpPr>
        <p:grpSpPr>
          <a:xfrm>
            <a:off x="10568950" y="538386"/>
            <a:ext cx="1069353" cy="761384"/>
            <a:chOff x="6793675" y="550964"/>
            <a:chExt cx="867600" cy="607703"/>
          </a:xfrm>
        </p:grpSpPr>
        <p:grpSp>
          <p:nvGrpSpPr>
            <p:cNvPr id="19" name="Group 17">
              <a:extLst>
                <a:ext uri="{FF2B5EF4-FFF2-40B4-BE49-F238E27FC236}">
                  <a16:creationId xmlns:a16="http://schemas.microsoft.com/office/drawing/2014/main" id="{C5B2EB34-CEB5-4938-B549-AF5DB5CFEF93}"/>
                </a:ext>
              </a:extLst>
            </p:cNvPr>
            <p:cNvGrpSpPr/>
            <p:nvPr userDrawn="1"/>
          </p:nvGrpSpPr>
          <p:grpSpPr>
            <a:xfrm>
              <a:off x="6793675" y="550964"/>
              <a:ext cx="867600" cy="576072"/>
              <a:chOff x="7778187" y="681228"/>
              <a:chExt cx="900000" cy="576072"/>
            </a:xfrm>
          </p:grpSpPr>
          <p:sp>
            <p:nvSpPr>
              <p:cNvPr id="21" name="Rounded Rectangle 18">
                <a:extLst>
                  <a:ext uri="{FF2B5EF4-FFF2-40B4-BE49-F238E27FC236}">
                    <a16:creationId xmlns:a16="http://schemas.microsoft.com/office/drawing/2014/main" id="{564FAEBC-AAE5-441C-B3DC-388FE7649BC4}"/>
                  </a:ext>
                </a:extLst>
              </p:cNvPr>
              <p:cNvSpPr/>
              <p:nvPr userDrawn="1"/>
            </p:nvSpPr>
            <p:spPr>
              <a:xfrm>
                <a:off x="7778187" y="681228"/>
                <a:ext cx="900000" cy="57607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LU" sz="1800"/>
              </a:p>
            </p:txBody>
          </p:sp>
          <p:sp>
            <p:nvSpPr>
              <p:cNvPr id="22" name="Rectangle 21">
                <a:extLst>
                  <a:ext uri="{FF2B5EF4-FFF2-40B4-BE49-F238E27FC236}">
                    <a16:creationId xmlns:a16="http://schemas.microsoft.com/office/drawing/2014/main" id="{96031CE2-4919-4E84-BF14-23485EEE1209}"/>
                  </a:ext>
                </a:extLst>
              </p:cNvPr>
              <p:cNvSpPr/>
              <p:nvPr userDrawn="1"/>
            </p:nvSpPr>
            <p:spPr>
              <a:xfrm>
                <a:off x="7778187" y="1088020"/>
                <a:ext cx="900000" cy="169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LU" sz="1800"/>
              </a:p>
            </p:txBody>
          </p:sp>
        </p:grpSp>
        <p:pic>
          <p:nvPicPr>
            <p:cNvPr id="20" name="Picture 21" descr="UNI_logo_quadri_def.pdf">
              <a:extLst>
                <a:ext uri="{FF2B5EF4-FFF2-40B4-BE49-F238E27FC236}">
                  <a16:creationId xmlns:a16="http://schemas.microsoft.com/office/drawing/2014/main" id="{8367971C-2D57-4784-999E-64BCDB8B9C1A}"/>
                </a:ext>
              </a:extLst>
            </p:cNvPr>
            <p:cNvPicPr>
              <a:picLocks noChangeAspect="1"/>
            </p:cNvPicPr>
            <p:nvPr userDrawn="1"/>
          </p:nvPicPr>
          <p:blipFill>
            <a:blip r:embed="rId2"/>
            <a:srcRect l="24471" t="27051" r="21988" b="29129"/>
            <a:stretch>
              <a:fillRect/>
            </a:stretch>
          </p:blipFill>
          <p:spPr>
            <a:xfrm>
              <a:off x="6944400" y="658757"/>
              <a:ext cx="610801" cy="499910"/>
            </a:xfrm>
            <a:prstGeom prst="rect">
              <a:avLst/>
            </a:prstGeom>
          </p:spPr>
        </p:pic>
      </p:grpSp>
    </p:spTree>
    <p:extLst>
      <p:ext uri="{BB962C8B-B14F-4D97-AF65-F5344CB8AC3E}">
        <p14:creationId xmlns:p14="http://schemas.microsoft.com/office/powerpoint/2010/main" val="815985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Rectangle 1"/>
          <p:cNvSpPr>
            <a:spLocks/>
          </p:cNvSpPr>
          <p:nvPr userDrawn="1"/>
        </p:nvSpPr>
        <p:spPr bwMode="auto">
          <a:xfrm>
            <a:off x="0" y="0"/>
            <a:ext cx="12192000" cy="1257300"/>
          </a:xfrm>
          <a:prstGeom prst="rect">
            <a:avLst/>
          </a:prstGeom>
          <a:solidFill>
            <a:schemeClr val="bg1">
              <a:lumMod val="50000"/>
              <a:alpha val="79999"/>
            </a:schemeClr>
          </a:solidFill>
          <a:ln>
            <a:noFill/>
          </a:ln>
        </p:spPr>
        <p:txBody>
          <a:bodyPr lIns="0" tIns="0" rIns="0" bIns="0"/>
          <a:lstStyle/>
          <a:p>
            <a:r>
              <a:rPr lang="fr-FR" sz="1800" dirty="0"/>
              <a:t>  </a:t>
            </a:r>
          </a:p>
        </p:txBody>
      </p:sp>
      <p:sp>
        <p:nvSpPr>
          <p:cNvPr id="9" name="Rectangle 8"/>
          <p:cNvSpPr/>
          <p:nvPr userDrawn="1"/>
        </p:nvSpPr>
        <p:spPr>
          <a:xfrm>
            <a:off x="-5030" y="241301"/>
            <a:ext cx="273971" cy="714157"/>
          </a:xfrm>
          <a:prstGeom prst="rect">
            <a:avLst/>
          </a:prstGeom>
          <a:solidFill>
            <a:srgbClr val="31AD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0" name="Title 1"/>
          <p:cNvSpPr>
            <a:spLocks noGrp="1"/>
          </p:cNvSpPr>
          <p:nvPr>
            <p:ph type="title" hasCustomPrompt="1"/>
          </p:nvPr>
        </p:nvSpPr>
        <p:spPr>
          <a:xfrm>
            <a:off x="664632" y="266700"/>
            <a:ext cx="7680000" cy="990600"/>
          </a:xfrm>
          <a:prstGeom prst="rect">
            <a:avLst/>
          </a:prstGeom>
        </p:spPr>
        <p:txBody>
          <a:bodyPr lIns="0" tIns="0" rIns="0" bIns="0" anchor="t" anchorCtr="0">
            <a:normAutofit/>
          </a:bodyPr>
          <a:lstStyle>
            <a:lvl1pPr algn="l">
              <a:defRPr sz="2000" b="1">
                <a:solidFill>
                  <a:srgbClr val="FFFFFF"/>
                </a:solidFill>
                <a:latin typeface="Arial" panose="020B0604020202020204" pitchFamily="34" charset="0"/>
                <a:cs typeface="Arial" panose="020B0604020202020204" pitchFamily="34" charset="0"/>
              </a:defRPr>
            </a:lvl1pPr>
          </a:lstStyle>
          <a:p>
            <a:r>
              <a:rPr lang="fr-CH" dirty="0"/>
              <a:t>Click to edit Master title style</a:t>
            </a:r>
            <a:br>
              <a:rPr lang="fr-CH" dirty="0"/>
            </a:br>
            <a:br>
              <a:rPr lang="fr-CH" dirty="0"/>
            </a:br>
            <a:endParaRPr dirty="0"/>
          </a:p>
        </p:txBody>
      </p:sp>
      <p:sp>
        <p:nvSpPr>
          <p:cNvPr id="11" name="Text Placeholder 6"/>
          <p:cNvSpPr>
            <a:spLocks noGrp="1"/>
          </p:cNvSpPr>
          <p:nvPr>
            <p:ph type="body" sz="quarter" idx="13"/>
          </p:nvPr>
        </p:nvSpPr>
        <p:spPr>
          <a:xfrm>
            <a:off x="662516" y="1800001"/>
            <a:ext cx="10848000" cy="4868863"/>
          </a:xfrm>
          <a:prstGeom prst="rect">
            <a:avLst/>
          </a:prstGeom>
          <a:noFill/>
        </p:spPr>
        <p:txBody>
          <a:bodyPr lIns="0" tIns="0" rIns="0" bIns="0"/>
          <a:lstStyle>
            <a:lvl1pPr marL="0" indent="0">
              <a:buFontTx/>
              <a:buNone/>
              <a:defRPr>
                <a:solidFill>
                  <a:schemeClr val="tx1">
                    <a:lumMod val="65000"/>
                    <a:lumOff val="35000"/>
                  </a:schemeClr>
                </a:solidFill>
                <a:latin typeface="Arial" panose="020B0604020202020204" pitchFamily="34" charset="0"/>
                <a:cs typeface="Arial" panose="020B0604020202020204" pitchFamily="34" charset="0"/>
              </a:defRPr>
            </a:lvl1pPr>
          </a:lstStyle>
          <a:p>
            <a:pPr marL="0" indent="0">
              <a:buNone/>
            </a:pPr>
            <a:endParaRPr lang="en-US" dirty="0"/>
          </a:p>
        </p:txBody>
      </p:sp>
      <p:grpSp>
        <p:nvGrpSpPr>
          <p:cNvPr id="12" name="Group 20">
            <a:extLst>
              <a:ext uri="{FF2B5EF4-FFF2-40B4-BE49-F238E27FC236}">
                <a16:creationId xmlns:a16="http://schemas.microsoft.com/office/drawing/2014/main" id="{112101A9-15BF-444D-A1F7-88883824E7C0}"/>
              </a:ext>
            </a:extLst>
          </p:cNvPr>
          <p:cNvGrpSpPr/>
          <p:nvPr userDrawn="1"/>
        </p:nvGrpSpPr>
        <p:grpSpPr>
          <a:xfrm>
            <a:off x="10568950" y="538386"/>
            <a:ext cx="1069353" cy="761384"/>
            <a:chOff x="6793675" y="550964"/>
            <a:chExt cx="867600" cy="607703"/>
          </a:xfrm>
        </p:grpSpPr>
        <p:grpSp>
          <p:nvGrpSpPr>
            <p:cNvPr id="13" name="Group 17">
              <a:extLst>
                <a:ext uri="{FF2B5EF4-FFF2-40B4-BE49-F238E27FC236}">
                  <a16:creationId xmlns:a16="http://schemas.microsoft.com/office/drawing/2014/main" id="{AC453C02-260A-426A-A98D-9D8877643DBD}"/>
                </a:ext>
              </a:extLst>
            </p:cNvPr>
            <p:cNvGrpSpPr/>
            <p:nvPr userDrawn="1"/>
          </p:nvGrpSpPr>
          <p:grpSpPr>
            <a:xfrm>
              <a:off x="6793675" y="550964"/>
              <a:ext cx="867600" cy="576072"/>
              <a:chOff x="7778187" y="681228"/>
              <a:chExt cx="900000" cy="576072"/>
            </a:xfrm>
          </p:grpSpPr>
          <p:sp>
            <p:nvSpPr>
              <p:cNvPr id="16" name="Rounded Rectangle 18">
                <a:extLst>
                  <a:ext uri="{FF2B5EF4-FFF2-40B4-BE49-F238E27FC236}">
                    <a16:creationId xmlns:a16="http://schemas.microsoft.com/office/drawing/2014/main" id="{517331D6-6B61-40DB-8B65-01EC1E2085F6}"/>
                  </a:ext>
                </a:extLst>
              </p:cNvPr>
              <p:cNvSpPr/>
              <p:nvPr userDrawn="1"/>
            </p:nvSpPr>
            <p:spPr>
              <a:xfrm>
                <a:off x="7778187" y="681228"/>
                <a:ext cx="900000" cy="57607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LU" sz="1800"/>
              </a:p>
            </p:txBody>
          </p:sp>
          <p:sp>
            <p:nvSpPr>
              <p:cNvPr id="17" name="Rectangle 16">
                <a:extLst>
                  <a:ext uri="{FF2B5EF4-FFF2-40B4-BE49-F238E27FC236}">
                    <a16:creationId xmlns:a16="http://schemas.microsoft.com/office/drawing/2014/main" id="{2FD710B2-6D4A-40CC-A0A6-C4F0A6ADA39E}"/>
                  </a:ext>
                </a:extLst>
              </p:cNvPr>
              <p:cNvSpPr/>
              <p:nvPr userDrawn="1"/>
            </p:nvSpPr>
            <p:spPr>
              <a:xfrm>
                <a:off x="7778187" y="1088020"/>
                <a:ext cx="900000" cy="169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LU" sz="1800"/>
              </a:p>
            </p:txBody>
          </p:sp>
        </p:grpSp>
        <p:pic>
          <p:nvPicPr>
            <p:cNvPr id="15" name="Picture 21" descr="UNI_logo_quadri_def.pdf">
              <a:extLst>
                <a:ext uri="{FF2B5EF4-FFF2-40B4-BE49-F238E27FC236}">
                  <a16:creationId xmlns:a16="http://schemas.microsoft.com/office/drawing/2014/main" id="{4BEA63E7-C938-40E2-9E60-1F3995402D0D}"/>
                </a:ext>
              </a:extLst>
            </p:cNvPr>
            <p:cNvPicPr>
              <a:picLocks noChangeAspect="1"/>
            </p:cNvPicPr>
            <p:nvPr userDrawn="1"/>
          </p:nvPicPr>
          <p:blipFill>
            <a:blip r:embed="rId2"/>
            <a:srcRect l="24471" t="27051" r="21988" b="29129"/>
            <a:stretch>
              <a:fillRect/>
            </a:stretch>
          </p:blipFill>
          <p:spPr>
            <a:xfrm>
              <a:off x="6944400" y="658757"/>
              <a:ext cx="610801" cy="499910"/>
            </a:xfrm>
            <a:prstGeom prst="rect">
              <a:avLst/>
            </a:prstGeom>
          </p:spPr>
        </p:pic>
      </p:grpSp>
      <p:pic>
        <p:nvPicPr>
          <p:cNvPr id="18" name="Picture 17">
            <a:extLst>
              <a:ext uri="{FF2B5EF4-FFF2-40B4-BE49-F238E27FC236}">
                <a16:creationId xmlns:a16="http://schemas.microsoft.com/office/drawing/2014/main" id="{F0D4F24F-C540-45E3-AC98-9AA89CBEF41C}"/>
              </a:ext>
            </a:extLst>
          </p:cNvPr>
          <p:cNvPicPr>
            <a:picLocks noChangeAspect="1"/>
          </p:cNvPicPr>
          <p:nvPr userDrawn="1"/>
        </p:nvPicPr>
        <p:blipFill>
          <a:blip r:embed="rId3"/>
          <a:stretch>
            <a:fillRect/>
          </a:stretch>
        </p:blipFill>
        <p:spPr>
          <a:xfrm>
            <a:off x="9364573" y="394535"/>
            <a:ext cx="1164171" cy="998261"/>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Rectangle 1"/>
          <p:cNvSpPr>
            <a:spLocks/>
          </p:cNvSpPr>
          <p:nvPr userDrawn="1"/>
        </p:nvSpPr>
        <p:spPr bwMode="auto">
          <a:xfrm>
            <a:off x="0" y="0"/>
            <a:ext cx="12192000" cy="1257300"/>
          </a:xfrm>
          <a:prstGeom prst="rect">
            <a:avLst/>
          </a:prstGeom>
          <a:solidFill>
            <a:schemeClr val="bg1">
              <a:lumMod val="50000"/>
              <a:alpha val="79999"/>
            </a:schemeClr>
          </a:solidFill>
          <a:ln>
            <a:noFill/>
          </a:ln>
        </p:spPr>
        <p:txBody>
          <a:bodyPr lIns="0" tIns="0" rIns="0" bIns="0"/>
          <a:lstStyle/>
          <a:p>
            <a:r>
              <a:rPr lang="fr-FR" sz="1800" dirty="0"/>
              <a:t>  </a:t>
            </a:r>
          </a:p>
        </p:txBody>
      </p:sp>
      <p:sp>
        <p:nvSpPr>
          <p:cNvPr id="9" name="Rectangle 8"/>
          <p:cNvSpPr/>
          <p:nvPr userDrawn="1"/>
        </p:nvSpPr>
        <p:spPr>
          <a:xfrm>
            <a:off x="-5030" y="241301"/>
            <a:ext cx="273971" cy="714157"/>
          </a:xfrm>
          <a:prstGeom prst="rect">
            <a:avLst/>
          </a:prstGeom>
          <a:solidFill>
            <a:srgbClr val="00A0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0" name="Title 1"/>
          <p:cNvSpPr>
            <a:spLocks noGrp="1"/>
          </p:cNvSpPr>
          <p:nvPr>
            <p:ph type="title" hasCustomPrompt="1"/>
          </p:nvPr>
        </p:nvSpPr>
        <p:spPr>
          <a:xfrm>
            <a:off x="664632" y="266700"/>
            <a:ext cx="7680000" cy="990600"/>
          </a:xfrm>
          <a:prstGeom prst="rect">
            <a:avLst/>
          </a:prstGeom>
        </p:spPr>
        <p:txBody>
          <a:bodyPr lIns="0" tIns="0" rIns="0" bIns="0" anchor="t" anchorCtr="0">
            <a:normAutofit/>
          </a:bodyPr>
          <a:lstStyle>
            <a:lvl1pPr algn="l">
              <a:defRPr sz="2000" b="1">
                <a:solidFill>
                  <a:srgbClr val="FFFFFF"/>
                </a:solidFill>
                <a:latin typeface="Arial" panose="020B0604020202020204" pitchFamily="34" charset="0"/>
                <a:cs typeface="Arial" panose="020B0604020202020204" pitchFamily="34" charset="0"/>
              </a:defRPr>
            </a:lvl1pPr>
          </a:lstStyle>
          <a:p>
            <a:r>
              <a:rPr lang="fr-CH" dirty="0"/>
              <a:t>Click to edit Master title style</a:t>
            </a:r>
            <a:br>
              <a:rPr lang="fr-CH" dirty="0"/>
            </a:br>
            <a:br>
              <a:rPr lang="fr-CH" dirty="0"/>
            </a:br>
            <a:endParaRPr dirty="0"/>
          </a:p>
        </p:txBody>
      </p:sp>
      <p:sp>
        <p:nvSpPr>
          <p:cNvPr id="11" name="Text Placeholder 6"/>
          <p:cNvSpPr>
            <a:spLocks noGrp="1"/>
          </p:cNvSpPr>
          <p:nvPr>
            <p:ph type="body" sz="quarter" idx="13"/>
          </p:nvPr>
        </p:nvSpPr>
        <p:spPr>
          <a:xfrm>
            <a:off x="662516" y="1800001"/>
            <a:ext cx="10848000" cy="4868863"/>
          </a:xfrm>
          <a:prstGeom prst="rect">
            <a:avLst/>
          </a:prstGeom>
          <a:noFill/>
        </p:spPr>
        <p:txBody>
          <a:bodyPr lIns="0" tIns="0" rIns="0" bIns="0"/>
          <a:lstStyle>
            <a:lvl1pPr marL="0" indent="0">
              <a:buFontTx/>
              <a:buNone/>
              <a:defRPr>
                <a:solidFill>
                  <a:schemeClr val="tx1">
                    <a:lumMod val="65000"/>
                    <a:lumOff val="35000"/>
                  </a:schemeClr>
                </a:solidFill>
                <a:latin typeface="Arial" panose="020B0604020202020204" pitchFamily="34" charset="0"/>
                <a:cs typeface="Arial" panose="020B0604020202020204" pitchFamily="34" charset="0"/>
              </a:defRPr>
            </a:lvl1pPr>
          </a:lstStyle>
          <a:p>
            <a:pPr marL="0" indent="0">
              <a:buNone/>
            </a:pPr>
            <a:endParaRPr lang="en-US" dirty="0"/>
          </a:p>
        </p:txBody>
      </p:sp>
      <p:grpSp>
        <p:nvGrpSpPr>
          <p:cNvPr id="12" name="Group 20">
            <a:extLst>
              <a:ext uri="{FF2B5EF4-FFF2-40B4-BE49-F238E27FC236}">
                <a16:creationId xmlns:a16="http://schemas.microsoft.com/office/drawing/2014/main" id="{8683F42E-B368-4C88-9CD5-6874C7F65FD8}"/>
              </a:ext>
            </a:extLst>
          </p:cNvPr>
          <p:cNvGrpSpPr/>
          <p:nvPr userDrawn="1"/>
        </p:nvGrpSpPr>
        <p:grpSpPr>
          <a:xfrm>
            <a:off x="10568950" y="538386"/>
            <a:ext cx="1069353" cy="761384"/>
            <a:chOff x="6793675" y="550964"/>
            <a:chExt cx="867600" cy="607703"/>
          </a:xfrm>
        </p:grpSpPr>
        <p:grpSp>
          <p:nvGrpSpPr>
            <p:cNvPr id="13" name="Group 17">
              <a:extLst>
                <a:ext uri="{FF2B5EF4-FFF2-40B4-BE49-F238E27FC236}">
                  <a16:creationId xmlns:a16="http://schemas.microsoft.com/office/drawing/2014/main" id="{0FE4149B-5C4C-4E44-B87A-C962992A655E}"/>
                </a:ext>
              </a:extLst>
            </p:cNvPr>
            <p:cNvGrpSpPr/>
            <p:nvPr userDrawn="1"/>
          </p:nvGrpSpPr>
          <p:grpSpPr>
            <a:xfrm>
              <a:off x="6793675" y="550964"/>
              <a:ext cx="867600" cy="576072"/>
              <a:chOff x="7778187" y="681228"/>
              <a:chExt cx="900000" cy="576072"/>
            </a:xfrm>
          </p:grpSpPr>
          <p:sp>
            <p:nvSpPr>
              <p:cNvPr id="16" name="Rounded Rectangle 18">
                <a:extLst>
                  <a:ext uri="{FF2B5EF4-FFF2-40B4-BE49-F238E27FC236}">
                    <a16:creationId xmlns:a16="http://schemas.microsoft.com/office/drawing/2014/main" id="{9B1D8B6B-B44C-40AE-A6E7-BE33C1D47442}"/>
                  </a:ext>
                </a:extLst>
              </p:cNvPr>
              <p:cNvSpPr/>
              <p:nvPr userDrawn="1"/>
            </p:nvSpPr>
            <p:spPr>
              <a:xfrm>
                <a:off x="7778187" y="681228"/>
                <a:ext cx="900000" cy="57607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LU" sz="1800"/>
              </a:p>
            </p:txBody>
          </p:sp>
          <p:sp>
            <p:nvSpPr>
              <p:cNvPr id="17" name="Rectangle 16">
                <a:extLst>
                  <a:ext uri="{FF2B5EF4-FFF2-40B4-BE49-F238E27FC236}">
                    <a16:creationId xmlns:a16="http://schemas.microsoft.com/office/drawing/2014/main" id="{635E1F49-DD55-4CD2-9537-ACD15A6E9EED}"/>
                  </a:ext>
                </a:extLst>
              </p:cNvPr>
              <p:cNvSpPr/>
              <p:nvPr userDrawn="1"/>
            </p:nvSpPr>
            <p:spPr>
              <a:xfrm>
                <a:off x="7778187" y="1088020"/>
                <a:ext cx="900000" cy="169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LU" sz="1800"/>
              </a:p>
            </p:txBody>
          </p:sp>
        </p:grpSp>
        <p:pic>
          <p:nvPicPr>
            <p:cNvPr id="15" name="Picture 21" descr="UNI_logo_quadri_def.pdf">
              <a:extLst>
                <a:ext uri="{FF2B5EF4-FFF2-40B4-BE49-F238E27FC236}">
                  <a16:creationId xmlns:a16="http://schemas.microsoft.com/office/drawing/2014/main" id="{07A6DBD4-6C3E-4A4B-A340-9739AB381038}"/>
                </a:ext>
              </a:extLst>
            </p:cNvPr>
            <p:cNvPicPr>
              <a:picLocks noChangeAspect="1"/>
            </p:cNvPicPr>
            <p:nvPr userDrawn="1"/>
          </p:nvPicPr>
          <p:blipFill>
            <a:blip r:embed="rId2"/>
            <a:srcRect l="24471" t="27051" r="21988" b="29129"/>
            <a:stretch>
              <a:fillRect/>
            </a:stretch>
          </p:blipFill>
          <p:spPr>
            <a:xfrm>
              <a:off x="6944400" y="658757"/>
              <a:ext cx="610801" cy="499910"/>
            </a:xfrm>
            <a:prstGeom prst="rect">
              <a:avLst/>
            </a:prstGeom>
          </p:spPr>
        </p:pic>
      </p:grpSp>
      <p:pic>
        <p:nvPicPr>
          <p:cNvPr id="18" name="Picture 17">
            <a:extLst>
              <a:ext uri="{FF2B5EF4-FFF2-40B4-BE49-F238E27FC236}">
                <a16:creationId xmlns:a16="http://schemas.microsoft.com/office/drawing/2014/main" id="{98CD5923-3F61-46BA-81A7-4CCFF4BA6B32}"/>
              </a:ext>
            </a:extLst>
          </p:cNvPr>
          <p:cNvPicPr>
            <a:picLocks noChangeAspect="1"/>
          </p:cNvPicPr>
          <p:nvPr userDrawn="1"/>
        </p:nvPicPr>
        <p:blipFill>
          <a:blip r:embed="rId3"/>
          <a:stretch>
            <a:fillRect/>
          </a:stretch>
        </p:blipFill>
        <p:spPr>
          <a:xfrm>
            <a:off x="9009264" y="467278"/>
            <a:ext cx="1146790" cy="665766"/>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STC">
    <p:spTree>
      <p:nvGrpSpPr>
        <p:cNvPr id="1" name=""/>
        <p:cNvGrpSpPr/>
        <p:nvPr/>
      </p:nvGrpSpPr>
      <p:grpSpPr>
        <a:xfrm>
          <a:off x="0" y="0"/>
          <a:ext cx="0" cy="0"/>
          <a:chOff x="0" y="0"/>
          <a:chExt cx="0" cy="0"/>
        </a:xfrm>
      </p:grpSpPr>
      <p:sp>
        <p:nvSpPr>
          <p:cNvPr id="7" name="Rectangle 1"/>
          <p:cNvSpPr>
            <a:spLocks/>
          </p:cNvSpPr>
          <p:nvPr userDrawn="1"/>
        </p:nvSpPr>
        <p:spPr bwMode="auto">
          <a:xfrm>
            <a:off x="0" y="0"/>
            <a:ext cx="12192000" cy="1257300"/>
          </a:xfrm>
          <a:prstGeom prst="rect">
            <a:avLst/>
          </a:prstGeom>
          <a:solidFill>
            <a:schemeClr val="bg1">
              <a:lumMod val="50000"/>
              <a:alpha val="79999"/>
            </a:schemeClr>
          </a:solidFill>
          <a:ln>
            <a:noFill/>
          </a:ln>
        </p:spPr>
        <p:txBody>
          <a:bodyPr lIns="0" tIns="0" rIns="0" bIns="0"/>
          <a:lstStyle/>
          <a:p>
            <a:r>
              <a:rPr lang="fr-FR" sz="1800" dirty="0"/>
              <a:t>  </a:t>
            </a:r>
          </a:p>
        </p:txBody>
      </p:sp>
      <p:sp>
        <p:nvSpPr>
          <p:cNvPr id="8" name="Rectangle 7"/>
          <p:cNvSpPr/>
          <p:nvPr userDrawn="1"/>
        </p:nvSpPr>
        <p:spPr>
          <a:xfrm>
            <a:off x="-5030" y="266700"/>
            <a:ext cx="273971" cy="714157"/>
          </a:xfrm>
          <a:prstGeom prst="rect">
            <a:avLst/>
          </a:prstGeom>
          <a:solidFill>
            <a:srgbClr val="0FA5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nvGrpSpPr>
          <p:cNvPr id="9" name="Group 20"/>
          <p:cNvGrpSpPr/>
          <p:nvPr userDrawn="1"/>
        </p:nvGrpSpPr>
        <p:grpSpPr>
          <a:xfrm>
            <a:off x="10568950" y="538386"/>
            <a:ext cx="1069353" cy="761384"/>
            <a:chOff x="6793675" y="550964"/>
            <a:chExt cx="867600" cy="607703"/>
          </a:xfrm>
        </p:grpSpPr>
        <p:grpSp>
          <p:nvGrpSpPr>
            <p:cNvPr id="10" name="Group 17"/>
            <p:cNvGrpSpPr/>
            <p:nvPr userDrawn="1"/>
          </p:nvGrpSpPr>
          <p:grpSpPr>
            <a:xfrm>
              <a:off x="6793675" y="550964"/>
              <a:ext cx="867600" cy="576072"/>
              <a:chOff x="7778187" y="681228"/>
              <a:chExt cx="900000" cy="576072"/>
            </a:xfrm>
          </p:grpSpPr>
          <p:sp>
            <p:nvSpPr>
              <p:cNvPr id="12" name="Rounded Rectangle 18"/>
              <p:cNvSpPr/>
              <p:nvPr userDrawn="1"/>
            </p:nvSpPr>
            <p:spPr>
              <a:xfrm>
                <a:off x="7778187" y="681228"/>
                <a:ext cx="900000" cy="57607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LU" sz="1800"/>
              </a:p>
            </p:txBody>
          </p:sp>
          <p:sp>
            <p:nvSpPr>
              <p:cNvPr id="13" name="Rectangle 12"/>
              <p:cNvSpPr/>
              <p:nvPr userDrawn="1"/>
            </p:nvSpPr>
            <p:spPr>
              <a:xfrm>
                <a:off x="7778187" y="1088020"/>
                <a:ext cx="900000" cy="169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LU" sz="1800"/>
              </a:p>
            </p:txBody>
          </p:sp>
        </p:grpSp>
        <p:pic>
          <p:nvPicPr>
            <p:cNvPr id="11" name="Picture 21" descr="UNI_logo_quadri_def.pdf"/>
            <p:cNvPicPr>
              <a:picLocks noChangeAspect="1"/>
            </p:cNvPicPr>
            <p:nvPr userDrawn="1"/>
          </p:nvPicPr>
          <p:blipFill>
            <a:blip r:embed="rId2"/>
            <a:srcRect l="24471" t="27051" r="21988" b="29129"/>
            <a:stretch>
              <a:fillRect/>
            </a:stretch>
          </p:blipFill>
          <p:spPr>
            <a:xfrm>
              <a:off x="6944400" y="658757"/>
              <a:ext cx="610801" cy="499910"/>
            </a:xfrm>
            <a:prstGeom prst="rect">
              <a:avLst/>
            </a:prstGeom>
          </p:spPr>
        </p:pic>
      </p:grpSp>
      <p:sp>
        <p:nvSpPr>
          <p:cNvPr id="14" name="Title 1"/>
          <p:cNvSpPr>
            <a:spLocks noGrp="1"/>
          </p:cNvSpPr>
          <p:nvPr>
            <p:ph type="title" hasCustomPrompt="1"/>
          </p:nvPr>
        </p:nvSpPr>
        <p:spPr>
          <a:xfrm>
            <a:off x="664632" y="266700"/>
            <a:ext cx="9173635" cy="990600"/>
          </a:xfrm>
          <a:prstGeom prst="rect">
            <a:avLst/>
          </a:prstGeom>
        </p:spPr>
        <p:txBody>
          <a:bodyPr lIns="0" tIns="0" rIns="0" bIns="0" anchor="t" anchorCtr="0">
            <a:normAutofit/>
          </a:bodyPr>
          <a:lstStyle>
            <a:lvl1pPr algn="l">
              <a:defRPr sz="2000" b="1">
                <a:solidFill>
                  <a:srgbClr val="FFFFFF"/>
                </a:solidFill>
                <a:latin typeface="Arial" panose="020B0604020202020204" pitchFamily="34" charset="0"/>
                <a:cs typeface="Arial" panose="020B0604020202020204" pitchFamily="34" charset="0"/>
              </a:defRPr>
            </a:lvl1pPr>
          </a:lstStyle>
          <a:p>
            <a:r>
              <a:rPr lang="fr-CH" dirty="0"/>
              <a:t>Click to edit Master title style</a:t>
            </a:r>
            <a:br>
              <a:rPr lang="fr-CH" dirty="0"/>
            </a:br>
            <a:br>
              <a:rPr lang="fr-CH" dirty="0"/>
            </a:br>
            <a:endParaRPr dirty="0"/>
          </a:p>
        </p:txBody>
      </p:sp>
      <p:sp>
        <p:nvSpPr>
          <p:cNvPr id="17" name="Text Placeholder 14"/>
          <p:cNvSpPr>
            <a:spLocks noGrp="1"/>
          </p:cNvSpPr>
          <p:nvPr>
            <p:ph type="body" sz="quarter" idx="13"/>
          </p:nvPr>
        </p:nvSpPr>
        <p:spPr>
          <a:xfrm>
            <a:off x="662516" y="1800001"/>
            <a:ext cx="10848000" cy="4868863"/>
          </a:xfrm>
          <a:prstGeom prst="rect">
            <a:avLst/>
          </a:prstGeom>
        </p:spPr>
        <p:txBody>
          <a:bodyPr vert="horz" lIns="0" tIns="0" rIns="0" bIns="0"/>
          <a:lstStyle>
            <a:lvl1pPr marL="230400" indent="-230400">
              <a:spcBef>
                <a:spcPts val="20"/>
              </a:spcBef>
              <a:buClr>
                <a:srgbClr val="0FA5B0"/>
              </a:buClr>
              <a:buSzPct val="100000"/>
              <a:buFont typeface="Wingdings" charset="2"/>
              <a:buChar char="§"/>
              <a:defRPr sz="2000">
                <a:solidFill>
                  <a:schemeClr val="tx1">
                    <a:lumMod val="65000"/>
                    <a:lumOff val="35000"/>
                  </a:schemeClr>
                </a:solidFill>
                <a:latin typeface="Arial"/>
                <a:cs typeface="Arial"/>
              </a:defRPr>
            </a:lvl1pPr>
            <a:lvl2pPr marL="457200" indent="-230400">
              <a:spcBef>
                <a:spcPts val="600"/>
              </a:spcBef>
              <a:buClr>
                <a:srgbClr val="0FA5B0"/>
              </a:buClr>
              <a:buSzPct val="100000"/>
              <a:buFont typeface="Wingdings" charset="2"/>
              <a:buChar char="§"/>
              <a:defRPr sz="1800">
                <a:solidFill>
                  <a:schemeClr val="tx1">
                    <a:lumMod val="65000"/>
                    <a:lumOff val="35000"/>
                  </a:schemeClr>
                </a:solidFill>
                <a:latin typeface="Arial"/>
                <a:cs typeface="Arial"/>
              </a:defRPr>
            </a:lvl2pPr>
            <a:lvl3pPr marL="687600">
              <a:spcBef>
                <a:spcPts val="600"/>
              </a:spcBef>
              <a:buClr>
                <a:srgbClr val="0FA5B0"/>
              </a:buClr>
              <a:buSzPct val="100000"/>
              <a:buFont typeface="Wingdings" charset="2"/>
              <a:buChar char="§"/>
              <a:defRPr sz="1800">
                <a:solidFill>
                  <a:schemeClr val="tx1">
                    <a:lumMod val="65000"/>
                    <a:lumOff val="35000"/>
                  </a:schemeClr>
                </a:solidFill>
                <a:latin typeface="Arial"/>
                <a:cs typeface="Arial"/>
              </a:defRPr>
            </a:lvl3pPr>
            <a:lvl4pPr marL="914400">
              <a:spcBef>
                <a:spcPts val="600"/>
              </a:spcBef>
              <a:buClr>
                <a:srgbClr val="0FA5B0"/>
              </a:buClr>
              <a:buSzPct val="100000"/>
              <a:buFont typeface="Wingdings" charset="2"/>
              <a:buChar char="§"/>
              <a:defRPr sz="1800">
                <a:solidFill>
                  <a:schemeClr val="tx1">
                    <a:lumMod val="65000"/>
                    <a:lumOff val="35000"/>
                  </a:schemeClr>
                </a:solidFill>
                <a:latin typeface="Arial"/>
                <a:cs typeface="Arial"/>
              </a:defRPr>
            </a:lvl4pPr>
            <a:lvl5pPr marL="1144800">
              <a:spcBef>
                <a:spcPts val="600"/>
              </a:spcBef>
              <a:buClr>
                <a:srgbClr val="0FA5B0"/>
              </a:buClr>
              <a:buSzPct val="100000"/>
              <a:buFont typeface="Wingdings" charset="2"/>
              <a:buChar char="§"/>
              <a:defRPr sz="1800">
                <a:solidFill>
                  <a:schemeClr val="tx1">
                    <a:lumMod val="65000"/>
                    <a:lumOff val="35000"/>
                  </a:schemeClr>
                </a:solidFill>
                <a:latin typeface="Arial"/>
                <a:cs typeface="Arial"/>
              </a:defRPr>
            </a:lvl5pPr>
          </a:lstStyle>
          <a:p>
            <a:pPr lvl="0"/>
            <a:r>
              <a:rPr lang="fr-CH" dirty="0"/>
              <a:t>Click to edit Master text styles</a:t>
            </a:r>
          </a:p>
          <a:p>
            <a:pPr lvl="1"/>
            <a:r>
              <a:rPr lang="fr-CH" dirty="0"/>
              <a:t>Second level</a:t>
            </a:r>
          </a:p>
          <a:p>
            <a:pPr lvl="2"/>
            <a:r>
              <a:rPr lang="fr-CH" dirty="0"/>
              <a:t>Third level</a:t>
            </a:r>
          </a:p>
          <a:p>
            <a:pPr lvl="3"/>
            <a:r>
              <a:rPr lang="fr-CH" dirty="0"/>
              <a:t>Fourth level</a:t>
            </a:r>
          </a:p>
          <a:p>
            <a:pPr lvl="4"/>
            <a:r>
              <a:rPr lang="fr-CH" dirty="0"/>
              <a:t>Fifth level</a:t>
            </a:r>
            <a:endParaRPr lang="en-US" dirty="0"/>
          </a:p>
        </p:txBody>
      </p:sp>
      <p:pic>
        <p:nvPicPr>
          <p:cNvPr id="19" name="Picture 18">
            <a:extLst>
              <a:ext uri="{FF2B5EF4-FFF2-40B4-BE49-F238E27FC236}">
                <a16:creationId xmlns:a16="http://schemas.microsoft.com/office/drawing/2014/main" id="{CFC49C4C-9FFA-4E23-9CB1-CAF2D4E43706}"/>
              </a:ext>
            </a:extLst>
          </p:cNvPr>
          <p:cNvPicPr>
            <a:picLocks noChangeAspect="1"/>
          </p:cNvPicPr>
          <p:nvPr userDrawn="1"/>
        </p:nvPicPr>
        <p:blipFill>
          <a:blip r:embed="rId3"/>
          <a:stretch>
            <a:fillRect/>
          </a:stretch>
        </p:blipFill>
        <p:spPr>
          <a:xfrm>
            <a:off x="684437" y="762000"/>
            <a:ext cx="4434849" cy="19812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DEF">
    <p:spTree>
      <p:nvGrpSpPr>
        <p:cNvPr id="1" name=""/>
        <p:cNvGrpSpPr/>
        <p:nvPr/>
      </p:nvGrpSpPr>
      <p:grpSpPr>
        <a:xfrm>
          <a:off x="0" y="0"/>
          <a:ext cx="0" cy="0"/>
          <a:chOff x="0" y="0"/>
          <a:chExt cx="0" cy="0"/>
        </a:xfrm>
      </p:grpSpPr>
      <p:sp>
        <p:nvSpPr>
          <p:cNvPr id="5" name="Rectangle 1"/>
          <p:cNvSpPr>
            <a:spLocks/>
          </p:cNvSpPr>
          <p:nvPr userDrawn="1"/>
        </p:nvSpPr>
        <p:spPr bwMode="auto">
          <a:xfrm>
            <a:off x="0" y="0"/>
            <a:ext cx="12192000" cy="1257300"/>
          </a:xfrm>
          <a:prstGeom prst="rect">
            <a:avLst/>
          </a:prstGeom>
          <a:solidFill>
            <a:schemeClr val="bg1">
              <a:lumMod val="50000"/>
              <a:alpha val="79999"/>
            </a:schemeClr>
          </a:solidFill>
          <a:ln>
            <a:noFill/>
          </a:ln>
        </p:spPr>
        <p:txBody>
          <a:bodyPr lIns="0" tIns="0" rIns="0" bIns="0"/>
          <a:lstStyle/>
          <a:p>
            <a:r>
              <a:rPr lang="fr-FR" sz="1800" dirty="0"/>
              <a:t>  </a:t>
            </a:r>
          </a:p>
        </p:txBody>
      </p:sp>
      <p:sp>
        <p:nvSpPr>
          <p:cNvPr id="6" name="Rectangle 5"/>
          <p:cNvSpPr/>
          <p:nvPr userDrawn="1"/>
        </p:nvSpPr>
        <p:spPr>
          <a:xfrm>
            <a:off x="-5030" y="241301"/>
            <a:ext cx="273971" cy="714157"/>
          </a:xfrm>
          <a:prstGeom prst="rect">
            <a:avLst/>
          </a:prstGeom>
          <a:solidFill>
            <a:srgbClr val="2F4B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solidFill>
                <a:srgbClr val="5C0025"/>
              </a:solidFill>
            </a:endParaRPr>
          </a:p>
        </p:txBody>
      </p:sp>
      <p:sp>
        <p:nvSpPr>
          <p:cNvPr id="12" name="Title 1"/>
          <p:cNvSpPr>
            <a:spLocks noGrp="1"/>
          </p:cNvSpPr>
          <p:nvPr>
            <p:ph type="title" hasCustomPrompt="1"/>
          </p:nvPr>
        </p:nvSpPr>
        <p:spPr>
          <a:xfrm>
            <a:off x="664632" y="266700"/>
            <a:ext cx="9173635" cy="990600"/>
          </a:xfrm>
          <a:prstGeom prst="rect">
            <a:avLst/>
          </a:prstGeom>
        </p:spPr>
        <p:txBody>
          <a:bodyPr lIns="0" tIns="0" rIns="0" bIns="0" anchor="t" anchorCtr="0">
            <a:normAutofit/>
          </a:bodyPr>
          <a:lstStyle>
            <a:lvl1pPr algn="l">
              <a:defRPr sz="2000" b="1">
                <a:solidFill>
                  <a:srgbClr val="FFFFFF"/>
                </a:solidFill>
                <a:latin typeface="Arial"/>
                <a:cs typeface="Arial"/>
              </a:defRPr>
            </a:lvl1pPr>
          </a:lstStyle>
          <a:p>
            <a:r>
              <a:rPr lang="fr-CH" dirty="0"/>
              <a:t>Click to edit Master title style</a:t>
            </a:r>
            <a:br>
              <a:rPr lang="fr-CH" dirty="0"/>
            </a:br>
            <a:br>
              <a:rPr lang="fr-CH" dirty="0"/>
            </a:br>
            <a:endParaRPr dirty="0"/>
          </a:p>
        </p:txBody>
      </p:sp>
      <p:sp>
        <p:nvSpPr>
          <p:cNvPr id="13" name="Text Placeholder 14"/>
          <p:cNvSpPr>
            <a:spLocks noGrp="1"/>
          </p:cNvSpPr>
          <p:nvPr>
            <p:ph type="body" sz="quarter" idx="13"/>
          </p:nvPr>
        </p:nvSpPr>
        <p:spPr>
          <a:xfrm>
            <a:off x="662516" y="1800001"/>
            <a:ext cx="10848000" cy="4868863"/>
          </a:xfrm>
          <a:prstGeom prst="rect">
            <a:avLst/>
          </a:prstGeom>
        </p:spPr>
        <p:txBody>
          <a:bodyPr vert="horz" lIns="0" tIns="0" rIns="0" bIns="0"/>
          <a:lstStyle>
            <a:lvl1pPr marL="230400" indent="-230400">
              <a:spcBef>
                <a:spcPts val="20"/>
              </a:spcBef>
              <a:buClr>
                <a:srgbClr val="2F4B75"/>
              </a:buClr>
              <a:buSzPct val="100000"/>
              <a:buFont typeface="Wingdings" charset="2"/>
              <a:buChar char="§"/>
              <a:defRPr sz="2000">
                <a:solidFill>
                  <a:schemeClr val="tx1">
                    <a:lumMod val="65000"/>
                    <a:lumOff val="35000"/>
                  </a:schemeClr>
                </a:solidFill>
                <a:latin typeface="Arial"/>
                <a:cs typeface="Arial"/>
              </a:defRPr>
            </a:lvl1pPr>
            <a:lvl2pPr marL="457200" indent="-230400">
              <a:spcBef>
                <a:spcPts val="600"/>
              </a:spcBef>
              <a:buClr>
                <a:srgbClr val="2F4B75"/>
              </a:buClr>
              <a:buSzPct val="100000"/>
              <a:buFont typeface="Wingdings" charset="2"/>
              <a:buChar char="§"/>
              <a:defRPr sz="1800">
                <a:solidFill>
                  <a:schemeClr val="tx1">
                    <a:lumMod val="65000"/>
                    <a:lumOff val="35000"/>
                  </a:schemeClr>
                </a:solidFill>
                <a:latin typeface="Arial"/>
                <a:cs typeface="Arial"/>
              </a:defRPr>
            </a:lvl2pPr>
            <a:lvl3pPr marL="687600">
              <a:spcBef>
                <a:spcPts val="600"/>
              </a:spcBef>
              <a:buClr>
                <a:srgbClr val="2F4B75"/>
              </a:buClr>
              <a:buSzPct val="100000"/>
              <a:buFont typeface="Wingdings" charset="2"/>
              <a:buChar char="§"/>
              <a:defRPr sz="1800">
                <a:solidFill>
                  <a:schemeClr val="tx1">
                    <a:lumMod val="65000"/>
                    <a:lumOff val="35000"/>
                  </a:schemeClr>
                </a:solidFill>
                <a:latin typeface="Arial"/>
                <a:cs typeface="Arial"/>
              </a:defRPr>
            </a:lvl3pPr>
            <a:lvl4pPr marL="914400">
              <a:spcBef>
                <a:spcPts val="600"/>
              </a:spcBef>
              <a:buClr>
                <a:srgbClr val="2F4B75"/>
              </a:buClr>
              <a:buSzPct val="100000"/>
              <a:buFont typeface="Wingdings" charset="2"/>
              <a:buChar char="§"/>
              <a:defRPr sz="1800">
                <a:solidFill>
                  <a:schemeClr val="tx1">
                    <a:lumMod val="65000"/>
                    <a:lumOff val="35000"/>
                  </a:schemeClr>
                </a:solidFill>
                <a:latin typeface="Arial"/>
                <a:cs typeface="Arial"/>
              </a:defRPr>
            </a:lvl4pPr>
            <a:lvl5pPr marL="1144800">
              <a:spcBef>
                <a:spcPts val="600"/>
              </a:spcBef>
              <a:buClr>
                <a:srgbClr val="2F4B75"/>
              </a:buClr>
              <a:buSzPct val="100000"/>
              <a:buFont typeface="Wingdings" charset="2"/>
              <a:buChar char="§"/>
              <a:defRPr sz="1800">
                <a:solidFill>
                  <a:schemeClr val="tx1">
                    <a:lumMod val="65000"/>
                    <a:lumOff val="35000"/>
                  </a:schemeClr>
                </a:solidFill>
                <a:latin typeface="Arial"/>
                <a:cs typeface="Arial"/>
              </a:defRPr>
            </a:lvl5pPr>
          </a:lstStyle>
          <a:p>
            <a:pPr lvl="0"/>
            <a:r>
              <a:rPr lang="fr-CH" dirty="0"/>
              <a:t>Click to edit Master text styles</a:t>
            </a:r>
          </a:p>
          <a:p>
            <a:pPr lvl="1"/>
            <a:r>
              <a:rPr lang="fr-CH" dirty="0"/>
              <a:t>Second level</a:t>
            </a:r>
          </a:p>
          <a:p>
            <a:pPr lvl="2"/>
            <a:r>
              <a:rPr lang="fr-CH" dirty="0"/>
              <a:t>Third level</a:t>
            </a:r>
          </a:p>
          <a:p>
            <a:pPr lvl="3"/>
            <a:r>
              <a:rPr lang="fr-CH" dirty="0"/>
              <a:t>Fourth level</a:t>
            </a:r>
          </a:p>
          <a:p>
            <a:pPr lvl="4"/>
            <a:r>
              <a:rPr lang="fr-CH" dirty="0"/>
              <a:t>Fifth level</a:t>
            </a:r>
            <a:endParaRPr lang="en-US" dirty="0"/>
          </a:p>
        </p:txBody>
      </p:sp>
      <p:grpSp>
        <p:nvGrpSpPr>
          <p:cNvPr id="19" name="Group 20">
            <a:extLst>
              <a:ext uri="{FF2B5EF4-FFF2-40B4-BE49-F238E27FC236}">
                <a16:creationId xmlns:a16="http://schemas.microsoft.com/office/drawing/2014/main" id="{09346002-3C94-4DB1-A6B1-E97125143E4D}"/>
              </a:ext>
            </a:extLst>
          </p:cNvPr>
          <p:cNvGrpSpPr/>
          <p:nvPr userDrawn="1"/>
        </p:nvGrpSpPr>
        <p:grpSpPr>
          <a:xfrm>
            <a:off x="10568950" y="538386"/>
            <a:ext cx="1069353" cy="761384"/>
            <a:chOff x="6793675" y="550964"/>
            <a:chExt cx="867600" cy="607703"/>
          </a:xfrm>
        </p:grpSpPr>
        <p:grpSp>
          <p:nvGrpSpPr>
            <p:cNvPr id="20" name="Group 17">
              <a:extLst>
                <a:ext uri="{FF2B5EF4-FFF2-40B4-BE49-F238E27FC236}">
                  <a16:creationId xmlns:a16="http://schemas.microsoft.com/office/drawing/2014/main" id="{1169B6B3-4B58-4A43-9DD6-3C34D5AAA8BC}"/>
                </a:ext>
              </a:extLst>
            </p:cNvPr>
            <p:cNvGrpSpPr/>
            <p:nvPr userDrawn="1"/>
          </p:nvGrpSpPr>
          <p:grpSpPr>
            <a:xfrm>
              <a:off x="6793675" y="550964"/>
              <a:ext cx="867600" cy="576072"/>
              <a:chOff x="7778187" y="681228"/>
              <a:chExt cx="900000" cy="576072"/>
            </a:xfrm>
          </p:grpSpPr>
          <p:sp>
            <p:nvSpPr>
              <p:cNvPr id="22" name="Rounded Rectangle 18">
                <a:extLst>
                  <a:ext uri="{FF2B5EF4-FFF2-40B4-BE49-F238E27FC236}">
                    <a16:creationId xmlns:a16="http://schemas.microsoft.com/office/drawing/2014/main" id="{539FA1B1-925A-4E75-9064-42673E49361C}"/>
                  </a:ext>
                </a:extLst>
              </p:cNvPr>
              <p:cNvSpPr/>
              <p:nvPr userDrawn="1"/>
            </p:nvSpPr>
            <p:spPr>
              <a:xfrm>
                <a:off x="7778187" y="681228"/>
                <a:ext cx="900000" cy="57607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LU" sz="1800"/>
              </a:p>
            </p:txBody>
          </p:sp>
          <p:sp>
            <p:nvSpPr>
              <p:cNvPr id="23" name="Rectangle 22">
                <a:extLst>
                  <a:ext uri="{FF2B5EF4-FFF2-40B4-BE49-F238E27FC236}">
                    <a16:creationId xmlns:a16="http://schemas.microsoft.com/office/drawing/2014/main" id="{4966D05C-D088-4704-83FC-623448B4286C}"/>
                  </a:ext>
                </a:extLst>
              </p:cNvPr>
              <p:cNvSpPr/>
              <p:nvPr userDrawn="1"/>
            </p:nvSpPr>
            <p:spPr>
              <a:xfrm>
                <a:off x="7778187" y="1088020"/>
                <a:ext cx="900000" cy="169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LU" sz="1800"/>
              </a:p>
            </p:txBody>
          </p:sp>
        </p:grpSp>
        <p:pic>
          <p:nvPicPr>
            <p:cNvPr id="21" name="Picture 21" descr="UNI_logo_quadri_def.pdf">
              <a:extLst>
                <a:ext uri="{FF2B5EF4-FFF2-40B4-BE49-F238E27FC236}">
                  <a16:creationId xmlns:a16="http://schemas.microsoft.com/office/drawing/2014/main" id="{A8FA6F0E-883F-4E5C-8FC5-B71D64D2871F}"/>
                </a:ext>
              </a:extLst>
            </p:cNvPr>
            <p:cNvPicPr>
              <a:picLocks noChangeAspect="1"/>
            </p:cNvPicPr>
            <p:nvPr userDrawn="1"/>
          </p:nvPicPr>
          <p:blipFill>
            <a:blip r:embed="rId2"/>
            <a:srcRect l="24471" t="27051" r="21988" b="29129"/>
            <a:stretch>
              <a:fillRect/>
            </a:stretch>
          </p:blipFill>
          <p:spPr>
            <a:xfrm>
              <a:off x="6944400" y="658757"/>
              <a:ext cx="610801" cy="499910"/>
            </a:xfrm>
            <a:prstGeom prst="rect">
              <a:avLst/>
            </a:prstGeom>
          </p:spPr>
        </p:pic>
      </p:grpSp>
      <p:pic>
        <p:nvPicPr>
          <p:cNvPr id="3" name="Picture 2">
            <a:extLst>
              <a:ext uri="{FF2B5EF4-FFF2-40B4-BE49-F238E27FC236}">
                <a16:creationId xmlns:a16="http://schemas.microsoft.com/office/drawing/2014/main" id="{EFC5D158-08B0-4BEE-AB25-41CC3A3F8696}"/>
              </a:ext>
            </a:extLst>
          </p:cNvPr>
          <p:cNvPicPr>
            <a:picLocks noChangeAspect="1"/>
          </p:cNvPicPr>
          <p:nvPr userDrawn="1"/>
        </p:nvPicPr>
        <p:blipFill>
          <a:blip r:embed="rId3"/>
          <a:stretch>
            <a:fillRect/>
          </a:stretch>
        </p:blipFill>
        <p:spPr>
          <a:xfrm>
            <a:off x="684437" y="775626"/>
            <a:ext cx="4300737" cy="179832"/>
          </a:xfrm>
          <a:prstGeom prst="rect">
            <a:avLst/>
          </a:prstGeom>
        </p:spPr>
      </p:pic>
    </p:spTree>
    <p:extLst>
      <p:ext uri="{BB962C8B-B14F-4D97-AF65-F5344CB8AC3E}">
        <p14:creationId xmlns:p14="http://schemas.microsoft.com/office/powerpoint/2010/main" val="226284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LSHASE">
    <p:spTree>
      <p:nvGrpSpPr>
        <p:cNvPr id="1" name=""/>
        <p:cNvGrpSpPr/>
        <p:nvPr/>
      </p:nvGrpSpPr>
      <p:grpSpPr>
        <a:xfrm>
          <a:off x="0" y="0"/>
          <a:ext cx="0" cy="0"/>
          <a:chOff x="0" y="0"/>
          <a:chExt cx="0" cy="0"/>
        </a:xfrm>
      </p:grpSpPr>
      <p:sp>
        <p:nvSpPr>
          <p:cNvPr id="7" name="Rectangle 1"/>
          <p:cNvSpPr>
            <a:spLocks/>
          </p:cNvSpPr>
          <p:nvPr userDrawn="1"/>
        </p:nvSpPr>
        <p:spPr bwMode="auto">
          <a:xfrm>
            <a:off x="0" y="0"/>
            <a:ext cx="12192000" cy="1257300"/>
          </a:xfrm>
          <a:prstGeom prst="rect">
            <a:avLst/>
          </a:prstGeom>
          <a:solidFill>
            <a:schemeClr val="bg1">
              <a:lumMod val="50000"/>
              <a:alpha val="79999"/>
            </a:schemeClr>
          </a:solidFill>
          <a:ln>
            <a:noFill/>
          </a:ln>
        </p:spPr>
        <p:txBody>
          <a:bodyPr lIns="0" tIns="0" rIns="0" bIns="0"/>
          <a:lstStyle/>
          <a:p>
            <a:r>
              <a:rPr lang="fr-FR" sz="1800" dirty="0"/>
              <a:t>  </a:t>
            </a:r>
          </a:p>
        </p:txBody>
      </p:sp>
      <p:sp>
        <p:nvSpPr>
          <p:cNvPr id="8" name="Rectangle 7"/>
          <p:cNvSpPr/>
          <p:nvPr userDrawn="1"/>
        </p:nvSpPr>
        <p:spPr>
          <a:xfrm>
            <a:off x="-5030" y="241301"/>
            <a:ext cx="273971" cy="714157"/>
          </a:xfrm>
          <a:prstGeom prst="rect">
            <a:avLst/>
          </a:prstGeom>
          <a:solidFill>
            <a:srgbClr val="EF53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solidFill>
                <a:srgbClr val="E03400"/>
              </a:solidFill>
            </a:endParaRPr>
          </a:p>
        </p:txBody>
      </p:sp>
      <p:sp>
        <p:nvSpPr>
          <p:cNvPr id="14" name="Title 1"/>
          <p:cNvSpPr>
            <a:spLocks noGrp="1"/>
          </p:cNvSpPr>
          <p:nvPr>
            <p:ph type="title" hasCustomPrompt="1"/>
          </p:nvPr>
        </p:nvSpPr>
        <p:spPr>
          <a:xfrm>
            <a:off x="664632" y="266700"/>
            <a:ext cx="9173635" cy="990600"/>
          </a:xfrm>
          <a:prstGeom prst="rect">
            <a:avLst/>
          </a:prstGeom>
        </p:spPr>
        <p:txBody>
          <a:bodyPr lIns="0" tIns="0" rIns="0" bIns="0" anchor="t" anchorCtr="0">
            <a:normAutofit/>
          </a:bodyPr>
          <a:lstStyle>
            <a:lvl1pPr algn="l">
              <a:defRPr sz="2000" b="1">
                <a:solidFill>
                  <a:srgbClr val="FFFFFF"/>
                </a:solidFill>
                <a:latin typeface="Arial"/>
                <a:cs typeface="Arial"/>
              </a:defRPr>
            </a:lvl1pPr>
          </a:lstStyle>
          <a:p>
            <a:r>
              <a:rPr lang="fr-CH" dirty="0"/>
              <a:t>Click to edit Master title style</a:t>
            </a:r>
            <a:br>
              <a:rPr lang="fr-CH" dirty="0"/>
            </a:br>
            <a:br>
              <a:rPr lang="fr-CH" dirty="0"/>
            </a:br>
            <a:endParaRPr dirty="0"/>
          </a:p>
        </p:txBody>
      </p:sp>
      <p:sp>
        <p:nvSpPr>
          <p:cNvPr id="15" name="Text Placeholder 14"/>
          <p:cNvSpPr>
            <a:spLocks noGrp="1"/>
          </p:cNvSpPr>
          <p:nvPr>
            <p:ph type="body" sz="quarter" idx="13"/>
          </p:nvPr>
        </p:nvSpPr>
        <p:spPr>
          <a:xfrm>
            <a:off x="662516" y="1800001"/>
            <a:ext cx="10848000" cy="4868863"/>
          </a:xfrm>
          <a:prstGeom prst="rect">
            <a:avLst/>
          </a:prstGeom>
        </p:spPr>
        <p:txBody>
          <a:bodyPr vert="horz" lIns="0" tIns="0" rIns="0" bIns="0"/>
          <a:lstStyle>
            <a:lvl1pPr marL="230400" indent="-230400">
              <a:spcBef>
                <a:spcPts val="20"/>
              </a:spcBef>
              <a:buClr>
                <a:srgbClr val="EF5323"/>
              </a:buClr>
              <a:buSzPct val="100000"/>
              <a:buFont typeface="Wingdings" charset="2"/>
              <a:buChar char="§"/>
              <a:defRPr sz="2000">
                <a:solidFill>
                  <a:schemeClr val="tx1">
                    <a:lumMod val="65000"/>
                    <a:lumOff val="35000"/>
                  </a:schemeClr>
                </a:solidFill>
                <a:latin typeface="Arial"/>
                <a:cs typeface="Arial"/>
              </a:defRPr>
            </a:lvl1pPr>
            <a:lvl2pPr marL="457200" indent="-230400">
              <a:spcBef>
                <a:spcPts val="600"/>
              </a:spcBef>
              <a:buClr>
                <a:srgbClr val="EF5323"/>
              </a:buClr>
              <a:buSzPct val="100000"/>
              <a:buFont typeface="Wingdings" charset="2"/>
              <a:buChar char="§"/>
              <a:defRPr sz="1800">
                <a:solidFill>
                  <a:schemeClr val="tx1">
                    <a:lumMod val="65000"/>
                    <a:lumOff val="35000"/>
                  </a:schemeClr>
                </a:solidFill>
                <a:latin typeface="Arial"/>
                <a:cs typeface="Arial"/>
              </a:defRPr>
            </a:lvl2pPr>
            <a:lvl3pPr marL="687600">
              <a:spcBef>
                <a:spcPts val="600"/>
              </a:spcBef>
              <a:buClr>
                <a:srgbClr val="EF5323"/>
              </a:buClr>
              <a:buSzPct val="100000"/>
              <a:buFont typeface="Wingdings" charset="2"/>
              <a:buChar char="§"/>
              <a:defRPr sz="1800">
                <a:solidFill>
                  <a:schemeClr val="tx1">
                    <a:lumMod val="65000"/>
                    <a:lumOff val="35000"/>
                  </a:schemeClr>
                </a:solidFill>
                <a:latin typeface="Arial"/>
                <a:cs typeface="Arial"/>
              </a:defRPr>
            </a:lvl3pPr>
            <a:lvl4pPr marL="914400">
              <a:spcBef>
                <a:spcPts val="600"/>
              </a:spcBef>
              <a:buClr>
                <a:srgbClr val="EF5323"/>
              </a:buClr>
              <a:buSzPct val="100000"/>
              <a:buFont typeface="Wingdings" charset="2"/>
              <a:buChar char="§"/>
              <a:defRPr sz="1800">
                <a:solidFill>
                  <a:schemeClr val="tx1">
                    <a:lumMod val="65000"/>
                    <a:lumOff val="35000"/>
                  </a:schemeClr>
                </a:solidFill>
                <a:latin typeface="Arial"/>
                <a:cs typeface="Arial"/>
              </a:defRPr>
            </a:lvl4pPr>
            <a:lvl5pPr marL="1144800">
              <a:spcBef>
                <a:spcPts val="600"/>
              </a:spcBef>
              <a:buClr>
                <a:srgbClr val="EF5323"/>
              </a:buClr>
              <a:buSzPct val="100000"/>
              <a:buFont typeface="Wingdings" charset="2"/>
              <a:buChar char="§"/>
              <a:defRPr sz="1800">
                <a:solidFill>
                  <a:schemeClr val="tx1">
                    <a:lumMod val="65000"/>
                    <a:lumOff val="35000"/>
                  </a:schemeClr>
                </a:solidFill>
                <a:latin typeface="Arial"/>
                <a:cs typeface="Arial"/>
              </a:defRPr>
            </a:lvl5pPr>
          </a:lstStyle>
          <a:p>
            <a:pPr lvl="0"/>
            <a:r>
              <a:rPr lang="fr-CH" dirty="0"/>
              <a:t>Click to edit Master text styles</a:t>
            </a:r>
          </a:p>
          <a:p>
            <a:pPr lvl="1"/>
            <a:r>
              <a:rPr lang="fr-CH" dirty="0"/>
              <a:t>Second level</a:t>
            </a:r>
          </a:p>
          <a:p>
            <a:pPr lvl="2"/>
            <a:r>
              <a:rPr lang="fr-CH" dirty="0"/>
              <a:t>Third level</a:t>
            </a:r>
          </a:p>
          <a:p>
            <a:pPr lvl="3"/>
            <a:r>
              <a:rPr lang="fr-CH" dirty="0"/>
              <a:t>Fourth level</a:t>
            </a:r>
          </a:p>
          <a:p>
            <a:pPr lvl="4"/>
            <a:r>
              <a:rPr lang="fr-CH" dirty="0"/>
              <a:t>Fifth level</a:t>
            </a:r>
            <a:endParaRPr lang="en-US" dirty="0"/>
          </a:p>
        </p:txBody>
      </p:sp>
      <p:grpSp>
        <p:nvGrpSpPr>
          <p:cNvPr id="16" name="Group 20">
            <a:extLst>
              <a:ext uri="{FF2B5EF4-FFF2-40B4-BE49-F238E27FC236}">
                <a16:creationId xmlns:a16="http://schemas.microsoft.com/office/drawing/2014/main" id="{0D41F9FD-CEC7-415B-B413-095ED96FFB0B}"/>
              </a:ext>
            </a:extLst>
          </p:cNvPr>
          <p:cNvGrpSpPr/>
          <p:nvPr userDrawn="1"/>
        </p:nvGrpSpPr>
        <p:grpSpPr>
          <a:xfrm>
            <a:off x="10568950" y="538386"/>
            <a:ext cx="1069353" cy="761384"/>
            <a:chOff x="6793675" y="550964"/>
            <a:chExt cx="867600" cy="607703"/>
          </a:xfrm>
        </p:grpSpPr>
        <p:grpSp>
          <p:nvGrpSpPr>
            <p:cNvPr id="18" name="Group 17">
              <a:extLst>
                <a:ext uri="{FF2B5EF4-FFF2-40B4-BE49-F238E27FC236}">
                  <a16:creationId xmlns:a16="http://schemas.microsoft.com/office/drawing/2014/main" id="{BF439B2C-5804-49D5-A2C7-7A499A8DCE20}"/>
                </a:ext>
              </a:extLst>
            </p:cNvPr>
            <p:cNvGrpSpPr/>
            <p:nvPr userDrawn="1"/>
          </p:nvGrpSpPr>
          <p:grpSpPr>
            <a:xfrm>
              <a:off x="6793675" y="550964"/>
              <a:ext cx="867600" cy="576072"/>
              <a:chOff x="7778187" y="681228"/>
              <a:chExt cx="900000" cy="576072"/>
            </a:xfrm>
          </p:grpSpPr>
          <p:sp>
            <p:nvSpPr>
              <p:cNvPr id="20" name="Rounded Rectangle 18">
                <a:extLst>
                  <a:ext uri="{FF2B5EF4-FFF2-40B4-BE49-F238E27FC236}">
                    <a16:creationId xmlns:a16="http://schemas.microsoft.com/office/drawing/2014/main" id="{592B3728-2F99-4CC2-988A-DB001F7A8286}"/>
                  </a:ext>
                </a:extLst>
              </p:cNvPr>
              <p:cNvSpPr/>
              <p:nvPr userDrawn="1"/>
            </p:nvSpPr>
            <p:spPr>
              <a:xfrm>
                <a:off x="7778187" y="681228"/>
                <a:ext cx="900000" cy="57607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LU" sz="1800"/>
              </a:p>
            </p:txBody>
          </p:sp>
          <p:sp>
            <p:nvSpPr>
              <p:cNvPr id="21" name="Rectangle 20">
                <a:extLst>
                  <a:ext uri="{FF2B5EF4-FFF2-40B4-BE49-F238E27FC236}">
                    <a16:creationId xmlns:a16="http://schemas.microsoft.com/office/drawing/2014/main" id="{793876D9-6D0E-4921-8925-B9BF13AC4B0C}"/>
                  </a:ext>
                </a:extLst>
              </p:cNvPr>
              <p:cNvSpPr/>
              <p:nvPr userDrawn="1"/>
            </p:nvSpPr>
            <p:spPr>
              <a:xfrm>
                <a:off x="7778187" y="1088020"/>
                <a:ext cx="900000" cy="169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LU" sz="1800"/>
              </a:p>
            </p:txBody>
          </p:sp>
        </p:grpSp>
        <p:pic>
          <p:nvPicPr>
            <p:cNvPr id="19" name="Picture 21" descr="UNI_logo_quadri_def.pdf">
              <a:extLst>
                <a:ext uri="{FF2B5EF4-FFF2-40B4-BE49-F238E27FC236}">
                  <a16:creationId xmlns:a16="http://schemas.microsoft.com/office/drawing/2014/main" id="{316E2E71-8D44-4A35-AFA6-341BFC0946C4}"/>
                </a:ext>
              </a:extLst>
            </p:cNvPr>
            <p:cNvPicPr>
              <a:picLocks noChangeAspect="1"/>
            </p:cNvPicPr>
            <p:nvPr userDrawn="1"/>
          </p:nvPicPr>
          <p:blipFill>
            <a:blip r:embed="rId2"/>
            <a:srcRect l="24471" t="27051" r="21988" b="29129"/>
            <a:stretch>
              <a:fillRect/>
            </a:stretch>
          </p:blipFill>
          <p:spPr>
            <a:xfrm>
              <a:off x="6944400" y="658757"/>
              <a:ext cx="610801" cy="499910"/>
            </a:xfrm>
            <a:prstGeom prst="rect">
              <a:avLst/>
            </a:prstGeom>
          </p:spPr>
        </p:pic>
      </p:grpSp>
      <p:pic>
        <p:nvPicPr>
          <p:cNvPr id="3" name="Picture 2">
            <a:extLst>
              <a:ext uri="{FF2B5EF4-FFF2-40B4-BE49-F238E27FC236}">
                <a16:creationId xmlns:a16="http://schemas.microsoft.com/office/drawing/2014/main" id="{D2BC0322-BA05-4474-836D-879CA441F52F}"/>
              </a:ext>
            </a:extLst>
          </p:cNvPr>
          <p:cNvPicPr>
            <a:picLocks noChangeAspect="1"/>
          </p:cNvPicPr>
          <p:nvPr userDrawn="1"/>
        </p:nvPicPr>
        <p:blipFill>
          <a:blip r:embed="rId3"/>
          <a:stretch>
            <a:fillRect/>
          </a:stretch>
        </p:blipFill>
        <p:spPr>
          <a:xfrm>
            <a:off x="684437" y="733503"/>
            <a:ext cx="6160247" cy="221955"/>
          </a:xfrm>
          <a:prstGeom prst="rect">
            <a:avLst/>
          </a:prstGeom>
        </p:spPr>
      </p:pic>
    </p:spTree>
    <p:extLst>
      <p:ext uri="{BB962C8B-B14F-4D97-AF65-F5344CB8AC3E}">
        <p14:creationId xmlns:p14="http://schemas.microsoft.com/office/powerpoint/2010/main" val="1954963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hapter page">
    <p:bg>
      <p:bgPr>
        <a:solidFill>
          <a:srgbClr val="31ADE7"/>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3886200"/>
            <a:ext cx="12192000" cy="468000"/>
          </a:xfrm>
          <a:prstGeom prst="rect">
            <a:avLst/>
          </a:prstGeom>
        </p:spPr>
        <p:txBody>
          <a:bodyPr vert="horz" lIns="0" tIns="0" rIns="0" bIns="0" anchor="ctr" anchorCtr="0"/>
          <a:lstStyle>
            <a:lvl1pPr marL="0" indent="0" algn="ctr">
              <a:buNone/>
              <a:defRPr sz="2000" b="0" i="0">
                <a:solidFill>
                  <a:schemeClr val="bg1"/>
                </a:solidFill>
                <a:latin typeface="Arial"/>
                <a:cs typeface="Arial"/>
              </a:defRPr>
            </a:lvl1pPr>
            <a:lvl2pPr marL="288036" indent="0" algn="ctr">
              <a:buNone/>
              <a:defRPr/>
            </a:lvl2pPr>
            <a:lvl3pPr marL="576070" indent="0" algn="ctr">
              <a:buNone/>
              <a:defRPr/>
            </a:lvl3pPr>
            <a:lvl4pPr marL="864106" indent="0" algn="ctr">
              <a:buNone/>
              <a:defRPr/>
            </a:lvl4pPr>
            <a:lvl5pPr marL="1152142" indent="0" algn="ctr">
              <a:buNone/>
              <a:defRPr/>
            </a:lvl5pPr>
            <a:lvl6pPr marL="1440177" indent="0" algn="ctr">
              <a:buNone/>
              <a:defRPr/>
            </a:lvl6pPr>
            <a:lvl7pPr marL="1728212" indent="0" algn="ctr">
              <a:buNone/>
              <a:defRPr/>
            </a:lvl7pPr>
            <a:lvl8pPr marL="2016248" indent="0" algn="ctr">
              <a:buNone/>
              <a:defRPr/>
            </a:lvl8pPr>
            <a:lvl9pPr marL="2304283" indent="0" algn="ctr">
              <a:buNone/>
              <a:defRPr/>
            </a:lvl9pPr>
          </a:lstStyle>
          <a:p>
            <a:r>
              <a:rPr lang="fr-CH" dirty="0"/>
              <a:t>Click to edit Master</a:t>
            </a:r>
            <a:endParaRPr lang="en-US" dirty="0"/>
          </a:p>
        </p:txBody>
      </p:sp>
      <p:sp>
        <p:nvSpPr>
          <p:cNvPr id="8" name="Title 1"/>
          <p:cNvSpPr>
            <a:spLocks noGrp="1"/>
          </p:cNvSpPr>
          <p:nvPr>
            <p:ph type="ctrTitle"/>
          </p:nvPr>
        </p:nvSpPr>
        <p:spPr>
          <a:xfrm>
            <a:off x="914400" y="2130028"/>
            <a:ext cx="10363200" cy="1470422"/>
          </a:xfrm>
          <a:prstGeom prst="rect">
            <a:avLst/>
          </a:prstGeom>
        </p:spPr>
        <p:txBody>
          <a:bodyPr vert="horz" lIns="57607" tIns="28804" rIns="57607" bIns="28804"/>
          <a:lstStyle>
            <a:lvl1pPr algn="ctr">
              <a:defRPr sz="3000" b="0" i="0">
                <a:solidFill>
                  <a:schemeClr val="bg1"/>
                </a:solidFill>
                <a:latin typeface="Arial"/>
                <a:cs typeface="Arial"/>
              </a:defRPr>
            </a:lvl1pPr>
          </a:lstStyle>
          <a:p>
            <a:r>
              <a:rPr lang="fr-CH" dirty="0"/>
              <a:t>Click to edit Master title style</a:t>
            </a:r>
            <a:endParaRPr lang="en-US" dirty="0"/>
          </a:p>
        </p:txBody>
      </p:sp>
      <p:sp>
        <p:nvSpPr>
          <p:cNvPr id="12" name="Rectangle 11"/>
          <p:cNvSpPr/>
          <p:nvPr userDrawn="1"/>
        </p:nvSpPr>
        <p:spPr>
          <a:xfrm>
            <a:off x="0" y="6414351"/>
            <a:ext cx="12212280" cy="4616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LU" sz="1800"/>
          </a:p>
        </p:txBody>
      </p:sp>
      <p:pic>
        <p:nvPicPr>
          <p:cNvPr id="13" name="Image 6" descr="Bande_Logo_UNI_PP_right_long.eps">
            <a:extLst>
              <a:ext uri="{FF2B5EF4-FFF2-40B4-BE49-F238E27FC236}">
                <a16:creationId xmlns:a16="http://schemas.microsoft.com/office/drawing/2014/main" id="{88FB2DF4-2FD0-4FF3-96D9-F29E7AB8304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52627" r="2651" b="18390"/>
          <a:stretch/>
        </p:blipFill>
        <p:spPr bwMode="auto">
          <a:xfrm>
            <a:off x="4269707" y="5707801"/>
            <a:ext cx="7930839" cy="1185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7766488"/>
      </p:ext>
    </p:extLst>
  </p:cSld>
  <p:clrMapOvr>
    <a:overrideClrMapping bg1="lt1" tx1="dk1" bg2="lt2" tx2="dk2" accent1="accent1" accent2="accent2" accent3="accent3" accent4="accent4" accent5="accent5" accent6="accent6" hlink="hlink" folHlink="folHlink"/>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43" r:id="rId1"/>
    <p:sldLayoutId id="2147483844" r:id="rId2"/>
    <p:sldLayoutId id="2147483841" r:id="rId3"/>
    <p:sldLayoutId id="2147483842" r:id="rId4"/>
    <p:sldLayoutId id="2147483814" r:id="rId5"/>
    <p:sldLayoutId id="2147483823" r:id="rId6"/>
    <p:sldLayoutId id="2147483835" r:id="rId7"/>
    <p:sldLayoutId id="2147483848"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9.sv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sv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2.pn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12.png"/><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2" Type="http://schemas.openxmlformats.org/officeDocument/2006/relationships/hyperlink" Target="mailto:anouk.geraets@uni.lu" TargetMode="Externa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75A69F6-5E55-440D-B4B5-5BDF2295F199}"/>
              </a:ext>
            </a:extLst>
          </p:cNvPr>
          <p:cNvSpPr>
            <a:spLocks noGrp="1"/>
          </p:cNvSpPr>
          <p:nvPr>
            <p:ph type="title"/>
          </p:nvPr>
        </p:nvSpPr>
        <p:spPr>
          <a:xfrm>
            <a:off x="639616" y="800542"/>
            <a:ext cx="10912768" cy="795387"/>
          </a:xfrm>
        </p:spPr>
        <p:txBody>
          <a:bodyPr>
            <a:noAutofit/>
          </a:bodyPr>
          <a:lstStyle/>
          <a:p>
            <a:r>
              <a:rPr lang="en-US" sz="2400" b="1" dirty="0">
                <a:latin typeface="Arial" panose="020B0604020202020204" pitchFamily="34" charset="0"/>
                <a:cs typeface="Arial" panose="020B0604020202020204" pitchFamily="34" charset="0"/>
              </a:rPr>
              <a:t>Associations of childhood socioeconomic position, affective problems, and later-life cognition</a:t>
            </a:r>
            <a:br>
              <a:rPr lang="en-US" sz="2400" b="1" dirty="0">
                <a:latin typeface="Arial" panose="020B0604020202020204" pitchFamily="34" charset="0"/>
                <a:cs typeface="Arial" panose="020B0604020202020204" pitchFamily="34" charset="0"/>
              </a:rPr>
            </a:br>
            <a:br>
              <a:rPr lang="en-US" sz="2400" b="1" dirty="0">
                <a:latin typeface="Arial" panose="020B0604020202020204" pitchFamily="34" charset="0"/>
                <a:cs typeface="Arial" panose="020B0604020202020204" pitchFamily="34" charset="0"/>
              </a:rPr>
            </a:br>
            <a:r>
              <a:rPr lang="en-US" sz="2400" b="1" i="1" dirty="0">
                <a:latin typeface="Arial" panose="020B0604020202020204" pitchFamily="34" charset="0"/>
                <a:cs typeface="Arial" panose="020B0604020202020204" pitchFamily="34" charset="0"/>
              </a:rPr>
              <a:t>Dr. Anouk F.J. Geraets</a:t>
            </a:r>
          </a:p>
        </p:txBody>
      </p:sp>
      <p:sp>
        <p:nvSpPr>
          <p:cNvPr id="5" name="TextBox 4">
            <a:extLst>
              <a:ext uri="{FF2B5EF4-FFF2-40B4-BE49-F238E27FC236}">
                <a16:creationId xmlns:a16="http://schemas.microsoft.com/office/drawing/2014/main" id="{813ABDDF-E604-4F88-BF12-4E6CBBF5BD9D}"/>
              </a:ext>
            </a:extLst>
          </p:cNvPr>
          <p:cNvSpPr txBox="1"/>
          <p:nvPr/>
        </p:nvSpPr>
        <p:spPr>
          <a:xfrm>
            <a:off x="6443831" y="3469843"/>
            <a:ext cx="5645638" cy="830997"/>
          </a:xfrm>
          <a:prstGeom prst="rect">
            <a:avLst/>
          </a:prstGeom>
          <a:noFill/>
        </p:spPr>
        <p:txBody>
          <a:bodyPr wrap="square" rtlCol="0">
            <a:spAutoFit/>
          </a:bodyPr>
          <a:lstStyle/>
          <a:p>
            <a:r>
              <a:rPr lang="en-US" sz="2400" dirty="0">
                <a:solidFill>
                  <a:schemeClr val="bg1"/>
                </a:solidFill>
                <a:latin typeface="Arial" panose="020B0604020202020204" pitchFamily="34" charset="0"/>
                <a:cs typeface="Arial" panose="020B0604020202020204" pitchFamily="34" charset="0"/>
              </a:rPr>
              <a:t>EAPS Health, Morbidity, and Mortality Working Group Workshop, 2025</a:t>
            </a:r>
            <a:endParaRPr lang="en-LU" sz="2400" dirty="0">
              <a:solidFill>
                <a:schemeClr val="bg1"/>
              </a:solidFill>
              <a:latin typeface="Arial" panose="020B0604020202020204" pitchFamily="34" charset="0"/>
              <a:cs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4F62B2-FAB7-48C1-C4A0-AC33C1F12D36}"/>
            </a:ext>
          </a:extLst>
        </p:cNvPr>
        <p:cNvGrpSpPr/>
        <p:nvPr/>
      </p:nvGrpSpPr>
      <p:grpSpPr>
        <a:xfrm>
          <a:off x="0" y="0"/>
          <a:ext cx="0" cy="0"/>
          <a:chOff x="0" y="0"/>
          <a:chExt cx="0" cy="0"/>
        </a:xfrm>
      </p:grpSpPr>
      <p:sp>
        <p:nvSpPr>
          <p:cNvPr id="18" name="TextBox 17">
            <a:extLst>
              <a:ext uri="{FF2B5EF4-FFF2-40B4-BE49-F238E27FC236}">
                <a16:creationId xmlns:a16="http://schemas.microsoft.com/office/drawing/2014/main" id="{8A52B8F4-F4AD-F4F7-00C8-65478A2CB817}"/>
              </a:ext>
            </a:extLst>
          </p:cNvPr>
          <p:cNvSpPr txBox="1"/>
          <p:nvPr/>
        </p:nvSpPr>
        <p:spPr>
          <a:xfrm>
            <a:off x="113089" y="5925334"/>
            <a:ext cx="11373847" cy="646331"/>
          </a:xfrm>
          <a:prstGeom prst="rect">
            <a:avLst/>
          </a:prstGeom>
          <a:noFill/>
        </p:spPr>
        <p:txBody>
          <a:bodyPr wrap="square">
            <a:spAutoFit/>
          </a:bodyPr>
          <a:lstStyle/>
          <a:p>
            <a:r>
              <a:rPr lang="en-US" baseline="30000" dirty="0">
                <a:solidFill>
                  <a:sysClr val="windowText" lastClr="000000"/>
                </a:solidFill>
              </a:rPr>
              <a:t>a </a:t>
            </a:r>
            <a:r>
              <a:rPr lang="en-US" dirty="0"/>
              <a:t>For analyses on cognitive change (between ages 53 and 69 years) a similar variable was created that excluded case-level affective problems at age 60-64 years. </a:t>
            </a:r>
          </a:p>
        </p:txBody>
      </p:sp>
      <p:sp>
        <p:nvSpPr>
          <p:cNvPr id="2" name="Title 1">
            <a:extLst>
              <a:ext uri="{FF2B5EF4-FFF2-40B4-BE49-F238E27FC236}">
                <a16:creationId xmlns:a16="http://schemas.microsoft.com/office/drawing/2014/main" id="{E6DDDE0B-4696-9323-7510-D37425CE9497}"/>
              </a:ext>
            </a:extLst>
          </p:cNvPr>
          <p:cNvSpPr>
            <a:spLocks noGrp="1"/>
          </p:cNvSpPr>
          <p:nvPr>
            <p:ph type="title"/>
          </p:nvPr>
        </p:nvSpPr>
        <p:spPr/>
        <p:txBody>
          <a:bodyPr>
            <a:normAutofit/>
          </a:bodyPr>
          <a:lstStyle/>
          <a:p>
            <a:r>
              <a:rPr lang="en-US" sz="2800" dirty="0"/>
              <a:t>Methods - Measurements</a:t>
            </a:r>
          </a:p>
        </p:txBody>
      </p:sp>
      <p:sp>
        <p:nvSpPr>
          <p:cNvPr id="6" name="TextBox 5">
            <a:extLst>
              <a:ext uri="{FF2B5EF4-FFF2-40B4-BE49-F238E27FC236}">
                <a16:creationId xmlns:a16="http://schemas.microsoft.com/office/drawing/2014/main" id="{A9589D14-B8DC-6819-4AB6-24BC7FA57A98}"/>
              </a:ext>
            </a:extLst>
          </p:cNvPr>
          <p:cNvSpPr txBox="1"/>
          <p:nvPr/>
        </p:nvSpPr>
        <p:spPr>
          <a:xfrm>
            <a:off x="2631923" y="4139035"/>
            <a:ext cx="7297385" cy="1569660"/>
          </a:xfrm>
          <a:prstGeom prst="rect">
            <a:avLst/>
          </a:prstGeom>
          <a:noFill/>
        </p:spPr>
        <p:txBody>
          <a:bodyPr wrap="square">
            <a:spAutoFit/>
          </a:bodyPr>
          <a:lstStyle/>
          <a:p>
            <a:r>
              <a:rPr lang="en-US" sz="2400" b="1" dirty="0"/>
              <a:t>Accumulative affective problems</a:t>
            </a:r>
          </a:p>
          <a:p>
            <a:endParaRPr lang="en-US" dirty="0"/>
          </a:p>
          <a:p>
            <a:r>
              <a:rPr lang="en-US" dirty="0"/>
              <a:t>0 = never (no incomplete date on affective problems allowed)</a:t>
            </a:r>
          </a:p>
          <a:p>
            <a:r>
              <a:rPr lang="en-US" dirty="0"/>
              <a:t>1 = once only (incomplete date on affective problems allowed)</a:t>
            </a:r>
          </a:p>
          <a:p>
            <a:r>
              <a:rPr lang="en-US" dirty="0"/>
              <a:t>2 = twice or more (incomplete date on affective problems allowed) </a:t>
            </a:r>
          </a:p>
        </p:txBody>
      </p:sp>
      <p:pic>
        <p:nvPicPr>
          <p:cNvPr id="4" name="Picture 3">
            <a:extLst>
              <a:ext uri="{FF2B5EF4-FFF2-40B4-BE49-F238E27FC236}">
                <a16:creationId xmlns:a16="http://schemas.microsoft.com/office/drawing/2014/main" id="{1C1F0CE5-ADA9-886E-FF4F-1A93A0B0118F}"/>
              </a:ext>
            </a:extLst>
          </p:cNvPr>
          <p:cNvPicPr>
            <a:picLocks noChangeAspect="1"/>
          </p:cNvPicPr>
          <p:nvPr/>
        </p:nvPicPr>
        <p:blipFill>
          <a:blip r:embed="rId3"/>
          <a:stretch>
            <a:fillRect/>
          </a:stretch>
        </p:blipFill>
        <p:spPr>
          <a:xfrm>
            <a:off x="173089" y="4106717"/>
            <a:ext cx="2329742" cy="1634297"/>
          </a:xfrm>
          <a:prstGeom prst="rect">
            <a:avLst/>
          </a:prstGeom>
        </p:spPr>
      </p:pic>
      <p:graphicFrame>
        <p:nvGraphicFramePr>
          <p:cNvPr id="5" name="Table 4">
            <a:extLst>
              <a:ext uri="{FF2B5EF4-FFF2-40B4-BE49-F238E27FC236}">
                <a16:creationId xmlns:a16="http://schemas.microsoft.com/office/drawing/2014/main" id="{825CAFFE-9CF1-FEC0-0817-3976975DADAD}"/>
              </a:ext>
            </a:extLst>
          </p:cNvPr>
          <p:cNvGraphicFramePr>
            <a:graphicFrameLocks noGrp="1"/>
          </p:cNvGraphicFramePr>
          <p:nvPr>
            <p:extLst>
              <p:ext uri="{D42A27DB-BD31-4B8C-83A1-F6EECF244321}">
                <p14:modId xmlns:p14="http://schemas.microsoft.com/office/powerpoint/2010/main" val="82614174"/>
              </p:ext>
            </p:extLst>
          </p:nvPr>
        </p:nvGraphicFramePr>
        <p:xfrm>
          <a:off x="113089" y="1383173"/>
          <a:ext cx="11525153" cy="2595880"/>
        </p:xfrm>
        <a:graphic>
          <a:graphicData uri="http://schemas.openxmlformats.org/drawingml/2006/table">
            <a:tbl>
              <a:tblPr firstRow="1" bandRow="1">
                <a:tableStyleId>{5C22544A-7EE6-4342-B048-85BDC9FD1C3A}</a:tableStyleId>
              </a:tblPr>
              <a:tblGrid>
                <a:gridCol w="1710434">
                  <a:extLst>
                    <a:ext uri="{9D8B030D-6E8A-4147-A177-3AD203B41FA5}">
                      <a16:colId xmlns:a16="http://schemas.microsoft.com/office/drawing/2014/main" val="550908373"/>
                    </a:ext>
                  </a:extLst>
                </a:gridCol>
                <a:gridCol w="5973001">
                  <a:extLst>
                    <a:ext uri="{9D8B030D-6E8A-4147-A177-3AD203B41FA5}">
                      <a16:colId xmlns:a16="http://schemas.microsoft.com/office/drawing/2014/main" val="3305402529"/>
                    </a:ext>
                  </a:extLst>
                </a:gridCol>
                <a:gridCol w="3841718">
                  <a:extLst>
                    <a:ext uri="{9D8B030D-6E8A-4147-A177-3AD203B41FA5}">
                      <a16:colId xmlns:a16="http://schemas.microsoft.com/office/drawing/2014/main" val="3795794109"/>
                    </a:ext>
                  </a:extLst>
                </a:gridCol>
              </a:tblGrid>
              <a:tr h="370840">
                <a:tc>
                  <a:txBody>
                    <a:bodyPr/>
                    <a:lstStyle/>
                    <a:p>
                      <a:r>
                        <a:rPr lang="en-US" sz="1400" dirty="0">
                          <a:solidFill>
                            <a:sysClr val="windowText" lastClr="000000"/>
                          </a:solidFill>
                        </a:rPr>
                        <a:t>Age (years)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solidFill>
                            <a:sysClr val="windowText" lastClr="000000"/>
                          </a:solidFill>
                        </a:rPr>
                        <a:t>Assessment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solidFill>
                            <a:sysClr val="windowText" lastClr="000000"/>
                          </a:solidFill>
                        </a:rPr>
                        <a:t>Anxiolytic or antidepressant medication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0126757"/>
                  </a:ext>
                </a:extLst>
              </a:tr>
              <a:tr h="370840">
                <a:tc>
                  <a:txBody>
                    <a:bodyPr/>
                    <a:lstStyle/>
                    <a:p>
                      <a:r>
                        <a:rPr lang="en-US" sz="1400" dirty="0">
                          <a:solidFill>
                            <a:sysClr val="windowText" lastClr="000000"/>
                          </a:solidFill>
                        </a:rPr>
                        <a:t>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solidFill>
                            <a:sysClr val="windowText" lastClr="000000"/>
                          </a:solidFill>
                        </a:rPr>
                        <a:t>Teacher rating using forerunner of the Adolescent Rutter scale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4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98687573"/>
                  </a:ext>
                </a:extLst>
              </a:tr>
              <a:tr h="370840">
                <a:tc>
                  <a:txBody>
                    <a:bodyPr/>
                    <a:lstStyle/>
                    <a:p>
                      <a:r>
                        <a:rPr lang="en-US" sz="1400" dirty="0">
                          <a:solidFill>
                            <a:sysClr val="windowText" lastClr="000000"/>
                          </a:solidFill>
                        </a:rPr>
                        <a:t>15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solidFill>
                            <a:sysClr val="windowText" lastClr="000000"/>
                          </a:solidFill>
                        </a:rPr>
                        <a:t>Teacher rating using forerunner of the Adolescent Rutter scale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4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65514402"/>
                  </a:ext>
                </a:extLst>
              </a:tr>
              <a:tr h="370840">
                <a:tc>
                  <a:txBody>
                    <a:bodyPr/>
                    <a:lstStyle/>
                    <a:p>
                      <a:r>
                        <a:rPr lang="en-US" sz="1400" dirty="0">
                          <a:solidFill>
                            <a:sysClr val="windowText" lastClr="000000"/>
                          </a:solidFill>
                        </a:rPr>
                        <a:t>36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solidFill>
                            <a:sysClr val="windowText" lastClr="000000"/>
                          </a:solidFill>
                        </a:rPr>
                        <a:t>Short community version of the Present State Examination (score ≥5)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4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43647540"/>
                  </a:ext>
                </a:extLst>
              </a:tr>
              <a:tr h="370840">
                <a:tc>
                  <a:txBody>
                    <a:bodyPr/>
                    <a:lstStyle/>
                    <a:p>
                      <a:r>
                        <a:rPr lang="en-US" sz="1400" dirty="0">
                          <a:solidFill>
                            <a:sysClr val="windowText" lastClr="000000"/>
                          </a:solidFill>
                        </a:rPr>
                        <a:t>43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solidFill>
                            <a:sysClr val="windowText" lastClr="000000"/>
                          </a:solidFill>
                        </a:rPr>
                        <a:t>Psychiatric Symptom Frequency scale (score ≥23)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4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38839781"/>
                  </a:ext>
                </a:extLst>
              </a:tr>
              <a:tr h="370840">
                <a:tc>
                  <a:txBody>
                    <a:bodyPr/>
                    <a:lstStyle/>
                    <a:p>
                      <a:r>
                        <a:rPr lang="en-US" sz="1400" dirty="0">
                          <a:solidFill>
                            <a:sysClr val="windowText" lastClr="000000"/>
                          </a:solidFill>
                        </a:rPr>
                        <a:t>53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solidFill>
                            <a:sysClr val="windowText" lastClr="000000"/>
                          </a:solidFill>
                        </a:rPr>
                        <a:t>28-item General Health Questionnaire (score ≥5)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4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16683797"/>
                  </a:ext>
                </a:extLst>
              </a:tr>
              <a:tr h="370840">
                <a:tc>
                  <a:txBody>
                    <a:bodyPr/>
                    <a:lstStyle/>
                    <a:p>
                      <a:r>
                        <a:rPr lang="en-US" sz="1400" dirty="0">
                          <a:solidFill>
                            <a:sysClr val="windowText" lastClr="000000"/>
                          </a:solidFill>
                        </a:rPr>
                        <a:t>60-64 </a:t>
                      </a:r>
                      <a:r>
                        <a:rPr lang="en-US" sz="1400" baseline="30000" dirty="0">
                          <a:solidFill>
                            <a:sysClr val="windowText" lastClr="000000"/>
                          </a:solidFill>
                        </a:rPr>
                        <a:t>a</a:t>
                      </a:r>
                      <a:endParaRPr lang="en-US" sz="14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solidFill>
                            <a:sysClr val="windowText" lastClr="000000"/>
                          </a:solidFill>
                        </a:rPr>
                        <a:t>28-item General Health Questionnaire (score ≥5)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4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12748371"/>
                  </a:ext>
                </a:extLst>
              </a:tr>
            </a:tbl>
          </a:graphicData>
        </a:graphic>
      </p:graphicFrame>
      <p:pic>
        <p:nvPicPr>
          <p:cNvPr id="8" name="Graphic 7" descr="Checkmark with solid fill">
            <a:extLst>
              <a:ext uri="{FF2B5EF4-FFF2-40B4-BE49-F238E27FC236}">
                <a16:creationId xmlns:a16="http://schemas.microsoft.com/office/drawing/2014/main" id="{24B38075-1C45-C4B1-3D46-5729D17CD84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72637" y="2488044"/>
            <a:ext cx="423733" cy="423733"/>
          </a:xfrm>
          <a:prstGeom prst="rect">
            <a:avLst/>
          </a:prstGeom>
        </p:spPr>
      </p:pic>
      <p:pic>
        <p:nvPicPr>
          <p:cNvPr id="9" name="Graphic 8" descr="Checkmark with solid fill">
            <a:extLst>
              <a:ext uri="{FF2B5EF4-FFF2-40B4-BE49-F238E27FC236}">
                <a16:creationId xmlns:a16="http://schemas.microsoft.com/office/drawing/2014/main" id="{773DD1D5-DDE2-C289-459E-EDD133DB585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52684" y="3604878"/>
            <a:ext cx="423733" cy="423733"/>
          </a:xfrm>
          <a:prstGeom prst="rect">
            <a:avLst/>
          </a:prstGeom>
        </p:spPr>
      </p:pic>
      <p:pic>
        <p:nvPicPr>
          <p:cNvPr id="10" name="Graphic 9" descr="Checkmark with solid fill">
            <a:extLst>
              <a:ext uri="{FF2B5EF4-FFF2-40B4-BE49-F238E27FC236}">
                <a16:creationId xmlns:a16="http://schemas.microsoft.com/office/drawing/2014/main" id="{27AE5BBD-3558-238E-14EB-362896B111A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44579" y="2858093"/>
            <a:ext cx="423733" cy="423733"/>
          </a:xfrm>
          <a:prstGeom prst="rect">
            <a:avLst/>
          </a:prstGeom>
        </p:spPr>
      </p:pic>
      <p:pic>
        <p:nvPicPr>
          <p:cNvPr id="11" name="Graphic 10" descr="Checkmark with solid fill">
            <a:extLst>
              <a:ext uri="{FF2B5EF4-FFF2-40B4-BE49-F238E27FC236}">
                <a16:creationId xmlns:a16="http://schemas.microsoft.com/office/drawing/2014/main" id="{65B2A3D7-F9C5-64FF-DF5C-3D887599CE9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72637" y="3256206"/>
            <a:ext cx="423733" cy="423733"/>
          </a:xfrm>
          <a:prstGeom prst="rect">
            <a:avLst/>
          </a:prstGeom>
        </p:spPr>
      </p:pic>
      <p:pic>
        <p:nvPicPr>
          <p:cNvPr id="13" name="Graphic 12" descr="Close with solid fill">
            <a:extLst>
              <a:ext uri="{FF2B5EF4-FFF2-40B4-BE49-F238E27FC236}">
                <a16:creationId xmlns:a16="http://schemas.microsoft.com/office/drawing/2014/main" id="{287C9CBE-B17E-17B1-990E-72D38B393DB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327846" y="2084528"/>
            <a:ext cx="457200" cy="457200"/>
          </a:xfrm>
          <a:prstGeom prst="rect">
            <a:avLst/>
          </a:prstGeom>
        </p:spPr>
      </p:pic>
      <p:pic>
        <p:nvPicPr>
          <p:cNvPr id="14" name="Graphic 13" descr="Close with solid fill">
            <a:extLst>
              <a:ext uri="{FF2B5EF4-FFF2-40B4-BE49-F238E27FC236}">
                <a16:creationId xmlns:a16="http://schemas.microsoft.com/office/drawing/2014/main" id="{F3953E7F-87B6-7024-6128-33136E99474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327846" y="1731265"/>
            <a:ext cx="457200" cy="457200"/>
          </a:xfrm>
          <a:prstGeom prst="rect">
            <a:avLst/>
          </a:prstGeom>
        </p:spPr>
      </p:pic>
    </p:spTree>
    <p:extLst>
      <p:ext uri="{BB962C8B-B14F-4D97-AF65-F5344CB8AC3E}">
        <p14:creationId xmlns:p14="http://schemas.microsoft.com/office/powerpoint/2010/main" val="17278462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ECCCB5-EBDB-D9F9-CEAF-9282864C52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D5F739-C48B-28B2-AA0D-5D2085E563FC}"/>
              </a:ext>
            </a:extLst>
          </p:cNvPr>
          <p:cNvSpPr>
            <a:spLocks noGrp="1"/>
          </p:cNvSpPr>
          <p:nvPr>
            <p:ph type="title"/>
          </p:nvPr>
        </p:nvSpPr>
        <p:spPr/>
        <p:txBody>
          <a:bodyPr>
            <a:normAutofit/>
          </a:bodyPr>
          <a:lstStyle/>
          <a:p>
            <a:r>
              <a:rPr lang="en-US" sz="2800" dirty="0"/>
              <a:t>Methods - Measurements</a:t>
            </a:r>
          </a:p>
        </p:txBody>
      </p:sp>
      <p:sp>
        <p:nvSpPr>
          <p:cNvPr id="6" name="TextBox 5">
            <a:extLst>
              <a:ext uri="{FF2B5EF4-FFF2-40B4-BE49-F238E27FC236}">
                <a16:creationId xmlns:a16="http://schemas.microsoft.com/office/drawing/2014/main" id="{AEF5029E-D0DF-645C-6ACA-7DEE06836DF9}"/>
              </a:ext>
            </a:extLst>
          </p:cNvPr>
          <p:cNvSpPr txBox="1"/>
          <p:nvPr/>
        </p:nvSpPr>
        <p:spPr>
          <a:xfrm>
            <a:off x="322869" y="1505377"/>
            <a:ext cx="9173635" cy="5909310"/>
          </a:xfrm>
          <a:prstGeom prst="rect">
            <a:avLst/>
          </a:prstGeom>
          <a:noFill/>
        </p:spPr>
        <p:txBody>
          <a:bodyPr wrap="square">
            <a:spAutoFit/>
          </a:bodyPr>
          <a:lstStyle/>
          <a:p>
            <a:r>
              <a:rPr lang="en-US" sz="2400" b="1" dirty="0"/>
              <a:t>Later-life cognitive function and cognitive change:</a:t>
            </a:r>
          </a:p>
          <a:p>
            <a:endParaRPr lang="en-US" sz="2400" b="1" dirty="0"/>
          </a:p>
          <a:p>
            <a:pPr marL="342900" indent="-342900">
              <a:buFont typeface="Arial" panose="020B0604020202020204" pitchFamily="34" charset="0"/>
              <a:buChar char="•"/>
            </a:pPr>
            <a:r>
              <a:rPr lang="en-GB" b="1" dirty="0"/>
              <a:t>Short-term verbal memory</a:t>
            </a:r>
            <a:r>
              <a:rPr lang="en-GB" dirty="0"/>
              <a:t>: 15-item word learning task (total number of correct words over 3 trials)  (</a:t>
            </a:r>
            <a:r>
              <a:rPr lang="en-GB" i="1" dirty="0"/>
              <a:t>Ag</a:t>
            </a:r>
            <a:r>
              <a:rPr lang="en-US" i="1" dirty="0"/>
              <a:t>es 53, 60–64, and 69 years)</a:t>
            </a:r>
          </a:p>
          <a:p>
            <a:pPr marL="342900" indent="-342900">
              <a:buFont typeface="Arial" panose="020B0604020202020204" pitchFamily="34" charset="0"/>
              <a:buChar char="•"/>
            </a:pPr>
            <a:r>
              <a:rPr lang="en-GB" b="1" dirty="0"/>
              <a:t>Processing speed: </a:t>
            </a:r>
            <a:r>
              <a:rPr lang="en-GB" dirty="0"/>
              <a:t>visual search task in which to cross out the letters P and W, randomly embedded within a page of other letters within 1 min </a:t>
            </a:r>
            <a:r>
              <a:rPr lang="en-US" i="1" dirty="0"/>
              <a:t>(Ages 53, 60–64, and 69 years)</a:t>
            </a:r>
          </a:p>
          <a:p>
            <a:pPr marL="800100" lvl="1" indent="-342900">
              <a:buFont typeface="Arial" panose="020B0604020202020204" pitchFamily="34" charset="0"/>
              <a:buChar char="•"/>
            </a:pPr>
            <a:r>
              <a:rPr lang="en-GB" b="1" dirty="0"/>
              <a:t>Letter search speed: </a:t>
            </a:r>
            <a:r>
              <a:rPr lang="en-GB" dirty="0"/>
              <a:t>position reached at the end of this interval (maximum 600) </a:t>
            </a:r>
          </a:p>
          <a:p>
            <a:pPr marL="800100" lvl="1" indent="-342900">
              <a:buFont typeface="Arial" panose="020B0604020202020204" pitchFamily="34" charset="0"/>
              <a:buChar char="•"/>
            </a:pPr>
            <a:r>
              <a:rPr lang="en-GB" b="1" dirty="0"/>
              <a:t>Letter search accuracy: </a:t>
            </a:r>
            <a:r>
              <a:rPr lang="en-GB" dirty="0"/>
              <a:t>number of correct target letters (maximum 84)</a:t>
            </a:r>
          </a:p>
          <a:p>
            <a:pPr marL="800100" lvl="1" indent="-342900">
              <a:buFont typeface="Arial" panose="020B0604020202020204" pitchFamily="34" charset="0"/>
              <a:buChar char="•"/>
            </a:pPr>
            <a:endParaRPr lang="en-GB" b="1" dirty="0"/>
          </a:p>
          <a:p>
            <a:pPr marL="342900" indent="-342900">
              <a:buFont typeface="Arial" panose="020B0604020202020204" pitchFamily="34" charset="0"/>
              <a:buChar char="•"/>
            </a:pPr>
            <a:r>
              <a:rPr lang="en-GB" b="1" dirty="0"/>
              <a:t>Cognitive state: </a:t>
            </a:r>
            <a:r>
              <a:rPr lang="en-GB" dirty="0"/>
              <a:t>customized version of the Addenbrooke's Cognitive Examination III (ACE-III) that measures 5 cognitive domains; attention and orientation, verbal ﬂuency, memory, language, and visuospatial function </a:t>
            </a:r>
            <a:r>
              <a:rPr lang="en-GB" i="1" dirty="0"/>
              <a:t>(Age 69 years)</a:t>
            </a:r>
          </a:p>
          <a:p>
            <a:pPr marL="342900" indent="-342900">
              <a:buFont typeface="Arial" panose="020B0604020202020204" pitchFamily="34" charset="0"/>
              <a:buChar char="•"/>
            </a:pPr>
            <a:endParaRPr lang="en-GB" b="1" i="1" dirty="0"/>
          </a:p>
          <a:p>
            <a:pPr marL="342900" indent="-342900">
              <a:buFont typeface="Arial" panose="020B0604020202020204" pitchFamily="34" charset="0"/>
              <a:buChar char="•"/>
            </a:pPr>
            <a:r>
              <a:rPr lang="en-GB" b="1" dirty="0"/>
              <a:t>Cognitive decline (ag</a:t>
            </a:r>
            <a:r>
              <a:rPr lang="en-US" b="1" dirty="0"/>
              <a:t>es 53-69 years)</a:t>
            </a:r>
            <a:r>
              <a:rPr lang="en-GB" b="1" dirty="0"/>
              <a:t>:</a:t>
            </a:r>
            <a:r>
              <a:rPr lang="en-US" b="1" dirty="0"/>
              <a:t> </a:t>
            </a:r>
            <a:r>
              <a:rPr lang="en-US" dirty="0"/>
              <a:t>mixed effect regression models with random intercept and slopes with unstructured covariance matrices. The unadjusted slopes of a quadratic term for cognitive change over time were used to measure later-life cognitive decline</a:t>
            </a:r>
          </a:p>
          <a:p>
            <a:pPr marL="342900" indent="-342900">
              <a:buFont typeface="Arial" panose="020B0604020202020204" pitchFamily="34" charset="0"/>
              <a:buChar char="•"/>
            </a:pPr>
            <a:endParaRPr lang="en-US" b="1" dirty="0"/>
          </a:p>
          <a:p>
            <a:r>
              <a:rPr lang="en-US" sz="2400" b="1" dirty="0"/>
              <a:t> </a:t>
            </a:r>
          </a:p>
        </p:txBody>
      </p:sp>
      <p:pic>
        <p:nvPicPr>
          <p:cNvPr id="3" name="Picture 2">
            <a:extLst>
              <a:ext uri="{FF2B5EF4-FFF2-40B4-BE49-F238E27FC236}">
                <a16:creationId xmlns:a16="http://schemas.microsoft.com/office/drawing/2014/main" id="{0BB0C988-1A11-74A0-4E72-27501B18BA78}"/>
              </a:ext>
            </a:extLst>
          </p:cNvPr>
          <p:cNvPicPr>
            <a:picLocks noChangeAspect="1"/>
          </p:cNvPicPr>
          <p:nvPr/>
        </p:nvPicPr>
        <p:blipFill>
          <a:blip r:embed="rId3"/>
          <a:stretch>
            <a:fillRect/>
          </a:stretch>
        </p:blipFill>
        <p:spPr>
          <a:xfrm>
            <a:off x="9496504" y="1388271"/>
            <a:ext cx="2619375" cy="1743075"/>
          </a:xfrm>
          <a:prstGeom prst="rect">
            <a:avLst/>
          </a:prstGeom>
        </p:spPr>
      </p:pic>
    </p:spTree>
    <p:extLst>
      <p:ext uri="{BB962C8B-B14F-4D97-AF65-F5344CB8AC3E}">
        <p14:creationId xmlns:p14="http://schemas.microsoft.com/office/powerpoint/2010/main" val="20889494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E0F46-A1E4-EAD8-D2A6-B8D23C850DF6}"/>
              </a:ext>
            </a:extLst>
          </p:cNvPr>
          <p:cNvSpPr>
            <a:spLocks noGrp="1"/>
          </p:cNvSpPr>
          <p:nvPr>
            <p:ph type="title"/>
          </p:nvPr>
        </p:nvSpPr>
        <p:spPr>
          <a:xfrm>
            <a:off x="664632" y="215348"/>
            <a:ext cx="9173635" cy="990600"/>
          </a:xfrm>
        </p:spPr>
        <p:txBody>
          <a:bodyPr>
            <a:normAutofit/>
          </a:bodyPr>
          <a:lstStyle/>
          <a:p>
            <a:r>
              <a:rPr lang="en-US" sz="2800" dirty="0"/>
              <a:t>Methods – Statistical analyses</a:t>
            </a:r>
          </a:p>
        </p:txBody>
      </p:sp>
      <p:sp>
        <p:nvSpPr>
          <p:cNvPr id="6" name="TextBox 5">
            <a:extLst>
              <a:ext uri="{FF2B5EF4-FFF2-40B4-BE49-F238E27FC236}">
                <a16:creationId xmlns:a16="http://schemas.microsoft.com/office/drawing/2014/main" id="{03622DEC-9FD4-34EB-8BC3-16E563550045}"/>
              </a:ext>
            </a:extLst>
          </p:cNvPr>
          <p:cNvSpPr txBox="1"/>
          <p:nvPr/>
        </p:nvSpPr>
        <p:spPr>
          <a:xfrm>
            <a:off x="1" y="1353091"/>
            <a:ext cx="12192000" cy="4893647"/>
          </a:xfrm>
          <a:prstGeom prst="rect">
            <a:avLst/>
          </a:prstGeom>
          <a:noFill/>
        </p:spPr>
        <p:txBody>
          <a:bodyPr wrap="square">
            <a:spAutoFit/>
          </a:bodyPr>
          <a:lstStyle/>
          <a:p>
            <a:pPr marL="342900" indent="-342900">
              <a:buFont typeface="Wingdings" panose="05000000000000000000" pitchFamily="2" charset="2"/>
              <a:buChar char="§"/>
            </a:pPr>
            <a:r>
              <a:rPr lang="en-US" dirty="0"/>
              <a:t>Stata 18</a:t>
            </a:r>
          </a:p>
          <a:p>
            <a:pPr marL="342900" indent="-342900">
              <a:buFont typeface="Wingdings" panose="05000000000000000000" pitchFamily="2" charset="2"/>
              <a:buChar char="§"/>
            </a:pPr>
            <a:endParaRPr lang="en-US" dirty="0"/>
          </a:p>
          <a:p>
            <a:pPr marL="342900" indent="-342900">
              <a:buFont typeface="Wingdings" panose="05000000000000000000" pitchFamily="2" charset="2"/>
              <a:buChar char="§"/>
            </a:pPr>
            <a:r>
              <a:rPr lang="en-US" dirty="0"/>
              <a:t>The analytical sample was weighted for missingness of available cognition data at age 69 (based on childhood SEP, accumulative affective problems, and sex)</a:t>
            </a:r>
          </a:p>
          <a:p>
            <a:pPr marL="342900" indent="-342900">
              <a:buFont typeface="Arial" panose="020B0604020202020204" pitchFamily="34" charset="0"/>
              <a:buChar char="•"/>
            </a:pPr>
            <a:endParaRPr lang="en-US" dirty="0"/>
          </a:p>
          <a:p>
            <a:pPr marL="342900" indent="-342900">
              <a:buFont typeface="Wingdings" panose="05000000000000000000" pitchFamily="2" charset="2"/>
              <a:buChar char="§"/>
            </a:pPr>
            <a:r>
              <a:rPr lang="en-US" b="1" dirty="0"/>
              <a:t>Multivariable linear regression analyses</a:t>
            </a:r>
            <a:r>
              <a:rPr lang="en-US" dirty="0"/>
              <a:t>: childhood SEP and affective problems with later-life cognitive function (age 69) and cognitive decline (age 53-69)</a:t>
            </a:r>
          </a:p>
          <a:p>
            <a:pPr marL="342900" indent="-342900">
              <a:buFont typeface="Wingdings" panose="05000000000000000000" pitchFamily="2" charset="2"/>
              <a:buChar char="§"/>
            </a:pPr>
            <a:endParaRPr lang="en-US" dirty="0"/>
          </a:p>
          <a:p>
            <a:pPr marL="342900" indent="-342900">
              <a:buFont typeface="Wingdings" panose="05000000000000000000" pitchFamily="2" charset="2"/>
              <a:buChar char="§"/>
            </a:pPr>
            <a:r>
              <a:rPr lang="en-US" b="1" dirty="0"/>
              <a:t>Binary logistic regression analyses</a:t>
            </a:r>
            <a:r>
              <a:rPr lang="en-US" dirty="0"/>
              <a:t>: childhood SEP and affective problems (once and twice or more vs never) </a:t>
            </a:r>
          </a:p>
          <a:p>
            <a:pPr marL="342900" indent="-342900">
              <a:buFont typeface="Wingdings" panose="05000000000000000000" pitchFamily="2" charset="2"/>
              <a:buChar char="§"/>
            </a:pPr>
            <a:endParaRPr lang="en-US" dirty="0"/>
          </a:p>
          <a:p>
            <a:pPr marL="342900" indent="-342900">
              <a:buFont typeface="Wingdings" panose="05000000000000000000" pitchFamily="2" charset="2"/>
              <a:buChar char="§"/>
            </a:pPr>
            <a:r>
              <a:rPr lang="en-US" b="1" dirty="0"/>
              <a:t>‘Mediate’ command </a:t>
            </a:r>
            <a:r>
              <a:rPr lang="en-US" dirty="0"/>
              <a:t>to test causal mediation analysis</a:t>
            </a:r>
          </a:p>
          <a:p>
            <a:pPr marL="342900" indent="-342900">
              <a:buFont typeface="Wingdings" panose="05000000000000000000" pitchFamily="2" charset="2"/>
              <a:buChar char="§"/>
            </a:pPr>
            <a:endParaRPr lang="en-US" dirty="0"/>
          </a:p>
          <a:p>
            <a:pPr marL="342900" indent="-342900">
              <a:buFont typeface="Wingdings" panose="05000000000000000000" pitchFamily="2" charset="2"/>
              <a:buChar char="§"/>
            </a:pPr>
            <a:r>
              <a:rPr lang="en-US" dirty="0"/>
              <a:t>All analyses were adjusted for sex and baseline cognition scores (at age 53) in models for cognitive change</a:t>
            </a:r>
          </a:p>
          <a:p>
            <a:pPr marL="342900" indent="-342900">
              <a:buFont typeface="Wingdings" panose="05000000000000000000" pitchFamily="2" charset="2"/>
              <a:buChar char="§"/>
            </a:pPr>
            <a:endParaRPr lang="en-US" dirty="0"/>
          </a:p>
          <a:p>
            <a:pPr marL="342900" indent="-342900">
              <a:buFont typeface="Wingdings" panose="05000000000000000000" pitchFamily="2" charset="2"/>
              <a:buChar char="§"/>
            </a:pPr>
            <a:r>
              <a:rPr lang="en-US" dirty="0"/>
              <a:t>Two-sided p-value &lt;0.05</a:t>
            </a:r>
          </a:p>
          <a:p>
            <a:pPr marL="342900" indent="-342900">
              <a:buFont typeface="Wingdings" panose="05000000000000000000" pitchFamily="2" charset="2"/>
              <a:buChar char="§"/>
            </a:pPr>
            <a:endParaRPr lang="en-US" dirty="0"/>
          </a:p>
          <a:p>
            <a:pPr marL="342900" indent="-342900">
              <a:buFont typeface="Wingdings" panose="05000000000000000000" pitchFamily="2" charset="2"/>
              <a:buChar char="§"/>
            </a:pPr>
            <a:endParaRPr lang="en-US" sz="2400" dirty="0"/>
          </a:p>
        </p:txBody>
      </p:sp>
    </p:spTree>
    <p:extLst>
      <p:ext uri="{BB962C8B-B14F-4D97-AF65-F5344CB8AC3E}">
        <p14:creationId xmlns:p14="http://schemas.microsoft.com/office/powerpoint/2010/main" val="41275589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DCD9C3-AF45-73C8-2B23-42E6746D91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66F3C7-C862-E163-4FAA-84355D733B09}"/>
              </a:ext>
            </a:extLst>
          </p:cNvPr>
          <p:cNvSpPr>
            <a:spLocks noGrp="1"/>
          </p:cNvSpPr>
          <p:nvPr>
            <p:ph type="title"/>
          </p:nvPr>
        </p:nvSpPr>
        <p:spPr>
          <a:xfrm>
            <a:off x="664632" y="215348"/>
            <a:ext cx="9173635" cy="990600"/>
          </a:xfrm>
        </p:spPr>
        <p:txBody>
          <a:bodyPr>
            <a:normAutofit/>
          </a:bodyPr>
          <a:lstStyle/>
          <a:p>
            <a:r>
              <a:rPr lang="en-US" sz="2800" dirty="0"/>
              <a:t>Methods – Directed acyclic graph</a:t>
            </a:r>
          </a:p>
        </p:txBody>
      </p:sp>
      <p:graphicFrame>
        <p:nvGraphicFramePr>
          <p:cNvPr id="3" name="Object 2">
            <a:extLst>
              <a:ext uri="{FF2B5EF4-FFF2-40B4-BE49-F238E27FC236}">
                <a16:creationId xmlns:a16="http://schemas.microsoft.com/office/drawing/2014/main" id="{51C17F6C-3AB0-4727-EC5B-4695F9C0FDB7}"/>
              </a:ext>
            </a:extLst>
          </p:cNvPr>
          <p:cNvGraphicFramePr>
            <a:graphicFrameLocks noChangeAspect="1"/>
          </p:cNvGraphicFramePr>
          <p:nvPr>
            <p:extLst>
              <p:ext uri="{D42A27DB-BD31-4B8C-83A1-F6EECF244321}">
                <p14:modId xmlns:p14="http://schemas.microsoft.com/office/powerpoint/2010/main" val="3344740163"/>
              </p:ext>
            </p:extLst>
          </p:nvPr>
        </p:nvGraphicFramePr>
        <p:xfrm>
          <a:off x="1318446" y="1574651"/>
          <a:ext cx="8761159" cy="4928152"/>
        </p:xfrm>
        <a:graphic>
          <a:graphicData uri="http://schemas.openxmlformats.org/presentationml/2006/ole">
            <mc:AlternateContent xmlns:mc="http://schemas.openxmlformats.org/markup-compatibility/2006">
              <mc:Choice xmlns:v="urn:schemas-microsoft-com:vml" Requires="v">
                <p:oleObj name="Acrobat Document" r:id="rId3" imgW="6096000" imgH="3429000" progId="Acrobat.Document.DC">
                  <p:embed/>
                </p:oleObj>
              </mc:Choice>
              <mc:Fallback>
                <p:oleObj name="Acrobat Document" r:id="rId3" imgW="6096000" imgH="3429000" progId="Acrobat.Document.DC">
                  <p:embed/>
                  <p:pic>
                    <p:nvPicPr>
                      <p:cNvPr id="0" name=""/>
                      <p:cNvPicPr/>
                      <p:nvPr/>
                    </p:nvPicPr>
                    <p:blipFill>
                      <a:blip r:embed="rId4"/>
                      <a:stretch>
                        <a:fillRect/>
                      </a:stretch>
                    </p:blipFill>
                    <p:spPr>
                      <a:xfrm>
                        <a:off x="1318446" y="1574651"/>
                        <a:ext cx="8761159" cy="4928152"/>
                      </a:xfrm>
                      <a:prstGeom prst="rect">
                        <a:avLst/>
                      </a:prstGeom>
                    </p:spPr>
                  </p:pic>
                </p:oleObj>
              </mc:Fallback>
            </mc:AlternateContent>
          </a:graphicData>
        </a:graphic>
      </p:graphicFrame>
    </p:spTree>
    <p:extLst>
      <p:ext uri="{BB962C8B-B14F-4D97-AF65-F5344CB8AC3E}">
        <p14:creationId xmlns:p14="http://schemas.microsoft.com/office/powerpoint/2010/main" val="29413779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E0F46-A1E4-EAD8-D2A6-B8D23C850DF6}"/>
              </a:ext>
            </a:extLst>
          </p:cNvPr>
          <p:cNvSpPr>
            <a:spLocks noGrp="1"/>
          </p:cNvSpPr>
          <p:nvPr>
            <p:ph type="title"/>
          </p:nvPr>
        </p:nvSpPr>
        <p:spPr>
          <a:xfrm>
            <a:off x="664632" y="266700"/>
            <a:ext cx="10125288" cy="874123"/>
          </a:xfrm>
        </p:spPr>
        <p:txBody>
          <a:bodyPr>
            <a:normAutofit/>
          </a:bodyPr>
          <a:lstStyle/>
          <a:p>
            <a:r>
              <a:rPr lang="en-US" sz="2800" dirty="0"/>
              <a:t>Results – </a:t>
            </a:r>
            <a:r>
              <a:rPr lang="en-US" dirty="0"/>
              <a:t>Characteristics of study population </a:t>
            </a:r>
            <a:r>
              <a:rPr lang="en-GB" dirty="0"/>
              <a:t>(n=1,593)</a:t>
            </a:r>
            <a:br>
              <a:rPr lang="en-US" dirty="0"/>
            </a:br>
            <a:endParaRPr lang="en-US" dirty="0"/>
          </a:p>
        </p:txBody>
      </p:sp>
      <p:graphicFrame>
        <p:nvGraphicFramePr>
          <p:cNvPr id="4" name="Table 3">
            <a:extLst>
              <a:ext uri="{FF2B5EF4-FFF2-40B4-BE49-F238E27FC236}">
                <a16:creationId xmlns:a16="http://schemas.microsoft.com/office/drawing/2014/main" id="{2F218D30-0E1F-F322-9AB3-B5DF28858D6E}"/>
              </a:ext>
            </a:extLst>
          </p:cNvPr>
          <p:cNvGraphicFramePr>
            <a:graphicFrameLocks noGrp="1"/>
          </p:cNvGraphicFramePr>
          <p:nvPr>
            <p:extLst>
              <p:ext uri="{D42A27DB-BD31-4B8C-83A1-F6EECF244321}">
                <p14:modId xmlns:p14="http://schemas.microsoft.com/office/powerpoint/2010/main" val="2270411901"/>
              </p:ext>
            </p:extLst>
          </p:nvPr>
        </p:nvGraphicFramePr>
        <p:xfrm>
          <a:off x="550051" y="1263070"/>
          <a:ext cx="11293606" cy="5570038"/>
        </p:xfrm>
        <a:graphic>
          <a:graphicData uri="http://schemas.openxmlformats.org/drawingml/2006/table">
            <a:tbl>
              <a:tblPr firstRow="1" firstCol="1" bandRow="1"/>
              <a:tblGrid>
                <a:gridCol w="6764870">
                  <a:extLst>
                    <a:ext uri="{9D8B030D-6E8A-4147-A177-3AD203B41FA5}">
                      <a16:colId xmlns:a16="http://schemas.microsoft.com/office/drawing/2014/main" val="3004820650"/>
                    </a:ext>
                  </a:extLst>
                </a:gridCol>
                <a:gridCol w="2064471">
                  <a:extLst>
                    <a:ext uri="{9D8B030D-6E8A-4147-A177-3AD203B41FA5}">
                      <a16:colId xmlns:a16="http://schemas.microsoft.com/office/drawing/2014/main" val="3216216524"/>
                    </a:ext>
                  </a:extLst>
                </a:gridCol>
                <a:gridCol w="2464265">
                  <a:extLst>
                    <a:ext uri="{9D8B030D-6E8A-4147-A177-3AD203B41FA5}">
                      <a16:colId xmlns:a16="http://schemas.microsoft.com/office/drawing/2014/main" val="305428783"/>
                    </a:ext>
                  </a:extLst>
                </a:gridCol>
              </a:tblGrid>
              <a:tr h="386650">
                <a:tc>
                  <a:txBody>
                    <a:bodyPr/>
                    <a:lstStyle/>
                    <a:p>
                      <a:pPr marL="0" marR="0" eaLnBrk="0" hangingPunct="0">
                        <a:lnSpc>
                          <a:spcPct val="115000"/>
                        </a:lnSpc>
                        <a:spcAft>
                          <a:spcPts val="800"/>
                        </a:spcAft>
                        <a:buNone/>
                      </a:pPr>
                      <a:r>
                        <a:rPr lang="en-GB" sz="1400" b="1" kern="0" dirty="0">
                          <a:solidFill>
                            <a:srgbClr val="000000"/>
                          </a:solidFill>
                          <a:effectLst/>
                          <a:latin typeface="+mn-lt"/>
                          <a:ea typeface="Times New Roman" panose="02020603050405020304" pitchFamily="18" charset="0"/>
                          <a:cs typeface="Times New Roman" panose="02020603050405020304" pitchFamily="18" charset="0"/>
                        </a:rPr>
                        <a:t>Characteristic</a:t>
                      </a:r>
                      <a:endParaRPr lang="en-US" sz="1400" kern="100" dirty="0">
                        <a:solidFill>
                          <a:srgbClr val="000000"/>
                        </a:solidFill>
                        <a:effectLst/>
                        <a:latin typeface="+mn-lt"/>
                        <a:ea typeface="Aptos" panose="020B0004020202020204" pitchFamily="34" charset="0"/>
                        <a:cs typeface="Times New Roman" panose="02020603050405020304" pitchFamily="18" charset="0"/>
                      </a:endParaRPr>
                    </a:p>
                  </a:txBody>
                  <a:tcPr marL="59843" marR="59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eaLnBrk="0" hangingPunct="0">
                        <a:lnSpc>
                          <a:spcPct val="115000"/>
                        </a:lnSpc>
                        <a:spcAft>
                          <a:spcPts val="800"/>
                        </a:spcAft>
                        <a:buNone/>
                      </a:pPr>
                      <a:r>
                        <a:rPr lang="en-GB" sz="1400" b="1" kern="0">
                          <a:solidFill>
                            <a:srgbClr val="000000"/>
                          </a:solidFill>
                          <a:effectLst/>
                          <a:latin typeface="+mn-lt"/>
                          <a:ea typeface="Times New Roman" panose="02020603050405020304" pitchFamily="18" charset="0"/>
                          <a:cs typeface="Times New Roman" panose="02020603050405020304" pitchFamily="18" charset="0"/>
                        </a:rPr>
                        <a:t>Statistic</a:t>
                      </a:r>
                      <a:endParaRPr lang="en-US" sz="1400" kern="100">
                        <a:solidFill>
                          <a:srgbClr val="000000"/>
                        </a:solidFill>
                        <a:effectLst/>
                        <a:latin typeface="+mn-lt"/>
                        <a:ea typeface="Aptos" panose="020B0004020202020204" pitchFamily="34" charset="0"/>
                        <a:cs typeface="Times New Roman" panose="02020603050405020304" pitchFamily="18" charset="0"/>
                      </a:endParaRPr>
                    </a:p>
                  </a:txBody>
                  <a:tcPr marL="59843" marR="59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eaLnBrk="0" hangingPunct="0">
                        <a:lnSpc>
                          <a:spcPct val="115000"/>
                        </a:lnSpc>
                        <a:spcAft>
                          <a:spcPts val="800"/>
                        </a:spcAft>
                        <a:buNone/>
                      </a:pPr>
                      <a:r>
                        <a:rPr lang="en-GB" sz="1400" b="1" kern="0">
                          <a:solidFill>
                            <a:srgbClr val="000000"/>
                          </a:solidFill>
                          <a:effectLst/>
                          <a:latin typeface="+mn-lt"/>
                          <a:ea typeface="Times New Roman" panose="02020603050405020304" pitchFamily="18" charset="0"/>
                          <a:cs typeface="Times New Roman" panose="02020603050405020304" pitchFamily="18" charset="0"/>
                        </a:rPr>
                        <a:t>Missing, n (%)</a:t>
                      </a:r>
                      <a:endParaRPr lang="en-US" sz="1400" kern="100">
                        <a:solidFill>
                          <a:srgbClr val="000000"/>
                        </a:solidFill>
                        <a:effectLst/>
                        <a:latin typeface="+mn-lt"/>
                        <a:ea typeface="Aptos" panose="020B0004020202020204" pitchFamily="34" charset="0"/>
                        <a:cs typeface="Times New Roman" panose="02020603050405020304" pitchFamily="18" charset="0"/>
                      </a:endParaRPr>
                    </a:p>
                  </a:txBody>
                  <a:tcPr marL="59843" marR="59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88850265"/>
                  </a:ext>
                </a:extLst>
              </a:tr>
              <a:tr h="145063">
                <a:tc>
                  <a:txBody>
                    <a:bodyPr/>
                    <a:lstStyle/>
                    <a:p>
                      <a:pPr marL="0" marR="0" eaLnBrk="0" hangingPunct="0">
                        <a:lnSpc>
                          <a:spcPct val="115000"/>
                        </a:lnSpc>
                        <a:spcAft>
                          <a:spcPts val="800"/>
                        </a:spcAft>
                        <a:buNone/>
                      </a:pPr>
                      <a:r>
                        <a:rPr lang="en-GB" sz="1400" b="1" kern="0" dirty="0">
                          <a:solidFill>
                            <a:srgbClr val="000000"/>
                          </a:solidFill>
                          <a:effectLst/>
                          <a:latin typeface="+mn-lt"/>
                          <a:ea typeface="Times New Roman" panose="02020603050405020304" pitchFamily="18" charset="0"/>
                          <a:cs typeface="Times New Roman" panose="02020603050405020304" pitchFamily="18" charset="0"/>
                        </a:rPr>
                        <a:t>Demographics</a:t>
                      </a:r>
                      <a:endParaRPr lang="en-US" sz="1400" kern="100" dirty="0">
                        <a:solidFill>
                          <a:srgbClr val="000000"/>
                        </a:solidFill>
                        <a:effectLst/>
                        <a:latin typeface="+mn-lt"/>
                        <a:ea typeface="Aptos" panose="020B0004020202020204" pitchFamily="34" charset="0"/>
                        <a:cs typeface="Times New Roman" panose="02020603050405020304" pitchFamily="18" charset="0"/>
                      </a:endParaRPr>
                    </a:p>
                  </a:txBody>
                  <a:tcPr marL="59843" marR="59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eaLnBrk="0" hangingPunct="0">
                        <a:lnSpc>
                          <a:spcPct val="115000"/>
                        </a:lnSpc>
                        <a:spcAft>
                          <a:spcPts val="800"/>
                        </a:spcAft>
                        <a:buNone/>
                      </a:pPr>
                      <a:r>
                        <a:rPr lang="en-GB" sz="1400" kern="0">
                          <a:solidFill>
                            <a:srgbClr val="000000"/>
                          </a:solidFill>
                          <a:effectLst/>
                          <a:latin typeface="+mn-lt"/>
                          <a:ea typeface="Times New Roman" panose="02020603050405020304" pitchFamily="18" charset="0"/>
                          <a:cs typeface="Times New Roman" panose="02020603050405020304" pitchFamily="18" charset="0"/>
                        </a:rPr>
                        <a:t> </a:t>
                      </a:r>
                      <a:endParaRPr lang="en-US" sz="1400" kern="100">
                        <a:solidFill>
                          <a:srgbClr val="000000"/>
                        </a:solidFill>
                        <a:effectLst/>
                        <a:latin typeface="+mn-lt"/>
                        <a:ea typeface="Aptos" panose="020B0004020202020204" pitchFamily="34" charset="0"/>
                        <a:cs typeface="Times New Roman" panose="02020603050405020304" pitchFamily="18" charset="0"/>
                      </a:endParaRPr>
                    </a:p>
                  </a:txBody>
                  <a:tcPr marL="59843" marR="59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eaLnBrk="0" hangingPunct="0">
                        <a:lnSpc>
                          <a:spcPct val="115000"/>
                        </a:lnSpc>
                        <a:spcAft>
                          <a:spcPts val="800"/>
                        </a:spcAft>
                        <a:buNone/>
                      </a:pPr>
                      <a:r>
                        <a:rPr lang="en-GB" sz="1400" kern="0">
                          <a:solidFill>
                            <a:srgbClr val="000000"/>
                          </a:solidFill>
                          <a:effectLst/>
                          <a:latin typeface="+mn-lt"/>
                          <a:ea typeface="Times New Roman" panose="02020603050405020304" pitchFamily="18" charset="0"/>
                          <a:cs typeface="Times New Roman" panose="02020603050405020304" pitchFamily="18" charset="0"/>
                        </a:rPr>
                        <a:t> </a:t>
                      </a:r>
                      <a:endParaRPr lang="en-US" sz="1400" kern="100">
                        <a:solidFill>
                          <a:srgbClr val="000000"/>
                        </a:solidFill>
                        <a:effectLst/>
                        <a:latin typeface="+mn-lt"/>
                        <a:ea typeface="Aptos" panose="020B0004020202020204" pitchFamily="34" charset="0"/>
                        <a:cs typeface="Times New Roman" panose="02020603050405020304" pitchFamily="18" charset="0"/>
                      </a:endParaRPr>
                    </a:p>
                  </a:txBody>
                  <a:tcPr marL="59843" marR="59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74557097"/>
                  </a:ext>
                </a:extLst>
              </a:tr>
              <a:tr h="145063">
                <a:tc>
                  <a:txBody>
                    <a:bodyPr/>
                    <a:lstStyle/>
                    <a:p>
                      <a:pPr marL="0" marR="0" eaLnBrk="0" hangingPunct="0">
                        <a:lnSpc>
                          <a:spcPct val="115000"/>
                        </a:lnSpc>
                        <a:spcAft>
                          <a:spcPts val="800"/>
                        </a:spcAft>
                        <a:buNone/>
                      </a:pPr>
                      <a:r>
                        <a:rPr lang="en-GB" sz="1400" kern="0" dirty="0">
                          <a:solidFill>
                            <a:srgbClr val="000000"/>
                          </a:solidFill>
                          <a:effectLst/>
                          <a:latin typeface="+mn-lt"/>
                          <a:ea typeface="Times New Roman" panose="02020603050405020304" pitchFamily="18" charset="0"/>
                          <a:cs typeface="Times New Roman" panose="02020603050405020304" pitchFamily="18" charset="0"/>
                        </a:rPr>
                        <a:t>Sex, n (% female)</a:t>
                      </a:r>
                      <a:endParaRPr lang="en-US" sz="1400" kern="100" dirty="0">
                        <a:solidFill>
                          <a:srgbClr val="000000"/>
                        </a:solidFill>
                        <a:effectLst/>
                        <a:latin typeface="+mn-lt"/>
                        <a:ea typeface="Aptos" panose="020B0004020202020204" pitchFamily="34" charset="0"/>
                        <a:cs typeface="Times New Roman" panose="02020603050405020304" pitchFamily="18" charset="0"/>
                      </a:endParaRPr>
                    </a:p>
                  </a:txBody>
                  <a:tcPr marL="59843" marR="59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eaLnBrk="0" hangingPunct="0">
                        <a:lnSpc>
                          <a:spcPct val="115000"/>
                        </a:lnSpc>
                        <a:spcAft>
                          <a:spcPts val="800"/>
                        </a:spcAft>
                        <a:buNone/>
                      </a:pPr>
                      <a:r>
                        <a:rPr lang="en-GB" sz="1400" kern="0">
                          <a:solidFill>
                            <a:srgbClr val="000000"/>
                          </a:solidFill>
                          <a:effectLst/>
                          <a:latin typeface="+mn-lt"/>
                          <a:ea typeface="Times New Roman" panose="02020603050405020304" pitchFamily="18" charset="0"/>
                          <a:cs typeface="Times New Roman" panose="02020603050405020304" pitchFamily="18" charset="0"/>
                        </a:rPr>
                        <a:t>838 (52.6)</a:t>
                      </a:r>
                      <a:endParaRPr lang="en-US" sz="1400" kern="100">
                        <a:solidFill>
                          <a:srgbClr val="000000"/>
                        </a:solidFill>
                        <a:effectLst/>
                        <a:latin typeface="+mn-lt"/>
                        <a:ea typeface="Aptos" panose="020B0004020202020204" pitchFamily="34" charset="0"/>
                        <a:cs typeface="Times New Roman" panose="02020603050405020304" pitchFamily="18" charset="0"/>
                      </a:endParaRPr>
                    </a:p>
                  </a:txBody>
                  <a:tcPr marL="59843" marR="59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eaLnBrk="0" hangingPunct="0">
                        <a:lnSpc>
                          <a:spcPct val="115000"/>
                        </a:lnSpc>
                        <a:spcAft>
                          <a:spcPts val="800"/>
                        </a:spcAft>
                        <a:buNone/>
                      </a:pPr>
                      <a:r>
                        <a:rPr lang="en-GB" sz="1400" kern="0">
                          <a:solidFill>
                            <a:srgbClr val="000000"/>
                          </a:solidFill>
                          <a:effectLst/>
                          <a:latin typeface="+mn-lt"/>
                          <a:ea typeface="Times New Roman" panose="02020603050405020304" pitchFamily="18" charset="0"/>
                          <a:cs typeface="Times New Roman" panose="02020603050405020304" pitchFamily="18" charset="0"/>
                        </a:rPr>
                        <a:t>0 (0.0)</a:t>
                      </a:r>
                      <a:endParaRPr lang="en-US" sz="1400" kern="100">
                        <a:solidFill>
                          <a:srgbClr val="000000"/>
                        </a:solidFill>
                        <a:effectLst/>
                        <a:latin typeface="+mn-lt"/>
                        <a:ea typeface="Aptos" panose="020B0004020202020204" pitchFamily="34" charset="0"/>
                        <a:cs typeface="Times New Roman" panose="02020603050405020304" pitchFamily="18" charset="0"/>
                      </a:endParaRPr>
                    </a:p>
                  </a:txBody>
                  <a:tcPr marL="59843" marR="59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27106353"/>
                  </a:ext>
                </a:extLst>
              </a:tr>
              <a:tr h="145063">
                <a:tc>
                  <a:txBody>
                    <a:bodyPr/>
                    <a:lstStyle/>
                    <a:p>
                      <a:pPr marL="0" marR="0" eaLnBrk="0" hangingPunct="0">
                        <a:lnSpc>
                          <a:spcPct val="115000"/>
                        </a:lnSpc>
                        <a:spcAft>
                          <a:spcPts val="800"/>
                        </a:spcAft>
                        <a:buNone/>
                      </a:pPr>
                      <a:r>
                        <a:rPr lang="en-GB" sz="1400" b="1" kern="0">
                          <a:solidFill>
                            <a:srgbClr val="000000"/>
                          </a:solidFill>
                          <a:effectLst/>
                          <a:latin typeface="+mn-lt"/>
                          <a:ea typeface="Times New Roman" panose="02020603050405020304" pitchFamily="18" charset="0"/>
                          <a:cs typeface="Times New Roman" panose="02020603050405020304" pitchFamily="18" charset="0"/>
                        </a:rPr>
                        <a:t>Childhood SEP (ages 4-11 years)</a:t>
                      </a:r>
                      <a:endParaRPr lang="en-US" sz="1400" kern="100">
                        <a:solidFill>
                          <a:srgbClr val="000000"/>
                        </a:solidFill>
                        <a:effectLst/>
                        <a:latin typeface="+mn-lt"/>
                        <a:ea typeface="Aptos" panose="020B0004020202020204" pitchFamily="34" charset="0"/>
                        <a:cs typeface="Times New Roman" panose="02020603050405020304" pitchFamily="18" charset="0"/>
                      </a:endParaRPr>
                    </a:p>
                  </a:txBody>
                  <a:tcPr marL="59843" marR="59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eaLnBrk="0" hangingPunct="0">
                        <a:lnSpc>
                          <a:spcPct val="115000"/>
                        </a:lnSpc>
                        <a:spcAft>
                          <a:spcPts val="800"/>
                        </a:spcAft>
                        <a:buNone/>
                      </a:pPr>
                      <a:r>
                        <a:rPr lang="en-GB" sz="1400" kern="0" dirty="0">
                          <a:solidFill>
                            <a:srgbClr val="000000"/>
                          </a:solidFill>
                          <a:effectLst/>
                          <a:latin typeface="+mn-lt"/>
                          <a:ea typeface="Times New Roman" panose="02020603050405020304" pitchFamily="18" charset="0"/>
                          <a:cs typeface="Times New Roman" panose="02020603050405020304" pitchFamily="18" charset="0"/>
                        </a:rPr>
                        <a:t> </a:t>
                      </a:r>
                      <a:endParaRPr lang="en-US" sz="1400" kern="100" dirty="0">
                        <a:solidFill>
                          <a:srgbClr val="000000"/>
                        </a:solidFill>
                        <a:effectLst/>
                        <a:latin typeface="+mn-lt"/>
                        <a:ea typeface="Aptos" panose="020B0004020202020204" pitchFamily="34" charset="0"/>
                        <a:cs typeface="Times New Roman" panose="02020603050405020304" pitchFamily="18" charset="0"/>
                      </a:endParaRPr>
                    </a:p>
                  </a:txBody>
                  <a:tcPr marL="59843" marR="59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eaLnBrk="0" hangingPunct="0">
                        <a:lnSpc>
                          <a:spcPct val="115000"/>
                        </a:lnSpc>
                        <a:spcAft>
                          <a:spcPts val="800"/>
                        </a:spcAft>
                        <a:buNone/>
                      </a:pPr>
                      <a:r>
                        <a:rPr lang="en-GB" sz="1400" kern="0" dirty="0">
                          <a:solidFill>
                            <a:srgbClr val="000000"/>
                          </a:solidFill>
                          <a:effectLst/>
                          <a:latin typeface="+mn-lt"/>
                          <a:ea typeface="Times New Roman" panose="02020603050405020304" pitchFamily="18" charset="0"/>
                          <a:cs typeface="Times New Roman" panose="02020603050405020304" pitchFamily="18" charset="0"/>
                        </a:rPr>
                        <a:t> </a:t>
                      </a:r>
                      <a:endParaRPr lang="en-US" sz="1400" kern="100" dirty="0">
                        <a:solidFill>
                          <a:srgbClr val="000000"/>
                        </a:solidFill>
                        <a:effectLst/>
                        <a:latin typeface="+mn-lt"/>
                        <a:ea typeface="Aptos" panose="020B0004020202020204" pitchFamily="34" charset="0"/>
                        <a:cs typeface="Times New Roman" panose="02020603050405020304" pitchFamily="18" charset="0"/>
                      </a:endParaRPr>
                    </a:p>
                  </a:txBody>
                  <a:tcPr marL="59843" marR="59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06919882"/>
                  </a:ext>
                </a:extLst>
              </a:tr>
              <a:tr h="145063">
                <a:tc>
                  <a:txBody>
                    <a:bodyPr/>
                    <a:lstStyle/>
                    <a:p>
                      <a:pPr marL="0" marR="0" eaLnBrk="0" hangingPunct="0">
                        <a:lnSpc>
                          <a:spcPct val="115000"/>
                        </a:lnSpc>
                        <a:spcAft>
                          <a:spcPts val="800"/>
                        </a:spcAft>
                        <a:buNone/>
                      </a:pPr>
                      <a:r>
                        <a:rPr lang="en-GB" sz="1400" kern="0">
                          <a:solidFill>
                            <a:srgbClr val="000000"/>
                          </a:solidFill>
                          <a:effectLst/>
                          <a:latin typeface="+mn-lt"/>
                          <a:ea typeface="Times New Roman" panose="02020603050405020304" pitchFamily="18" charset="0"/>
                          <a:cs typeface="Times New Roman" panose="02020603050405020304" pitchFamily="18" charset="0"/>
                        </a:rPr>
                        <a:t>Composite score childhood SEP, n (% low)</a:t>
                      </a:r>
                      <a:endParaRPr lang="en-US" sz="1400" kern="100">
                        <a:solidFill>
                          <a:srgbClr val="000000"/>
                        </a:solidFill>
                        <a:effectLst/>
                        <a:latin typeface="+mn-lt"/>
                        <a:ea typeface="Aptos" panose="020B0004020202020204" pitchFamily="34" charset="0"/>
                        <a:cs typeface="Times New Roman" panose="02020603050405020304" pitchFamily="18" charset="0"/>
                      </a:endParaRPr>
                    </a:p>
                  </a:txBody>
                  <a:tcPr marL="59843" marR="59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eaLnBrk="0" hangingPunct="0">
                        <a:lnSpc>
                          <a:spcPct val="115000"/>
                        </a:lnSpc>
                        <a:spcAft>
                          <a:spcPts val="800"/>
                        </a:spcAft>
                        <a:buNone/>
                      </a:pPr>
                      <a:r>
                        <a:rPr lang="en-GB" sz="1400" kern="0">
                          <a:solidFill>
                            <a:srgbClr val="000000"/>
                          </a:solidFill>
                          <a:effectLst/>
                          <a:latin typeface="+mn-lt"/>
                          <a:ea typeface="Times New Roman" panose="02020603050405020304" pitchFamily="18" charset="0"/>
                          <a:cs typeface="Times New Roman" panose="02020603050405020304" pitchFamily="18" charset="0"/>
                        </a:rPr>
                        <a:t>942 (59.1)</a:t>
                      </a:r>
                      <a:endParaRPr lang="en-US" sz="1400" kern="100">
                        <a:solidFill>
                          <a:srgbClr val="000000"/>
                        </a:solidFill>
                        <a:effectLst/>
                        <a:latin typeface="+mn-lt"/>
                        <a:ea typeface="Aptos" panose="020B0004020202020204" pitchFamily="34" charset="0"/>
                        <a:cs typeface="Times New Roman" panose="02020603050405020304" pitchFamily="18" charset="0"/>
                      </a:endParaRPr>
                    </a:p>
                  </a:txBody>
                  <a:tcPr marL="59843" marR="59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eaLnBrk="0" hangingPunct="0">
                        <a:lnSpc>
                          <a:spcPct val="115000"/>
                        </a:lnSpc>
                        <a:spcAft>
                          <a:spcPts val="800"/>
                        </a:spcAft>
                        <a:buNone/>
                      </a:pPr>
                      <a:r>
                        <a:rPr lang="en-GB" sz="1400" kern="0" dirty="0">
                          <a:solidFill>
                            <a:srgbClr val="000000"/>
                          </a:solidFill>
                          <a:effectLst/>
                          <a:latin typeface="+mn-lt"/>
                          <a:ea typeface="Times New Roman" panose="02020603050405020304" pitchFamily="18" charset="0"/>
                          <a:cs typeface="Times New Roman" panose="02020603050405020304" pitchFamily="18" charset="0"/>
                        </a:rPr>
                        <a:t>0 (0.0)</a:t>
                      </a:r>
                      <a:endParaRPr lang="en-US" sz="1400" kern="100" dirty="0">
                        <a:solidFill>
                          <a:srgbClr val="000000"/>
                        </a:solidFill>
                        <a:effectLst/>
                        <a:latin typeface="+mn-lt"/>
                        <a:ea typeface="Aptos" panose="020B0004020202020204" pitchFamily="34" charset="0"/>
                        <a:cs typeface="Times New Roman" panose="02020603050405020304" pitchFamily="18" charset="0"/>
                      </a:endParaRPr>
                    </a:p>
                  </a:txBody>
                  <a:tcPr marL="59843" marR="59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87957389"/>
                  </a:ext>
                </a:extLst>
              </a:tr>
              <a:tr h="145063">
                <a:tc>
                  <a:txBody>
                    <a:bodyPr/>
                    <a:lstStyle/>
                    <a:p>
                      <a:pPr marL="0" marR="0" eaLnBrk="0" hangingPunct="0">
                        <a:lnSpc>
                          <a:spcPct val="115000"/>
                        </a:lnSpc>
                        <a:spcAft>
                          <a:spcPts val="800"/>
                        </a:spcAft>
                        <a:buNone/>
                      </a:pPr>
                      <a:r>
                        <a:rPr lang="en-GB" sz="1400" kern="0">
                          <a:solidFill>
                            <a:srgbClr val="000000"/>
                          </a:solidFill>
                          <a:effectLst/>
                          <a:latin typeface="+mn-lt"/>
                          <a:ea typeface="Times New Roman" panose="02020603050405020304" pitchFamily="18" charset="0"/>
                          <a:cs typeface="Times New Roman" panose="02020603050405020304" pitchFamily="18" charset="0"/>
                        </a:rPr>
                        <a:t>Overcrowding, n (%)  </a:t>
                      </a:r>
                      <a:endParaRPr lang="en-US" sz="1400" kern="100">
                        <a:solidFill>
                          <a:srgbClr val="000000"/>
                        </a:solidFill>
                        <a:effectLst/>
                        <a:latin typeface="+mn-lt"/>
                        <a:ea typeface="Aptos" panose="020B0004020202020204" pitchFamily="34" charset="0"/>
                        <a:cs typeface="Times New Roman" panose="02020603050405020304" pitchFamily="18" charset="0"/>
                      </a:endParaRPr>
                    </a:p>
                  </a:txBody>
                  <a:tcPr marL="59843" marR="59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eaLnBrk="0" hangingPunct="0">
                        <a:lnSpc>
                          <a:spcPct val="115000"/>
                        </a:lnSpc>
                        <a:spcAft>
                          <a:spcPts val="800"/>
                        </a:spcAft>
                        <a:buNone/>
                      </a:pPr>
                      <a:r>
                        <a:rPr lang="en-GB" sz="1400" kern="0">
                          <a:solidFill>
                            <a:srgbClr val="000000"/>
                          </a:solidFill>
                          <a:effectLst/>
                          <a:latin typeface="+mn-lt"/>
                          <a:ea typeface="Times New Roman" panose="02020603050405020304" pitchFamily="18" charset="0"/>
                          <a:cs typeface="Times New Roman" panose="02020603050405020304" pitchFamily="18" charset="0"/>
                        </a:rPr>
                        <a:t>244 (15.3)</a:t>
                      </a:r>
                      <a:endParaRPr lang="en-US" sz="1400" kern="100">
                        <a:solidFill>
                          <a:srgbClr val="000000"/>
                        </a:solidFill>
                        <a:effectLst/>
                        <a:latin typeface="+mn-lt"/>
                        <a:ea typeface="Aptos" panose="020B0004020202020204" pitchFamily="34" charset="0"/>
                        <a:cs typeface="Times New Roman" panose="02020603050405020304" pitchFamily="18" charset="0"/>
                      </a:endParaRPr>
                    </a:p>
                  </a:txBody>
                  <a:tcPr marL="59843" marR="59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eaLnBrk="0" hangingPunct="0">
                        <a:lnSpc>
                          <a:spcPct val="115000"/>
                        </a:lnSpc>
                        <a:spcAft>
                          <a:spcPts val="800"/>
                        </a:spcAft>
                        <a:buNone/>
                      </a:pPr>
                      <a:r>
                        <a:rPr lang="en-GB" sz="1400" kern="0">
                          <a:solidFill>
                            <a:srgbClr val="000000"/>
                          </a:solidFill>
                          <a:effectLst/>
                          <a:latin typeface="+mn-lt"/>
                          <a:ea typeface="Times New Roman" panose="02020603050405020304" pitchFamily="18" charset="0"/>
                          <a:cs typeface="Times New Roman" panose="02020603050405020304" pitchFamily="18" charset="0"/>
                        </a:rPr>
                        <a:t>17 (1.1)</a:t>
                      </a:r>
                      <a:endParaRPr lang="en-US" sz="1400" kern="100">
                        <a:solidFill>
                          <a:srgbClr val="000000"/>
                        </a:solidFill>
                        <a:effectLst/>
                        <a:latin typeface="+mn-lt"/>
                        <a:ea typeface="Aptos" panose="020B0004020202020204" pitchFamily="34" charset="0"/>
                        <a:cs typeface="Times New Roman" panose="02020603050405020304" pitchFamily="18" charset="0"/>
                      </a:endParaRPr>
                    </a:p>
                  </a:txBody>
                  <a:tcPr marL="59843" marR="59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03684372"/>
                  </a:ext>
                </a:extLst>
              </a:tr>
              <a:tr h="145063">
                <a:tc>
                  <a:txBody>
                    <a:bodyPr/>
                    <a:lstStyle/>
                    <a:p>
                      <a:pPr marL="0" marR="0" eaLnBrk="0" hangingPunct="0">
                        <a:lnSpc>
                          <a:spcPct val="115000"/>
                        </a:lnSpc>
                        <a:spcAft>
                          <a:spcPts val="800"/>
                        </a:spcAft>
                        <a:buNone/>
                      </a:pPr>
                      <a:r>
                        <a:rPr lang="en-GB" sz="1400" kern="0">
                          <a:solidFill>
                            <a:srgbClr val="000000"/>
                          </a:solidFill>
                          <a:effectLst/>
                          <a:latin typeface="+mn-lt"/>
                          <a:ea typeface="Times New Roman" panose="02020603050405020304" pitchFamily="18" charset="0"/>
                          <a:cs typeface="Times New Roman" panose="02020603050405020304" pitchFamily="18" charset="0"/>
                        </a:rPr>
                        <a:t>Lack of essential household amenities, n (%)  </a:t>
                      </a:r>
                      <a:endParaRPr lang="en-US" sz="1400" kern="100">
                        <a:solidFill>
                          <a:srgbClr val="000000"/>
                        </a:solidFill>
                        <a:effectLst/>
                        <a:latin typeface="+mn-lt"/>
                        <a:ea typeface="Aptos" panose="020B0004020202020204" pitchFamily="34" charset="0"/>
                        <a:cs typeface="Times New Roman" panose="02020603050405020304" pitchFamily="18" charset="0"/>
                      </a:endParaRPr>
                    </a:p>
                  </a:txBody>
                  <a:tcPr marL="59843" marR="59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eaLnBrk="0" hangingPunct="0">
                        <a:lnSpc>
                          <a:spcPct val="115000"/>
                        </a:lnSpc>
                        <a:spcAft>
                          <a:spcPts val="800"/>
                        </a:spcAft>
                        <a:buNone/>
                      </a:pPr>
                      <a:r>
                        <a:rPr lang="en-GB" sz="1400" kern="0">
                          <a:solidFill>
                            <a:srgbClr val="000000"/>
                          </a:solidFill>
                          <a:effectLst/>
                          <a:latin typeface="+mn-lt"/>
                          <a:ea typeface="Times New Roman" panose="02020603050405020304" pitchFamily="18" charset="0"/>
                          <a:cs typeface="Times New Roman" panose="02020603050405020304" pitchFamily="18" charset="0"/>
                        </a:rPr>
                        <a:t>850 (53.4)</a:t>
                      </a:r>
                      <a:endParaRPr lang="en-US" sz="1400" kern="100">
                        <a:solidFill>
                          <a:srgbClr val="000000"/>
                        </a:solidFill>
                        <a:effectLst/>
                        <a:latin typeface="+mn-lt"/>
                        <a:ea typeface="Aptos" panose="020B0004020202020204" pitchFamily="34" charset="0"/>
                        <a:cs typeface="Times New Roman" panose="02020603050405020304" pitchFamily="18" charset="0"/>
                      </a:endParaRPr>
                    </a:p>
                  </a:txBody>
                  <a:tcPr marL="59843" marR="59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eaLnBrk="0" hangingPunct="0">
                        <a:lnSpc>
                          <a:spcPct val="115000"/>
                        </a:lnSpc>
                        <a:spcAft>
                          <a:spcPts val="800"/>
                        </a:spcAft>
                        <a:buNone/>
                      </a:pPr>
                      <a:r>
                        <a:rPr lang="en-GB" sz="1400" kern="0">
                          <a:solidFill>
                            <a:srgbClr val="000000"/>
                          </a:solidFill>
                          <a:effectLst/>
                          <a:latin typeface="+mn-lt"/>
                          <a:ea typeface="Times New Roman" panose="02020603050405020304" pitchFamily="18" charset="0"/>
                          <a:cs typeface="Times New Roman" panose="02020603050405020304" pitchFamily="18" charset="0"/>
                        </a:rPr>
                        <a:t>2 (0.1)</a:t>
                      </a:r>
                      <a:endParaRPr lang="en-US" sz="1400" kern="100">
                        <a:solidFill>
                          <a:srgbClr val="000000"/>
                        </a:solidFill>
                        <a:effectLst/>
                        <a:latin typeface="+mn-lt"/>
                        <a:ea typeface="Aptos" panose="020B0004020202020204" pitchFamily="34" charset="0"/>
                        <a:cs typeface="Times New Roman" panose="02020603050405020304" pitchFamily="18" charset="0"/>
                      </a:endParaRPr>
                    </a:p>
                  </a:txBody>
                  <a:tcPr marL="59843" marR="59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16923073"/>
                  </a:ext>
                </a:extLst>
              </a:tr>
              <a:tr h="145063">
                <a:tc>
                  <a:txBody>
                    <a:bodyPr/>
                    <a:lstStyle/>
                    <a:p>
                      <a:pPr marL="0" marR="0" eaLnBrk="0" hangingPunct="0">
                        <a:lnSpc>
                          <a:spcPct val="115000"/>
                        </a:lnSpc>
                        <a:spcAft>
                          <a:spcPts val="800"/>
                        </a:spcAft>
                        <a:buNone/>
                      </a:pPr>
                      <a:r>
                        <a:rPr lang="en-GB" sz="1400" kern="0" dirty="0">
                          <a:solidFill>
                            <a:srgbClr val="000000"/>
                          </a:solidFill>
                          <a:effectLst/>
                          <a:latin typeface="+mn-lt"/>
                          <a:ea typeface="Times New Roman" panose="02020603050405020304" pitchFamily="18" charset="0"/>
                          <a:cs typeface="Times New Roman" panose="02020603050405020304" pitchFamily="18" charset="0"/>
                        </a:rPr>
                        <a:t>Below average housing condition, n (%)  </a:t>
                      </a:r>
                      <a:endParaRPr lang="en-US" sz="1400" kern="100" dirty="0">
                        <a:solidFill>
                          <a:srgbClr val="000000"/>
                        </a:solidFill>
                        <a:effectLst/>
                        <a:latin typeface="+mn-lt"/>
                        <a:ea typeface="Aptos" panose="020B0004020202020204" pitchFamily="34" charset="0"/>
                        <a:cs typeface="Times New Roman" panose="02020603050405020304" pitchFamily="18" charset="0"/>
                      </a:endParaRPr>
                    </a:p>
                  </a:txBody>
                  <a:tcPr marL="59843" marR="59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eaLnBrk="0" hangingPunct="0">
                        <a:lnSpc>
                          <a:spcPct val="115000"/>
                        </a:lnSpc>
                        <a:spcAft>
                          <a:spcPts val="800"/>
                        </a:spcAft>
                        <a:buNone/>
                      </a:pPr>
                      <a:r>
                        <a:rPr lang="en-GB" sz="1400" kern="0">
                          <a:solidFill>
                            <a:srgbClr val="000000"/>
                          </a:solidFill>
                          <a:effectLst/>
                          <a:latin typeface="+mn-lt"/>
                          <a:ea typeface="Times New Roman" panose="02020603050405020304" pitchFamily="18" charset="0"/>
                          <a:cs typeface="Times New Roman" panose="02020603050405020304" pitchFamily="18" charset="0"/>
                        </a:rPr>
                        <a:t>96 (6.0)</a:t>
                      </a:r>
                      <a:endParaRPr lang="en-US" sz="1400" kern="100">
                        <a:solidFill>
                          <a:srgbClr val="000000"/>
                        </a:solidFill>
                        <a:effectLst/>
                        <a:latin typeface="+mn-lt"/>
                        <a:ea typeface="Aptos" panose="020B0004020202020204" pitchFamily="34" charset="0"/>
                        <a:cs typeface="Times New Roman" panose="02020603050405020304" pitchFamily="18" charset="0"/>
                      </a:endParaRPr>
                    </a:p>
                  </a:txBody>
                  <a:tcPr marL="59843" marR="59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eaLnBrk="0" hangingPunct="0">
                        <a:lnSpc>
                          <a:spcPct val="115000"/>
                        </a:lnSpc>
                        <a:spcAft>
                          <a:spcPts val="800"/>
                        </a:spcAft>
                        <a:buNone/>
                      </a:pPr>
                      <a:r>
                        <a:rPr lang="en-GB" sz="1400" kern="0">
                          <a:solidFill>
                            <a:srgbClr val="000000"/>
                          </a:solidFill>
                          <a:effectLst/>
                          <a:latin typeface="+mn-lt"/>
                          <a:ea typeface="Times New Roman" panose="02020603050405020304" pitchFamily="18" charset="0"/>
                          <a:cs typeface="Times New Roman" panose="02020603050405020304" pitchFamily="18" charset="0"/>
                        </a:rPr>
                        <a:t>25 (1.6)</a:t>
                      </a:r>
                      <a:endParaRPr lang="en-US" sz="1400" kern="100">
                        <a:solidFill>
                          <a:srgbClr val="000000"/>
                        </a:solidFill>
                        <a:effectLst/>
                        <a:latin typeface="+mn-lt"/>
                        <a:ea typeface="Aptos" panose="020B0004020202020204" pitchFamily="34" charset="0"/>
                        <a:cs typeface="Times New Roman" panose="02020603050405020304" pitchFamily="18" charset="0"/>
                      </a:endParaRPr>
                    </a:p>
                  </a:txBody>
                  <a:tcPr marL="59843" marR="59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54758775"/>
                  </a:ext>
                </a:extLst>
              </a:tr>
              <a:tr h="145063">
                <a:tc>
                  <a:txBody>
                    <a:bodyPr/>
                    <a:lstStyle/>
                    <a:p>
                      <a:pPr marL="0" marR="0" eaLnBrk="0" hangingPunct="0">
                        <a:lnSpc>
                          <a:spcPct val="115000"/>
                        </a:lnSpc>
                        <a:spcAft>
                          <a:spcPts val="800"/>
                        </a:spcAft>
                        <a:buNone/>
                      </a:pPr>
                      <a:r>
                        <a:rPr lang="en-GB" sz="1400" kern="0">
                          <a:solidFill>
                            <a:srgbClr val="000000"/>
                          </a:solidFill>
                          <a:effectLst/>
                          <a:latin typeface="+mn-lt"/>
                          <a:ea typeface="Times New Roman" panose="02020603050405020304" pitchFamily="18" charset="0"/>
                          <a:cs typeface="Times New Roman" panose="02020603050405020304" pitchFamily="18" charset="0"/>
                        </a:rPr>
                        <a:t>Paternal occupation, n (%)  </a:t>
                      </a:r>
                      <a:endParaRPr lang="en-US" sz="1400" kern="100">
                        <a:solidFill>
                          <a:srgbClr val="000000"/>
                        </a:solidFill>
                        <a:effectLst/>
                        <a:latin typeface="+mn-lt"/>
                        <a:ea typeface="Aptos" panose="020B0004020202020204" pitchFamily="34" charset="0"/>
                        <a:cs typeface="Times New Roman" panose="02020603050405020304" pitchFamily="18" charset="0"/>
                      </a:endParaRPr>
                    </a:p>
                  </a:txBody>
                  <a:tcPr marL="59843" marR="59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eaLnBrk="0" hangingPunct="0">
                        <a:lnSpc>
                          <a:spcPct val="115000"/>
                        </a:lnSpc>
                        <a:spcAft>
                          <a:spcPts val="800"/>
                        </a:spcAft>
                        <a:buNone/>
                      </a:pPr>
                      <a:r>
                        <a:rPr lang="en-GB" sz="1400" kern="0">
                          <a:solidFill>
                            <a:srgbClr val="000000"/>
                          </a:solidFill>
                          <a:effectLst/>
                          <a:latin typeface="+mn-lt"/>
                          <a:ea typeface="Times New Roman" panose="02020603050405020304" pitchFamily="18" charset="0"/>
                          <a:cs typeface="Times New Roman" panose="02020603050405020304" pitchFamily="18" charset="0"/>
                        </a:rPr>
                        <a:t>98 (6.2)</a:t>
                      </a:r>
                      <a:endParaRPr lang="en-US" sz="1400" kern="100">
                        <a:solidFill>
                          <a:srgbClr val="000000"/>
                        </a:solidFill>
                        <a:effectLst/>
                        <a:latin typeface="+mn-lt"/>
                        <a:ea typeface="Aptos" panose="020B0004020202020204" pitchFamily="34" charset="0"/>
                        <a:cs typeface="Times New Roman" panose="02020603050405020304" pitchFamily="18" charset="0"/>
                      </a:endParaRPr>
                    </a:p>
                  </a:txBody>
                  <a:tcPr marL="59843" marR="59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eaLnBrk="0" hangingPunct="0">
                        <a:lnSpc>
                          <a:spcPct val="115000"/>
                        </a:lnSpc>
                        <a:spcAft>
                          <a:spcPts val="800"/>
                        </a:spcAft>
                        <a:buNone/>
                      </a:pPr>
                      <a:r>
                        <a:rPr lang="en-GB" sz="1400" kern="0">
                          <a:solidFill>
                            <a:srgbClr val="000000"/>
                          </a:solidFill>
                          <a:effectLst/>
                          <a:latin typeface="+mn-lt"/>
                          <a:ea typeface="Times New Roman" panose="02020603050405020304" pitchFamily="18" charset="0"/>
                          <a:cs typeface="Times New Roman" panose="02020603050405020304" pitchFamily="18" charset="0"/>
                        </a:rPr>
                        <a:t>22 (1.4)</a:t>
                      </a:r>
                      <a:endParaRPr lang="en-US" sz="1400" kern="100">
                        <a:solidFill>
                          <a:srgbClr val="000000"/>
                        </a:solidFill>
                        <a:effectLst/>
                        <a:latin typeface="+mn-lt"/>
                        <a:ea typeface="Aptos" panose="020B0004020202020204" pitchFamily="34" charset="0"/>
                        <a:cs typeface="Times New Roman" panose="02020603050405020304" pitchFamily="18" charset="0"/>
                      </a:endParaRPr>
                    </a:p>
                  </a:txBody>
                  <a:tcPr marL="59843" marR="59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1331161"/>
                  </a:ext>
                </a:extLst>
              </a:tr>
              <a:tr h="145063">
                <a:tc>
                  <a:txBody>
                    <a:bodyPr/>
                    <a:lstStyle/>
                    <a:p>
                      <a:pPr marL="0" marR="0" eaLnBrk="0" hangingPunct="0">
                        <a:lnSpc>
                          <a:spcPct val="115000"/>
                        </a:lnSpc>
                        <a:spcAft>
                          <a:spcPts val="800"/>
                        </a:spcAft>
                        <a:buNone/>
                      </a:pPr>
                      <a:r>
                        <a:rPr lang="en-GB" sz="1400" b="1" kern="0" dirty="0">
                          <a:solidFill>
                            <a:srgbClr val="000000"/>
                          </a:solidFill>
                          <a:effectLst/>
                          <a:latin typeface="+mn-lt"/>
                          <a:ea typeface="Times New Roman" panose="02020603050405020304" pitchFamily="18" charset="0"/>
                          <a:cs typeface="Times New Roman" panose="02020603050405020304" pitchFamily="18" charset="0"/>
                        </a:rPr>
                        <a:t>Accumulative affective problems </a:t>
                      </a:r>
                      <a:endParaRPr lang="en-US" sz="1400" kern="100" dirty="0">
                        <a:solidFill>
                          <a:srgbClr val="000000"/>
                        </a:solidFill>
                        <a:effectLst/>
                        <a:latin typeface="+mn-lt"/>
                        <a:ea typeface="Aptos" panose="020B0004020202020204" pitchFamily="34" charset="0"/>
                        <a:cs typeface="Times New Roman" panose="02020603050405020304" pitchFamily="18" charset="0"/>
                      </a:endParaRPr>
                    </a:p>
                  </a:txBody>
                  <a:tcPr marL="59843" marR="59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eaLnBrk="0" hangingPunct="0">
                        <a:lnSpc>
                          <a:spcPct val="115000"/>
                        </a:lnSpc>
                        <a:spcAft>
                          <a:spcPts val="800"/>
                        </a:spcAft>
                        <a:buNone/>
                      </a:pPr>
                      <a:r>
                        <a:rPr lang="en-GB" sz="1400" kern="0" dirty="0">
                          <a:solidFill>
                            <a:srgbClr val="000000"/>
                          </a:solidFill>
                          <a:effectLst/>
                          <a:latin typeface="+mn-lt"/>
                          <a:ea typeface="Times New Roman" panose="02020603050405020304" pitchFamily="18" charset="0"/>
                          <a:cs typeface="Times New Roman" panose="02020603050405020304" pitchFamily="18" charset="0"/>
                        </a:rPr>
                        <a:t> </a:t>
                      </a:r>
                      <a:endParaRPr lang="en-US" sz="1400" kern="100" dirty="0">
                        <a:solidFill>
                          <a:srgbClr val="000000"/>
                        </a:solidFill>
                        <a:effectLst/>
                        <a:latin typeface="+mn-lt"/>
                        <a:ea typeface="Aptos" panose="020B0004020202020204" pitchFamily="34" charset="0"/>
                        <a:cs typeface="Times New Roman" panose="02020603050405020304" pitchFamily="18" charset="0"/>
                      </a:endParaRPr>
                    </a:p>
                  </a:txBody>
                  <a:tcPr marL="59843" marR="59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eaLnBrk="0" hangingPunct="0">
                        <a:lnSpc>
                          <a:spcPct val="115000"/>
                        </a:lnSpc>
                        <a:spcAft>
                          <a:spcPts val="800"/>
                        </a:spcAft>
                        <a:buNone/>
                      </a:pPr>
                      <a:r>
                        <a:rPr lang="en-GB" sz="1400" kern="0" dirty="0">
                          <a:solidFill>
                            <a:srgbClr val="000000"/>
                          </a:solidFill>
                          <a:effectLst/>
                          <a:latin typeface="+mn-lt"/>
                          <a:ea typeface="Times New Roman" panose="02020603050405020304" pitchFamily="18" charset="0"/>
                          <a:cs typeface="Times New Roman" panose="02020603050405020304" pitchFamily="18" charset="0"/>
                        </a:rPr>
                        <a:t> </a:t>
                      </a:r>
                      <a:endParaRPr lang="en-US" sz="1400" kern="100" dirty="0">
                        <a:solidFill>
                          <a:srgbClr val="000000"/>
                        </a:solidFill>
                        <a:effectLst/>
                        <a:latin typeface="+mn-lt"/>
                        <a:ea typeface="Aptos" panose="020B0004020202020204" pitchFamily="34" charset="0"/>
                        <a:cs typeface="Times New Roman" panose="02020603050405020304" pitchFamily="18" charset="0"/>
                      </a:endParaRPr>
                    </a:p>
                  </a:txBody>
                  <a:tcPr marL="59843" marR="59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38644383"/>
                  </a:ext>
                </a:extLst>
              </a:tr>
              <a:tr h="386650">
                <a:tc>
                  <a:txBody>
                    <a:bodyPr/>
                    <a:lstStyle/>
                    <a:p>
                      <a:pPr marL="0" marR="0" eaLnBrk="0" hangingPunct="0">
                        <a:lnSpc>
                          <a:spcPct val="115000"/>
                        </a:lnSpc>
                        <a:spcAft>
                          <a:spcPts val="800"/>
                        </a:spcAft>
                        <a:buNone/>
                      </a:pPr>
                      <a:r>
                        <a:rPr lang="en-GB" sz="1400" kern="0" dirty="0">
                          <a:solidFill>
                            <a:srgbClr val="000000"/>
                          </a:solidFill>
                          <a:effectLst/>
                          <a:latin typeface="+mn-lt"/>
                          <a:ea typeface="Times New Roman" panose="02020603050405020304" pitchFamily="18" charset="0"/>
                          <a:cs typeface="Times New Roman" panose="02020603050405020304" pitchFamily="18" charset="0"/>
                        </a:rPr>
                        <a:t>Life course affective problems (ages 13-63 years), never/once/twice or more, n (%)</a:t>
                      </a:r>
                      <a:endParaRPr lang="en-US" sz="1400" kern="100" dirty="0">
                        <a:solidFill>
                          <a:srgbClr val="000000"/>
                        </a:solidFill>
                        <a:effectLst/>
                        <a:latin typeface="+mn-lt"/>
                        <a:ea typeface="Aptos" panose="020B0004020202020204" pitchFamily="34" charset="0"/>
                        <a:cs typeface="Times New Roman" panose="02020603050405020304" pitchFamily="18" charset="0"/>
                      </a:endParaRPr>
                    </a:p>
                  </a:txBody>
                  <a:tcPr marL="59843" marR="59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eaLnBrk="0" hangingPunct="0">
                        <a:lnSpc>
                          <a:spcPct val="115000"/>
                        </a:lnSpc>
                        <a:spcAft>
                          <a:spcPts val="800"/>
                        </a:spcAft>
                        <a:buNone/>
                      </a:pPr>
                      <a:r>
                        <a:rPr lang="en-GB" sz="1400" kern="0" dirty="0">
                          <a:solidFill>
                            <a:srgbClr val="000000"/>
                          </a:solidFill>
                          <a:effectLst/>
                          <a:latin typeface="+mn-lt"/>
                          <a:ea typeface="Times New Roman" panose="02020603050405020304" pitchFamily="18" charset="0"/>
                          <a:cs typeface="Times New Roman" panose="02020603050405020304" pitchFamily="18" charset="0"/>
                        </a:rPr>
                        <a:t>691/535/367</a:t>
                      </a:r>
                      <a:endParaRPr lang="en-US" sz="1400" kern="100" dirty="0">
                        <a:solidFill>
                          <a:srgbClr val="000000"/>
                        </a:solidFill>
                        <a:effectLst/>
                        <a:latin typeface="+mn-lt"/>
                        <a:ea typeface="Aptos" panose="020B0004020202020204" pitchFamily="34" charset="0"/>
                        <a:cs typeface="Times New Roman" panose="02020603050405020304" pitchFamily="18" charset="0"/>
                      </a:endParaRPr>
                    </a:p>
                    <a:p>
                      <a:pPr marL="0" marR="0" eaLnBrk="0" hangingPunct="0">
                        <a:lnSpc>
                          <a:spcPct val="115000"/>
                        </a:lnSpc>
                        <a:spcAft>
                          <a:spcPts val="800"/>
                        </a:spcAft>
                        <a:buNone/>
                      </a:pPr>
                      <a:r>
                        <a:rPr lang="en-GB" sz="1400" kern="0" dirty="0">
                          <a:solidFill>
                            <a:srgbClr val="000000"/>
                          </a:solidFill>
                          <a:effectLst/>
                          <a:latin typeface="+mn-lt"/>
                          <a:ea typeface="Times New Roman" panose="02020603050405020304" pitchFamily="18" charset="0"/>
                          <a:cs typeface="Times New Roman" panose="02020603050405020304" pitchFamily="18" charset="0"/>
                        </a:rPr>
                        <a:t>(43.4/33.6/23.0)</a:t>
                      </a:r>
                      <a:endParaRPr lang="en-US" sz="1400" kern="100" dirty="0">
                        <a:solidFill>
                          <a:srgbClr val="000000"/>
                        </a:solidFill>
                        <a:effectLst/>
                        <a:latin typeface="+mn-lt"/>
                        <a:ea typeface="Aptos" panose="020B0004020202020204" pitchFamily="34" charset="0"/>
                        <a:cs typeface="Times New Roman" panose="02020603050405020304" pitchFamily="18" charset="0"/>
                      </a:endParaRPr>
                    </a:p>
                  </a:txBody>
                  <a:tcPr marL="59843" marR="59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eaLnBrk="0" hangingPunct="0">
                        <a:lnSpc>
                          <a:spcPct val="115000"/>
                        </a:lnSpc>
                        <a:spcAft>
                          <a:spcPts val="800"/>
                        </a:spcAft>
                        <a:buNone/>
                      </a:pPr>
                      <a:r>
                        <a:rPr lang="en-GB" sz="1400" kern="0" dirty="0">
                          <a:solidFill>
                            <a:srgbClr val="000000"/>
                          </a:solidFill>
                          <a:effectLst/>
                          <a:latin typeface="+mn-lt"/>
                          <a:ea typeface="Times New Roman" panose="02020603050405020304" pitchFamily="18" charset="0"/>
                          <a:cs typeface="Times New Roman" panose="02020603050405020304" pitchFamily="18" charset="0"/>
                        </a:rPr>
                        <a:t>0 (0.0)</a:t>
                      </a:r>
                      <a:endParaRPr lang="en-US" sz="1400" kern="100" dirty="0">
                        <a:solidFill>
                          <a:srgbClr val="000000"/>
                        </a:solidFill>
                        <a:effectLst/>
                        <a:latin typeface="+mn-lt"/>
                        <a:ea typeface="Aptos" panose="020B0004020202020204" pitchFamily="34" charset="0"/>
                        <a:cs typeface="Times New Roman" panose="02020603050405020304" pitchFamily="18" charset="0"/>
                      </a:endParaRPr>
                    </a:p>
                  </a:txBody>
                  <a:tcPr marL="59843" marR="59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41111761"/>
                  </a:ext>
                </a:extLst>
              </a:tr>
              <a:tr h="294655">
                <a:tc>
                  <a:txBody>
                    <a:bodyPr/>
                    <a:lstStyle/>
                    <a:p>
                      <a:pPr marL="0" marR="0" eaLnBrk="0" hangingPunct="0">
                        <a:lnSpc>
                          <a:spcPct val="115000"/>
                        </a:lnSpc>
                        <a:spcAft>
                          <a:spcPts val="800"/>
                        </a:spcAft>
                        <a:buNone/>
                      </a:pPr>
                      <a:r>
                        <a:rPr lang="en-GB" sz="1400" kern="0">
                          <a:solidFill>
                            <a:srgbClr val="000000"/>
                          </a:solidFill>
                          <a:effectLst/>
                          <a:latin typeface="+mn-lt"/>
                          <a:ea typeface="Times New Roman" panose="02020603050405020304" pitchFamily="18" charset="0"/>
                          <a:cs typeface="Times New Roman" panose="02020603050405020304" pitchFamily="18" charset="0"/>
                        </a:rPr>
                        <a:t>Life course affective problems (ages 13-53 years), never/once/twice or more, n (%)</a:t>
                      </a:r>
                      <a:endParaRPr lang="en-US" sz="1400" kern="100">
                        <a:solidFill>
                          <a:srgbClr val="000000"/>
                        </a:solidFill>
                        <a:effectLst/>
                        <a:latin typeface="+mn-lt"/>
                        <a:ea typeface="Aptos" panose="020B0004020202020204" pitchFamily="34" charset="0"/>
                        <a:cs typeface="Times New Roman" panose="02020603050405020304" pitchFamily="18" charset="0"/>
                      </a:endParaRPr>
                    </a:p>
                  </a:txBody>
                  <a:tcPr marL="59843" marR="59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eaLnBrk="0" hangingPunct="0">
                        <a:lnSpc>
                          <a:spcPct val="115000"/>
                        </a:lnSpc>
                        <a:spcAft>
                          <a:spcPts val="800"/>
                        </a:spcAft>
                        <a:buNone/>
                      </a:pPr>
                      <a:r>
                        <a:rPr lang="en-GB" sz="1400" kern="0" dirty="0">
                          <a:solidFill>
                            <a:srgbClr val="000000"/>
                          </a:solidFill>
                          <a:effectLst/>
                          <a:latin typeface="+mn-lt"/>
                          <a:ea typeface="Times New Roman" panose="02020603050405020304" pitchFamily="18" charset="0"/>
                          <a:cs typeface="Times New Roman" panose="02020603050405020304" pitchFamily="18" charset="0"/>
                        </a:rPr>
                        <a:t>804/527/224</a:t>
                      </a:r>
                      <a:endParaRPr lang="en-US" sz="1400" kern="100" dirty="0">
                        <a:solidFill>
                          <a:srgbClr val="000000"/>
                        </a:solidFill>
                        <a:effectLst/>
                        <a:latin typeface="+mn-lt"/>
                        <a:ea typeface="Aptos" panose="020B0004020202020204" pitchFamily="34" charset="0"/>
                        <a:cs typeface="Times New Roman" panose="02020603050405020304" pitchFamily="18" charset="0"/>
                      </a:endParaRPr>
                    </a:p>
                    <a:p>
                      <a:pPr marL="0" marR="0" eaLnBrk="0" hangingPunct="0">
                        <a:lnSpc>
                          <a:spcPct val="115000"/>
                        </a:lnSpc>
                        <a:spcAft>
                          <a:spcPts val="800"/>
                        </a:spcAft>
                        <a:buNone/>
                      </a:pPr>
                      <a:r>
                        <a:rPr lang="en-GB" sz="1400" kern="0" dirty="0">
                          <a:solidFill>
                            <a:srgbClr val="000000"/>
                          </a:solidFill>
                          <a:effectLst/>
                          <a:latin typeface="+mn-lt"/>
                          <a:ea typeface="Times New Roman" panose="02020603050405020304" pitchFamily="18" charset="0"/>
                          <a:cs typeface="Times New Roman" panose="02020603050405020304" pitchFamily="18" charset="0"/>
                        </a:rPr>
                        <a:t>(51.7/33.9/14.4)</a:t>
                      </a:r>
                      <a:endParaRPr lang="en-US" sz="1400" kern="100" dirty="0">
                        <a:solidFill>
                          <a:srgbClr val="000000"/>
                        </a:solidFill>
                        <a:effectLst/>
                        <a:latin typeface="+mn-lt"/>
                        <a:ea typeface="Aptos" panose="020B0004020202020204" pitchFamily="34" charset="0"/>
                        <a:cs typeface="Times New Roman" panose="02020603050405020304" pitchFamily="18" charset="0"/>
                      </a:endParaRPr>
                    </a:p>
                  </a:txBody>
                  <a:tcPr marL="59843" marR="59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eaLnBrk="0" hangingPunct="0">
                        <a:lnSpc>
                          <a:spcPct val="115000"/>
                        </a:lnSpc>
                        <a:spcAft>
                          <a:spcPts val="800"/>
                        </a:spcAft>
                        <a:buNone/>
                      </a:pPr>
                      <a:r>
                        <a:rPr lang="en-GB" sz="1400" kern="0">
                          <a:solidFill>
                            <a:srgbClr val="000000"/>
                          </a:solidFill>
                          <a:effectLst/>
                          <a:latin typeface="+mn-lt"/>
                          <a:ea typeface="Times New Roman" panose="02020603050405020304" pitchFamily="18" charset="0"/>
                          <a:cs typeface="Times New Roman" panose="02020603050405020304" pitchFamily="18" charset="0"/>
                        </a:rPr>
                        <a:t>0 (0.0)</a:t>
                      </a:r>
                      <a:endParaRPr lang="en-US" sz="1400" kern="100">
                        <a:solidFill>
                          <a:srgbClr val="000000"/>
                        </a:solidFill>
                        <a:effectLst/>
                        <a:latin typeface="+mn-lt"/>
                        <a:ea typeface="Aptos" panose="020B0004020202020204" pitchFamily="34" charset="0"/>
                        <a:cs typeface="Times New Roman" panose="02020603050405020304" pitchFamily="18" charset="0"/>
                      </a:endParaRPr>
                    </a:p>
                  </a:txBody>
                  <a:tcPr marL="59843" marR="59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80058915"/>
                  </a:ext>
                </a:extLst>
              </a:tr>
              <a:tr h="145063">
                <a:tc>
                  <a:txBody>
                    <a:bodyPr/>
                    <a:lstStyle/>
                    <a:p>
                      <a:pPr marL="0" marR="0" eaLnBrk="0" hangingPunct="0">
                        <a:lnSpc>
                          <a:spcPct val="115000"/>
                        </a:lnSpc>
                        <a:spcAft>
                          <a:spcPts val="800"/>
                        </a:spcAft>
                        <a:buNone/>
                      </a:pPr>
                      <a:r>
                        <a:rPr lang="en-GB" sz="1400" b="1" kern="0">
                          <a:solidFill>
                            <a:srgbClr val="000000"/>
                          </a:solidFill>
                          <a:effectLst/>
                          <a:latin typeface="+mn-lt"/>
                          <a:ea typeface="Times New Roman" panose="02020603050405020304" pitchFamily="18" charset="0"/>
                          <a:cs typeface="Times New Roman" panose="02020603050405020304" pitchFamily="18" charset="0"/>
                        </a:rPr>
                        <a:t>Later-life cognitive decline (ages 53-69 years)</a:t>
                      </a:r>
                      <a:endParaRPr lang="en-US" sz="1400" kern="100">
                        <a:solidFill>
                          <a:srgbClr val="000000"/>
                        </a:solidFill>
                        <a:effectLst/>
                        <a:latin typeface="+mn-lt"/>
                        <a:ea typeface="Aptos" panose="020B0004020202020204" pitchFamily="34" charset="0"/>
                        <a:cs typeface="Times New Roman" panose="02020603050405020304" pitchFamily="18" charset="0"/>
                      </a:endParaRPr>
                    </a:p>
                  </a:txBody>
                  <a:tcPr marL="59843" marR="59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eaLnBrk="0" hangingPunct="0">
                        <a:lnSpc>
                          <a:spcPct val="115000"/>
                        </a:lnSpc>
                        <a:spcAft>
                          <a:spcPts val="800"/>
                        </a:spcAft>
                        <a:buNone/>
                      </a:pPr>
                      <a:r>
                        <a:rPr lang="en-GB" sz="1400" kern="0" dirty="0">
                          <a:solidFill>
                            <a:srgbClr val="000000"/>
                          </a:solidFill>
                          <a:effectLst/>
                          <a:latin typeface="+mn-lt"/>
                          <a:ea typeface="Times New Roman" panose="02020603050405020304" pitchFamily="18" charset="0"/>
                          <a:cs typeface="Times New Roman" panose="02020603050405020304" pitchFamily="18" charset="0"/>
                        </a:rPr>
                        <a:t> </a:t>
                      </a:r>
                      <a:endParaRPr lang="en-US" sz="1400" kern="100" dirty="0">
                        <a:solidFill>
                          <a:srgbClr val="000000"/>
                        </a:solidFill>
                        <a:effectLst/>
                        <a:latin typeface="+mn-lt"/>
                        <a:ea typeface="Aptos" panose="020B0004020202020204" pitchFamily="34" charset="0"/>
                        <a:cs typeface="Times New Roman" panose="02020603050405020304" pitchFamily="18" charset="0"/>
                      </a:endParaRPr>
                    </a:p>
                  </a:txBody>
                  <a:tcPr marL="59843" marR="59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eaLnBrk="0" hangingPunct="0">
                        <a:lnSpc>
                          <a:spcPct val="115000"/>
                        </a:lnSpc>
                        <a:spcAft>
                          <a:spcPts val="800"/>
                        </a:spcAft>
                        <a:buNone/>
                      </a:pPr>
                      <a:r>
                        <a:rPr lang="en-GB" sz="1400" kern="0">
                          <a:solidFill>
                            <a:srgbClr val="000000"/>
                          </a:solidFill>
                          <a:effectLst/>
                          <a:latin typeface="+mn-lt"/>
                          <a:ea typeface="Times New Roman" panose="02020603050405020304" pitchFamily="18" charset="0"/>
                          <a:cs typeface="Times New Roman" panose="02020603050405020304" pitchFamily="18" charset="0"/>
                        </a:rPr>
                        <a:t> </a:t>
                      </a:r>
                      <a:endParaRPr lang="en-US" sz="1400" kern="100">
                        <a:solidFill>
                          <a:srgbClr val="000000"/>
                        </a:solidFill>
                        <a:effectLst/>
                        <a:latin typeface="+mn-lt"/>
                        <a:ea typeface="Aptos" panose="020B0004020202020204" pitchFamily="34" charset="0"/>
                        <a:cs typeface="Times New Roman" panose="02020603050405020304" pitchFamily="18" charset="0"/>
                      </a:endParaRPr>
                    </a:p>
                  </a:txBody>
                  <a:tcPr marL="59843" marR="59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34706930"/>
                  </a:ext>
                </a:extLst>
              </a:tr>
              <a:tr h="145063">
                <a:tc>
                  <a:txBody>
                    <a:bodyPr/>
                    <a:lstStyle/>
                    <a:p>
                      <a:pPr marL="0" marR="0" eaLnBrk="0" hangingPunct="0">
                        <a:lnSpc>
                          <a:spcPct val="115000"/>
                        </a:lnSpc>
                        <a:spcAft>
                          <a:spcPts val="800"/>
                        </a:spcAft>
                        <a:buNone/>
                      </a:pPr>
                      <a:r>
                        <a:rPr lang="en-GB" sz="1400" kern="0">
                          <a:solidFill>
                            <a:srgbClr val="000000"/>
                          </a:solidFill>
                          <a:effectLst/>
                          <a:latin typeface="+mn-lt"/>
                          <a:ea typeface="Times New Roman" panose="02020603050405020304" pitchFamily="18" charset="0"/>
                          <a:cs typeface="Times New Roman" panose="02020603050405020304" pitchFamily="18" charset="0"/>
                        </a:rPr>
                        <a:t>Change in verbal memory, mean (SD)</a:t>
                      </a:r>
                      <a:endParaRPr lang="en-US" sz="1400" kern="100">
                        <a:solidFill>
                          <a:srgbClr val="000000"/>
                        </a:solidFill>
                        <a:effectLst/>
                        <a:latin typeface="+mn-lt"/>
                        <a:ea typeface="Aptos" panose="020B0004020202020204" pitchFamily="34" charset="0"/>
                        <a:cs typeface="Times New Roman" panose="02020603050405020304" pitchFamily="18" charset="0"/>
                      </a:endParaRPr>
                    </a:p>
                  </a:txBody>
                  <a:tcPr marL="59843" marR="59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eaLnBrk="0" hangingPunct="0">
                        <a:lnSpc>
                          <a:spcPct val="115000"/>
                        </a:lnSpc>
                        <a:spcAft>
                          <a:spcPts val="800"/>
                        </a:spcAft>
                        <a:buNone/>
                      </a:pPr>
                      <a:r>
                        <a:rPr lang="en-GB" sz="1400" kern="0" dirty="0">
                          <a:solidFill>
                            <a:srgbClr val="000000"/>
                          </a:solidFill>
                          <a:effectLst/>
                          <a:latin typeface="+mn-lt"/>
                          <a:ea typeface="Times New Roman" panose="02020603050405020304" pitchFamily="18" charset="0"/>
                          <a:cs typeface="Times New Roman" panose="02020603050405020304" pitchFamily="18" charset="0"/>
                        </a:rPr>
                        <a:t>2.1 (4.6)</a:t>
                      </a:r>
                      <a:endParaRPr lang="en-US" sz="1400" kern="100" dirty="0">
                        <a:solidFill>
                          <a:srgbClr val="000000"/>
                        </a:solidFill>
                        <a:effectLst/>
                        <a:latin typeface="+mn-lt"/>
                        <a:ea typeface="Aptos" panose="020B0004020202020204" pitchFamily="34" charset="0"/>
                        <a:cs typeface="Times New Roman" panose="02020603050405020304" pitchFamily="18" charset="0"/>
                      </a:endParaRPr>
                    </a:p>
                  </a:txBody>
                  <a:tcPr marL="59843" marR="59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eaLnBrk="0" hangingPunct="0">
                        <a:lnSpc>
                          <a:spcPct val="115000"/>
                        </a:lnSpc>
                        <a:spcAft>
                          <a:spcPts val="800"/>
                        </a:spcAft>
                        <a:buNone/>
                      </a:pPr>
                      <a:r>
                        <a:rPr lang="en-GB" sz="1400" kern="0">
                          <a:solidFill>
                            <a:srgbClr val="000000"/>
                          </a:solidFill>
                          <a:effectLst/>
                          <a:latin typeface="+mn-lt"/>
                          <a:ea typeface="Times New Roman" panose="02020603050405020304" pitchFamily="18" charset="0"/>
                          <a:cs typeface="Times New Roman" panose="02020603050405020304" pitchFamily="18" charset="0"/>
                        </a:rPr>
                        <a:t>176 (11.0)</a:t>
                      </a:r>
                      <a:endParaRPr lang="en-US" sz="1400" kern="100">
                        <a:solidFill>
                          <a:srgbClr val="000000"/>
                        </a:solidFill>
                        <a:effectLst/>
                        <a:latin typeface="+mn-lt"/>
                        <a:ea typeface="Aptos" panose="020B0004020202020204" pitchFamily="34" charset="0"/>
                        <a:cs typeface="Times New Roman" panose="02020603050405020304" pitchFamily="18" charset="0"/>
                      </a:endParaRPr>
                    </a:p>
                  </a:txBody>
                  <a:tcPr marL="59843" marR="59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56607452"/>
                  </a:ext>
                </a:extLst>
              </a:tr>
              <a:tr h="145063">
                <a:tc>
                  <a:txBody>
                    <a:bodyPr/>
                    <a:lstStyle/>
                    <a:p>
                      <a:pPr marL="0" marR="0" eaLnBrk="0" hangingPunct="0">
                        <a:lnSpc>
                          <a:spcPct val="115000"/>
                        </a:lnSpc>
                        <a:spcAft>
                          <a:spcPts val="800"/>
                        </a:spcAft>
                        <a:buNone/>
                      </a:pPr>
                      <a:r>
                        <a:rPr lang="en-GB" sz="1400" kern="0">
                          <a:solidFill>
                            <a:srgbClr val="000000"/>
                          </a:solidFill>
                          <a:effectLst/>
                          <a:latin typeface="+mn-lt"/>
                          <a:ea typeface="Times New Roman" panose="02020603050405020304" pitchFamily="18" charset="0"/>
                          <a:cs typeface="Times New Roman" panose="02020603050405020304" pitchFamily="18" charset="0"/>
                        </a:rPr>
                        <a:t>Change in letter search speed, mean (SD)</a:t>
                      </a:r>
                      <a:endParaRPr lang="en-US" sz="1400" kern="100">
                        <a:solidFill>
                          <a:srgbClr val="000000"/>
                        </a:solidFill>
                        <a:effectLst/>
                        <a:latin typeface="+mn-lt"/>
                        <a:ea typeface="Aptos" panose="020B0004020202020204" pitchFamily="34" charset="0"/>
                        <a:cs typeface="Times New Roman" panose="02020603050405020304" pitchFamily="18" charset="0"/>
                      </a:endParaRPr>
                    </a:p>
                  </a:txBody>
                  <a:tcPr marL="59843" marR="59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eaLnBrk="0" hangingPunct="0">
                        <a:lnSpc>
                          <a:spcPct val="115000"/>
                        </a:lnSpc>
                        <a:spcAft>
                          <a:spcPts val="800"/>
                        </a:spcAft>
                        <a:buNone/>
                      </a:pPr>
                      <a:r>
                        <a:rPr lang="en-GB" sz="1400" kern="0" dirty="0">
                          <a:solidFill>
                            <a:srgbClr val="000000"/>
                          </a:solidFill>
                          <a:effectLst/>
                          <a:latin typeface="+mn-lt"/>
                          <a:ea typeface="Times New Roman" panose="02020603050405020304" pitchFamily="18" charset="0"/>
                          <a:cs typeface="Times New Roman" panose="02020603050405020304" pitchFamily="18" charset="0"/>
                        </a:rPr>
                        <a:t>-8.0 (87.3)</a:t>
                      </a:r>
                      <a:endParaRPr lang="en-US" sz="1400" kern="100" dirty="0">
                        <a:solidFill>
                          <a:srgbClr val="000000"/>
                        </a:solidFill>
                        <a:effectLst/>
                        <a:latin typeface="+mn-lt"/>
                        <a:ea typeface="Aptos" panose="020B0004020202020204" pitchFamily="34" charset="0"/>
                        <a:cs typeface="Times New Roman" panose="02020603050405020304" pitchFamily="18" charset="0"/>
                      </a:endParaRPr>
                    </a:p>
                  </a:txBody>
                  <a:tcPr marL="59843" marR="59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eaLnBrk="0" hangingPunct="0">
                        <a:lnSpc>
                          <a:spcPct val="115000"/>
                        </a:lnSpc>
                        <a:spcAft>
                          <a:spcPts val="800"/>
                        </a:spcAft>
                        <a:buNone/>
                      </a:pPr>
                      <a:r>
                        <a:rPr lang="en-GB" sz="1400" kern="0">
                          <a:solidFill>
                            <a:srgbClr val="000000"/>
                          </a:solidFill>
                          <a:effectLst/>
                          <a:latin typeface="+mn-lt"/>
                          <a:ea typeface="Times New Roman" panose="02020603050405020304" pitchFamily="18" charset="0"/>
                          <a:cs typeface="Times New Roman" panose="02020603050405020304" pitchFamily="18" charset="0"/>
                        </a:rPr>
                        <a:t>145 (9.1)</a:t>
                      </a:r>
                      <a:endParaRPr lang="en-US" sz="1400" kern="100">
                        <a:solidFill>
                          <a:srgbClr val="000000"/>
                        </a:solidFill>
                        <a:effectLst/>
                        <a:latin typeface="+mn-lt"/>
                        <a:ea typeface="Aptos" panose="020B0004020202020204" pitchFamily="34" charset="0"/>
                        <a:cs typeface="Times New Roman" panose="02020603050405020304" pitchFamily="18" charset="0"/>
                      </a:endParaRPr>
                    </a:p>
                  </a:txBody>
                  <a:tcPr marL="59843" marR="59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10398823"/>
                  </a:ext>
                </a:extLst>
              </a:tr>
              <a:tr h="145063">
                <a:tc>
                  <a:txBody>
                    <a:bodyPr/>
                    <a:lstStyle/>
                    <a:p>
                      <a:pPr marL="0" marR="0" eaLnBrk="0" hangingPunct="0">
                        <a:lnSpc>
                          <a:spcPct val="115000"/>
                        </a:lnSpc>
                        <a:spcAft>
                          <a:spcPts val="800"/>
                        </a:spcAft>
                        <a:buNone/>
                      </a:pPr>
                      <a:r>
                        <a:rPr lang="en-GB" sz="1400" kern="0">
                          <a:solidFill>
                            <a:srgbClr val="000000"/>
                          </a:solidFill>
                          <a:effectLst/>
                          <a:latin typeface="+mn-lt"/>
                          <a:ea typeface="Times New Roman" panose="02020603050405020304" pitchFamily="18" charset="0"/>
                          <a:cs typeface="Times New Roman" panose="02020603050405020304" pitchFamily="18" charset="0"/>
                        </a:rPr>
                        <a:t>Change in letter search accuracy, mean (SD)</a:t>
                      </a:r>
                      <a:endParaRPr lang="en-US" sz="1400" kern="100">
                        <a:solidFill>
                          <a:srgbClr val="000000"/>
                        </a:solidFill>
                        <a:effectLst/>
                        <a:latin typeface="+mn-lt"/>
                        <a:ea typeface="Aptos" panose="020B0004020202020204" pitchFamily="34" charset="0"/>
                        <a:cs typeface="Times New Roman" panose="02020603050405020304" pitchFamily="18" charset="0"/>
                      </a:endParaRPr>
                    </a:p>
                  </a:txBody>
                  <a:tcPr marL="59843" marR="59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eaLnBrk="0" hangingPunct="0">
                        <a:lnSpc>
                          <a:spcPct val="115000"/>
                        </a:lnSpc>
                        <a:spcAft>
                          <a:spcPts val="800"/>
                        </a:spcAft>
                        <a:buNone/>
                      </a:pPr>
                      <a:r>
                        <a:rPr lang="en-GB" sz="1400" kern="0" dirty="0">
                          <a:solidFill>
                            <a:srgbClr val="000000"/>
                          </a:solidFill>
                          <a:effectLst/>
                          <a:latin typeface="+mn-lt"/>
                          <a:ea typeface="Times New Roman" panose="02020603050405020304" pitchFamily="18" charset="0"/>
                          <a:cs typeface="Times New Roman" panose="02020603050405020304" pitchFamily="18" charset="0"/>
                        </a:rPr>
                        <a:t>0.6 (13.9)</a:t>
                      </a:r>
                      <a:endParaRPr lang="en-US" sz="1400" kern="100" dirty="0">
                        <a:solidFill>
                          <a:srgbClr val="000000"/>
                        </a:solidFill>
                        <a:effectLst/>
                        <a:latin typeface="+mn-lt"/>
                        <a:ea typeface="Aptos" panose="020B0004020202020204" pitchFamily="34" charset="0"/>
                        <a:cs typeface="Times New Roman" panose="02020603050405020304" pitchFamily="18" charset="0"/>
                      </a:endParaRPr>
                    </a:p>
                  </a:txBody>
                  <a:tcPr marL="59843" marR="59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eaLnBrk="0" hangingPunct="0">
                        <a:lnSpc>
                          <a:spcPct val="115000"/>
                        </a:lnSpc>
                        <a:spcAft>
                          <a:spcPts val="800"/>
                        </a:spcAft>
                        <a:buNone/>
                      </a:pPr>
                      <a:r>
                        <a:rPr lang="en-GB" sz="1400" kern="0">
                          <a:solidFill>
                            <a:srgbClr val="000000"/>
                          </a:solidFill>
                          <a:effectLst/>
                          <a:latin typeface="+mn-lt"/>
                          <a:ea typeface="Times New Roman" panose="02020603050405020304" pitchFamily="18" charset="0"/>
                          <a:cs typeface="Times New Roman" panose="02020603050405020304" pitchFamily="18" charset="0"/>
                        </a:rPr>
                        <a:t>141 (8.9)</a:t>
                      </a:r>
                      <a:endParaRPr lang="en-US" sz="1400" kern="100">
                        <a:solidFill>
                          <a:srgbClr val="000000"/>
                        </a:solidFill>
                        <a:effectLst/>
                        <a:latin typeface="+mn-lt"/>
                        <a:ea typeface="Aptos" panose="020B0004020202020204" pitchFamily="34" charset="0"/>
                        <a:cs typeface="Times New Roman" panose="02020603050405020304" pitchFamily="18" charset="0"/>
                      </a:endParaRPr>
                    </a:p>
                  </a:txBody>
                  <a:tcPr marL="59843" marR="59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65668070"/>
                  </a:ext>
                </a:extLst>
              </a:tr>
              <a:tr h="145063">
                <a:tc>
                  <a:txBody>
                    <a:bodyPr/>
                    <a:lstStyle/>
                    <a:p>
                      <a:pPr marL="0" marR="0" eaLnBrk="0" hangingPunct="0">
                        <a:lnSpc>
                          <a:spcPct val="115000"/>
                        </a:lnSpc>
                        <a:spcAft>
                          <a:spcPts val="800"/>
                        </a:spcAft>
                        <a:buNone/>
                      </a:pPr>
                      <a:r>
                        <a:rPr lang="en-GB" sz="1400" b="1" kern="0">
                          <a:solidFill>
                            <a:srgbClr val="000000"/>
                          </a:solidFill>
                          <a:effectLst/>
                          <a:latin typeface="+mn-lt"/>
                          <a:ea typeface="Times New Roman" panose="02020603050405020304" pitchFamily="18" charset="0"/>
                          <a:cs typeface="Times New Roman" panose="02020603050405020304" pitchFamily="18" charset="0"/>
                        </a:rPr>
                        <a:t>Later-life cognitive function (age 69 years)</a:t>
                      </a:r>
                      <a:endParaRPr lang="en-US" sz="1400" kern="100">
                        <a:solidFill>
                          <a:srgbClr val="000000"/>
                        </a:solidFill>
                        <a:effectLst/>
                        <a:latin typeface="+mn-lt"/>
                        <a:ea typeface="Aptos" panose="020B0004020202020204" pitchFamily="34" charset="0"/>
                        <a:cs typeface="Times New Roman" panose="02020603050405020304" pitchFamily="18" charset="0"/>
                      </a:endParaRPr>
                    </a:p>
                  </a:txBody>
                  <a:tcPr marL="59843" marR="59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eaLnBrk="0" hangingPunct="0">
                        <a:lnSpc>
                          <a:spcPct val="115000"/>
                        </a:lnSpc>
                        <a:spcAft>
                          <a:spcPts val="800"/>
                        </a:spcAft>
                        <a:buNone/>
                      </a:pPr>
                      <a:r>
                        <a:rPr lang="en-GB" sz="1400" kern="0" dirty="0">
                          <a:solidFill>
                            <a:srgbClr val="000000"/>
                          </a:solidFill>
                          <a:effectLst/>
                          <a:latin typeface="+mn-lt"/>
                          <a:ea typeface="Times New Roman" panose="02020603050405020304" pitchFamily="18" charset="0"/>
                          <a:cs typeface="Times New Roman" panose="02020603050405020304" pitchFamily="18" charset="0"/>
                        </a:rPr>
                        <a:t> </a:t>
                      </a:r>
                      <a:endParaRPr lang="en-US" sz="1400" kern="100" dirty="0">
                        <a:solidFill>
                          <a:srgbClr val="000000"/>
                        </a:solidFill>
                        <a:effectLst/>
                        <a:latin typeface="+mn-lt"/>
                        <a:ea typeface="Aptos" panose="020B0004020202020204" pitchFamily="34" charset="0"/>
                        <a:cs typeface="Times New Roman" panose="02020603050405020304" pitchFamily="18" charset="0"/>
                      </a:endParaRPr>
                    </a:p>
                  </a:txBody>
                  <a:tcPr marL="59843" marR="59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eaLnBrk="0" hangingPunct="0">
                        <a:lnSpc>
                          <a:spcPct val="115000"/>
                        </a:lnSpc>
                        <a:spcAft>
                          <a:spcPts val="800"/>
                        </a:spcAft>
                        <a:buNone/>
                      </a:pPr>
                      <a:r>
                        <a:rPr lang="en-GB" sz="1400" kern="0">
                          <a:solidFill>
                            <a:srgbClr val="000000"/>
                          </a:solidFill>
                          <a:effectLst/>
                          <a:latin typeface="+mn-lt"/>
                          <a:ea typeface="Times New Roman" panose="02020603050405020304" pitchFamily="18" charset="0"/>
                          <a:cs typeface="Times New Roman" panose="02020603050405020304" pitchFamily="18" charset="0"/>
                        </a:rPr>
                        <a:t> </a:t>
                      </a:r>
                      <a:endParaRPr lang="en-US" sz="1400" kern="100">
                        <a:solidFill>
                          <a:srgbClr val="000000"/>
                        </a:solidFill>
                        <a:effectLst/>
                        <a:latin typeface="+mn-lt"/>
                        <a:ea typeface="Aptos" panose="020B0004020202020204" pitchFamily="34" charset="0"/>
                        <a:cs typeface="Times New Roman" panose="02020603050405020304" pitchFamily="18" charset="0"/>
                      </a:endParaRPr>
                    </a:p>
                  </a:txBody>
                  <a:tcPr marL="59843" marR="59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51163682"/>
                  </a:ext>
                </a:extLst>
              </a:tr>
              <a:tr h="145063">
                <a:tc>
                  <a:txBody>
                    <a:bodyPr/>
                    <a:lstStyle/>
                    <a:p>
                      <a:pPr marL="0" marR="0" eaLnBrk="0" hangingPunct="0">
                        <a:lnSpc>
                          <a:spcPct val="115000"/>
                        </a:lnSpc>
                        <a:spcAft>
                          <a:spcPts val="800"/>
                        </a:spcAft>
                        <a:buNone/>
                      </a:pPr>
                      <a:r>
                        <a:rPr lang="en-GB" sz="1400" kern="0">
                          <a:solidFill>
                            <a:srgbClr val="000000"/>
                          </a:solidFill>
                          <a:effectLst/>
                          <a:latin typeface="+mn-lt"/>
                          <a:ea typeface="Times New Roman" panose="02020603050405020304" pitchFamily="18" charset="0"/>
                          <a:cs typeface="Times New Roman" panose="02020603050405020304" pitchFamily="18" charset="0"/>
                        </a:rPr>
                        <a:t>Verbal memory score, mean (SD)</a:t>
                      </a:r>
                      <a:endParaRPr lang="en-US" sz="1400" kern="100">
                        <a:solidFill>
                          <a:srgbClr val="000000"/>
                        </a:solidFill>
                        <a:effectLst/>
                        <a:latin typeface="+mn-lt"/>
                        <a:ea typeface="Aptos" panose="020B0004020202020204" pitchFamily="34" charset="0"/>
                        <a:cs typeface="Times New Roman" panose="02020603050405020304" pitchFamily="18" charset="0"/>
                      </a:endParaRPr>
                    </a:p>
                  </a:txBody>
                  <a:tcPr marL="59843" marR="59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eaLnBrk="0" hangingPunct="0">
                        <a:lnSpc>
                          <a:spcPct val="115000"/>
                        </a:lnSpc>
                        <a:spcAft>
                          <a:spcPts val="800"/>
                        </a:spcAft>
                        <a:buNone/>
                      </a:pPr>
                      <a:r>
                        <a:rPr lang="en-GB" sz="1400" kern="0" dirty="0">
                          <a:solidFill>
                            <a:srgbClr val="000000"/>
                          </a:solidFill>
                          <a:effectLst/>
                          <a:latin typeface="+mn-lt"/>
                          <a:ea typeface="Times New Roman" panose="02020603050405020304" pitchFamily="18" charset="0"/>
                          <a:cs typeface="Times New Roman" panose="02020603050405020304" pitchFamily="18" charset="0"/>
                        </a:rPr>
                        <a:t>22.1 (6.1)</a:t>
                      </a:r>
                      <a:endParaRPr lang="en-US" sz="1400" kern="100" dirty="0">
                        <a:solidFill>
                          <a:srgbClr val="000000"/>
                        </a:solidFill>
                        <a:effectLst/>
                        <a:latin typeface="+mn-lt"/>
                        <a:ea typeface="Aptos" panose="020B0004020202020204" pitchFamily="34" charset="0"/>
                        <a:cs typeface="Times New Roman" panose="02020603050405020304" pitchFamily="18" charset="0"/>
                      </a:endParaRPr>
                    </a:p>
                  </a:txBody>
                  <a:tcPr marL="59843" marR="59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eaLnBrk="0" hangingPunct="0">
                        <a:lnSpc>
                          <a:spcPct val="115000"/>
                        </a:lnSpc>
                        <a:spcAft>
                          <a:spcPts val="800"/>
                        </a:spcAft>
                        <a:buNone/>
                      </a:pPr>
                      <a:r>
                        <a:rPr lang="en-GB" sz="1400" kern="0">
                          <a:solidFill>
                            <a:srgbClr val="000000"/>
                          </a:solidFill>
                          <a:effectLst/>
                          <a:latin typeface="+mn-lt"/>
                          <a:ea typeface="Times New Roman" panose="02020603050405020304" pitchFamily="18" charset="0"/>
                          <a:cs typeface="Times New Roman" panose="02020603050405020304" pitchFamily="18" charset="0"/>
                        </a:rPr>
                        <a:t>34 (2.1)</a:t>
                      </a:r>
                      <a:endParaRPr lang="en-US" sz="1400" kern="100">
                        <a:solidFill>
                          <a:srgbClr val="000000"/>
                        </a:solidFill>
                        <a:effectLst/>
                        <a:latin typeface="+mn-lt"/>
                        <a:ea typeface="Aptos" panose="020B0004020202020204" pitchFamily="34" charset="0"/>
                        <a:cs typeface="Times New Roman" panose="02020603050405020304" pitchFamily="18" charset="0"/>
                      </a:endParaRPr>
                    </a:p>
                  </a:txBody>
                  <a:tcPr marL="59843" marR="59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43532294"/>
                  </a:ext>
                </a:extLst>
              </a:tr>
              <a:tr h="145063">
                <a:tc>
                  <a:txBody>
                    <a:bodyPr/>
                    <a:lstStyle/>
                    <a:p>
                      <a:pPr marL="0" marR="0" eaLnBrk="0" hangingPunct="0">
                        <a:lnSpc>
                          <a:spcPct val="115000"/>
                        </a:lnSpc>
                        <a:spcAft>
                          <a:spcPts val="800"/>
                        </a:spcAft>
                        <a:buNone/>
                      </a:pPr>
                      <a:r>
                        <a:rPr lang="en-GB" sz="1400" kern="0" dirty="0">
                          <a:solidFill>
                            <a:srgbClr val="000000"/>
                          </a:solidFill>
                          <a:effectLst/>
                          <a:latin typeface="+mn-lt"/>
                          <a:ea typeface="Times New Roman" panose="02020603050405020304" pitchFamily="18" charset="0"/>
                          <a:cs typeface="Times New Roman" panose="02020603050405020304" pitchFamily="18" charset="0"/>
                        </a:rPr>
                        <a:t>Letter search speed score, mean (SD)</a:t>
                      </a:r>
                      <a:endParaRPr lang="en-US" sz="1400" kern="100" dirty="0">
                        <a:solidFill>
                          <a:srgbClr val="000000"/>
                        </a:solidFill>
                        <a:effectLst/>
                        <a:latin typeface="+mn-lt"/>
                        <a:ea typeface="Aptos" panose="020B0004020202020204" pitchFamily="34" charset="0"/>
                        <a:cs typeface="Times New Roman" panose="02020603050405020304" pitchFamily="18" charset="0"/>
                      </a:endParaRPr>
                    </a:p>
                  </a:txBody>
                  <a:tcPr marL="59843" marR="59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eaLnBrk="0" hangingPunct="0">
                        <a:lnSpc>
                          <a:spcPct val="115000"/>
                        </a:lnSpc>
                        <a:spcAft>
                          <a:spcPts val="800"/>
                        </a:spcAft>
                        <a:buNone/>
                      </a:pPr>
                      <a:r>
                        <a:rPr lang="en-GB" sz="1400" kern="0" dirty="0">
                          <a:solidFill>
                            <a:srgbClr val="000000"/>
                          </a:solidFill>
                          <a:effectLst/>
                          <a:latin typeface="+mn-lt"/>
                          <a:ea typeface="Times New Roman" panose="02020603050405020304" pitchFamily="18" charset="0"/>
                          <a:cs typeface="Times New Roman" panose="02020603050405020304" pitchFamily="18" charset="0"/>
                        </a:rPr>
                        <a:t>261.6 (73.7)</a:t>
                      </a:r>
                      <a:endParaRPr lang="en-US" sz="1400" kern="100" dirty="0">
                        <a:solidFill>
                          <a:srgbClr val="000000"/>
                        </a:solidFill>
                        <a:effectLst/>
                        <a:latin typeface="+mn-lt"/>
                        <a:ea typeface="Aptos" panose="020B0004020202020204" pitchFamily="34" charset="0"/>
                        <a:cs typeface="Times New Roman" panose="02020603050405020304" pitchFamily="18" charset="0"/>
                      </a:endParaRPr>
                    </a:p>
                  </a:txBody>
                  <a:tcPr marL="59843" marR="59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eaLnBrk="0" hangingPunct="0">
                        <a:lnSpc>
                          <a:spcPct val="115000"/>
                        </a:lnSpc>
                        <a:spcAft>
                          <a:spcPts val="800"/>
                        </a:spcAft>
                        <a:buNone/>
                      </a:pPr>
                      <a:r>
                        <a:rPr lang="en-GB" sz="1400" kern="0" dirty="0">
                          <a:solidFill>
                            <a:srgbClr val="000000"/>
                          </a:solidFill>
                          <a:effectLst/>
                          <a:latin typeface="+mn-lt"/>
                          <a:ea typeface="Times New Roman" panose="02020603050405020304" pitchFamily="18" charset="0"/>
                          <a:cs typeface="Times New Roman" panose="02020603050405020304" pitchFamily="18" charset="0"/>
                        </a:rPr>
                        <a:t>3 (0.2)</a:t>
                      </a:r>
                      <a:endParaRPr lang="en-US" sz="1400" kern="100" dirty="0">
                        <a:solidFill>
                          <a:srgbClr val="000000"/>
                        </a:solidFill>
                        <a:effectLst/>
                        <a:latin typeface="+mn-lt"/>
                        <a:ea typeface="Aptos" panose="020B0004020202020204" pitchFamily="34" charset="0"/>
                        <a:cs typeface="Times New Roman" panose="02020603050405020304" pitchFamily="18" charset="0"/>
                      </a:endParaRPr>
                    </a:p>
                  </a:txBody>
                  <a:tcPr marL="59843" marR="59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04489886"/>
                  </a:ext>
                </a:extLst>
              </a:tr>
              <a:tr h="145063">
                <a:tc>
                  <a:txBody>
                    <a:bodyPr/>
                    <a:lstStyle/>
                    <a:p>
                      <a:pPr marL="0" marR="0" eaLnBrk="0" hangingPunct="0">
                        <a:lnSpc>
                          <a:spcPct val="115000"/>
                        </a:lnSpc>
                        <a:spcAft>
                          <a:spcPts val="800"/>
                        </a:spcAft>
                        <a:buNone/>
                      </a:pPr>
                      <a:r>
                        <a:rPr lang="en-GB" sz="1400" kern="0">
                          <a:solidFill>
                            <a:srgbClr val="000000"/>
                          </a:solidFill>
                          <a:effectLst/>
                          <a:latin typeface="+mn-lt"/>
                          <a:ea typeface="Times New Roman" panose="02020603050405020304" pitchFamily="18" charset="0"/>
                          <a:cs typeface="Times New Roman" panose="02020603050405020304" pitchFamily="18" charset="0"/>
                        </a:rPr>
                        <a:t>Letter search accuracy score, mean (SD)</a:t>
                      </a:r>
                      <a:endParaRPr lang="en-US" sz="1400" kern="100">
                        <a:solidFill>
                          <a:srgbClr val="000000"/>
                        </a:solidFill>
                        <a:effectLst/>
                        <a:latin typeface="+mn-lt"/>
                        <a:ea typeface="Aptos" panose="020B0004020202020204" pitchFamily="34" charset="0"/>
                        <a:cs typeface="Times New Roman" panose="02020603050405020304" pitchFamily="18" charset="0"/>
                      </a:endParaRPr>
                    </a:p>
                  </a:txBody>
                  <a:tcPr marL="59843" marR="59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eaLnBrk="0" hangingPunct="0">
                        <a:lnSpc>
                          <a:spcPct val="115000"/>
                        </a:lnSpc>
                        <a:spcAft>
                          <a:spcPts val="800"/>
                        </a:spcAft>
                        <a:buNone/>
                      </a:pPr>
                      <a:r>
                        <a:rPr lang="en-GB" sz="1400" kern="0" dirty="0">
                          <a:solidFill>
                            <a:srgbClr val="000000"/>
                          </a:solidFill>
                          <a:effectLst/>
                          <a:latin typeface="+mn-lt"/>
                          <a:ea typeface="Times New Roman" panose="02020603050405020304" pitchFamily="18" charset="0"/>
                          <a:cs typeface="Times New Roman" panose="02020603050405020304" pitchFamily="18" charset="0"/>
                        </a:rPr>
                        <a:t>23.6 (6.1)</a:t>
                      </a:r>
                      <a:endParaRPr lang="en-US" sz="1400" kern="100" dirty="0">
                        <a:solidFill>
                          <a:srgbClr val="000000"/>
                        </a:solidFill>
                        <a:effectLst/>
                        <a:latin typeface="+mn-lt"/>
                        <a:ea typeface="Aptos" panose="020B0004020202020204" pitchFamily="34" charset="0"/>
                        <a:cs typeface="Times New Roman" panose="02020603050405020304" pitchFamily="18" charset="0"/>
                      </a:endParaRPr>
                    </a:p>
                  </a:txBody>
                  <a:tcPr marL="59843" marR="59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eaLnBrk="0" hangingPunct="0">
                        <a:lnSpc>
                          <a:spcPct val="115000"/>
                        </a:lnSpc>
                        <a:spcAft>
                          <a:spcPts val="800"/>
                        </a:spcAft>
                        <a:buNone/>
                      </a:pPr>
                      <a:r>
                        <a:rPr lang="en-GB" sz="1400" kern="0" dirty="0">
                          <a:solidFill>
                            <a:srgbClr val="000000"/>
                          </a:solidFill>
                          <a:effectLst/>
                          <a:latin typeface="+mn-lt"/>
                          <a:ea typeface="Times New Roman" panose="02020603050405020304" pitchFamily="18" charset="0"/>
                          <a:cs typeface="Times New Roman" panose="02020603050405020304" pitchFamily="18" charset="0"/>
                        </a:rPr>
                        <a:t>0 (0.0)</a:t>
                      </a:r>
                      <a:endParaRPr lang="en-US" sz="1400" kern="100" dirty="0">
                        <a:solidFill>
                          <a:srgbClr val="000000"/>
                        </a:solidFill>
                        <a:effectLst/>
                        <a:latin typeface="+mn-lt"/>
                        <a:ea typeface="Aptos" panose="020B0004020202020204" pitchFamily="34" charset="0"/>
                        <a:cs typeface="Times New Roman" panose="02020603050405020304" pitchFamily="18" charset="0"/>
                      </a:endParaRPr>
                    </a:p>
                  </a:txBody>
                  <a:tcPr marL="59843" marR="59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10404568"/>
                  </a:ext>
                </a:extLst>
              </a:tr>
              <a:tr h="145063">
                <a:tc>
                  <a:txBody>
                    <a:bodyPr/>
                    <a:lstStyle/>
                    <a:p>
                      <a:pPr marL="0" marR="0" eaLnBrk="0" hangingPunct="0">
                        <a:lnSpc>
                          <a:spcPct val="115000"/>
                        </a:lnSpc>
                        <a:spcAft>
                          <a:spcPts val="800"/>
                        </a:spcAft>
                        <a:buNone/>
                      </a:pPr>
                      <a:r>
                        <a:rPr lang="en-GB" sz="1400" kern="0">
                          <a:solidFill>
                            <a:srgbClr val="000000"/>
                          </a:solidFill>
                          <a:effectLst/>
                          <a:latin typeface="+mn-lt"/>
                          <a:ea typeface="Times New Roman" panose="02020603050405020304" pitchFamily="18" charset="0"/>
                          <a:cs typeface="Times New Roman" panose="02020603050405020304" pitchFamily="18" charset="0"/>
                        </a:rPr>
                        <a:t>ACE-III total score, mean (SD)</a:t>
                      </a:r>
                      <a:endParaRPr lang="en-US" sz="1400" kern="100">
                        <a:solidFill>
                          <a:srgbClr val="000000"/>
                        </a:solidFill>
                        <a:effectLst/>
                        <a:latin typeface="+mn-lt"/>
                        <a:ea typeface="Aptos" panose="020B0004020202020204" pitchFamily="34" charset="0"/>
                        <a:cs typeface="Times New Roman" panose="02020603050405020304" pitchFamily="18" charset="0"/>
                      </a:endParaRPr>
                    </a:p>
                  </a:txBody>
                  <a:tcPr marL="59843" marR="59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eaLnBrk="0" hangingPunct="0">
                        <a:lnSpc>
                          <a:spcPct val="115000"/>
                        </a:lnSpc>
                        <a:spcAft>
                          <a:spcPts val="800"/>
                        </a:spcAft>
                        <a:buNone/>
                      </a:pPr>
                      <a:r>
                        <a:rPr lang="en-GB" sz="1400" kern="0">
                          <a:solidFill>
                            <a:srgbClr val="000000"/>
                          </a:solidFill>
                          <a:effectLst/>
                          <a:latin typeface="+mn-lt"/>
                          <a:ea typeface="Times New Roman" panose="02020603050405020304" pitchFamily="18" charset="0"/>
                          <a:cs typeface="Times New Roman" panose="02020603050405020304" pitchFamily="18" charset="0"/>
                        </a:rPr>
                        <a:t>91.4 (6.0)</a:t>
                      </a:r>
                      <a:endParaRPr lang="en-US" sz="1400" kern="100">
                        <a:solidFill>
                          <a:srgbClr val="000000"/>
                        </a:solidFill>
                        <a:effectLst/>
                        <a:latin typeface="+mn-lt"/>
                        <a:ea typeface="Aptos" panose="020B0004020202020204" pitchFamily="34" charset="0"/>
                        <a:cs typeface="Times New Roman" panose="02020603050405020304" pitchFamily="18" charset="0"/>
                      </a:endParaRPr>
                    </a:p>
                  </a:txBody>
                  <a:tcPr marL="59843" marR="59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eaLnBrk="0" hangingPunct="0">
                        <a:lnSpc>
                          <a:spcPct val="115000"/>
                        </a:lnSpc>
                        <a:spcAft>
                          <a:spcPts val="800"/>
                        </a:spcAft>
                        <a:buNone/>
                      </a:pPr>
                      <a:r>
                        <a:rPr lang="en-GB" sz="1400" kern="0" dirty="0">
                          <a:solidFill>
                            <a:srgbClr val="000000"/>
                          </a:solidFill>
                          <a:effectLst/>
                          <a:latin typeface="+mn-lt"/>
                          <a:ea typeface="Times New Roman" panose="02020603050405020304" pitchFamily="18" charset="0"/>
                          <a:cs typeface="Times New Roman" panose="02020603050405020304" pitchFamily="18" charset="0"/>
                        </a:rPr>
                        <a:t>269 (16.7)</a:t>
                      </a:r>
                      <a:endParaRPr lang="en-US" sz="1400" kern="100" dirty="0">
                        <a:solidFill>
                          <a:srgbClr val="000000"/>
                        </a:solidFill>
                        <a:effectLst/>
                        <a:latin typeface="+mn-lt"/>
                        <a:ea typeface="Aptos" panose="020B0004020202020204" pitchFamily="34" charset="0"/>
                        <a:cs typeface="Times New Roman" panose="02020603050405020304" pitchFamily="18" charset="0"/>
                      </a:endParaRPr>
                    </a:p>
                  </a:txBody>
                  <a:tcPr marL="59843" marR="59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16775954"/>
                  </a:ext>
                </a:extLst>
              </a:tr>
            </a:tbl>
          </a:graphicData>
        </a:graphic>
      </p:graphicFrame>
    </p:spTree>
    <p:extLst>
      <p:ext uri="{BB962C8B-B14F-4D97-AF65-F5344CB8AC3E}">
        <p14:creationId xmlns:p14="http://schemas.microsoft.com/office/powerpoint/2010/main" val="30327951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E0F46-A1E4-EAD8-D2A6-B8D23C850DF6}"/>
              </a:ext>
            </a:extLst>
          </p:cNvPr>
          <p:cNvSpPr>
            <a:spLocks noGrp="1"/>
          </p:cNvSpPr>
          <p:nvPr>
            <p:ph type="title"/>
          </p:nvPr>
        </p:nvSpPr>
        <p:spPr>
          <a:xfrm>
            <a:off x="664632" y="266700"/>
            <a:ext cx="9712745" cy="990600"/>
          </a:xfrm>
        </p:spPr>
        <p:txBody>
          <a:bodyPr>
            <a:normAutofit/>
          </a:bodyPr>
          <a:lstStyle/>
          <a:p>
            <a:r>
              <a:rPr lang="en-US" sz="2800" dirty="0"/>
              <a:t>Results 1 – </a:t>
            </a:r>
            <a:r>
              <a:rPr lang="en-GB" dirty="0"/>
              <a:t>Childhood SEP and affective problems with later-life cognition</a:t>
            </a:r>
            <a:endParaRPr lang="en-US" dirty="0"/>
          </a:p>
        </p:txBody>
      </p:sp>
      <p:graphicFrame>
        <p:nvGraphicFramePr>
          <p:cNvPr id="4" name="Table 3">
            <a:extLst>
              <a:ext uri="{FF2B5EF4-FFF2-40B4-BE49-F238E27FC236}">
                <a16:creationId xmlns:a16="http://schemas.microsoft.com/office/drawing/2014/main" id="{A384A55C-BE19-56F0-D9CA-9DBB8F4442F3}"/>
              </a:ext>
            </a:extLst>
          </p:cNvPr>
          <p:cNvGraphicFramePr>
            <a:graphicFrameLocks noGrp="1"/>
          </p:cNvGraphicFramePr>
          <p:nvPr>
            <p:extLst>
              <p:ext uri="{D42A27DB-BD31-4B8C-83A1-F6EECF244321}">
                <p14:modId xmlns:p14="http://schemas.microsoft.com/office/powerpoint/2010/main" val="2120604678"/>
              </p:ext>
            </p:extLst>
          </p:nvPr>
        </p:nvGraphicFramePr>
        <p:xfrm>
          <a:off x="94806" y="1520361"/>
          <a:ext cx="12002387" cy="4085678"/>
        </p:xfrm>
        <a:graphic>
          <a:graphicData uri="http://schemas.openxmlformats.org/drawingml/2006/table">
            <a:tbl>
              <a:tblPr firstRow="1" firstCol="1" bandRow="1"/>
              <a:tblGrid>
                <a:gridCol w="1026404">
                  <a:extLst>
                    <a:ext uri="{9D8B030D-6E8A-4147-A177-3AD203B41FA5}">
                      <a16:colId xmlns:a16="http://schemas.microsoft.com/office/drawing/2014/main" val="778243457"/>
                    </a:ext>
                  </a:extLst>
                </a:gridCol>
                <a:gridCol w="1589954">
                  <a:extLst>
                    <a:ext uri="{9D8B030D-6E8A-4147-A177-3AD203B41FA5}">
                      <a16:colId xmlns:a16="http://schemas.microsoft.com/office/drawing/2014/main" val="1501977734"/>
                    </a:ext>
                  </a:extLst>
                </a:gridCol>
                <a:gridCol w="1717150">
                  <a:extLst>
                    <a:ext uri="{9D8B030D-6E8A-4147-A177-3AD203B41FA5}">
                      <a16:colId xmlns:a16="http://schemas.microsoft.com/office/drawing/2014/main" val="784207269"/>
                    </a:ext>
                  </a:extLst>
                </a:gridCol>
                <a:gridCol w="1536956">
                  <a:extLst>
                    <a:ext uri="{9D8B030D-6E8A-4147-A177-3AD203B41FA5}">
                      <a16:colId xmlns:a16="http://schemas.microsoft.com/office/drawing/2014/main" val="2351897530"/>
                    </a:ext>
                  </a:extLst>
                </a:gridCol>
                <a:gridCol w="1536956">
                  <a:extLst>
                    <a:ext uri="{9D8B030D-6E8A-4147-A177-3AD203B41FA5}">
                      <a16:colId xmlns:a16="http://schemas.microsoft.com/office/drawing/2014/main" val="1439453697"/>
                    </a:ext>
                  </a:extLst>
                </a:gridCol>
                <a:gridCol w="1536956">
                  <a:extLst>
                    <a:ext uri="{9D8B030D-6E8A-4147-A177-3AD203B41FA5}">
                      <a16:colId xmlns:a16="http://schemas.microsoft.com/office/drawing/2014/main" val="2608542896"/>
                    </a:ext>
                  </a:extLst>
                </a:gridCol>
                <a:gridCol w="1494557">
                  <a:extLst>
                    <a:ext uri="{9D8B030D-6E8A-4147-A177-3AD203B41FA5}">
                      <a16:colId xmlns:a16="http://schemas.microsoft.com/office/drawing/2014/main" val="3288082667"/>
                    </a:ext>
                  </a:extLst>
                </a:gridCol>
                <a:gridCol w="1563454">
                  <a:extLst>
                    <a:ext uri="{9D8B030D-6E8A-4147-A177-3AD203B41FA5}">
                      <a16:colId xmlns:a16="http://schemas.microsoft.com/office/drawing/2014/main" val="3997316747"/>
                    </a:ext>
                  </a:extLst>
                </a:gridCol>
              </a:tblGrid>
              <a:tr h="1108467">
                <a:tc>
                  <a:txBody>
                    <a:bodyPr/>
                    <a:lstStyle/>
                    <a:p>
                      <a:pPr marL="0" marR="0" eaLnBrk="0" hangingPunct="0">
                        <a:buNone/>
                      </a:pPr>
                      <a:r>
                        <a:rPr lang="en-GB" sz="1400" b="1" dirty="0">
                          <a:solidFill>
                            <a:srgbClr val="000000"/>
                          </a:solidFill>
                          <a:effectLst/>
                          <a:latin typeface="+mn-lt"/>
                          <a:ea typeface="Times New Roman" panose="02020603050405020304" pitchFamily="18" charset="0"/>
                        </a:rPr>
                        <a:t>Model </a:t>
                      </a:r>
                      <a:endParaRPr lang="en-US" sz="1400" dirty="0">
                        <a:solidFill>
                          <a:srgbClr val="000000"/>
                        </a:solidFill>
                        <a:effectLst/>
                        <a:latin typeface="+mn-lt"/>
                        <a:ea typeface="Times New Roman" panose="02020603050405020304" pitchFamily="18" charset="0"/>
                      </a:endParaRPr>
                    </a:p>
                    <a:p>
                      <a:pPr marL="0" marR="0" eaLnBrk="0" hangingPunct="0">
                        <a:buNone/>
                      </a:pPr>
                      <a:r>
                        <a:rPr lang="en-GB" sz="1400" b="1" dirty="0">
                          <a:solidFill>
                            <a:srgbClr val="000000"/>
                          </a:solidFill>
                          <a:effectLst/>
                          <a:latin typeface="+mn-lt"/>
                          <a:ea typeface="Times New Roman" panose="02020603050405020304" pitchFamily="18" charset="0"/>
                        </a:rPr>
                        <a:t> </a:t>
                      </a:r>
                      <a:endParaRPr lang="en-US" sz="1400" dirty="0">
                        <a:solidFill>
                          <a:srgbClr val="000000"/>
                        </a:solidFill>
                        <a:effectLst/>
                        <a:latin typeface="+mn-lt"/>
                        <a:ea typeface="Times New Roman" panose="02020603050405020304" pitchFamily="18" charset="0"/>
                      </a:endParaRPr>
                    </a:p>
                  </a:txBody>
                  <a:tcPr marL="65327" marR="653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eaLnBrk="0" hangingPunct="0">
                        <a:buNone/>
                      </a:pPr>
                      <a:r>
                        <a:rPr lang="en-GB" sz="1400" b="1" dirty="0">
                          <a:solidFill>
                            <a:srgbClr val="000000"/>
                          </a:solidFill>
                          <a:effectLst/>
                          <a:latin typeface="+mn-lt"/>
                          <a:ea typeface="Times New Roman" panose="02020603050405020304" pitchFamily="18" charset="0"/>
                        </a:rPr>
                        <a:t>Verbal memory score</a:t>
                      </a:r>
                      <a:endParaRPr lang="en-US" sz="1400" dirty="0">
                        <a:solidFill>
                          <a:srgbClr val="000000"/>
                        </a:solidFill>
                        <a:effectLst/>
                        <a:latin typeface="+mn-lt"/>
                        <a:ea typeface="Times New Roman" panose="02020603050405020304" pitchFamily="18" charset="0"/>
                      </a:endParaRPr>
                    </a:p>
                    <a:p>
                      <a:pPr marL="0" marR="0" algn="ctr" eaLnBrk="0" hangingPunct="0">
                        <a:buNone/>
                      </a:pPr>
                      <a:r>
                        <a:rPr lang="en-GB" sz="1400" b="1" dirty="0">
                          <a:solidFill>
                            <a:srgbClr val="000000"/>
                          </a:solidFill>
                          <a:effectLst/>
                          <a:latin typeface="+mn-lt"/>
                          <a:ea typeface="Times New Roman" panose="02020603050405020304" pitchFamily="18" charset="0"/>
                        </a:rPr>
                        <a:t>(n=1,568)</a:t>
                      </a:r>
                      <a:endParaRPr lang="en-US" sz="1400" dirty="0">
                        <a:solidFill>
                          <a:srgbClr val="000000"/>
                        </a:solidFill>
                        <a:effectLst/>
                        <a:latin typeface="+mn-lt"/>
                        <a:ea typeface="Times New Roman" panose="02020603050405020304" pitchFamily="18" charset="0"/>
                      </a:endParaRPr>
                    </a:p>
                  </a:txBody>
                  <a:tcPr marL="65327" marR="653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eaLnBrk="0" hangingPunct="0">
                        <a:buNone/>
                      </a:pPr>
                      <a:r>
                        <a:rPr lang="en-GB" sz="1400" b="1" dirty="0">
                          <a:solidFill>
                            <a:srgbClr val="000000"/>
                          </a:solidFill>
                          <a:effectLst/>
                          <a:latin typeface="+mn-lt"/>
                          <a:ea typeface="Times New Roman" panose="02020603050405020304" pitchFamily="18" charset="0"/>
                        </a:rPr>
                        <a:t>Letter search speed score </a:t>
                      </a:r>
                      <a:endParaRPr lang="en-US" sz="1400" dirty="0">
                        <a:solidFill>
                          <a:srgbClr val="000000"/>
                        </a:solidFill>
                        <a:effectLst/>
                        <a:latin typeface="+mn-lt"/>
                        <a:ea typeface="Times New Roman" panose="02020603050405020304" pitchFamily="18" charset="0"/>
                      </a:endParaRPr>
                    </a:p>
                    <a:p>
                      <a:pPr marL="0" marR="0" algn="ctr" eaLnBrk="0" hangingPunct="0">
                        <a:buNone/>
                      </a:pPr>
                      <a:r>
                        <a:rPr lang="en-GB" sz="1400" b="1" dirty="0">
                          <a:solidFill>
                            <a:srgbClr val="000000"/>
                          </a:solidFill>
                          <a:effectLst/>
                          <a:latin typeface="+mn-lt"/>
                          <a:ea typeface="Times New Roman" panose="02020603050405020304" pitchFamily="18" charset="0"/>
                        </a:rPr>
                        <a:t>(n=1,591)</a:t>
                      </a:r>
                      <a:endParaRPr lang="en-US" sz="1400" dirty="0">
                        <a:solidFill>
                          <a:srgbClr val="000000"/>
                        </a:solidFill>
                        <a:effectLst/>
                        <a:latin typeface="+mn-lt"/>
                        <a:ea typeface="Times New Roman" panose="02020603050405020304" pitchFamily="18" charset="0"/>
                      </a:endParaRPr>
                    </a:p>
                  </a:txBody>
                  <a:tcPr marL="65327" marR="653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eaLnBrk="0" hangingPunct="0">
                        <a:buNone/>
                      </a:pPr>
                      <a:r>
                        <a:rPr lang="en-GB" sz="1400" b="1">
                          <a:solidFill>
                            <a:srgbClr val="000000"/>
                          </a:solidFill>
                          <a:effectLst/>
                          <a:latin typeface="+mn-lt"/>
                          <a:ea typeface="Times New Roman" panose="02020603050405020304" pitchFamily="18" charset="0"/>
                        </a:rPr>
                        <a:t>Letter search accuracy score </a:t>
                      </a:r>
                      <a:endParaRPr lang="en-US" sz="1400">
                        <a:solidFill>
                          <a:srgbClr val="000000"/>
                        </a:solidFill>
                        <a:effectLst/>
                        <a:latin typeface="+mn-lt"/>
                        <a:ea typeface="Times New Roman" panose="02020603050405020304" pitchFamily="18" charset="0"/>
                      </a:endParaRPr>
                    </a:p>
                    <a:p>
                      <a:pPr marL="0" marR="0" algn="ctr" eaLnBrk="0" hangingPunct="0">
                        <a:buNone/>
                      </a:pPr>
                      <a:r>
                        <a:rPr lang="en-GB" sz="1400" b="1">
                          <a:solidFill>
                            <a:srgbClr val="000000"/>
                          </a:solidFill>
                          <a:effectLst/>
                          <a:latin typeface="+mn-lt"/>
                          <a:ea typeface="Times New Roman" panose="02020603050405020304" pitchFamily="18" charset="0"/>
                        </a:rPr>
                        <a:t>(n=1,593)</a:t>
                      </a:r>
                      <a:endParaRPr lang="en-US" sz="1400">
                        <a:solidFill>
                          <a:srgbClr val="000000"/>
                        </a:solidFill>
                        <a:effectLst/>
                        <a:latin typeface="+mn-lt"/>
                        <a:ea typeface="Times New Roman" panose="02020603050405020304" pitchFamily="18" charset="0"/>
                      </a:endParaRPr>
                    </a:p>
                  </a:txBody>
                  <a:tcPr marL="65327" marR="653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eaLnBrk="0" hangingPunct="0">
                        <a:buNone/>
                      </a:pPr>
                      <a:r>
                        <a:rPr lang="en-GB" sz="1400" b="1" dirty="0">
                          <a:solidFill>
                            <a:srgbClr val="000000"/>
                          </a:solidFill>
                          <a:effectLst/>
                          <a:latin typeface="+mn-lt"/>
                          <a:ea typeface="Times New Roman" panose="02020603050405020304" pitchFamily="18" charset="0"/>
                        </a:rPr>
                        <a:t>ACE-III score</a:t>
                      </a:r>
                      <a:endParaRPr lang="en-US" sz="1400" dirty="0">
                        <a:solidFill>
                          <a:srgbClr val="000000"/>
                        </a:solidFill>
                        <a:effectLst/>
                        <a:latin typeface="+mn-lt"/>
                        <a:ea typeface="Times New Roman" panose="02020603050405020304" pitchFamily="18" charset="0"/>
                      </a:endParaRPr>
                    </a:p>
                    <a:p>
                      <a:pPr marL="0" marR="0" algn="ctr" eaLnBrk="0" hangingPunct="0">
                        <a:buNone/>
                      </a:pPr>
                      <a:r>
                        <a:rPr lang="en-GB" sz="1400" b="1" dirty="0">
                          <a:solidFill>
                            <a:srgbClr val="000000"/>
                          </a:solidFill>
                          <a:effectLst/>
                          <a:latin typeface="+mn-lt"/>
                          <a:ea typeface="Times New Roman" panose="02020603050405020304" pitchFamily="18" charset="0"/>
                        </a:rPr>
                        <a:t>(n=1,335)</a:t>
                      </a:r>
                      <a:endParaRPr lang="en-US" sz="1400" dirty="0">
                        <a:solidFill>
                          <a:srgbClr val="000000"/>
                        </a:solidFill>
                        <a:effectLst/>
                        <a:latin typeface="+mn-lt"/>
                        <a:ea typeface="Times New Roman" panose="02020603050405020304" pitchFamily="18" charset="0"/>
                      </a:endParaRPr>
                    </a:p>
                  </a:txBody>
                  <a:tcPr marL="65327" marR="653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eaLnBrk="0" hangingPunct="0">
                        <a:buNone/>
                      </a:pPr>
                      <a:r>
                        <a:rPr lang="en-GB" sz="1400" b="1">
                          <a:solidFill>
                            <a:srgbClr val="000000"/>
                          </a:solidFill>
                          <a:effectLst/>
                          <a:latin typeface="+mn-lt"/>
                          <a:ea typeface="Times New Roman" panose="02020603050405020304" pitchFamily="18" charset="0"/>
                        </a:rPr>
                        <a:t>Change in verbal memory score</a:t>
                      </a:r>
                      <a:endParaRPr lang="en-US" sz="1400">
                        <a:solidFill>
                          <a:srgbClr val="000000"/>
                        </a:solidFill>
                        <a:effectLst/>
                        <a:latin typeface="+mn-lt"/>
                        <a:ea typeface="Times New Roman" panose="02020603050405020304" pitchFamily="18" charset="0"/>
                      </a:endParaRPr>
                    </a:p>
                    <a:p>
                      <a:pPr marL="0" marR="0" algn="ctr" eaLnBrk="0" hangingPunct="0">
                        <a:buNone/>
                      </a:pPr>
                      <a:r>
                        <a:rPr lang="en-GB" sz="1400" b="1">
                          <a:solidFill>
                            <a:srgbClr val="000000"/>
                          </a:solidFill>
                          <a:effectLst/>
                          <a:latin typeface="+mn-lt"/>
                          <a:ea typeface="Times New Roman" panose="02020603050405020304" pitchFamily="18" charset="0"/>
                        </a:rPr>
                        <a:t>(n=1,402)</a:t>
                      </a:r>
                      <a:endParaRPr lang="en-US" sz="1400">
                        <a:solidFill>
                          <a:srgbClr val="000000"/>
                        </a:solidFill>
                        <a:effectLst/>
                        <a:latin typeface="+mn-lt"/>
                        <a:ea typeface="Times New Roman" panose="02020603050405020304" pitchFamily="18" charset="0"/>
                      </a:endParaRPr>
                    </a:p>
                  </a:txBody>
                  <a:tcPr marL="65327" marR="653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eaLnBrk="0" hangingPunct="0">
                        <a:buNone/>
                      </a:pPr>
                      <a:r>
                        <a:rPr lang="en-GB" sz="1400" b="1">
                          <a:solidFill>
                            <a:srgbClr val="000000"/>
                          </a:solidFill>
                          <a:effectLst/>
                          <a:latin typeface="+mn-lt"/>
                          <a:ea typeface="Times New Roman" panose="02020603050405020304" pitchFamily="18" charset="0"/>
                        </a:rPr>
                        <a:t>Change in letter search speed score</a:t>
                      </a:r>
                      <a:endParaRPr lang="en-US" sz="1400">
                        <a:solidFill>
                          <a:srgbClr val="000000"/>
                        </a:solidFill>
                        <a:effectLst/>
                        <a:latin typeface="+mn-lt"/>
                        <a:ea typeface="Times New Roman" panose="02020603050405020304" pitchFamily="18" charset="0"/>
                      </a:endParaRPr>
                    </a:p>
                    <a:p>
                      <a:pPr marL="0" marR="0" algn="ctr" eaLnBrk="0" hangingPunct="0">
                        <a:buNone/>
                      </a:pPr>
                      <a:r>
                        <a:rPr lang="en-GB" sz="1400" b="1">
                          <a:solidFill>
                            <a:srgbClr val="000000"/>
                          </a:solidFill>
                          <a:effectLst/>
                          <a:latin typeface="+mn-lt"/>
                          <a:ea typeface="Times New Roman" panose="02020603050405020304" pitchFamily="18" charset="0"/>
                        </a:rPr>
                        <a:t>(n=1,423)</a:t>
                      </a:r>
                      <a:endParaRPr lang="en-US" sz="1400">
                        <a:solidFill>
                          <a:srgbClr val="000000"/>
                        </a:solidFill>
                        <a:effectLst/>
                        <a:latin typeface="+mn-lt"/>
                        <a:ea typeface="Times New Roman" panose="02020603050405020304" pitchFamily="18" charset="0"/>
                      </a:endParaRPr>
                    </a:p>
                  </a:txBody>
                  <a:tcPr marL="65327" marR="653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eaLnBrk="0" hangingPunct="0">
                        <a:buNone/>
                      </a:pPr>
                      <a:r>
                        <a:rPr lang="en-GB" sz="1400" b="1">
                          <a:solidFill>
                            <a:srgbClr val="000000"/>
                          </a:solidFill>
                          <a:effectLst/>
                          <a:latin typeface="+mn-lt"/>
                          <a:ea typeface="Times New Roman" panose="02020603050405020304" pitchFamily="18" charset="0"/>
                        </a:rPr>
                        <a:t>Change in letter search accuracy score</a:t>
                      </a:r>
                      <a:endParaRPr lang="en-US" sz="1400">
                        <a:solidFill>
                          <a:srgbClr val="000000"/>
                        </a:solidFill>
                        <a:effectLst/>
                        <a:latin typeface="+mn-lt"/>
                        <a:ea typeface="Times New Roman" panose="02020603050405020304" pitchFamily="18" charset="0"/>
                      </a:endParaRPr>
                    </a:p>
                    <a:p>
                      <a:pPr marL="0" marR="0" algn="ctr" eaLnBrk="0" hangingPunct="0">
                        <a:buNone/>
                      </a:pPr>
                      <a:r>
                        <a:rPr lang="en-GB" sz="1400" b="1">
                          <a:solidFill>
                            <a:srgbClr val="000000"/>
                          </a:solidFill>
                          <a:effectLst/>
                          <a:latin typeface="+mn-lt"/>
                          <a:ea typeface="Times New Roman" panose="02020603050405020304" pitchFamily="18" charset="0"/>
                        </a:rPr>
                        <a:t>(n=1,426)</a:t>
                      </a:r>
                      <a:endParaRPr lang="en-US" sz="1400">
                        <a:solidFill>
                          <a:srgbClr val="000000"/>
                        </a:solidFill>
                        <a:effectLst/>
                        <a:latin typeface="+mn-lt"/>
                        <a:ea typeface="Times New Roman" panose="02020603050405020304" pitchFamily="18" charset="0"/>
                      </a:endParaRPr>
                    </a:p>
                  </a:txBody>
                  <a:tcPr marL="65327" marR="653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0979242"/>
                  </a:ext>
                </a:extLst>
              </a:tr>
              <a:tr h="221693">
                <a:tc>
                  <a:txBody>
                    <a:bodyPr/>
                    <a:lstStyle/>
                    <a:p>
                      <a:pPr marL="0" marR="0" eaLnBrk="0" hangingPunct="0">
                        <a:buNone/>
                      </a:pPr>
                      <a:r>
                        <a:rPr lang="en-GB" sz="1400" b="1">
                          <a:solidFill>
                            <a:srgbClr val="000000"/>
                          </a:solidFill>
                          <a:effectLst/>
                          <a:latin typeface="+mn-lt"/>
                          <a:ea typeface="Times New Roman" panose="02020603050405020304" pitchFamily="18" charset="0"/>
                        </a:rPr>
                        <a:t> </a:t>
                      </a:r>
                      <a:endParaRPr lang="en-US" sz="1400">
                        <a:solidFill>
                          <a:srgbClr val="000000"/>
                        </a:solidFill>
                        <a:effectLst/>
                        <a:latin typeface="+mn-lt"/>
                        <a:ea typeface="Times New Roman" panose="02020603050405020304" pitchFamily="18" charset="0"/>
                      </a:endParaRPr>
                    </a:p>
                  </a:txBody>
                  <a:tcPr marL="65327" marR="653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eaLnBrk="0" hangingPunct="0">
                        <a:buNone/>
                      </a:pPr>
                      <a:r>
                        <a:rPr lang="en-GB" sz="1400" b="1">
                          <a:solidFill>
                            <a:srgbClr val="000000"/>
                          </a:solidFill>
                          <a:effectLst/>
                          <a:latin typeface="+mn-lt"/>
                          <a:ea typeface="Times New Roman" panose="02020603050405020304" pitchFamily="18" charset="0"/>
                        </a:rPr>
                        <a:t>B (95% CI)</a:t>
                      </a:r>
                      <a:endParaRPr lang="en-US" sz="1400">
                        <a:solidFill>
                          <a:srgbClr val="000000"/>
                        </a:solidFill>
                        <a:effectLst/>
                        <a:latin typeface="+mn-lt"/>
                        <a:ea typeface="Times New Roman" panose="02020603050405020304" pitchFamily="18" charset="0"/>
                      </a:endParaRPr>
                    </a:p>
                  </a:txBody>
                  <a:tcPr marL="65327" marR="653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eaLnBrk="0" hangingPunct="0">
                        <a:buNone/>
                      </a:pPr>
                      <a:r>
                        <a:rPr lang="en-GB" sz="1400" b="1" dirty="0">
                          <a:solidFill>
                            <a:srgbClr val="000000"/>
                          </a:solidFill>
                          <a:effectLst/>
                          <a:latin typeface="+mn-lt"/>
                          <a:ea typeface="Times New Roman" panose="02020603050405020304" pitchFamily="18" charset="0"/>
                        </a:rPr>
                        <a:t>B (95% CI)</a:t>
                      </a:r>
                      <a:endParaRPr lang="en-US" sz="1400" dirty="0">
                        <a:solidFill>
                          <a:srgbClr val="000000"/>
                        </a:solidFill>
                        <a:effectLst/>
                        <a:latin typeface="+mn-lt"/>
                        <a:ea typeface="Times New Roman" panose="02020603050405020304" pitchFamily="18" charset="0"/>
                      </a:endParaRPr>
                    </a:p>
                  </a:txBody>
                  <a:tcPr marL="65327" marR="653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eaLnBrk="0" hangingPunct="0">
                        <a:buNone/>
                      </a:pPr>
                      <a:r>
                        <a:rPr lang="en-GB" sz="1400" b="1" dirty="0">
                          <a:solidFill>
                            <a:srgbClr val="000000"/>
                          </a:solidFill>
                          <a:effectLst/>
                          <a:latin typeface="+mn-lt"/>
                          <a:ea typeface="Times New Roman" panose="02020603050405020304" pitchFamily="18" charset="0"/>
                        </a:rPr>
                        <a:t> </a:t>
                      </a:r>
                      <a:endParaRPr lang="en-US" sz="1400" dirty="0">
                        <a:solidFill>
                          <a:srgbClr val="000000"/>
                        </a:solidFill>
                        <a:effectLst/>
                        <a:latin typeface="+mn-lt"/>
                        <a:ea typeface="Times New Roman" panose="02020603050405020304" pitchFamily="18" charset="0"/>
                      </a:endParaRPr>
                    </a:p>
                  </a:txBody>
                  <a:tcPr marL="65327" marR="653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eaLnBrk="0" hangingPunct="0">
                        <a:buNone/>
                      </a:pPr>
                      <a:r>
                        <a:rPr lang="en-GB" sz="1400" b="1">
                          <a:solidFill>
                            <a:srgbClr val="000000"/>
                          </a:solidFill>
                          <a:effectLst/>
                          <a:latin typeface="+mn-lt"/>
                          <a:ea typeface="Times New Roman" panose="02020603050405020304" pitchFamily="18" charset="0"/>
                        </a:rPr>
                        <a:t>B (95% CI)</a:t>
                      </a:r>
                      <a:endParaRPr lang="en-US" sz="1400">
                        <a:solidFill>
                          <a:srgbClr val="000000"/>
                        </a:solidFill>
                        <a:effectLst/>
                        <a:latin typeface="+mn-lt"/>
                        <a:ea typeface="Times New Roman" panose="02020603050405020304" pitchFamily="18" charset="0"/>
                      </a:endParaRPr>
                    </a:p>
                  </a:txBody>
                  <a:tcPr marL="65327" marR="653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eaLnBrk="0" hangingPunct="0">
                        <a:buNone/>
                      </a:pPr>
                      <a:r>
                        <a:rPr lang="en-GB" sz="1400" b="1">
                          <a:solidFill>
                            <a:srgbClr val="000000"/>
                          </a:solidFill>
                          <a:effectLst/>
                          <a:latin typeface="+mn-lt"/>
                          <a:ea typeface="Times New Roman" panose="02020603050405020304" pitchFamily="18" charset="0"/>
                        </a:rPr>
                        <a:t>B (95% CI)</a:t>
                      </a:r>
                      <a:endParaRPr lang="en-US" sz="1400">
                        <a:solidFill>
                          <a:srgbClr val="000000"/>
                        </a:solidFill>
                        <a:effectLst/>
                        <a:latin typeface="+mn-lt"/>
                        <a:ea typeface="Times New Roman" panose="02020603050405020304" pitchFamily="18" charset="0"/>
                      </a:endParaRPr>
                    </a:p>
                  </a:txBody>
                  <a:tcPr marL="65327" marR="653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eaLnBrk="0" hangingPunct="0">
                        <a:buNone/>
                      </a:pPr>
                      <a:r>
                        <a:rPr lang="en-GB" sz="1400" b="1">
                          <a:solidFill>
                            <a:srgbClr val="000000"/>
                          </a:solidFill>
                          <a:effectLst/>
                          <a:latin typeface="+mn-lt"/>
                          <a:ea typeface="Times New Roman" panose="02020603050405020304" pitchFamily="18" charset="0"/>
                        </a:rPr>
                        <a:t>B (95% CI)</a:t>
                      </a:r>
                      <a:endParaRPr lang="en-US" sz="1400">
                        <a:solidFill>
                          <a:srgbClr val="000000"/>
                        </a:solidFill>
                        <a:effectLst/>
                        <a:latin typeface="+mn-lt"/>
                        <a:ea typeface="Times New Roman" panose="02020603050405020304" pitchFamily="18" charset="0"/>
                      </a:endParaRPr>
                    </a:p>
                  </a:txBody>
                  <a:tcPr marL="65327" marR="653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eaLnBrk="0" hangingPunct="0">
                        <a:buNone/>
                      </a:pPr>
                      <a:r>
                        <a:rPr lang="en-GB" sz="1400" b="1">
                          <a:solidFill>
                            <a:srgbClr val="000000"/>
                          </a:solidFill>
                          <a:effectLst/>
                          <a:latin typeface="+mn-lt"/>
                          <a:ea typeface="Times New Roman" panose="02020603050405020304" pitchFamily="18" charset="0"/>
                        </a:rPr>
                        <a:t> </a:t>
                      </a:r>
                      <a:endParaRPr lang="en-US" sz="1400">
                        <a:solidFill>
                          <a:srgbClr val="000000"/>
                        </a:solidFill>
                        <a:effectLst/>
                        <a:latin typeface="+mn-lt"/>
                        <a:ea typeface="Times New Roman" panose="02020603050405020304" pitchFamily="18" charset="0"/>
                      </a:endParaRPr>
                    </a:p>
                  </a:txBody>
                  <a:tcPr marL="65327" marR="653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29273262"/>
                  </a:ext>
                </a:extLst>
              </a:tr>
              <a:tr h="443387">
                <a:tc>
                  <a:txBody>
                    <a:bodyPr/>
                    <a:lstStyle/>
                    <a:p>
                      <a:pPr marL="0" marR="0" eaLnBrk="0" hangingPunct="0">
                        <a:buNone/>
                      </a:pPr>
                      <a:r>
                        <a:rPr lang="en-GB" sz="1400" b="1">
                          <a:solidFill>
                            <a:srgbClr val="000000"/>
                          </a:solidFill>
                          <a:effectLst/>
                          <a:latin typeface="+mn-lt"/>
                          <a:ea typeface="Times New Roman" panose="02020603050405020304" pitchFamily="18" charset="0"/>
                        </a:rPr>
                        <a:t>Childhood SEP</a:t>
                      </a:r>
                      <a:endParaRPr lang="en-US" sz="1400">
                        <a:solidFill>
                          <a:srgbClr val="000000"/>
                        </a:solidFill>
                        <a:effectLst/>
                        <a:latin typeface="+mn-lt"/>
                        <a:ea typeface="Times New Roman" panose="02020603050405020304" pitchFamily="18" charset="0"/>
                      </a:endParaRPr>
                    </a:p>
                  </a:txBody>
                  <a:tcPr marL="65327" marR="653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eaLnBrk="0" hangingPunct="0">
                        <a:buNone/>
                      </a:pPr>
                      <a:r>
                        <a:rPr lang="en-GB" sz="1400">
                          <a:solidFill>
                            <a:srgbClr val="000000"/>
                          </a:solidFill>
                          <a:effectLst/>
                          <a:latin typeface="+mn-lt"/>
                          <a:ea typeface="Times New Roman" panose="02020603050405020304" pitchFamily="18" charset="0"/>
                        </a:rPr>
                        <a:t> </a:t>
                      </a:r>
                      <a:endParaRPr lang="en-US" sz="1400">
                        <a:solidFill>
                          <a:srgbClr val="000000"/>
                        </a:solidFill>
                        <a:effectLst/>
                        <a:latin typeface="+mn-lt"/>
                        <a:ea typeface="Times New Roman" panose="02020603050405020304" pitchFamily="18" charset="0"/>
                      </a:endParaRPr>
                    </a:p>
                  </a:txBody>
                  <a:tcPr marL="65327" marR="653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eaLnBrk="0" hangingPunct="0">
                        <a:buNone/>
                      </a:pPr>
                      <a:r>
                        <a:rPr lang="en-GB" sz="1400">
                          <a:solidFill>
                            <a:srgbClr val="000000"/>
                          </a:solidFill>
                          <a:effectLst/>
                          <a:latin typeface="+mn-lt"/>
                          <a:ea typeface="Times New Roman" panose="02020603050405020304" pitchFamily="18" charset="0"/>
                        </a:rPr>
                        <a:t> </a:t>
                      </a:r>
                      <a:endParaRPr lang="en-US" sz="1400">
                        <a:solidFill>
                          <a:srgbClr val="000000"/>
                        </a:solidFill>
                        <a:effectLst/>
                        <a:latin typeface="+mn-lt"/>
                        <a:ea typeface="Times New Roman" panose="02020603050405020304" pitchFamily="18" charset="0"/>
                      </a:endParaRPr>
                    </a:p>
                  </a:txBody>
                  <a:tcPr marL="65327" marR="653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eaLnBrk="0" hangingPunct="0">
                        <a:buNone/>
                      </a:pPr>
                      <a:r>
                        <a:rPr lang="en-GB" sz="1400">
                          <a:solidFill>
                            <a:srgbClr val="000000"/>
                          </a:solidFill>
                          <a:effectLst/>
                          <a:latin typeface="+mn-lt"/>
                          <a:ea typeface="Times New Roman" panose="02020603050405020304" pitchFamily="18" charset="0"/>
                        </a:rPr>
                        <a:t> </a:t>
                      </a:r>
                      <a:endParaRPr lang="en-US" sz="1400">
                        <a:solidFill>
                          <a:srgbClr val="000000"/>
                        </a:solidFill>
                        <a:effectLst/>
                        <a:latin typeface="+mn-lt"/>
                        <a:ea typeface="Times New Roman" panose="02020603050405020304" pitchFamily="18" charset="0"/>
                      </a:endParaRPr>
                    </a:p>
                  </a:txBody>
                  <a:tcPr marL="65327" marR="653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eaLnBrk="0" hangingPunct="0">
                        <a:buNone/>
                      </a:pPr>
                      <a:r>
                        <a:rPr lang="en-GB" sz="1400">
                          <a:solidFill>
                            <a:srgbClr val="000000"/>
                          </a:solidFill>
                          <a:effectLst/>
                          <a:latin typeface="+mn-lt"/>
                          <a:ea typeface="Times New Roman" panose="02020603050405020304" pitchFamily="18" charset="0"/>
                        </a:rPr>
                        <a:t> </a:t>
                      </a:r>
                      <a:endParaRPr lang="en-US" sz="1400">
                        <a:solidFill>
                          <a:srgbClr val="000000"/>
                        </a:solidFill>
                        <a:effectLst/>
                        <a:latin typeface="+mn-lt"/>
                        <a:ea typeface="Times New Roman" panose="02020603050405020304" pitchFamily="18" charset="0"/>
                      </a:endParaRPr>
                    </a:p>
                  </a:txBody>
                  <a:tcPr marL="65327" marR="653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eaLnBrk="0" hangingPunct="0">
                        <a:buNone/>
                      </a:pPr>
                      <a:r>
                        <a:rPr lang="en-GB" sz="1400" dirty="0">
                          <a:solidFill>
                            <a:srgbClr val="000000"/>
                          </a:solidFill>
                          <a:effectLst/>
                          <a:latin typeface="+mn-lt"/>
                          <a:ea typeface="Times New Roman" panose="02020603050405020304" pitchFamily="18" charset="0"/>
                        </a:rPr>
                        <a:t> </a:t>
                      </a:r>
                      <a:endParaRPr lang="en-US" sz="1400" dirty="0">
                        <a:solidFill>
                          <a:srgbClr val="000000"/>
                        </a:solidFill>
                        <a:effectLst/>
                        <a:latin typeface="+mn-lt"/>
                        <a:ea typeface="Times New Roman" panose="02020603050405020304" pitchFamily="18" charset="0"/>
                      </a:endParaRPr>
                    </a:p>
                  </a:txBody>
                  <a:tcPr marL="65327" marR="653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eaLnBrk="0" hangingPunct="0">
                        <a:buNone/>
                      </a:pPr>
                      <a:r>
                        <a:rPr lang="en-GB" sz="1400">
                          <a:solidFill>
                            <a:srgbClr val="000000"/>
                          </a:solidFill>
                          <a:effectLst/>
                          <a:latin typeface="+mn-lt"/>
                          <a:ea typeface="Times New Roman" panose="02020603050405020304" pitchFamily="18" charset="0"/>
                        </a:rPr>
                        <a:t> </a:t>
                      </a:r>
                      <a:endParaRPr lang="en-US" sz="1400">
                        <a:solidFill>
                          <a:srgbClr val="000000"/>
                        </a:solidFill>
                        <a:effectLst/>
                        <a:latin typeface="+mn-lt"/>
                        <a:ea typeface="Times New Roman" panose="02020603050405020304" pitchFamily="18" charset="0"/>
                      </a:endParaRPr>
                    </a:p>
                  </a:txBody>
                  <a:tcPr marL="65327" marR="653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eaLnBrk="0" hangingPunct="0">
                        <a:buNone/>
                      </a:pPr>
                      <a:r>
                        <a:rPr lang="en-GB" sz="1400">
                          <a:solidFill>
                            <a:srgbClr val="000000"/>
                          </a:solidFill>
                          <a:effectLst/>
                          <a:latin typeface="+mn-lt"/>
                          <a:ea typeface="Times New Roman" panose="02020603050405020304" pitchFamily="18" charset="0"/>
                        </a:rPr>
                        <a:t> </a:t>
                      </a:r>
                      <a:endParaRPr lang="en-US" sz="1400">
                        <a:solidFill>
                          <a:srgbClr val="000000"/>
                        </a:solidFill>
                        <a:effectLst/>
                        <a:latin typeface="+mn-lt"/>
                        <a:ea typeface="Times New Roman" panose="02020603050405020304" pitchFamily="18" charset="0"/>
                      </a:endParaRPr>
                    </a:p>
                  </a:txBody>
                  <a:tcPr marL="65327" marR="653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34614133"/>
                  </a:ext>
                </a:extLst>
              </a:tr>
              <a:tr h="221693">
                <a:tc>
                  <a:txBody>
                    <a:bodyPr/>
                    <a:lstStyle/>
                    <a:p>
                      <a:pPr marL="0" marR="0" eaLnBrk="0" hangingPunct="0">
                        <a:buNone/>
                      </a:pPr>
                      <a:r>
                        <a:rPr lang="en-GB" sz="1400">
                          <a:solidFill>
                            <a:srgbClr val="000000"/>
                          </a:solidFill>
                          <a:effectLst/>
                          <a:latin typeface="+mn-lt"/>
                          <a:ea typeface="Times New Roman" panose="02020603050405020304" pitchFamily="18" charset="0"/>
                        </a:rPr>
                        <a:t>High</a:t>
                      </a:r>
                      <a:endParaRPr lang="en-US" sz="1400">
                        <a:solidFill>
                          <a:srgbClr val="000000"/>
                        </a:solidFill>
                        <a:effectLst/>
                        <a:latin typeface="+mn-lt"/>
                        <a:ea typeface="Times New Roman" panose="02020603050405020304" pitchFamily="18" charset="0"/>
                      </a:endParaRPr>
                    </a:p>
                  </a:txBody>
                  <a:tcPr marL="65327" marR="653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eaLnBrk="0" hangingPunct="0">
                        <a:buNone/>
                      </a:pPr>
                      <a:r>
                        <a:rPr lang="en-GB" sz="1400">
                          <a:solidFill>
                            <a:srgbClr val="000000"/>
                          </a:solidFill>
                          <a:effectLst/>
                          <a:latin typeface="+mn-lt"/>
                          <a:ea typeface="Times New Roman" panose="02020603050405020304" pitchFamily="18" charset="0"/>
                        </a:rPr>
                        <a:t>Reference</a:t>
                      </a:r>
                      <a:endParaRPr lang="en-US" sz="1400">
                        <a:solidFill>
                          <a:srgbClr val="000000"/>
                        </a:solidFill>
                        <a:effectLst/>
                        <a:latin typeface="+mn-lt"/>
                        <a:ea typeface="Times New Roman" panose="02020603050405020304" pitchFamily="18" charset="0"/>
                      </a:endParaRPr>
                    </a:p>
                  </a:txBody>
                  <a:tcPr marL="65327" marR="653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eaLnBrk="0" hangingPunct="0">
                        <a:buNone/>
                      </a:pPr>
                      <a:r>
                        <a:rPr lang="en-GB" sz="1400" dirty="0">
                          <a:solidFill>
                            <a:srgbClr val="000000"/>
                          </a:solidFill>
                          <a:effectLst/>
                          <a:latin typeface="+mn-lt"/>
                          <a:ea typeface="Times New Roman" panose="02020603050405020304" pitchFamily="18" charset="0"/>
                        </a:rPr>
                        <a:t>Reference</a:t>
                      </a:r>
                      <a:endParaRPr lang="en-US" sz="1400" dirty="0">
                        <a:solidFill>
                          <a:srgbClr val="000000"/>
                        </a:solidFill>
                        <a:effectLst/>
                        <a:latin typeface="+mn-lt"/>
                        <a:ea typeface="Times New Roman" panose="02020603050405020304" pitchFamily="18" charset="0"/>
                      </a:endParaRPr>
                    </a:p>
                  </a:txBody>
                  <a:tcPr marL="65327" marR="653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eaLnBrk="0" hangingPunct="0">
                        <a:buNone/>
                      </a:pPr>
                      <a:r>
                        <a:rPr lang="en-GB" sz="1400">
                          <a:solidFill>
                            <a:srgbClr val="000000"/>
                          </a:solidFill>
                          <a:effectLst/>
                          <a:latin typeface="+mn-lt"/>
                          <a:ea typeface="Times New Roman" panose="02020603050405020304" pitchFamily="18" charset="0"/>
                        </a:rPr>
                        <a:t>Reference</a:t>
                      </a:r>
                      <a:endParaRPr lang="en-US" sz="1400">
                        <a:solidFill>
                          <a:srgbClr val="000000"/>
                        </a:solidFill>
                        <a:effectLst/>
                        <a:latin typeface="+mn-lt"/>
                        <a:ea typeface="Times New Roman" panose="02020603050405020304" pitchFamily="18" charset="0"/>
                      </a:endParaRPr>
                    </a:p>
                  </a:txBody>
                  <a:tcPr marL="65327" marR="653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eaLnBrk="0" hangingPunct="0">
                        <a:buNone/>
                      </a:pPr>
                      <a:r>
                        <a:rPr lang="en-GB" sz="1400">
                          <a:solidFill>
                            <a:srgbClr val="000000"/>
                          </a:solidFill>
                          <a:effectLst/>
                          <a:latin typeface="+mn-lt"/>
                          <a:ea typeface="Times New Roman" panose="02020603050405020304" pitchFamily="18" charset="0"/>
                        </a:rPr>
                        <a:t>Reference</a:t>
                      </a:r>
                      <a:endParaRPr lang="en-US" sz="1400">
                        <a:solidFill>
                          <a:srgbClr val="000000"/>
                        </a:solidFill>
                        <a:effectLst/>
                        <a:latin typeface="+mn-lt"/>
                        <a:ea typeface="Times New Roman" panose="02020603050405020304" pitchFamily="18" charset="0"/>
                      </a:endParaRPr>
                    </a:p>
                  </a:txBody>
                  <a:tcPr marL="65327" marR="653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eaLnBrk="0" hangingPunct="0">
                        <a:buNone/>
                      </a:pPr>
                      <a:r>
                        <a:rPr lang="en-GB" sz="1400" dirty="0">
                          <a:solidFill>
                            <a:srgbClr val="000000"/>
                          </a:solidFill>
                          <a:effectLst/>
                          <a:latin typeface="+mn-lt"/>
                          <a:ea typeface="Times New Roman" panose="02020603050405020304" pitchFamily="18" charset="0"/>
                        </a:rPr>
                        <a:t>Reference</a:t>
                      </a:r>
                      <a:endParaRPr lang="en-US" sz="1400" dirty="0">
                        <a:solidFill>
                          <a:srgbClr val="000000"/>
                        </a:solidFill>
                        <a:effectLst/>
                        <a:latin typeface="+mn-lt"/>
                        <a:ea typeface="Times New Roman" panose="02020603050405020304" pitchFamily="18" charset="0"/>
                      </a:endParaRPr>
                    </a:p>
                  </a:txBody>
                  <a:tcPr marL="65327" marR="653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eaLnBrk="0" hangingPunct="0">
                        <a:buNone/>
                      </a:pPr>
                      <a:r>
                        <a:rPr lang="en-GB" sz="1400">
                          <a:solidFill>
                            <a:srgbClr val="000000"/>
                          </a:solidFill>
                          <a:effectLst/>
                          <a:latin typeface="+mn-lt"/>
                          <a:ea typeface="Times New Roman" panose="02020603050405020304" pitchFamily="18" charset="0"/>
                        </a:rPr>
                        <a:t>Reference</a:t>
                      </a:r>
                      <a:endParaRPr lang="en-US" sz="1400">
                        <a:solidFill>
                          <a:srgbClr val="000000"/>
                        </a:solidFill>
                        <a:effectLst/>
                        <a:latin typeface="+mn-lt"/>
                        <a:ea typeface="Times New Roman" panose="02020603050405020304" pitchFamily="18" charset="0"/>
                      </a:endParaRPr>
                    </a:p>
                  </a:txBody>
                  <a:tcPr marL="65327" marR="653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eaLnBrk="0" hangingPunct="0">
                        <a:buNone/>
                      </a:pPr>
                      <a:r>
                        <a:rPr lang="en-GB" sz="1400">
                          <a:solidFill>
                            <a:srgbClr val="000000"/>
                          </a:solidFill>
                          <a:effectLst/>
                          <a:latin typeface="+mn-lt"/>
                          <a:ea typeface="Times New Roman" panose="02020603050405020304" pitchFamily="18" charset="0"/>
                        </a:rPr>
                        <a:t>Reference</a:t>
                      </a:r>
                      <a:endParaRPr lang="en-US" sz="1400">
                        <a:solidFill>
                          <a:srgbClr val="000000"/>
                        </a:solidFill>
                        <a:effectLst/>
                        <a:latin typeface="+mn-lt"/>
                        <a:ea typeface="Times New Roman" panose="02020603050405020304" pitchFamily="18" charset="0"/>
                      </a:endParaRPr>
                    </a:p>
                  </a:txBody>
                  <a:tcPr marL="65327" marR="653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08471183"/>
                  </a:ext>
                </a:extLst>
              </a:tr>
              <a:tr h="443387">
                <a:tc>
                  <a:txBody>
                    <a:bodyPr/>
                    <a:lstStyle/>
                    <a:p>
                      <a:pPr marL="0" marR="0" eaLnBrk="0" hangingPunct="0">
                        <a:buNone/>
                      </a:pPr>
                      <a:r>
                        <a:rPr lang="en-GB" sz="1400">
                          <a:solidFill>
                            <a:srgbClr val="000000"/>
                          </a:solidFill>
                          <a:effectLst/>
                          <a:latin typeface="+mn-lt"/>
                          <a:ea typeface="Times New Roman" panose="02020603050405020304" pitchFamily="18" charset="0"/>
                        </a:rPr>
                        <a:t>Low</a:t>
                      </a:r>
                      <a:endParaRPr lang="en-US" sz="1400">
                        <a:solidFill>
                          <a:srgbClr val="000000"/>
                        </a:solidFill>
                        <a:effectLst/>
                        <a:latin typeface="+mn-lt"/>
                        <a:ea typeface="Times New Roman" panose="02020603050405020304" pitchFamily="18" charset="0"/>
                      </a:endParaRPr>
                    </a:p>
                  </a:txBody>
                  <a:tcPr marL="65327" marR="653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eaLnBrk="0" hangingPunct="0">
                        <a:buNone/>
                      </a:pPr>
                      <a:r>
                        <a:rPr lang="en-GB" sz="1400" b="1" dirty="0">
                          <a:solidFill>
                            <a:srgbClr val="000000"/>
                          </a:solidFill>
                          <a:effectLst/>
                          <a:latin typeface="+mn-lt"/>
                          <a:ea typeface="Times New Roman" panose="02020603050405020304" pitchFamily="18" charset="0"/>
                        </a:rPr>
                        <a:t>-1.87(-2.48;-1.25)</a:t>
                      </a:r>
                      <a:endParaRPr lang="en-US" sz="1400" dirty="0">
                        <a:solidFill>
                          <a:srgbClr val="000000"/>
                        </a:solidFill>
                        <a:effectLst/>
                        <a:latin typeface="+mn-lt"/>
                        <a:ea typeface="Times New Roman" panose="02020603050405020304" pitchFamily="18" charset="0"/>
                      </a:endParaRPr>
                    </a:p>
                  </a:txBody>
                  <a:tcPr marL="65327" marR="653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eaLnBrk="0" hangingPunct="0">
                        <a:buNone/>
                      </a:pPr>
                      <a:r>
                        <a:rPr lang="en-GB" sz="1400" b="1" dirty="0">
                          <a:solidFill>
                            <a:srgbClr val="000000"/>
                          </a:solidFill>
                          <a:effectLst/>
                          <a:latin typeface="+mn-lt"/>
                          <a:ea typeface="Times New Roman" panose="02020603050405020304" pitchFamily="18" charset="0"/>
                        </a:rPr>
                        <a:t>-9.98(-17.57;-2.40)</a:t>
                      </a:r>
                      <a:endParaRPr lang="en-US" sz="1400" dirty="0">
                        <a:solidFill>
                          <a:srgbClr val="000000"/>
                        </a:solidFill>
                        <a:effectLst/>
                        <a:latin typeface="+mn-lt"/>
                        <a:ea typeface="Times New Roman" panose="02020603050405020304" pitchFamily="18" charset="0"/>
                      </a:endParaRPr>
                    </a:p>
                  </a:txBody>
                  <a:tcPr marL="65327" marR="653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eaLnBrk="0" hangingPunct="0">
                        <a:buNone/>
                      </a:pPr>
                      <a:r>
                        <a:rPr lang="en-GB" sz="1400" b="1" dirty="0">
                          <a:solidFill>
                            <a:srgbClr val="000000"/>
                          </a:solidFill>
                          <a:effectLst/>
                          <a:latin typeface="+mn-lt"/>
                          <a:ea typeface="Times New Roman" panose="02020603050405020304" pitchFamily="18" charset="0"/>
                        </a:rPr>
                        <a:t>-0.90(-1.44;-0.37)</a:t>
                      </a:r>
                      <a:endParaRPr lang="en-US" sz="1400" dirty="0">
                        <a:solidFill>
                          <a:srgbClr val="000000"/>
                        </a:solidFill>
                        <a:effectLst/>
                        <a:latin typeface="+mn-lt"/>
                        <a:ea typeface="Times New Roman" panose="02020603050405020304" pitchFamily="18" charset="0"/>
                      </a:endParaRPr>
                    </a:p>
                  </a:txBody>
                  <a:tcPr marL="65327" marR="653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eaLnBrk="0" hangingPunct="0">
                        <a:buNone/>
                      </a:pPr>
                      <a:r>
                        <a:rPr lang="en-GB" sz="1400" b="1" dirty="0">
                          <a:solidFill>
                            <a:srgbClr val="000000"/>
                          </a:solidFill>
                          <a:effectLst/>
                          <a:latin typeface="+mn-lt"/>
                          <a:ea typeface="Times New Roman" panose="02020603050405020304" pitchFamily="18" charset="0"/>
                        </a:rPr>
                        <a:t>-2.14(-2.82;-1.46)</a:t>
                      </a:r>
                      <a:endParaRPr lang="en-US" sz="1400" dirty="0">
                        <a:solidFill>
                          <a:srgbClr val="000000"/>
                        </a:solidFill>
                        <a:effectLst/>
                        <a:latin typeface="+mn-lt"/>
                        <a:ea typeface="Times New Roman" panose="02020603050405020304" pitchFamily="18" charset="0"/>
                      </a:endParaRPr>
                    </a:p>
                  </a:txBody>
                  <a:tcPr marL="65327" marR="653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eaLnBrk="0" hangingPunct="0">
                        <a:buNone/>
                      </a:pPr>
                      <a:r>
                        <a:rPr lang="en-GB" sz="1400" b="1" dirty="0">
                          <a:solidFill>
                            <a:srgbClr val="000000"/>
                          </a:solidFill>
                          <a:effectLst/>
                          <a:latin typeface="+mn-lt"/>
                          <a:ea typeface="Times New Roman" panose="02020603050405020304" pitchFamily="18" charset="0"/>
                        </a:rPr>
                        <a:t>-0.27(-0.51;-0.03)</a:t>
                      </a:r>
                      <a:endParaRPr lang="en-US" sz="1400" dirty="0">
                        <a:solidFill>
                          <a:srgbClr val="000000"/>
                        </a:solidFill>
                        <a:effectLst/>
                        <a:latin typeface="+mn-lt"/>
                        <a:ea typeface="Times New Roman" panose="02020603050405020304" pitchFamily="18" charset="0"/>
                      </a:endParaRPr>
                    </a:p>
                  </a:txBody>
                  <a:tcPr marL="65327" marR="653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eaLnBrk="0" hangingPunct="0">
                        <a:buNone/>
                      </a:pPr>
                      <a:r>
                        <a:rPr lang="en-GB" sz="1400" dirty="0">
                          <a:solidFill>
                            <a:srgbClr val="000000"/>
                          </a:solidFill>
                          <a:effectLst/>
                          <a:latin typeface="+mn-lt"/>
                          <a:ea typeface="Times New Roman" panose="02020603050405020304" pitchFamily="18" charset="0"/>
                        </a:rPr>
                        <a:t>2.98(-0.52;6.47)</a:t>
                      </a:r>
                      <a:endParaRPr lang="en-US" sz="1400" dirty="0">
                        <a:solidFill>
                          <a:srgbClr val="000000"/>
                        </a:solidFill>
                        <a:effectLst/>
                        <a:latin typeface="+mn-lt"/>
                        <a:ea typeface="Times New Roman" panose="02020603050405020304" pitchFamily="18" charset="0"/>
                      </a:endParaRPr>
                    </a:p>
                  </a:txBody>
                  <a:tcPr marL="65327" marR="653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eaLnBrk="0" hangingPunct="0">
                        <a:buNone/>
                      </a:pPr>
                      <a:r>
                        <a:rPr lang="en-GB" sz="1400" b="1" dirty="0">
                          <a:solidFill>
                            <a:srgbClr val="000000"/>
                          </a:solidFill>
                          <a:effectLst/>
                          <a:latin typeface="+mn-lt"/>
                          <a:ea typeface="Times New Roman" panose="02020603050405020304" pitchFamily="18" charset="0"/>
                        </a:rPr>
                        <a:t>0.82(0.17;1.46)</a:t>
                      </a:r>
                      <a:endParaRPr lang="en-US" sz="1400" dirty="0">
                        <a:solidFill>
                          <a:srgbClr val="000000"/>
                        </a:solidFill>
                        <a:effectLst/>
                        <a:latin typeface="+mn-lt"/>
                        <a:ea typeface="Times New Roman" panose="02020603050405020304" pitchFamily="18" charset="0"/>
                      </a:endParaRPr>
                    </a:p>
                  </a:txBody>
                  <a:tcPr marL="65327" marR="653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24640737"/>
                  </a:ext>
                </a:extLst>
              </a:tr>
              <a:tr h="538584">
                <a:tc>
                  <a:txBody>
                    <a:bodyPr/>
                    <a:lstStyle/>
                    <a:p>
                      <a:pPr marL="0" marR="0" eaLnBrk="0" hangingPunct="0">
                        <a:buNone/>
                      </a:pPr>
                      <a:r>
                        <a:rPr lang="en-GB" sz="1400" b="1" dirty="0">
                          <a:solidFill>
                            <a:srgbClr val="000000"/>
                          </a:solidFill>
                          <a:effectLst/>
                          <a:latin typeface="+mn-lt"/>
                          <a:ea typeface="Times New Roman" panose="02020603050405020304" pitchFamily="18" charset="0"/>
                        </a:rPr>
                        <a:t>Affective problems </a:t>
                      </a:r>
                      <a:endParaRPr lang="en-US" sz="1400" dirty="0">
                        <a:solidFill>
                          <a:srgbClr val="000000"/>
                        </a:solidFill>
                        <a:effectLst/>
                        <a:latin typeface="+mn-lt"/>
                        <a:ea typeface="Times New Roman" panose="02020603050405020304" pitchFamily="18" charset="0"/>
                      </a:endParaRPr>
                    </a:p>
                  </a:txBody>
                  <a:tcPr marL="65327" marR="653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eaLnBrk="0" hangingPunct="0">
                        <a:buNone/>
                      </a:pPr>
                      <a:r>
                        <a:rPr lang="en-GB" sz="1400" dirty="0">
                          <a:solidFill>
                            <a:srgbClr val="000000"/>
                          </a:solidFill>
                          <a:effectLst/>
                          <a:latin typeface="+mn-lt"/>
                          <a:ea typeface="Times New Roman" panose="02020603050405020304" pitchFamily="18" charset="0"/>
                        </a:rPr>
                        <a:t> </a:t>
                      </a:r>
                      <a:endParaRPr lang="en-US" sz="1400" dirty="0">
                        <a:solidFill>
                          <a:srgbClr val="000000"/>
                        </a:solidFill>
                        <a:effectLst/>
                        <a:latin typeface="+mn-lt"/>
                        <a:ea typeface="Times New Roman" panose="02020603050405020304" pitchFamily="18" charset="0"/>
                      </a:endParaRPr>
                    </a:p>
                  </a:txBody>
                  <a:tcPr marL="65327" marR="653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eaLnBrk="0" hangingPunct="0">
                        <a:buNone/>
                      </a:pPr>
                      <a:r>
                        <a:rPr lang="en-GB" sz="1400">
                          <a:solidFill>
                            <a:srgbClr val="000000"/>
                          </a:solidFill>
                          <a:effectLst/>
                          <a:latin typeface="+mn-lt"/>
                          <a:ea typeface="Times New Roman" panose="02020603050405020304" pitchFamily="18" charset="0"/>
                        </a:rPr>
                        <a:t> </a:t>
                      </a:r>
                      <a:endParaRPr lang="en-US" sz="1400">
                        <a:solidFill>
                          <a:srgbClr val="000000"/>
                        </a:solidFill>
                        <a:effectLst/>
                        <a:latin typeface="+mn-lt"/>
                        <a:ea typeface="Times New Roman" panose="02020603050405020304" pitchFamily="18" charset="0"/>
                      </a:endParaRPr>
                    </a:p>
                  </a:txBody>
                  <a:tcPr marL="65327" marR="653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eaLnBrk="0" hangingPunct="0">
                        <a:buNone/>
                      </a:pPr>
                      <a:r>
                        <a:rPr lang="en-GB" sz="1400">
                          <a:solidFill>
                            <a:srgbClr val="000000"/>
                          </a:solidFill>
                          <a:effectLst/>
                          <a:latin typeface="+mn-lt"/>
                          <a:ea typeface="Times New Roman" panose="02020603050405020304" pitchFamily="18" charset="0"/>
                        </a:rPr>
                        <a:t> </a:t>
                      </a:r>
                      <a:endParaRPr lang="en-US" sz="1400">
                        <a:solidFill>
                          <a:srgbClr val="000000"/>
                        </a:solidFill>
                        <a:effectLst/>
                        <a:latin typeface="+mn-lt"/>
                        <a:ea typeface="Times New Roman" panose="02020603050405020304" pitchFamily="18" charset="0"/>
                      </a:endParaRPr>
                    </a:p>
                  </a:txBody>
                  <a:tcPr marL="65327" marR="653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eaLnBrk="0" hangingPunct="0">
                        <a:buNone/>
                      </a:pPr>
                      <a:r>
                        <a:rPr lang="en-GB" sz="1400">
                          <a:solidFill>
                            <a:srgbClr val="000000"/>
                          </a:solidFill>
                          <a:effectLst/>
                          <a:latin typeface="+mn-lt"/>
                          <a:ea typeface="Times New Roman" panose="02020603050405020304" pitchFamily="18" charset="0"/>
                        </a:rPr>
                        <a:t> </a:t>
                      </a:r>
                      <a:endParaRPr lang="en-US" sz="1400">
                        <a:solidFill>
                          <a:srgbClr val="000000"/>
                        </a:solidFill>
                        <a:effectLst/>
                        <a:latin typeface="+mn-lt"/>
                        <a:ea typeface="Times New Roman" panose="02020603050405020304" pitchFamily="18" charset="0"/>
                      </a:endParaRPr>
                    </a:p>
                  </a:txBody>
                  <a:tcPr marL="65327" marR="653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eaLnBrk="0" hangingPunct="0">
                        <a:buNone/>
                      </a:pPr>
                      <a:r>
                        <a:rPr lang="en-GB" sz="1400">
                          <a:solidFill>
                            <a:srgbClr val="000000"/>
                          </a:solidFill>
                          <a:effectLst/>
                          <a:latin typeface="+mn-lt"/>
                          <a:ea typeface="Times New Roman" panose="02020603050405020304" pitchFamily="18" charset="0"/>
                        </a:rPr>
                        <a:t> </a:t>
                      </a:r>
                      <a:endParaRPr lang="en-US" sz="1400">
                        <a:solidFill>
                          <a:srgbClr val="000000"/>
                        </a:solidFill>
                        <a:effectLst/>
                        <a:latin typeface="+mn-lt"/>
                        <a:ea typeface="Times New Roman" panose="02020603050405020304" pitchFamily="18" charset="0"/>
                      </a:endParaRPr>
                    </a:p>
                  </a:txBody>
                  <a:tcPr marL="65327" marR="653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eaLnBrk="0" hangingPunct="0">
                        <a:buNone/>
                      </a:pPr>
                      <a:r>
                        <a:rPr lang="en-GB" sz="1400" dirty="0">
                          <a:solidFill>
                            <a:srgbClr val="000000"/>
                          </a:solidFill>
                          <a:effectLst/>
                          <a:latin typeface="+mn-lt"/>
                          <a:ea typeface="Times New Roman" panose="02020603050405020304" pitchFamily="18" charset="0"/>
                        </a:rPr>
                        <a:t> </a:t>
                      </a:r>
                      <a:endParaRPr lang="en-US" sz="1400" dirty="0">
                        <a:solidFill>
                          <a:srgbClr val="000000"/>
                        </a:solidFill>
                        <a:effectLst/>
                        <a:latin typeface="+mn-lt"/>
                        <a:ea typeface="Times New Roman" panose="02020603050405020304" pitchFamily="18" charset="0"/>
                      </a:endParaRPr>
                    </a:p>
                  </a:txBody>
                  <a:tcPr marL="65327" marR="653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eaLnBrk="0" hangingPunct="0">
                        <a:buNone/>
                      </a:pPr>
                      <a:r>
                        <a:rPr lang="en-GB" sz="1400">
                          <a:solidFill>
                            <a:srgbClr val="000000"/>
                          </a:solidFill>
                          <a:effectLst/>
                          <a:latin typeface="+mn-lt"/>
                          <a:ea typeface="Times New Roman" panose="02020603050405020304" pitchFamily="18" charset="0"/>
                        </a:rPr>
                        <a:t> </a:t>
                      </a:r>
                      <a:endParaRPr lang="en-US" sz="1400">
                        <a:solidFill>
                          <a:srgbClr val="000000"/>
                        </a:solidFill>
                        <a:effectLst/>
                        <a:latin typeface="+mn-lt"/>
                        <a:ea typeface="Times New Roman" panose="02020603050405020304" pitchFamily="18" charset="0"/>
                      </a:endParaRPr>
                    </a:p>
                  </a:txBody>
                  <a:tcPr marL="65327" marR="653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45076604"/>
                  </a:ext>
                </a:extLst>
              </a:tr>
              <a:tr h="221693">
                <a:tc>
                  <a:txBody>
                    <a:bodyPr/>
                    <a:lstStyle/>
                    <a:p>
                      <a:pPr marL="0" marR="0" eaLnBrk="0" hangingPunct="0">
                        <a:buNone/>
                      </a:pPr>
                      <a:r>
                        <a:rPr lang="en-GB" sz="1400">
                          <a:solidFill>
                            <a:srgbClr val="000000"/>
                          </a:solidFill>
                          <a:effectLst/>
                          <a:latin typeface="+mn-lt"/>
                          <a:ea typeface="Times New Roman" panose="02020603050405020304" pitchFamily="18" charset="0"/>
                        </a:rPr>
                        <a:t>Never</a:t>
                      </a:r>
                      <a:endParaRPr lang="en-US" sz="1400">
                        <a:solidFill>
                          <a:srgbClr val="000000"/>
                        </a:solidFill>
                        <a:effectLst/>
                        <a:latin typeface="+mn-lt"/>
                        <a:ea typeface="Times New Roman" panose="02020603050405020304" pitchFamily="18" charset="0"/>
                      </a:endParaRPr>
                    </a:p>
                  </a:txBody>
                  <a:tcPr marL="65327" marR="653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eaLnBrk="0" hangingPunct="0">
                        <a:buNone/>
                      </a:pPr>
                      <a:r>
                        <a:rPr lang="en-GB" sz="1400">
                          <a:solidFill>
                            <a:srgbClr val="000000"/>
                          </a:solidFill>
                          <a:effectLst/>
                          <a:latin typeface="+mn-lt"/>
                          <a:ea typeface="Times New Roman" panose="02020603050405020304" pitchFamily="18" charset="0"/>
                        </a:rPr>
                        <a:t>Reference</a:t>
                      </a:r>
                      <a:endParaRPr lang="en-US" sz="1400">
                        <a:solidFill>
                          <a:srgbClr val="000000"/>
                        </a:solidFill>
                        <a:effectLst/>
                        <a:latin typeface="+mn-lt"/>
                        <a:ea typeface="Times New Roman" panose="02020603050405020304" pitchFamily="18" charset="0"/>
                      </a:endParaRPr>
                    </a:p>
                  </a:txBody>
                  <a:tcPr marL="65327" marR="653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eaLnBrk="0" hangingPunct="0">
                        <a:buNone/>
                      </a:pPr>
                      <a:r>
                        <a:rPr lang="en-GB" sz="1400">
                          <a:solidFill>
                            <a:srgbClr val="000000"/>
                          </a:solidFill>
                          <a:effectLst/>
                          <a:latin typeface="+mn-lt"/>
                          <a:ea typeface="Times New Roman" panose="02020603050405020304" pitchFamily="18" charset="0"/>
                        </a:rPr>
                        <a:t>Reference</a:t>
                      </a:r>
                      <a:endParaRPr lang="en-US" sz="1400">
                        <a:solidFill>
                          <a:srgbClr val="000000"/>
                        </a:solidFill>
                        <a:effectLst/>
                        <a:latin typeface="+mn-lt"/>
                        <a:ea typeface="Times New Roman" panose="02020603050405020304" pitchFamily="18" charset="0"/>
                      </a:endParaRPr>
                    </a:p>
                  </a:txBody>
                  <a:tcPr marL="65327" marR="653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eaLnBrk="0" hangingPunct="0">
                        <a:buNone/>
                      </a:pPr>
                      <a:r>
                        <a:rPr lang="en-GB" sz="1400">
                          <a:solidFill>
                            <a:srgbClr val="000000"/>
                          </a:solidFill>
                          <a:effectLst/>
                          <a:latin typeface="+mn-lt"/>
                          <a:ea typeface="Times New Roman" panose="02020603050405020304" pitchFamily="18" charset="0"/>
                        </a:rPr>
                        <a:t>Reference</a:t>
                      </a:r>
                      <a:endParaRPr lang="en-US" sz="1400">
                        <a:solidFill>
                          <a:srgbClr val="000000"/>
                        </a:solidFill>
                        <a:effectLst/>
                        <a:latin typeface="+mn-lt"/>
                        <a:ea typeface="Times New Roman" panose="02020603050405020304" pitchFamily="18" charset="0"/>
                      </a:endParaRPr>
                    </a:p>
                  </a:txBody>
                  <a:tcPr marL="65327" marR="653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eaLnBrk="0" hangingPunct="0">
                        <a:buNone/>
                      </a:pPr>
                      <a:r>
                        <a:rPr lang="en-GB" sz="1400">
                          <a:solidFill>
                            <a:srgbClr val="000000"/>
                          </a:solidFill>
                          <a:effectLst/>
                          <a:latin typeface="+mn-lt"/>
                          <a:ea typeface="Times New Roman" panose="02020603050405020304" pitchFamily="18" charset="0"/>
                        </a:rPr>
                        <a:t>Reference</a:t>
                      </a:r>
                      <a:endParaRPr lang="en-US" sz="1400">
                        <a:solidFill>
                          <a:srgbClr val="000000"/>
                        </a:solidFill>
                        <a:effectLst/>
                        <a:latin typeface="+mn-lt"/>
                        <a:ea typeface="Times New Roman" panose="02020603050405020304" pitchFamily="18" charset="0"/>
                      </a:endParaRPr>
                    </a:p>
                  </a:txBody>
                  <a:tcPr marL="65327" marR="653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eaLnBrk="0" hangingPunct="0">
                        <a:buNone/>
                      </a:pPr>
                      <a:r>
                        <a:rPr lang="en-GB" sz="1400">
                          <a:solidFill>
                            <a:srgbClr val="000000"/>
                          </a:solidFill>
                          <a:effectLst/>
                          <a:latin typeface="+mn-lt"/>
                          <a:ea typeface="Times New Roman" panose="02020603050405020304" pitchFamily="18" charset="0"/>
                        </a:rPr>
                        <a:t>Reference</a:t>
                      </a:r>
                      <a:endParaRPr lang="en-US" sz="1400">
                        <a:solidFill>
                          <a:srgbClr val="000000"/>
                        </a:solidFill>
                        <a:effectLst/>
                        <a:latin typeface="+mn-lt"/>
                        <a:ea typeface="Times New Roman" panose="02020603050405020304" pitchFamily="18" charset="0"/>
                      </a:endParaRPr>
                    </a:p>
                  </a:txBody>
                  <a:tcPr marL="65327" marR="653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eaLnBrk="0" hangingPunct="0">
                        <a:buNone/>
                      </a:pPr>
                      <a:r>
                        <a:rPr lang="en-GB" sz="1400">
                          <a:solidFill>
                            <a:srgbClr val="000000"/>
                          </a:solidFill>
                          <a:effectLst/>
                          <a:latin typeface="+mn-lt"/>
                          <a:ea typeface="Times New Roman" panose="02020603050405020304" pitchFamily="18" charset="0"/>
                        </a:rPr>
                        <a:t>Reference</a:t>
                      </a:r>
                      <a:endParaRPr lang="en-US" sz="1400">
                        <a:solidFill>
                          <a:srgbClr val="000000"/>
                        </a:solidFill>
                        <a:effectLst/>
                        <a:latin typeface="+mn-lt"/>
                        <a:ea typeface="Times New Roman" panose="02020603050405020304" pitchFamily="18" charset="0"/>
                      </a:endParaRPr>
                    </a:p>
                  </a:txBody>
                  <a:tcPr marL="65327" marR="653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eaLnBrk="0" hangingPunct="0">
                        <a:buNone/>
                      </a:pPr>
                      <a:r>
                        <a:rPr lang="en-GB" sz="1400" dirty="0">
                          <a:solidFill>
                            <a:srgbClr val="000000"/>
                          </a:solidFill>
                          <a:effectLst/>
                          <a:latin typeface="+mn-lt"/>
                          <a:ea typeface="Times New Roman" panose="02020603050405020304" pitchFamily="18" charset="0"/>
                        </a:rPr>
                        <a:t>Reference</a:t>
                      </a:r>
                      <a:endParaRPr lang="en-US" sz="1400" dirty="0">
                        <a:solidFill>
                          <a:srgbClr val="000000"/>
                        </a:solidFill>
                        <a:effectLst/>
                        <a:latin typeface="+mn-lt"/>
                        <a:ea typeface="Times New Roman" panose="02020603050405020304" pitchFamily="18" charset="0"/>
                      </a:endParaRPr>
                    </a:p>
                  </a:txBody>
                  <a:tcPr marL="65327" marR="653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59122619"/>
                  </a:ext>
                </a:extLst>
              </a:tr>
              <a:tr h="443387">
                <a:tc>
                  <a:txBody>
                    <a:bodyPr/>
                    <a:lstStyle/>
                    <a:p>
                      <a:pPr marL="0" marR="0" eaLnBrk="0" hangingPunct="0">
                        <a:buNone/>
                      </a:pPr>
                      <a:r>
                        <a:rPr lang="en-GB" sz="1400" dirty="0">
                          <a:solidFill>
                            <a:srgbClr val="000000"/>
                          </a:solidFill>
                          <a:effectLst/>
                          <a:latin typeface="+mn-lt"/>
                          <a:ea typeface="Times New Roman" panose="02020603050405020304" pitchFamily="18" charset="0"/>
                        </a:rPr>
                        <a:t>Once </a:t>
                      </a:r>
                      <a:endParaRPr lang="en-US" sz="1400" dirty="0">
                        <a:solidFill>
                          <a:srgbClr val="000000"/>
                        </a:solidFill>
                        <a:effectLst/>
                        <a:latin typeface="+mn-lt"/>
                        <a:ea typeface="Times New Roman" panose="02020603050405020304" pitchFamily="18" charset="0"/>
                      </a:endParaRPr>
                    </a:p>
                  </a:txBody>
                  <a:tcPr marL="65327" marR="653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eaLnBrk="0" hangingPunct="0">
                        <a:buNone/>
                      </a:pPr>
                      <a:r>
                        <a:rPr lang="en-GB" sz="1400" b="1" dirty="0">
                          <a:solidFill>
                            <a:srgbClr val="000000"/>
                          </a:solidFill>
                          <a:effectLst/>
                          <a:latin typeface="+mn-lt"/>
                          <a:ea typeface="Times New Roman" panose="02020603050405020304" pitchFamily="18" charset="0"/>
                        </a:rPr>
                        <a:t>-0.81(-1.48;-0.14)</a:t>
                      </a:r>
                      <a:endParaRPr lang="en-US" sz="1400" dirty="0">
                        <a:solidFill>
                          <a:srgbClr val="000000"/>
                        </a:solidFill>
                        <a:effectLst/>
                        <a:latin typeface="+mn-lt"/>
                        <a:ea typeface="Times New Roman" panose="02020603050405020304" pitchFamily="18" charset="0"/>
                      </a:endParaRPr>
                    </a:p>
                  </a:txBody>
                  <a:tcPr marL="65327" marR="653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eaLnBrk="0" hangingPunct="0">
                        <a:buNone/>
                      </a:pPr>
                      <a:r>
                        <a:rPr lang="en-GB" sz="1400" dirty="0">
                          <a:solidFill>
                            <a:srgbClr val="000000"/>
                          </a:solidFill>
                          <a:effectLst/>
                          <a:latin typeface="+mn-lt"/>
                          <a:ea typeface="Times New Roman" panose="02020603050405020304" pitchFamily="18" charset="0"/>
                        </a:rPr>
                        <a:t>-8.36(-16.81;0.08)</a:t>
                      </a:r>
                      <a:endParaRPr lang="en-US" sz="1400" dirty="0">
                        <a:solidFill>
                          <a:srgbClr val="000000"/>
                        </a:solidFill>
                        <a:effectLst/>
                        <a:latin typeface="+mn-lt"/>
                        <a:ea typeface="Times New Roman" panose="02020603050405020304" pitchFamily="18" charset="0"/>
                      </a:endParaRPr>
                    </a:p>
                  </a:txBody>
                  <a:tcPr marL="65327" marR="653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eaLnBrk="0" hangingPunct="0">
                        <a:buNone/>
                      </a:pPr>
                      <a:r>
                        <a:rPr lang="en-GB" sz="1400" b="1" dirty="0">
                          <a:solidFill>
                            <a:srgbClr val="000000"/>
                          </a:solidFill>
                          <a:effectLst/>
                          <a:latin typeface="+mn-lt"/>
                          <a:ea typeface="Times New Roman" panose="02020603050405020304" pitchFamily="18" charset="0"/>
                        </a:rPr>
                        <a:t>-0.98(-1.58;-0.39)</a:t>
                      </a:r>
                      <a:endParaRPr lang="en-US" sz="1400" dirty="0">
                        <a:solidFill>
                          <a:srgbClr val="000000"/>
                        </a:solidFill>
                        <a:effectLst/>
                        <a:latin typeface="+mn-lt"/>
                        <a:ea typeface="Times New Roman" panose="02020603050405020304" pitchFamily="18" charset="0"/>
                      </a:endParaRPr>
                    </a:p>
                  </a:txBody>
                  <a:tcPr marL="65327" marR="653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eaLnBrk="0" hangingPunct="0">
                        <a:buNone/>
                      </a:pPr>
                      <a:r>
                        <a:rPr lang="en-GB" sz="1400" b="1" dirty="0">
                          <a:solidFill>
                            <a:srgbClr val="000000"/>
                          </a:solidFill>
                          <a:effectLst/>
                          <a:latin typeface="+mn-lt"/>
                          <a:ea typeface="Times New Roman" panose="02020603050405020304" pitchFamily="18" charset="0"/>
                        </a:rPr>
                        <a:t>-1.04(-1.77;-0.30)</a:t>
                      </a:r>
                      <a:endParaRPr lang="en-US" sz="1400" dirty="0">
                        <a:solidFill>
                          <a:srgbClr val="000000"/>
                        </a:solidFill>
                        <a:effectLst/>
                        <a:latin typeface="+mn-lt"/>
                        <a:ea typeface="Times New Roman" panose="02020603050405020304" pitchFamily="18" charset="0"/>
                      </a:endParaRPr>
                    </a:p>
                  </a:txBody>
                  <a:tcPr marL="65327" marR="653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eaLnBrk="0" hangingPunct="0">
                        <a:buNone/>
                      </a:pPr>
                      <a:r>
                        <a:rPr lang="en-GB" sz="1400" dirty="0">
                          <a:solidFill>
                            <a:srgbClr val="000000"/>
                          </a:solidFill>
                          <a:effectLst/>
                          <a:latin typeface="+mn-lt"/>
                          <a:ea typeface="Times New Roman" panose="02020603050405020304" pitchFamily="18" charset="0"/>
                        </a:rPr>
                        <a:t>-0.18(-0.43;0.07)</a:t>
                      </a:r>
                      <a:endParaRPr lang="en-US" sz="1400" dirty="0">
                        <a:solidFill>
                          <a:srgbClr val="000000"/>
                        </a:solidFill>
                        <a:effectLst/>
                        <a:latin typeface="+mn-lt"/>
                        <a:ea typeface="Times New Roman" panose="02020603050405020304" pitchFamily="18" charset="0"/>
                      </a:endParaRPr>
                    </a:p>
                  </a:txBody>
                  <a:tcPr marL="65327" marR="653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eaLnBrk="0" hangingPunct="0">
                        <a:buNone/>
                      </a:pPr>
                      <a:r>
                        <a:rPr lang="en-GB" sz="1400" dirty="0">
                          <a:solidFill>
                            <a:srgbClr val="000000"/>
                          </a:solidFill>
                          <a:effectLst/>
                          <a:latin typeface="+mn-lt"/>
                          <a:ea typeface="Times New Roman" panose="02020603050405020304" pitchFamily="18" charset="0"/>
                        </a:rPr>
                        <a:t>3.31(-0.47;7.09)</a:t>
                      </a:r>
                      <a:endParaRPr lang="en-US" sz="1400" dirty="0">
                        <a:solidFill>
                          <a:srgbClr val="000000"/>
                        </a:solidFill>
                        <a:effectLst/>
                        <a:latin typeface="+mn-lt"/>
                        <a:ea typeface="Times New Roman" panose="02020603050405020304" pitchFamily="18" charset="0"/>
                      </a:endParaRPr>
                    </a:p>
                  </a:txBody>
                  <a:tcPr marL="65327" marR="653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eaLnBrk="0" hangingPunct="0">
                        <a:buNone/>
                      </a:pPr>
                      <a:r>
                        <a:rPr lang="en-GB" sz="1400" dirty="0">
                          <a:solidFill>
                            <a:srgbClr val="000000"/>
                          </a:solidFill>
                          <a:effectLst/>
                          <a:latin typeface="+mn-lt"/>
                          <a:ea typeface="Times New Roman" panose="02020603050405020304" pitchFamily="18" charset="0"/>
                        </a:rPr>
                        <a:t>0.50(-0.19;1.18)</a:t>
                      </a:r>
                      <a:endParaRPr lang="en-US" sz="1400" dirty="0">
                        <a:solidFill>
                          <a:srgbClr val="000000"/>
                        </a:solidFill>
                        <a:effectLst/>
                        <a:latin typeface="+mn-lt"/>
                        <a:ea typeface="Times New Roman" panose="02020603050405020304" pitchFamily="18" charset="0"/>
                      </a:endParaRPr>
                    </a:p>
                  </a:txBody>
                  <a:tcPr marL="65327" marR="653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56201248"/>
                  </a:ext>
                </a:extLst>
              </a:tr>
              <a:tr h="443387">
                <a:tc>
                  <a:txBody>
                    <a:bodyPr/>
                    <a:lstStyle/>
                    <a:p>
                      <a:pPr marL="0" marR="0" eaLnBrk="0" hangingPunct="0">
                        <a:buNone/>
                      </a:pPr>
                      <a:r>
                        <a:rPr lang="en-GB" sz="1400">
                          <a:solidFill>
                            <a:srgbClr val="000000"/>
                          </a:solidFill>
                          <a:effectLst/>
                          <a:latin typeface="+mn-lt"/>
                          <a:ea typeface="Times New Roman" panose="02020603050405020304" pitchFamily="18" charset="0"/>
                        </a:rPr>
                        <a:t>Twice or more</a:t>
                      </a:r>
                      <a:endParaRPr lang="en-US" sz="1400">
                        <a:solidFill>
                          <a:srgbClr val="000000"/>
                        </a:solidFill>
                        <a:effectLst/>
                        <a:latin typeface="+mn-lt"/>
                        <a:ea typeface="Times New Roman" panose="02020603050405020304" pitchFamily="18" charset="0"/>
                      </a:endParaRPr>
                    </a:p>
                  </a:txBody>
                  <a:tcPr marL="65327" marR="653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eaLnBrk="0" hangingPunct="0">
                        <a:buNone/>
                      </a:pPr>
                      <a:r>
                        <a:rPr lang="en-GB" sz="1400" b="1" dirty="0">
                          <a:solidFill>
                            <a:srgbClr val="000000"/>
                          </a:solidFill>
                          <a:effectLst/>
                          <a:latin typeface="+mn-lt"/>
                          <a:ea typeface="Times New Roman" panose="02020603050405020304" pitchFamily="18" charset="0"/>
                        </a:rPr>
                        <a:t>-1.26(-2.08;-0.43)</a:t>
                      </a:r>
                      <a:endParaRPr lang="en-US" sz="1400" dirty="0">
                        <a:solidFill>
                          <a:srgbClr val="000000"/>
                        </a:solidFill>
                        <a:effectLst/>
                        <a:latin typeface="+mn-lt"/>
                        <a:ea typeface="Times New Roman" panose="02020603050405020304" pitchFamily="18" charset="0"/>
                      </a:endParaRPr>
                    </a:p>
                  </a:txBody>
                  <a:tcPr marL="65327" marR="653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eaLnBrk="0" hangingPunct="0">
                        <a:buNone/>
                      </a:pPr>
                      <a:r>
                        <a:rPr lang="en-GB" sz="1400" b="1" dirty="0">
                          <a:solidFill>
                            <a:srgbClr val="000000"/>
                          </a:solidFill>
                          <a:effectLst/>
                          <a:latin typeface="+mn-lt"/>
                          <a:ea typeface="Times New Roman" panose="02020603050405020304" pitchFamily="18" charset="0"/>
                        </a:rPr>
                        <a:t>-14.19(-23.68;-4.69)</a:t>
                      </a:r>
                      <a:endParaRPr lang="en-US" sz="1400" dirty="0">
                        <a:solidFill>
                          <a:srgbClr val="000000"/>
                        </a:solidFill>
                        <a:effectLst/>
                        <a:latin typeface="+mn-lt"/>
                        <a:ea typeface="Times New Roman" panose="02020603050405020304" pitchFamily="18" charset="0"/>
                      </a:endParaRPr>
                    </a:p>
                  </a:txBody>
                  <a:tcPr marL="65327" marR="653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eaLnBrk="0" hangingPunct="0">
                        <a:buNone/>
                      </a:pPr>
                      <a:r>
                        <a:rPr lang="en-GB" sz="1400" b="1" dirty="0">
                          <a:solidFill>
                            <a:srgbClr val="000000"/>
                          </a:solidFill>
                          <a:effectLst/>
                          <a:latin typeface="+mn-lt"/>
                          <a:ea typeface="Times New Roman" panose="02020603050405020304" pitchFamily="18" charset="0"/>
                        </a:rPr>
                        <a:t>-1.23(-1.88;-0.58)</a:t>
                      </a:r>
                      <a:endParaRPr lang="en-US" sz="1400" dirty="0">
                        <a:solidFill>
                          <a:srgbClr val="000000"/>
                        </a:solidFill>
                        <a:effectLst/>
                        <a:latin typeface="+mn-lt"/>
                        <a:ea typeface="Times New Roman" panose="02020603050405020304" pitchFamily="18" charset="0"/>
                      </a:endParaRPr>
                    </a:p>
                  </a:txBody>
                  <a:tcPr marL="65327" marR="653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eaLnBrk="0" hangingPunct="0">
                        <a:buNone/>
                      </a:pPr>
                      <a:r>
                        <a:rPr lang="en-GB" sz="1400" b="1" dirty="0">
                          <a:solidFill>
                            <a:srgbClr val="000000"/>
                          </a:solidFill>
                          <a:effectLst/>
                          <a:latin typeface="+mn-lt"/>
                          <a:ea typeface="Times New Roman" panose="02020603050405020304" pitchFamily="18" charset="0"/>
                        </a:rPr>
                        <a:t>-1.90(-2.82;-0.98)</a:t>
                      </a:r>
                      <a:endParaRPr lang="en-US" sz="1400" dirty="0">
                        <a:solidFill>
                          <a:srgbClr val="000000"/>
                        </a:solidFill>
                        <a:effectLst/>
                        <a:latin typeface="+mn-lt"/>
                        <a:ea typeface="Times New Roman" panose="02020603050405020304" pitchFamily="18" charset="0"/>
                      </a:endParaRPr>
                    </a:p>
                  </a:txBody>
                  <a:tcPr marL="65327" marR="653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eaLnBrk="0" hangingPunct="0">
                        <a:buNone/>
                      </a:pPr>
                      <a:r>
                        <a:rPr lang="en-GB" sz="1400" dirty="0">
                          <a:solidFill>
                            <a:srgbClr val="000000"/>
                          </a:solidFill>
                          <a:effectLst/>
                          <a:latin typeface="+mn-lt"/>
                          <a:ea typeface="Times New Roman" panose="02020603050405020304" pitchFamily="18" charset="0"/>
                        </a:rPr>
                        <a:t>0.31(-0.06;0.68)</a:t>
                      </a:r>
                      <a:endParaRPr lang="en-US" sz="1400" dirty="0">
                        <a:solidFill>
                          <a:srgbClr val="000000"/>
                        </a:solidFill>
                        <a:effectLst/>
                        <a:latin typeface="+mn-lt"/>
                        <a:ea typeface="Times New Roman" panose="02020603050405020304" pitchFamily="18" charset="0"/>
                      </a:endParaRPr>
                    </a:p>
                  </a:txBody>
                  <a:tcPr marL="65327" marR="653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eaLnBrk="0" hangingPunct="0">
                        <a:buNone/>
                      </a:pPr>
                      <a:r>
                        <a:rPr lang="en-GB" sz="1400" dirty="0">
                          <a:solidFill>
                            <a:srgbClr val="000000"/>
                          </a:solidFill>
                          <a:effectLst/>
                          <a:latin typeface="+mn-lt"/>
                          <a:ea typeface="Times New Roman" panose="02020603050405020304" pitchFamily="18" charset="0"/>
                        </a:rPr>
                        <a:t>2.07(-3.34;7.47)</a:t>
                      </a:r>
                      <a:endParaRPr lang="en-US" sz="1400" dirty="0">
                        <a:solidFill>
                          <a:srgbClr val="000000"/>
                        </a:solidFill>
                        <a:effectLst/>
                        <a:latin typeface="+mn-lt"/>
                        <a:ea typeface="Times New Roman" panose="02020603050405020304" pitchFamily="18" charset="0"/>
                      </a:endParaRPr>
                    </a:p>
                  </a:txBody>
                  <a:tcPr marL="65327" marR="653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eaLnBrk="0" hangingPunct="0">
                        <a:buNone/>
                      </a:pPr>
                      <a:r>
                        <a:rPr lang="en-GB" sz="1400" dirty="0">
                          <a:solidFill>
                            <a:srgbClr val="000000"/>
                          </a:solidFill>
                          <a:effectLst/>
                          <a:latin typeface="+mn-lt"/>
                          <a:ea typeface="Times New Roman" panose="02020603050405020304" pitchFamily="18" charset="0"/>
                        </a:rPr>
                        <a:t>0.42(-0.54;1.39)</a:t>
                      </a:r>
                      <a:endParaRPr lang="en-US" sz="1400" dirty="0">
                        <a:solidFill>
                          <a:srgbClr val="000000"/>
                        </a:solidFill>
                        <a:effectLst/>
                        <a:latin typeface="+mn-lt"/>
                        <a:ea typeface="Times New Roman" panose="02020603050405020304" pitchFamily="18" charset="0"/>
                      </a:endParaRPr>
                    </a:p>
                  </a:txBody>
                  <a:tcPr marL="65327" marR="653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47918970"/>
                  </a:ext>
                </a:extLst>
              </a:tr>
            </a:tbl>
          </a:graphicData>
        </a:graphic>
      </p:graphicFrame>
      <p:sp>
        <p:nvSpPr>
          <p:cNvPr id="9" name="TextBox 8">
            <a:extLst>
              <a:ext uri="{FF2B5EF4-FFF2-40B4-BE49-F238E27FC236}">
                <a16:creationId xmlns:a16="http://schemas.microsoft.com/office/drawing/2014/main" id="{69064C45-0396-0AA8-8408-45CD30B59FAD}"/>
              </a:ext>
            </a:extLst>
          </p:cNvPr>
          <p:cNvSpPr txBox="1"/>
          <p:nvPr/>
        </p:nvSpPr>
        <p:spPr>
          <a:xfrm>
            <a:off x="94805" y="5722718"/>
            <a:ext cx="12002387" cy="767133"/>
          </a:xfrm>
          <a:prstGeom prst="rect">
            <a:avLst/>
          </a:prstGeom>
          <a:noFill/>
        </p:spPr>
        <p:txBody>
          <a:bodyPr wrap="square">
            <a:spAutoFit/>
          </a:bodyPr>
          <a:lstStyle/>
          <a:p>
            <a:pPr marL="0" marR="0">
              <a:lnSpc>
                <a:spcPct val="107000"/>
              </a:lnSpc>
              <a:spcAft>
                <a:spcPts val="800"/>
              </a:spcAft>
              <a:buNone/>
            </a:pPr>
            <a:r>
              <a:rPr lang="en-GB" sz="1400" dirty="0">
                <a:effectLst/>
                <a:ea typeface="Aptos" panose="020B0004020202020204" pitchFamily="34" charset="0"/>
                <a:cs typeface="Times New Roman" panose="02020603050405020304" pitchFamily="18" charset="0"/>
              </a:rPr>
              <a:t>ACE-III indicates Addenbrooke's Cognitive Examination III; B, unstandardized regression coefficient; CI, confidence interval; SEP, socioeconomic position. Analyses are adjusted for sex and childhood cognitive function. Analyses including change are additionally adjusted for baseline score. Statistically significant associations using a two-sided p-value &lt; 0.05 are presented in bold.</a:t>
            </a:r>
            <a:endParaRPr lang="en-US" sz="1400" dirty="0">
              <a:effectLst/>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5526510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E0F46-A1E4-EAD8-D2A6-B8D23C850DF6}"/>
              </a:ext>
            </a:extLst>
          </p:cNvPr>
          <p:cNvSpPr>
            <a:spLocks noGrp="1"/>
          </p:cNvSpPr>
          <p:nvPr>
            <p:ph type="title"/>
          </p:nvPr>
        </p:nvSpPr>
        <p:spPr/>
        <p:txBody>
          <a:bodyPr>
            <a:normAutofit/>
          </a:bodyPr>
          <a:lstStyle/>
          <a:p>
            <a:r>
              <a:rPr lang="en-US" sz="2800" dirty="0"/>
              <a:t>Results 1 – </a:t>
            </a:r>
            <a:r>
              <a:rPr lang="en-US" dirty="0"/>
              <a:t>Childhood SEP and accumulative affective problems</a:t>
            </a:r>
          </a:p>
        </p:txBody>
      </p:sp>
      <p:graphicFrame>
        <p:nvGraphicFramePr>
          <p:cNvPr id="3" name="Table 2">
            <a:extLst>
              <a:ext uri="{FF2B5EF4-FFF2-40B4-BE49-F238E27FC236}">
                <a16:creationId xmlns:a16="http://schemas.microsoft.com/office/drawing/2014/main" id="{90691ABE-C84C-5113-E12A-47230D729E38}"/>
              </a:ext>
            </a:extLst>
          </p:cNvPr>
          <p:cNvGraphicFramePr>
            <a:graphicFrameLocks noGrp="1"/>
          </p:cNvGraphicFramePr>
          <p:nvPr>
            <p:extLst>
              <p:ext uri="{D42A27DB-BD31-4B8C-83A1-F6EECF244321}">
                <p14:modId xmlns:p14="http://schemas.microsoft.com/office/powerpoint/2010/main" val="1232916094"/>
              </p:ext>
            </p:extLst>
          </p:nvPr>
        </p:nvGraphicFramePr>
        <p:xfrm>
          <a:off x="321993" y="1434587"/>
          <a:ext cx="11129272" cy="3988825"/>
        </p:xfrm>
        <a:graphic>
          <a:graphicData uri="http://schemas.openxmlformats.org/drawingml/2006/table">
            <a:tbl>
              <a:tblPr firstRow="1" firstCol="1" bandRow="1"/>
              <a:tblGrid>
                <a:gridCol w="4627551">
                  <a:extLst>
                    <a:ext uri="{9D8B030D-6E8A-4147-A177-3AD203B41FA5}">
                      <a16:colId xmlns:a16="http://schemas.microsoft.com/office/drawing/2014/main" val="2337375675"/>
                    </a:ext>
                  </a:extLst>
                </a:gridCol>
                <a:gridCol w="3289813">
                  <a:extLst>
                    <a:ext uri="{9D8B030D-6E8A-4147-A177-3AD203B41FA5}">
                      <a16:colId xmlns:a16="http://schemas.microsoft.com/office/drawing/2014/main" val="3465655615"/>
                    </a:ext>
                  </a:extLst>
                </a:gridCol>
                <a:gridCol w="3211908">
                  <a:extLst>
                    <a:ext uri="{9D8B030D-6E8A-4147-A177-3AD203B41FA5}">
                      <a16:colId xmlns:a16="http://schemas.microsoft.com/office/drawing/2014/main" val="3850366724"/>
                    </a:ext>
                  </a:extLst>
                </a:gridCol>
              </a:tblGrid>
              <a:tr h="522565">
                <a:tc>
                  <a:txBody>
                    <a:bodyPr/>
                    <a:lstStyle/>
                    <a:p>
                      <a:pPr marL="0" marR="0" eaLnBrk="0" hangingPunct="0">
                        <a:buNone/>
                      </a:pPr>
                      <a:r>
                        <a:rPr lang="en-US" sz="1400" b="1" dirty="0">
                          <a:solidFill>
                            <a:srgbClr val="000000"/>
                          </a:solidFill>
                          <a:effectLst/>
                          <a:latin typeface="+mn-lt"/>
                          <a:ea typeface="Times New Roman" panose="02020603050405020304" pitchFamily="18" charset="0"/>
                          <a:cs typeface="Times New Roman" panose="02020603050405020304" pitchFamily="18" charset="0"/>
                        </a:rPr>
                        <a:t>Model</a:t>
                      </a:r>
                      <a:endParaRPr lang="en-US" sz="1400" dirty="0">
                        <a:solidFill>
                          <a:srgbClr val="000000"/>
                        </a:solidFill>
                        <a:effectLst/>
                        <a:latin typeface="+mn-lt"/>
                        <a:ea typeface="Times New Roman" panose="02020603050405020304" pitchFamily="18" charset="0"/>
                        <a:cs typeface="Times New Roman" panose="02020603050405020304" pitchFamily="18" charset="0"/>
                      </a:endParaRPr>
                    </a:p>
                    <a:p>
                      <a:pPr marL="0" marR="0" eaLnBrk="0" hangingPunct="0">
                        <a:buNone/>
                      </a:pPr>
                      <a:r>
                        <a:rPr lang="en-US" sz="1400" b="1" dirty="0">
                          <a:solidFill>
                            <a:srgbClr val="000000"/>
                          </a:solidFill>
                          <a:effectLst/>
                          <a:latin typeface="+mn-lt"/>
                          <a:ea typeface="Times New Roman" panose="02020603050405020304" pitchFamily="18" charset="0"/>
                          <a:cs typeface="Times New Roman" panose="02020603050405020304" pitchFamily="18" charset="0"/>
                        </a:rPr>
                        <a:t> </a:t>
                      </a:r>
                      <a:endParaRPr lang="en-US" sz="14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eaLnBrk="0" hangingPunct="0">
                        <a:buNone/>
                      </a:pPr>
                      <a:r>
                        <a:rPr lang="en-US" sz="1400" b="1">
                          <a:solidFill>
                            <a:srgbClr val="000000"/>
                          </a:solidFill>
                          <a:effectLst/>
                          <a:latin typeface="+mn-lt"/>
                          <a:ea typeface="Times New Roman" panose="02020603050405020304" pitchFamily="18" charset="0"/>
                          <a:cs typeface="Times New Roman" panose="02020603050405020304" pitchFamily="18" charset="0"/>
                        </a:rPr>
                        <a:t>Once affective problems </a:t>
                      </a:r>
                      <a:r>
                        <a:rPr lang="en-US" sz="1400" b="1" baseline="30000">
                          <a:solidFill>
                            <a:srgbClr val="000000"/>
                          </a:solidFill>
                          <a:effectLst/>
                          <a:latin typeface="+mn-lt"/>
                          <a:ea typeface="Times New Roman" panose="02020603050405020304" pitchFamily="18" charset="0"/>
                          <a:cs typeface="Times New Roman" panose="02020603050405020304" pitchFamily="18" charset="0"/>
                        </a:rPr>
                        <a:t>a</a:t>
                      </a:r>
                      <a:endParaRPr lang="en-US" sz="1400">
                        <a:solidFill>
                          <a:srgbClr val="000000"/>
                        </a:solidFill>
                        <a:effectLst/>
                        <a:latin typeface="+mn-lt"/>
                        <a:ea typeface="Times New Roman" panose="02020603050405020304" pitchFamily="18" charset="0"/>
                        <a:cs typeface="Times New Roman" panose="02020603050405020304" pitchFamily="18" charset="0"/>
                      </a:endParaRPr>
                    </a:p>
                    <a:p>
                      <a:pPr marL="0" marR="0" algn="ctr" eaLnBrk="0" hangingPunct="0">
                        <a:buNone/>
                      </a:pPr>
                      <a:r>
                        <a:rPr lang="en-US" sz="1400" b="1">
                          <a:solidFill>
                            <a:srgbClr val="000000"/>
                          </a:solidFill>
                          <a:effectLst/>
                          <a:latin typeface="+mn-lt"/>
                          <a:ea typeface="Times New Roman" panose="02020603050405020304" pitchFamily="18" charset="0"/>
                          <a:cs typeface="Times New Roman" panose="02020603050405020304" pitchFamily="18" charset="0"/>
                        </a:rPr>
                        <a:t>OR (95% CI)</a:t>
                      </a:r>
                      <a:endParaRPr lang="en-US" sz="140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eaLnBrk="0" hangingPunct="0">
                        <a:buNone/>
                      </a:pPr>
                      <a:r>
                        <a:rPr lang="en-US" sz="1400" b="1">
                          <a:solidFill>
                            <a:srgbClr val="000000"/>
                          </a:solidFill>
                          <a:effectLst/>
                          <a:latin typeface="+mn-lt"/>
                          <a:ea typeface="Times New Roman" panose="02020603050405020304" pitchFamily="18" charset="0"/>
                          <a:cs typeface="Times New Roman" panose="02020603050405020304" pitchFamily="18" charset="0"/>
                        </a:rPr>
                        <a:t>Twice or more affective problems </a:t>
                      </a:r>
                      <a:r>
                        <a:rPr lang="en-US" sz="1400" b="1" baseline="30000">
                          <a:solidFill>
                            <a:srgbClr val="000000"/>
                          </a:solidFill>
                          <a:effectLst/>
                          <a:latin typeface="+mn-lt"/>
                          <a:ea typeface="Times New Roman" panose="02020603050405020304" pitchFamily="18" charset="0"/>
                          <a:cs typeface="Times New Roman" panose="02020603050405020304" pitchFamily="18" charset="0"/>
                        </a:rPr>
                        <a:t>a</a:t>
                      </a:r>
                      <a:endParaRPr lang="en-US" sz="1400">
                        <a:solidFill>
                          <a:srgbClr val="000000"/>
                        </a:solidFill>
                        <a:effectLst/>
                        <a:latin typeface="+mn-lt"/>
                        <a:ea typeface="Times New Roman" panose="02020603050405020304" pitchFamily="18" charset="0"/>
                        <a:cs typeface="Times New Roman" panose="02020603050405020304" pitchFamily="18" charset="0"/>
                      </a:endParaRPr>
                    </a:p>
                    <a:p>
                      <a:pPr marL="0" marR="0" algn="ctr" eaLnBrk="0" hangingPunct="0">
                        <a:buNone/>
                      </a:pPr>
                      <a:r>
                        <a:rPr lang="en-US" sz="1400" b="1">
                          <a:solidFill>
                            <a:srgbClr val="000000"/>
                          </a:solidFill>
                          <a:effectLst/>
                          <a:latin typeface="+mn-lt"/>
                          <a:ea typeface="Times New Roman" panose="02020603050405020304" pitchFamily="18" charset="0"/>
                          <a:cs typeface="Times New Roman" panose="02020603050405020304" pitchFamily="18" charset="0"/>
                        </a:rPr>
                        <a:t>OR (95% CI)</a:t>
                      </a:r>
                      <a:endParaRPr lang="en-US" sz="140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75327335"/>
                  </a:ext>
                </a:extLst>
              </a:tr>
              <a:tr h="261282">
                <a:tc>
                  <a:txBody>
                    <a:bodyPr/>
                    <a:lstStyle/>
                    <a:p>
                      <a:pPr marL="0" marR="0" eaLnBrk="0" hangingPunct="0">
                        <a:buNone/>
                      </a:pPr>
                      <a:r>
                        <a:rPr lang="en-US" sz="1400" b="1" dirty="0">
                          <a:solidFill>
                            <a:schemeClr val="bg1">
                              <a:lumMod val="65000"/>
                            </a:schemeClr>
                          </a:solidFill>
                          <a:effectLst/>
                          <a:latin typeface="+mn-lt"/>
                          <a:ea typeface="Times New Roman" panose="02020603050405020304" pitchFamily="18" charset="0"/>
                          <a:cs typeface="Times New Roman" panose="02020603050405020304" pitchFamily="18" charset="0"/>
                        </a:rPr>
                        <a:t>Total study population</a:t>
                      </a:r>
                      <a:endParaRPr lang="en-US" sz="1400" dirty="0">
                        <a:solidFill>
                          <a:schemeClr val="bg1">
                            <a:lumMod val="65000"/>
                          </a:schemeClr>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eaLnBrk="0" hangingPunct="0">
                        <a:buNone/>
                      </a:pPr>
                      <a:r>
                        <a:rPr lang="en-US" sz="1400" b="1">
                          <a:solidFill>
                            <a:schemeClr val="bg1">
                              <a:lumMod val="65000"/>
                            </a:schemeClr>
                          </a:solidFill>
                          <a:effectLst/>
                          <a:latin typeface="+mn-lt"/>
                          <a:ea typeface="Times New Roman" panose="02020603050405020304" pitchFamily="18" charset="0"/>
                          <a:cs typeface="Times New Roman" panose="02020603050405020304" pitchFamily="18" charset="0"/>
                        </a:rPr>
                        <a:t> </a:t>
                      </a:r>
                      <a:endParaRPr lang="en-US" sz="1400">
                        <a:solidFill>
                          <a:schemeClr val="bg1">
                            <a:lumMod val="65000"/>
                          </a:schemeClr>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eaLnBrk="0" hangingPunct="0">
                        <a:buNone/>
                      </a:pPr>
                      <a:endParaRPr lang="en-US" sz="1400" dirty="0">
                        <a:solidFill>
                          <a:schemeClr val="bg1">
                            <a:lumMod val="65000"/>
                          </a:schemeClr>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33826891"/>
                  </a:ext>
                </a:extLst>
              </a:tr>
              <a:tr h="261282">
                <a:tc>
                  <a:txBody>
                    <a:bodyPr/>
                    <a:lstStyle/>
                    <a:p>
                      <a:pPr marL="0" marR="0" eaLnBrk="0" hangingPunct="0">
                        <a:buNone/>
                      </a:pPr>
                      <a:r>
                        <a:rPr lang="en-US" sz="1400" b="1" dirty="0">
                          <a:solidFill>
                            <a:schemeClr val="bg1">
                              <a:lumMod val="65000"/>
                            </a:schemeClr>
                          </a:solidFill>
                          <a:effectLst/>
                          <a:latin typeface="+mn-lt"/>
                          <a:ea typeface="Times New Roman" panose="02020603050405020304" pitchFamily="18" charset="0"/>
                          <a:cs typeface="Times New Roman" panose="02020603050405020304" pitchFamily="18" charset="0"/>
                        </a:rPr>
                        <a:t>Childhood SEP</a:t>
                      </a:r>
                      <a:endParaRPr lang="en-US" sz="1400" dirty="0">
                        <a:solidFill>
                          <a:schemeClr val="bg1">
                            <a:lumMod val="65000"/>
                          </a:schemeClr>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eaLnBrk="0" hangingPunct="0">
                        <a:buNone/>
                      </a:pPr>
                      <a:r>
                        <a:rPr lang="en-US" sz="1400">
                          <a:solidFill>
                            <a:schemeClr val="bg1">
                              <a:lumMod val="65000"/>
                            </a:schemeClr>
                          </a:solidFill>
                          <a:effectLst/>
                          <a:latin typeface="+mn-lt"/>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eaLnBrk="0" hangingPunct="0">
                        <a:buNone/>
                      </a:pPr>
                      <a:r>
                        <a:rPr lang="en-US" sz="1400">
                          <a:solidFill>
                            <a:schemeClr val="bg1">
                              <a:lumMod val="65000"/>
                            </a:schemeClr>
                          </a:solidFill>
                          <a:effectLst/>
                          <a:latin typeface="+mn-lt"/>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86596859"/>
                  </a:ext>
                </a:extLst>
              </a:tr>
              <a:tr h="261282">
                <a:tc>
                  <a:txBody>
                    <a:bodyPr/>
                    <a:lstStyle/>
                    <a:p>
                      <a:pPr marL="0" marR="0" eaLnBrk="0" hangingPunct="0">
                        <a:buNone/>
                      </a:pPr>
                      <a:r>
                        <a:rPr lang="en-US" sz="1400">
                          <a:solidFill>
                            <a:schemeClr val="bg1">
                              <a:lumMod val="65000"/>
                            </a:schemeClr>
                          </a:solidFill>
                          <a:effectLst/>
                          <a:latin typeface="+mn-lt"/>
                          <a:ea typeface="Times New Roman" panose="02020603050405020304" pitchFamily="18" charset="0"/>
                          <a:cs typeface="Times New Roman" panose="02020603050405020304" pitchFamily="18" charset="0"/>
                        </a:rPr>
                        <a:t>High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eaLnBrk="0" hangingPunct="0">
                        <a:buNone/>
                      </a:pPr>
                      <a:r>
                        <a:rPr lang="en-US" sz="1400" dirty="0">
                          <a:solidFill>
                            <a:schemeClr val="bg1">
                              <a:lumMod val="65000"/>
                            </a:schemeClr>
                          </a:solidFill>
                          <a:effectLst/>
                          <a:latin typeface="+mn-lt"/>
                          <a:ea typeface="Times New Roman" panose="02020603050405020304" pitchFamily="18" charset="0"/>
                          <a:cs typeface="Times New Roman" panose="02020603050405020304" pitchFamily="18" charset="0"/>
                        </a:rPr>
                        <a:t>Reference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eaLnBrk="0" hangingPunct="0">
                        <a:buNone/>
                      </a:pPr>
                      <a:r>
                        <a:rPr lang="en-US" sz="1400">
                          <a:solidFill>
                            <a:schemeClr val="bg1">
                              <a:lumMod val="65000"/>
                            </a:schemeClr>
                          </a:solidFill>
                          <a:effectLst/>
                          <a:latin typeface="+mn-lt"/>
                          <a:ea typeface="Times New Roman" panose="02020603050405020304" pitchFamily="18" charset="0"/>
                          <a:cs typeface="Times New Roman" panose="02020603050405020304" pitchFamily="18" charset="0"/>
                        </a:rPr>
                        <a:t>Reference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87296447"/>
                  </a:ext>
                </a:extLst>
              </a:tr>
              <a:tr h="261282">
                <a:tc>
                  <a:txBody>
                    <a:bodyPr/>
                    <a:lstStyle/>
                    <a:p>
                      <a:pPr marL="0" marR="0" eaLnBrk="0" hangingPunct="0">
                        <a:buNone/>
                      </a:pPr>
                      <a:r>
                        <a:rPr lang="en-US" sz="1400" dirty="0">
                          <a:solidFill>
                            <a:schemeClr val="bg1">
                              <a:lumMod val="65000"/>
                            </a:schemeClr>
                          </a:solidFill>
                          <a:effectLst/>
                          <a:latin typeface="+mn-lt"/>
                          <a:ea typeface="Times New Roman" panose="02020603050405020304" pitchFamily="18" charset="0"/>
                          <a:cs typeface="Times New Roman" panose="02020603050405020304" pitchFamily="18" charset="0"/>
                        </a:rPr>
                        <a:t>Low</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eaLnBrk="0" hangingPunct="0">
                        <a:buNone/>
                      </a:pPr>
                      <a:r>
                        <a:rPr lang="en-US" sz="1400" b="1" dirty="0">
                          <a:solidFill>
                            <a:schemeClr val="bg1">
                              <a:lumMod val="65000"/>
                            </a:schemeClr>
                          </a:solidFill>
                          <a:effectLst/>
                          <a:latin typeface="+mn-lt"/>
                          <a:ea typeface="Times New Roman" panose="02020603050405020304" pitchFamily="18" charset="0"/>
                          <a:cs typeface="Times New Roman" panose="02020603050405020304" pitchFamily="18" charset="0"/>
                        </a:rPr>
                        <a:t>1.30 (1.08;1.58)</a:t>
                      </a:r>
                      <a:endParaRPr lang="en-US" sz="1400" dirty="0">
                        <a:solidFill>
                          <a:schemeClr val="bg1">
                            <a:lumMod val="65000"/>
                          </a:schemeClr>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eaLnBrk="0" hangingPunct="0">
                        <a:buNone/>
                      </a:pPr>
                      <a:r>
                        <a:rPr lang="en-US" sz="1400" b="1">
                          <a:solidFill>
                            <a:schemeClr val="bg1">
                              <a:lumMod val="65000"/>
                            </a:schemeClr>
                          </a:solidFill>
                          <a:effectLst/>
                          <a:latin typeface="+mn-lt"/>
                          <a:ea typeface="Times New Roman" panose="02020603050405020304" pitchFamily="18" charset="0"/>
                          <a:cs typeface="Times New Roman" panose="02020603050405020304" pitchFamily="18" charset="0"/>
                        </a:rPr>
                        <a:t>1.45 (1.16;1.81)</a:t>
                      </a:r>
                      <a:endParaRPr lang="en-US" sz="1400">
                        <a:solidFill>
                          <a:schemeClr val="bg1">
                            <a:lumMod val="65000"/>
                          </a:schemeClr>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11959609"/>
                  </a:ext>
                </a:extLst>
              </a:tr>
              <a:tr h="261282">
                <a:tc>
                  <a:txBody>
                    <a:bodyPr/>
                    <a:lstStyle/>
                    <a:p>
                      <a:pPr marL="0" marR="0" eaLnBrk="0" hangingPunct="0">
                        <a:buNone/>
                      </a:pPr>
                      <a:r>
                        <a:rPr lang="en-US" sz="1400" b="1" dirty="0">
                          <a:solidFill>
                            <a:schemeClr val="bg1">
                              <a:lumMod val="65000"/>
                            </a:schemeClr>
                          </a:solidFill>
                          <a:effectLst/>
                          <a:latin typeface="+mn-lt"/>
                          <a:ea typeface="Times New Roman" panose="02020603050405020304" pitchFamily="18" charset="0"/>
                          <a:cs typeface="Times New Roman" panose="02020603050405020304" pitchFamily="18" charset="0"/>
                        </a:rPr>
                        <a:t>Study population with cognition data at age 69 years unweighted</a:t>
                      </a:r>
                      <a:endParaRPr lang="en-US" sz="1400" dirty="0">
                        <a:solidFill>
                          <a:schemeClr val="bg1">
                            <a:lumMod val="65000"/>
                          </a:schemeClr>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eaLnBrk="0" hangingPunct="0">
                        <a:buNone/>
                      </a:pPr>
                      <a:r>
                        <a:rPr lang="en-US" sz="1400" b="1" dirty="0">
                          <a:solidFill>
                            <a:schemeClr val="bg1">
                              <a:lumMod val="65000"/>
                            </a:schemeClr>
                          </a:solidFill>
                          <a:effectLst/>
                          <a:latin typeface="+mn-lt"/>
                          <a:ea typeface="Times New Roman" panose="02020603050405020304" pitchFamily="18" charset="0"/>
                          <a:cs typeface="Times New Roman" panose="02020603050405020304" pitchFamily="18" charset="0"/>
                        </a:rPr>
                        <a:t> </a:t>
                      </a:r>
                      <a:endParaRPr lang="en-US" sz="1400" dirty="0">
                        <a:solidFill>
                          <a:schemeClr val="bg1">
                            <a:lumMod val="65000"/>
                          </a:schemeClr>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eaLnBrk="0" hangingPunct="0">
                        <a:buNone/>
                      </a:pPr>
                      <a:r>
                        <a:rPr lang="en-US" sz="1400" b="1" dirty="0">
                          <a:solidFill>
                            <a:schemeClr val="bg1">
                              <a:lumMod val="65000"/>
                            </a:schemeClr>
                          </a:solidFill>
                          <a:effectLst/>
                          <a:latin typeface="+mn-lt"/>
                          <a:ea typeface="Times New Roman" panose="02020603050405020304" pitchFamily="18" charset="0"/>
                          <a:cs typeface="Times New Roman" panose="02020603050405020304" pitchFamily="18" charset="0"/>
                        </a:rPr>
                        <a:t> </a:t>
                      </a:r>
                      <a:endParaRPr lang="en-US" sz="1400" dirty="0">
                        <a:solidFill>
                          <a:schemeClr val="bg1">
                            <a:lumMod val="65000"/>
                          </a:schemeClr>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12289549"/>
                  </a:ext>
                </a:extLst>
              </a:tr>
              <a:tr h="261282">
                <a:tc>
                  <a:txBody>
                    <a:bodyPr/>
                    <a:lstStyle/>
                    <a:p>
                      <a:pPr marL="0" marR="0" eaLnBrk="0" hangingPunct="0">
                        <a:buNone/>
                      </a:pPr>
                      <a:r>
                        <a:rPr lang="en-US" sz="1400" b="1">
                          <a:solidFill>
                            <a:schemeClr val="bg1">
                              <a:lumMod val="65000"/>
                            </a:schemeClr>
                          </a:solidFill>
                          <a:effectLst/>
                          <a:latin typeface="+mn-lt"/>
                          <a:ea typeface="Times New Roman" panose="02020603050405020304" pitchFamily="18" charset="0"/>
                          <a:cs typeface="Times New Roman" panose="02020603050405020304" pitchFamily="18" charset="0"/>
                        </a:rPr>
                        <a:t>Childhood SEP</a:t>
                      </a:r>
                      <a:endParaRPr lang="en-US" sz="1400">
                        <a:solidFill>
                          <a:schemeClr val="bg1">
                            <a:lumMod val="65000"/>
                          </a:schemeClr>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eaLnBrk="0" hangingPunct="0">
                        <a:buNone/>
                      </a:pPr>
                      <a:r>
                        <a:rPr lang="en-US" sz="1400" b="1" dirty="0">
                          <a:solidFill>
                            <a:schemeClr val="bg1">
                              <a:lumMod val="65000"/>
                            </a:schemeClr>
                          </a:solidFill>
                          <a:effectLst/>
                          <a:latin typeface="+mn-lt"/>
                          <a:ea typeface="Times New Roman" panose="02020603050405020304" pitchFamily="18" charset="0"/>
                          <a:cs typeface="Times New Roman" panose="02020603050405020304" pitchFamily="18" charset="0"/>
                        </a:rPr>
                        <a:t> </a:t>
                      </a:r>
                      <a:endParaRPr lang="en-US" sz="1400" dirty="0">
                        <a:solidFill>
                          <a:schemeClr val="bg1">
                            <a:lumMod val="65000"/>
                          </a:schemeClr>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eaLnBrk="0" hangingPunct="0">
                        <a:buNone/>
                      </a:pPr>
                      <a:r>
                        <a:rPr lang="en-US" sz="1400" b="1" dirty="0">
                          <a:solidFill>
                            <a:schemeClr val="bg1">
                              <a:lumMod val="65000"/>
                            </a:schemeClr>
                          </a:solidFill>
                          <a:effectLst/>
                          <a:latin typeface="+mn-lt"/>
                          <a:ea typeface="Times New Roman" panose="02020603050405020304" pitchFamily="18" charset="0"/>
                          <a:cs typeface="Times New Roman" panose="02020603050405020304" pitchFamily="18" charset="0"/>
                        </a:rPr>
                        <a:t> </a:t>
                      </a:r>
                      <a:endParaRPr lang="en-US" sz="1400" dirty="0">
                        <a:solidFill>
                          <a:schemeClr val="bg1">
                            <a:lumMod val="65000"/>
                          </a:schemeClr>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67897927"/>
                  </a:ext>
                </a:extLst>
              </a:tr>
              <a:tr h="261282">
                <a:tc>
                  <a:txBody>
                    <a:bodyPr/>
                    <a:lstStyle/>
                    <a:p>
                      <a:pPr marL="0" marR="0" eaLnBrk="0" hangingPunct="0">
                        <a:buNone/>
                      </a:pPr>
                      <a:r>
                        <a:rPr lang="en-US" sz="1400">
                          <a:solidFill>
                            <a:schemeClr val="bg1">
                              <a:lumMod val="65000"/>
                            </a:schemeClr>
                          </a:solidFill>
                          <a:effectLst/>
                          <a:latin typeface="+mn-lt"/>
                          <a:ea typeface="Times New Roman" panose="02020603050405020304" pitchFamily="18" charset="0"/>
                          <a:cs typeface="Times New Roman" panose="02020603050405020304" pitchFamily="18" charset="0"/>
                        </a:rPr>
                        <a:t>High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eaLnBrk="0" hangingPunct="0">
                        <a:buNone/>
                      </a:pPr>
                      <a:r>
                        <a:rPr lang="en-US" sz="1400" dirty="0">
                          <a:solidFill>
                            <a:schemeClr val="bg1">
                              <a:lumMod val="65000"/>
                            </a:schemeClr>
                          </a:solidFill>
                          <a:effectLst/>
                          <a:latin typeface="+mn-lt"/>
                          <a:ea typeface="Times New Roman" panose="02020603050405020304" pitchFamily="18" charset="0"/>
                          <a:cs typeface="Times New Roman" panose="02020603050405020304" pitchFamily="18" charset="0"/>
                        </a:rPr>
                        <a:t>Reference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eaLnBrk="0" hangingPunct="0">
                        <a:buNone/>
                      </a:pPr>
                      <a:r>
                        <a:rPr lang="en-US" sz="1400" dirty="0">
                          <a:solidFill>
                            <a:schemeClr val="bg1">
                              <a:lumMod val="65000"/>
                            </a:schemeClr>
                          </a:solidFill>
                          <a:effectLst/>
                          <a:latin typeface="+mn-lt"/>
                          <a:ea typeface="Times New Roman" panose="02020603050405020304" pitchFamily="18" charset="0"/>
                          <a:cs typeface="Times New Roman" panose="02020603050405020304" pitchFamily="18" charset="0"/>
                        </a:rPr>
                        <a:t>Reference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83588220"/>
                  </a:ext>
                </a:extLst>
              </a:tr>
              <a:tr h="261282">
                <a:tc>
                  <a:txBody>
                    <a:bodyPr/>
                    <a:lstStyle/>
                    <a:p>
                      <a:pPr marL="0" marR="0" eaLnBrk="0" hangingPunct="0">
                        <a:buNone/>
                      </a:pPr>
                      <a:r>
                        <a:rPr lang="en-US" sz="1400">
                          <a:solidFill>
                            <a:schemeClr val="bg1">
                              <a:lumMod val="65000"/>
                            </a:schemeClr>
                          </a:solidFill>
                          <a:effectLst/>
                          <a:latin typeface="+mn-lt"/>
                          <a:ea typeface="Times New Roman" panose="02020603050405020304" pitchFamily="18" charset="0"/>
                          <a:cs typeface="Times New Roman" panose="02020603050405020304" pitchFamily="18" charset="0"/>
                        </a:rPr>
                        <a:t>Low</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eaLnBrk="0" hangingPunct="0">
                        <a:buNone/>
                      </a:pPr>
                      <a:r>
                        <a:rPr lang="en-US" sz="1400" dirty="0">
                          <a:solidFill>
                            <a:schemeClr val="bg1">
                              <a:lumMod val="65000"/>
                            </a:schemeClr>
                          </a:solidFill>
                          <a:effectLst/>
                          <a:latin typeface="+mn-lt"/>
                          <a:ea typeface="Times New Roman" panose="02020603050405020304" pitchFamily="18" charset="0"/>
                          <a:cs typeface="Times New Roman" panose="02020603050405020304" pitchFamily="18" charset="0"/>
                        </a:rPr>
                        <a:t>1.12 (0.89;1.42)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eaLnBrk="0" hangingPunct="0">
                        <a:buNone/>
                      </a:pPr>
                      <a:r>
                        <a:rPr lang="en-US" sz="1400" dirty="0">
                          <a:solidFill>
                            <a:schemeClr val="bg1">
                              <a:lumMod val="65000"/>
                            </a:schemeClr>
                          </a:solidFill>
                          <a:effectLst/>
                          <a:latin typeface="+mn-lt"/>
                          <a:ea typeface="Times New Roman" panose="02020603050405020304" pitchFamily="18" charset="0"/>
                          <a:cs typeface="Times New Roman" panose="02020603050405020304" pitchFamily="18" charset="0"/>
                        </a:rPr>
                        <a:t>1.11 (0.86;1.45)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46398691"/>
                  </a:ext>
                </a:extLst>
              </a:tr>
              <a:tr h="261282">
                <a:tc>
                  <a:txBody>
                    <a:bodyPr/>
                    <a:lstStyle/>
                    <a:p>
                      <a:pPr marL="0" marR="0" eaLnBrk="0" hangingPunct="0">
                        <a:buNone/>
                      </a:pPr>
                      <a:r>
                        <a:rPr lang="en-US" sz="1400" b="1" dirty="0">
                          <a:solidFill>
                            <a:srgbClr val="000000"/>
                          </a:solidFill>
                          <a:effectLst/>
                          <a:latin typeface="+mn-lt"/>
                          <a:ea typeface="Times New Roman" panose="02020603050405020304" pitchFamily="18" charset="0"/>
                          <a:cs typeface="Times New Roman" panose="02020603050405020304" pitchFamily="18" charset="0"/>
                        </a:rPr>
                        <a:t>Study population with cognition data at age 69 years weighted</a:t>
                      </a:r>
                      <a:endParaRPr lang="en-US" sz="14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eaLnBrk="0" hangingPunct="0">
                        <a:buNone/>
                      </a:pPr>
                      <a:r>
                        <a:rPr lang="en-US" sz="1400" b="1">
                          <a:solidFill>
                            <a:srgbClr val="000000"/>
                          </a:solidFill>
                          <a:effectLst/>
                          <a:latin typeface="+mn-lt"/>
                          <a:ea typeface="Times New Roman" panose="02020603050405020304" pitchFamily="18" charset="0"/>
                          <a:cs typeface="Times New Roman" panose="02020603050405020304" pitchFamily="18" charset="0"/>
                        </a:rPr>
                        <a:t> </a:t>
                      </a:r>
                      <a:endParaRPr lang="en-US" sz="140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eaLnBrk="0" hangingPunct="0">
                        <a:buNone/>
                      </a:pPr>
                      <a:r>
                        <a:rPr lang="en-US" sz="1400" b="1" dirty="0">
                          <a:solidFill>
                            <a:srgbClr val="000000"/>
                          </a:solidFill>
                          <a:effectLst/>
                          <a:latin typeface="+mn-lt"/>
                          <a:ea typeface="Times New Roman" panose="02020603050405020304" pitchFamily="18" charset="0"/>
                          <a:cs typeface="Times New Roman" panose="02020603050405020304" pitchFamily="18" charset="0"/>
                        </a:rPr>
                        <a:t> </a:t>
                      </a:r>
                      <a:endParaRPr lang="en-US" sz="14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11165621"/>
                  </a:ext>
                </a:extLst>
              </a:tr>
              <a:tr h="261282">
                <a:tc>
                  <a:txBody>
                    <a:bodyPr/>
                    <a:lstStyle/>
                    <a:p>
                      <a:pPr marL="0" marR="0" eaLnBrk="0" hangingPunct="0">
                        <a:buNone/>
                      </a:pPr>
                      <a:r>
                        <a:rPr lang="en-US" sz="1400" b="1">
                          <a:solidFill>
                            <a:srgbClr val="000000"/>
                          </a:solidFill>
                          <a:effectLst/>
                          <a:latin typeface="+mn-lt"/>
                          <a:ea typeface="Times New Roman" panose="02020603050405020304" pitchFamily="18" charset="0"/>
                          <a:cs typeface="Times New Roman" panose="02020603050405020304" pitchFamily="18" charset="0"/>
                        </a:rPr>
                        <a:t>Childhood SEP</a:t>
                      </a:r>
                      <a:endParaRPr lang="en-US" sz="140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eaLnBrk="0" hangingPunct="0">
                        <a:buNone/>
                      </a:pPr>
                      <a:r>
                        <a:rPr lang="en-US" sz="1400" b="1">
                          <a:solidFill>
                            <a:srgbClr val="000000"/>
                          </a:solidFill>
                          <a:effectLst/>
                          <a:latin typeface="+mn-lt"/>
                          <a:ea typeface="Times New Roman" panose="02020603050405020304" pitchFamily="18" charset="0"/>
                          <a:cs typeface="Times New Roman" panose="02020603050405020304" pitchFamily="18" charset="0"/>
                        </a:rPr>
                        <a:t> </a:t>
                      </a:r>
                      <a:endParaRPr lang="en-US" sz="140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eaLnBrk="0" hangingPunct="0">
                        <a:buNone/>
                      </a:pPr>
                      <a:r>
                        <a:rPr lang="en-US" sz="1400" b="1" dirty="0">
                          <a:solidFill>
                            <a:srgbClr val="000000"/>
                          </a:solidFill>
                          <a:effectLst/>
                          <a:latin typeface="+mn-lt"/>
                          <a:ea typeface="Times New Roman" panose="02020603050405020304" pitchFamily="18" charset="0"/>
                          <a:cs typeface="Times New Roman" panose="02020603050405020304" pitchFamily="18" charset="0"/>
                        </a:rPr>
                        <a:t> </a:t>
                      </a:r>
                      <a:endParaRPr lang="en-US" sz="14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80841389"/>
                  </a:ext>
                </a:extLst>
              </a:tr>
              <a:tr h="261282">
                <a:tc>
                  <a:txBody>
                    <a:bodyPr/>
                    <a:lstStyle/>
                    <a:p>
                      <a:pPr marL="0" marR="0" eaLnBrk="0" hangingPunct="0">
                        <a:buNone/>
                      </a:pPr>
                      <a:r>
                        <a:rPr lang="en-US" sz="1400">
                          <a:solidFill>
                            <a:srgbClr val="000000"/>
                          </a:solidFill>
                          <a:effectLst/>
                          <a:latin typeface="+mn-lt"/>
                          <a:ea typeface="Times New Roman" panose="02020603050405020304" pitchFamily="18" charset="0"/>
                          <a:cs typeface="Times New Roman" panose="02020603050405020304" pitchFamily="18" charset="0"/>
                        </a:rPr>
                        <a:t>High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eaLnBrk="0" hangingPunct="0">
                        <a:buNone/>
                      </a:pPr>
                      <a:r>
                        <a:rPr lang="en-US" sz="1400">
                          <a:solidFill>
                            <a:srgbClr val="000000"/>
                          </a:solidFill>
                          <a:effectLst/>
                          <a:latin typeface="+mn-lt"/>
                          <a:ea typeface="Times New Roman" panose="02020603050405020304" pitchFamily="18" charset="0"/>
                          <a:cs typeface="Times New Roman" panose="02020603050405020304" pitchFamily="18" charset="0"/>
                        </a:rPr>
                        <a:t>Reference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eaLnBrk="0" hangingPunct="0">
                        <a:buNone/>
                      </a:pPr>
                      <a:r>
                        <a:rPr lang="en-US" sz="1400" dirty="0">
                          <a:solidFill>
                            <a:srgbClr val="000000"/>
                          </a:solidFill>
                          <a:effectLst/>
                          <a:latin typeface="+mn-lt"/>
                          <a:ea typeface="Times New Roman" panose="02020603050405020304" pitchFamily="18" charset="0"/>
                          <a:cs typeface="Times New Roman" panose="02020603050405020304" pitchFamily="18" charset="0"/>
                        </a:rPr>
                        <a:t>Reference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51714609"/>
                  </a:ext>
                </a:extLst>
              </a:tr>
              <a:tr h="261282">
                <a:tc>
                  <a:txBody>
                    <a:bodyPr/>
                    <a:lstStyle/>
                    <a:p>
                      <a:pPr marL="0" marR="0" eaLnBrk="0" hangingPunct="0">
                        <a:buNone/>
                      </a:pPr>
                      <a:r>
                        <a:rPr lang="en-US" sz="1400">
                          <a:solidFill>
                            <a:srgbClr val="000000"/>
                          </a:solidFill>
                          <a:effectLst/>
                          <a:latin typeface="+mn-lt"/>
                          <a:ea typeface="Times New Roman" panose="02020603050405020304" pitchFamily="18" charset="0"/>
                          <a:cs typeface="Times New Roman" panose="02020603050405020304" pitchFamily="18" charset="0"/>
                        </a:rPr>
                        <a:t>Low</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eaLnBrk="0" hangingPunct="0">
                        <a:buNone/>
                      </a:pPr>
                      <a:r>
                        <a:rPr lang="en-US" sz="1400" b="1">
                          <a:solidFill>
                            <a:srgbClr val="000000"/>
                          </a:solidFill>
                          <a:effectLst/>
                          <a:latin typeface="+mn-lt"/>
                          <a:ea typeface="Times New Roman" panose="02020603050405020304" pitchFamily="18" charset="0"/>
                          <a:cs typeface="Times New Roman" panose="02020603050405020304" pitchFamily="18" charset="0"/>
                        </a:rPr>
                        <a:t>1.37 (1.09;1.73)</a:t>
                      </a:r>
                      <a:endParaRPr lang="en-US" sz="140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eaLnBrk="0" hangingPunct="0">
                        <a:buNone/>
                      </a:pPr>
                      <a:r>
                        <a:rPr lang="en-US" sz="1400" b="1" dirty="0">
                          <a:solidFill>
                            <a:srgbClr val="000000"/>
                          </a:solidFill>
                          <a:effectLst/>
                          <a:latin typeface="+mn-lt"/>
                          <a:ea typeface="Times New Roman" panose="02020603050405020304" pitchFamily="18" charset="0"/>
                          <a:cs typeface="Times New Roman" panose="02020603050405020304" pitchFamily="18" charset="0"/>
                        </a:rPr>
                        <a:t>1.32 (1.01;1.71)</a:t>
                      </a:r>
                      <a:endParaRPr lang="en-US" sz="14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28251926"/>
                  </a:ext>
                </a:extLst>
              </a:tr>
            </a:tbl>
          </a:graphicData>
        </a:graphic>
      </p:graphicFrame>
      <p:sp>
        <p:nvSpPr>
          <p:cNvPr id="6" name="TextBox 5">
            <a:extLst>
              <a:ext uri="{FF2B5EF4-FFF2-40B4-BE49-F238E27FC236}">
                <a16:creationId xmlns:a16="http://schemas.microsoft.com/office/drawing/2014/main" id="{C05368FF-FE52-D0F9-4CB5-BEE756FD21F3}"/>
              </a:ext>
            </a:extLst>
          </p:cNvPr>
          <p:cNvSpPr txBox="1"/>
          <p:nvPr/>
        </p:nvSpPr>
        <p:spPr>
          <a:xfrm>
            <a:off x="241890" y="5423412"/>
            <a:ext cx="11209375" cy="954107"/>
          </a:xfrm>
          <a:prstGeom prst="rect">
            <a:avLst/>
          </a:prstGeom>
          <a:noFill/>
        </p:spPr>
        <p:txBody>
          <a:bodyPr wrap="square">
            <a:spAutoFit/>
          </a:bodyPr>
          <a:lstStyle/>
          <a:p>
            <a:pPr eaLnBrk="0" hangingPunct="0"/>
            <a:r>
              <a:rPr lang="en-US" sz="1400" dirty="0">
                <a:effectLst/>
                <a:ea typeface="Times New Roman" panose="02020603050405020304" pitchFamily="18" charset="0"/>
              </a:rPr>
              <a:t>Total study population n=1,884 and n=1,456</a:t>
            </a:r>
            <a:r>
              <a:rPr lang="en-US" sz="1400" dirty="0">
                <a:ea typeface="Times New Roman" panose="02020603050405020304" pitchFamily="18" charset="0"/>
              </a:rPr>
              <a:t> for respectively once and twice or more affective problems</a:t>
            </a:r>
            <a:r>
              <a:rPr lang="en-US" sz="1400" dirty="0">
                <a:effectLst/>
                <a:ea typeface="Times New Roman" panose="02020603050405020304" pitchFamily="18" charset="0"/>
              </a:rPr>
              <a:t>; study population with data on letter search accuracy n=1,234 and n=1,066 for respectively once and twice or more affective problems. OR indicates odds ratio; CI, confidence interval; SEP, socioeconomic position. Analyses are adjusted for sex. Statistically significant associations using a two-sided p-value &lt; 0.05 are presented in bold. </a:t>
            </a:r>
            <a:r>
              <a:rPr lang="en-US" sz="1400" baseline="30000" dirty="0">
                <a:effectLst/>
                <a:ea typeface="Times New Roman" panose="02020603050405020304" pitchFamily="18" charset="0"/>
              </a:rPr>
              <a:t>a </a:t>
            </a:r>
            <a:r>
              <a:rPr lang="en-US" sz="1400" dirty="0">
                <a:effectLst/>
                <a:ea typeface="Times New Roman" panose="02020603050405020304" pitchFamily="18" charset="0"/>
              </a:rPr>
              <a:t>Reference category is no accumulative affective problems.</a:t>
            </a:r>
          </a:p>
        </p:txBody>
      </p:sp>
    </p:spTree>
    <p:extLst>
      <p:ext uri="{BB962C8B-B14F-4D97-AF65-F5344CB8AC3E}">
        <p14:creationId xmlns:p14="http://schemas.microsoft.com/office/powerpoint/2010/main" val="180087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F0BFF-0F2D-4981-AEE8-6D64C3260D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EC0A7E-03FD-9A40-505B-B1A4DABE41C8}"/>
              </a:ext>
            </a:extLst>
          </p:cNvPr>
          <p:cNvSpPr>
            <a:spLocks noGrp="1"/>
          </p:cNvSpPr>
          <p:nvPr>
            <p:ph type="title"/>
          </p:nvPr>
        </p:nvSpPr>
        <p:spPr/>
        <p:txBody>
          <a:bodyPr>
            <a:normAutofit/>
          </a:bodyPr>
          <a:lstStyle/>
          <a:p>
            <a:r>
              <a:rPr lang="en-US" sz="2800" dirty="0"/>
              <a:t>Results 2 – </a:t>
            </a:r>
            <a:r>
              <a:rPr lang="en-GB" dirty="0"/>
              <a:t>Mediation analyses</a:t>
            </a:r>
            <a:endParaRPr lang="en-US" dirty="0"/>
          </a:p>
        </p:txBody>
      </p:sp>
      <p:graphicFrame>
        <p:nvGraphicFramePr>
          <p:cNvPr id="4" name="Table 3">
            <a:extLst>
              <a:ext uri="{FF2B5EF4-FFF2-40B4-BE49-F238E27FC236}">
                <a16:creationId xmlns:a16="http://schemas.microsoft.com/office/drawing/2014/main" id="{26A605C5-11FC-71FD-DD1D-605068DB5F85}"/>
              </a:ext>
            </a:extLst>
          </p:cNvPr>
          <p:cNvGraphicFramePr>
            <a:graphicFrameLocks noGrp="1"/>
          </p:cNvGraphicFramePr>
          <p:nvPr>
            <p:extLst>
              <p:ext uri="{D42A27DB-BD31-4B8C-83A1-F6EECF244321}">
                <p14:modId xmlns:p14="http://schemas.microsoft.com/office/powerpoint/2010/main" val="212150137"/>
              </p:ext>
            </p:extLst>
          </p:nvPr>
        </p:nvGraphicFramePr>
        <p:xfrm>
          <a:off x="313758" y="1355987"/>
          <a:ext cx="11296995" cy="4380964"/>
        </p:xfrm>
        <a:graphic>
          <a:graphicData uri="http://schemas.openxmlformats.org/drawingml/2006/table">
            <a:tbl>
              <a:tblPr firstRow="1" firstCol="1" lastRow="1" lastCol="1" bandRow="1" bandCol="1"/>
              <a:tblGrid>
                <a:gridCol w="3256610">
                  <a:extLst>
                    <a:ext uri="{9D8B030D-6E8A-4147-A177-3AD203B41FA5}">
                      <a16:colId xmlns:a16="http://schemas.microsoft.com/office/drawing/2014/main" val="3223035246"/>
                    </a:ext>
                  </a:extLst>
                </a:gridCol>
                <a:gridCol w="2073308">
                  <a:extLst>
                    <a:ext uri="{9D8B030D-6E8A-4147-A177-3AD203B41FA5}">
                      <a16:colId xmlns:a16="http://schemas.microsoft.com/office/drawing/2014/main" val="2802066856"/>
                    </a:ext>
                  </a:extLst>
                </a:gridCol>
                <a:gridCol w="2022738">
                  <a:extLst>
                    <a:ext uri="{9D8B030D-6E8A-4147-A177-3AD203B41FA5}">
                      <a16:colId xmlns:a16="http://schemas.microsoft.com/office/drawing/2014/main" val="3422533674"/>
                    </a:ext>
                  </a:extLst>
                </a:gridCol>
                <a:gridCol w="2053080">
                  <a:extLst>
                    <a:ext uri="{9D8B030D-6E8A-4147-A177-3AD203B41FA5}">
                      <a16:colId xmlns:a16="http://schemas.microsoft.com/office/drawing/2014/main" val="710390641"/>
                    </a:ext>
                  </a:extLst>
                </a:gridCol>
                <a:gridCol w="1891259">
                  <a:extLst>
                    <a:ext uri="{9D8B030D-6E8A-4147-A177-3AD203B41FA5}">
                      <a16:colId xmlns:a16="http://schemas.microsoft.com/office/drawing/2014/main" val="1337610415"/>
                    </a:ext>
                  </a:extLst>
                </a:gridCol>
              </a:tblGrid>
              <a:tr h="566003">
                <a:tc>
                  <a:txBody>
                    <a:bodyPr/>
                    <a:lstStyle/>
                    <a:p>
                      <a:pPr marL="0" marR="0">
                        <a:lnSpc>
                          <a:spcPct val="115000"/>
                        </a:lnSpc>
                        <a:buNone/>
                      </a:pPr>
                      <a:r>
                        <a:rPr lang="en-GB" sz="1400" b="1" kern="100" dirty="0">
                          <a:effectLst/>
                          <a:latin typeface="+mn-lt"/>
                          <a:ea typeface="Aptos" panose="020B0004020202020204" pitchFamily="34" charset="0"/>
                          <a:cs typeface="Times New Roman" panose="02020603050405020304" pitchFamily="18" charset="0"/>
                        </a:rPr>
                        <a:t>Model</a:t>
                      </a:r>
                      <a:endParaRPr lang="en-US" sz="1400" kern="100" dirty="0">
                        <a:effectLst/>
                        <a:latin typeface="+mn-lt"/>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n-GB" sz="1400" b="1" kern="100">
                          <a:effectLst/>
                          <a:latin typeface="+mn-lt"/>
                          <a:ea typeface="Aptos" panose="020B0004020202020204" pitchFamily="34" charset="0"/>
                          <a:cs typeface="Times New Roman" panose="02020603050405020304" pitchFamily="18" charset="0"/>
                        </a:rPr>
                        <a:t>Verbal memory score </a:t>
                      </a:r>
                      <a:endParaRPr lang="en-US" sz="1400" kern="100">
                        <a:effectLst/>
                        <a:latin typeface="+mn-lt"/>
                        <a:ea typeface="Aptos" panose="020B0004020202020204" pitchFamily="34" charset="0"/>
                        <a:cs typeface="Times New Roman" panose="02020603050405020304" pitchFamily="18" charset="0"/>
                      </a:endParaRPr>
                    </a:p>
                    <a:p>
                      <a:pPr marL="0" marR="0" algn="ctr">
                        <a:lnSpc>
                          <a:spcPct val="115000"/>
                        </a:lnSpc>
                        <a:buNone/>
                      </a:pPr>
                      <a:r>
                        <a:rPr lang="en-GB" sz="1400" b="1" kern="100">
                          <a:effectLst/>
                          <a:latin typeface="+mn-lt"/>
                          <a:ea typeface="Aptos" panose="020B0004020202020204" pitchFamily="34" charset="0"/>
                          <a:cs typeface="Times New Roman" panose="02020603050405020304" pitchFamily="18" charset="0"/>
                        </a:rPr>
                        <a:t> </a:t>
                      </a:r>
                      <a:endParaRPr lang="en-US" sz="1400" kern="100">
                        <a:effectLst/>
                        <a:latin typeface="+mn-lt"/>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n-GB" sz="1400" b="1" kern="100">
                          <a:effectLst/>
                          <a:latin typeface="+mn-lt"/>
                          <a:ea typeface="Aptos" panose="020B0004020202020204" pitchFamily="34" charset="0"/>
                          <a:cs typeface="Times New Roman" panose="02020603050405020304" pitchFamily="18" charset="0"/>
                        </a:rPr>
                        <a:t>Letter search speed score </a:t>
                      </a:r>
                      <a:endParaRPr lang="en-US" sz="1400" kern="100">
                        <a:effectLst/>
                        <a:latin typeface="+mn-lt"/>
                        <a:ea typeface="Aptos" panose="020B0004020202020204" pitchFamily="34" charset="0"/>
                        <a:cs typeface="Times New Roman" panose="02020603050405020304" pitchFamily="18" charset="0"/>
                      </a:endParaRPr>
                    </a:p>
                    <a:p>
                      <a:pPr marL="0" marR="0" algn="ctr">
                        <a:lnSpc>
                          <a:spcPct val="115000"/>
                        </a:lnSpc>
                        <a:buNone/>
                      </a:pPr>
                      <a:r>
                        <a:rPr lang="en-GB" sz="1400" b="1" kern="100">
                          <a:effectLst/>
                          <a:latin typeface="+mn-lt"/>
                          <a:ea typeface="Aptos" panose="020B0004020202020204" pitchFamily="34" charset="0"/>
                          <a:cs typeface="Times New Roman" panose="02020603050405020304" pitchFamily="18" charset="0"/>
                        </a:rPr>
                        <a:t> </a:t>
                      </a:r>
                      <a:endParaRPr lang="en-US" sz="1400" kern="100">
                        <a:effectLst/>
                        <a:latin typeface="+mn-lt"/>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n-GB" sz="1400" b="1" kern="100" dirty="0">
                          <a:effectLst/>
                          <a:latin typeface="+mn-lt"/>
                          <a:ea typeface="Aptos" panose="020B0004020202020204" pitchFamily="34" charset="0"/>
                          <a:cs typeface="Times New Roman" panose="02020603050405020304" pitchFamily="18" charset="0"/>
                        </a:rPr>
                        <a:t>Letter search accuracy score </a:t>
                      </a:r>
                      <a:endParaRPr lang="en-US" sz="1400" kern="100" dirty="0">
                        <a:effectLst/>
                        <a:latin typeface="+mn-lt"/>
                        <a:ea typeface="Aptos" panose="020B0004020202020204" pitchFamily="34" charset="0"/>
                        <a:cs typeface="Times New Roman" panose="02020603050405020304" pitchFamily="18" charset="0"/>
                      </a:endParaRPr>
                    </a:p>
                    <a:p>
                      <a:pPr marL="0" marR="0" algn="ctr">
                        <a:lnSpc>
                          <a:spcPct val="115000"/>
                        </a:lnSpc>
                        <a:buNone/>
                      </a:pPr>
                      <a:r>
                        <a:rPr lang="en-GB" sz="1400" b="1" kern="100" dirty="0">
                          <a:effectLst/>
                          <a:latin typeface="+mn-lt"/>
                          <a:ea typeface="Aptos" panose="020B0004020202020204" pitchFamily="34" charset="0"/>
                          <a:cs typeface="Times New Roman" panose="02020603050405020304" pitchFamily="18" charset="0"/>
                        </a:rPr>
                        <a:t> </a:t>
                      </a:r>
                      <a:endParaRPr lang="en-US" sz="1400" kern="100" dirty="0">
                        <a:effectLst/>
                        <a:latin typeface="+mn-lt"/>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n-GB" sz="1400" b="1" kern="100">
                          <a:effectLst/>
                          <a:latin typeface="+mn-lt"/>
                          <a:ea typeface="Aptos" panose="020B0004020202020204" pitchFamily="34" charset="0"/>
                          <a:cs typeface="Times New Roman" panose="02020603050405020304" pitchFamily="18" charset="0"/>
                        </a:rPr>
                        <a:t>ACE-III score </a:t>
                      </a:r>
                      <a:endParaRPr lang="en-US" sz="1400" kern="100">
                        <a:effectLst/>
                        <a:latin typeface="+mn-lt"/>
                        <a:ea typeface="Aptos" panose="020B0004020202020204" pitchFamily="34" charset="0"/>
                        <a:cs typeface="Times New Roman" panose="02020603050405020304" pitchFamily="18" charset="0"/>
                      </a:endParaRPr>
                    </a:p>
                    <a:p>
                      <a:pPr marL="0" marR="0" algn="ctr">
                        <a:lnSpc>
                          <a:spcPct val="115000"/>
                        </a:lnSpc>
                        <a:buNone/>
                      </a:pPr>
                      <a:r>
                        <a:rPr lang="en-GB" sz="1400" b="1" kern="100" baseline="30000">
                          <a:effectLst/>
                          <a:latin typeface="+mn-lt"/>
                          <a:ea typeface="Aptos" panose="020B0004020202020204" pitchFamily="34" charset="0"/>
                          <a:cs typeface="Times New Roman" panose="02020603050405020304" pitchFamily="18" charset="0"/>
                        </a:rPr>
                        <a:t> </a:t>
                      </a:r>
                      <a:endParaRPr lang="en-US" sz="1400" kern="100">
                        <a:effectLst/>
                        <a:latin typeface="+mn-lt"/>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31677344"/>
                  </a:ext>
                </a:extLst>
              </a:tr>
              <a:tr h="182084">
                <a:tc>
                  <a:txBody>
                    <a:bodyPr/>
                    <a:lstStyle/>
                    <a:p>
                      <a:pPr marL="0" marR="0">
                        <a:lnSpc>
                          <a:spcPct val="115000"/>
                        </a:lnSpc>
                        <a:buNone/>
                      </a:pPr>
                      <a:r>
                        <a:rPr lang="en-GB" sz="1400" b="1" kern="100">
                          <a:effectLst/>
                          <a:latin typeface="+mn-lt"/>
                          <a:ea typeface="Aptos" panose="020B0004020202020204" pitchFamily="34" charset="0"/>
                          <a:cs typeface="Times New Roman" panose="02020603050405020304" pitchFamily="18" charset="0"/>
                        </a:rPr>
                        <a:t> </a:t>
                      </a:r>
                      <a:endParaRPr lang="en-US" sz="1400" kern="100">
                        <a:effectLst/>
                        <a:latin typeface="+mn-lt"/>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n-GB" sz="1400" b="1" kern="100">
                          <a:effectLst/>
                          <a:latin typeface="+mn-lt"/>
                          <a:ea typeface="Aptos" panose="020B0004020202020204" pitchFamily="34" charset="0"/>
                          <a:cs typeface="Times New Roman" panose="02020603050405020304" pitchFamily="18" charset="0"/>
                        </a:rPr>
                        <a:t>B (95% CI)</a:t>
                      </a:r>
                      <a:endParaRPr lang="en-US" sz="1400" kern="100">
                        <a:effectLst/>
                        <a:latin typeface="+mn-lt"/>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n-GB" sz="1400" b="1" kern="100">
                          <a:effectLst/>
                          <a:latin typeface="+mn-lt"/>
                          <a:ea typeface="Aptos" panose="020B0004020202020204" pitchFamily="34" charset="0"/>
                          <a:cs typeface="Times New Roman" panose="02020603050405020304" pitchFamily="18" charset="0"/>
                        </a:rPr>
                        <a:t>B (95% CI)</a:t>
                      </a:r>
                      <a:endParaRPr lang="en-US" sz="1400" kern="100">
                        <a:effectLst/>
                        <a:latin typeface="+mn-lt"/>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n-GB" sz="1400" b="1" kern="100">
                          <a:effectLst/>
                          <a:latin typeface="+mn-lt"/>
                          <a:ea typeface="Aptos" panose="020B0004020202020204" pitchFamily="34" charset="0"/>
                          <a:cs typeface="Times New Roman" panose="02020603050405020304" pitchFamily="18" charset="0"/>
                        </a:rPr>
                        <a:t>B (95% CI)</a:t>
                      </a:r>
                      <a:endParaRPr lang="en-US" sz="1400" kern="100">
                        <a:effectLst/>
                        <a:latin typeface="+mn-lt"/>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n-GB" sz="1400" b="1" kern="100">
                          <a:effectLst/>
                          <a:latin typeface="+mn-lt"/>
                          <a:ea typeface="Aptos" panose="020B0004020202020204" pitchFamily="34" charset="0"/>
                          <a:cs typeface="Times New Roman" panose="02020603050405020304" pitchFamily="18" charset="0"/>
                        </a:rPr>
                        <a:t>B (95% CI)</a:t>
                      </a:r>
                      <a:endParaRPr lang="en-US" sz="1400" kern="100">
                        <a:effectLst/>
                        <a:latin typeface="+mn-lt"/>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1292272"/>
                  </a:ext>
                </a:extLst>
              </a:tr>
              <a:tr h="374043">
                <a:tc>
                  <a:txBody>
                    <a:bodyPr/>
                    <a:lstStyle/>
                    <a:p>
                      <a:pPr marL="0" marR="0">
                        <a:lnSpc>
                          <a:spcPct val="115000"/>
                        </a:lnSpc>
                        <a:buNone/>
                      </a:pPr>
                      <a:r>
                        <a:rPr lang="en-GB" sz="1400" b="1" kern="100">
                          <a:effectLst/>
                          <a:latin typeface="+mn-lt"/>
                          <a:ea typeface="Aptos" panose="020B0004020202020204" pitchFamily="34" charset="0"/>
                          <a:cs typeface="Times New Roman" panose="02020603050405020304" pitchFamily="18" charset="0"/>
                        </a:rPr>
                        <a:t>Once affective problems </a:t>
                      </a:r>
                      <a:endParaRPr lang="en-US" sz="1400" kern="100">
                        <a:effectLst/>
                        <a:latin typeface="+mn-lt"/>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n-GB" sz="1400" b="1" kern="100" dirty="0">
                          <a:effectLst/>
                          <a:latin typeface="+mn-lt"/>
                          <a:ea typeface="Aptos" panose="020B0004020202020204" pitchFamily="34" charset="0"/>
                          <a:cs typeface="Times New Roman" panose="02020603050405020304" pitchFamily="18" charset="0"/>
                        </a:rPr>
                        <a:t> </a:t>
                      </a:r>
                      <a:endParaRPr lang="en-US" sz="1400" kern="100" dirty="0">
                        <a:effectLst/>
                        <a:latin typeface="+mn-lt"/>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n-GB" sz="1400" b="1" kern="100">
                          <a:effectLst/>
                          <a:latin typeface="+mn-lt"/>
                          <a:ea typeface="Aptos" panose="020B0004020202020204" pitchFamily="34" charset="0"/>
                          <a:cs typeface="Times New Roman" panose="02020603050405020304" pitchFamily="18" charset="0"/>
                        </a:rPr>
                        <a:t> </a:t>
                      </a:r>
                      <a:endParaRPr lang="en-US" sz="1400" kern="100">
                        <a:effectLst/>
                        <a:latin typeface="+mn-lt"/>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n-GB" sz="1400" b="1" kern="100">
                          <a:effectLst/>
                          <a:latin typeface="+mn-lt"/>
                          <a:ea typeface="Aptos" panose="020B0004020202020204" pitchFamily="34" charset="0"/>
                          <a:cs typeface="Times New Roman" panose="02020603050405020304" pitchFamily="18" charset="0"/>
                        </a:rPr>
                        <a:t> </a:t>
                      </a:r>
                      <a:endParaRPr lang="en-US" sz="1400" kern="100">
                        <a:effectLst/>
                        <a:latin typeface="+mn-lt"/>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n-GB" sz="1400" b="1" kern="100">
                          <a:effectLst/>
                          <a:latin typeface="+mn-lt"/>
                          <a:ea typeface="Aptos" panose="020B0004020202020204" pitchFamily="34" charset="0"/>
                          <a:cs typeface="Times New Roman" panose="02020603050405020304" pitchFamily="18" charset="0"/>
                        </a:rPr>
                        <a:t> </a:t>
                      </a:r>
                      <a:endParaRPr lang="en-US" sz="1400" kern="100">
                        <a:effectLst/>
                        <a:latin typeface="+mn-lt"/>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36465774"/>
                  </a:ext>
                </a:extLst>
              </a:tr>
              <a:tr h="200306">
                <a:tc>
                  <a:txBody>
                    <a:bodyPr/>
                    <a:lstStyle/>
                    <a:p>
                      <a:pPr marL="0" marR="0">
                        <a:lnSpc>
                          <a:spcPct val="115000"/>
                        </a:lnSpc>
                        <a:buNone/>
                      </a:pPr>
                      <a:r>
                        <a:rPr lang="en-GB" sz="1400" b="1" kern="100">
                          <a:solidFill>
                            <a:srgbClr val="000000"/>
                          </a:solidFill>
                          <a:effectLst/>
                          <a:latin typeface="+mn-lt"/>
                          <a:ea typeface="Aptos" panose="020B0004020202020204" pitchFamily="34" charset="0"/>
                          <a:cs typeface="Times New Roman" panose="02020603050405020304" pitchFamily="18" charset="0"/>
                        </a:rPr>
                        <a:t>Low childhood SEP </a:t>
                      </a:r>
                      <a:r>
                        <a:rPr lang="en-GB" sz="1400" b="1" kern="100" baseline="30000">
                          <a:solidFill>
                            <a:srgbClr val="000000"/>
                          </a:solidFill>
                          <a:effectLst/>
                          <a:latin typeface="+mn-lt"/>
                          <a:ea typeface="Aptos" panose="020B0004020202020204" pitchFamily="34" charset="0"/>
                          <a:cs typeface="Times New Roman" panose="02020603050405020304" pitchFamily="18" charset="0"/>
                        </a:rPr>
                        <a:t>a</a:t>
                      </a:r>
                      <a:endParaRPr lang="en-US" sz="1400" kern="100">
                        <a:effectLst/>
                        <a:latin typeface="+mn-lt"/>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n-GB" sz="1400" b="1" kern="100">
                          <a:effectLst/>
                          <a:latin typeface="+mn-lt"/>
                          <a:ea typeface="Aptos" panose="020B0004020202020204" pitchFamily="34" charset="0"/>
                          <a:cs typeface="Times New Roman" panose="02020603050405020304" pitchFamily="18" charset="0"/>
                        </a:rPr>
                        <a:t> </a:t>
                      </a:r>
                      <a:endParaRPr lang="en-US" sz="1400" kern="100">
                        <a:effectLst/>
                        <a:latin typeface="+mn-lt"/>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n-GB" sz="1400" b="1" kern="100">
                          <a:effectLst/>
                          <a:latin typeface="+mn-lt"/>
                          <a:ea typeface="Aptos" panose="020B0004020202020204" pitchFamily="34" charset="0"/>
                          <a:cs typeface="Times New Roman" panose="02020603050405020304" pitchFamily="18" charset="0"/>
                        </a:rPr>
                        <a:t> </a:t>
                      </a:r>
                      <a:endParaRPr lang="en-US" sz="1400" kern="100">
                        <a:effectLst/>
                        <a:latin typeface="+mn-lt"/>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n-GB" sz="1400" b="1" kern="100" dirty="0">
                          <a:effectLst/>
                          <a:latin typeface="+mn-lt"/>
                          <a:ea typeface="Aptos" panose="020B0004020202020204" pitchFamily="34" charset="0"/>
                          <a:cs typeface="Times New Roman" panose="02020603050405020304" pitchFamily="18" charset="0"/>
                        </a:rPr>
                        <a:t> </a:t>
                      </a:r>
                      <a:endParaRPr lang="en-US" sz="1400" kern="100" dirty="0">
                        <a:effectLst/>
                        <a:latin typeface="+mn-lt"/>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n-GB" sz="1400" b="1" kern="100">
                          <a:effectLst/>
                          <a:latin typeface="+mn-lt"/>
                          <a:ea typeface="Aptos" panose="020B0004020202020204" pitchFamily="34" charset="0"/>
                          <a:cs typeface="Times New Roman" panose="02020603050405020304" pitchFamily="18" charset="0"/>
                        </a:rPr>
                        <a:t> </a:t>
                      </a:r>
                      <a:endParaRPr lang="en-US" sz="1400" kern="100">
                        <a:effectLst/>
                        <a:latin typeface="+mn-lt"/>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83752528"/>
                  </a:ext>
                </a:extLst>
              </a:tr>
              <a:tr h="374043">
                <a:tc>
                  <a:txBody>
                    <a:bodyPr/>
                    <a:lstStyle/>
                    <a:p>
                      <a:pPr marL="0" marR="0">
                        <a:lnSpc>
                          <a:spcPct val="115000"/>
                        </a:lnSpc>
                        <a:buNone/>
                      </a:pPr>
                      <a:r>
                        <a:rPr lang="en-GB" sz="1400" kern="100">
                          <a:solidFill>
                            <a:srgbClr val="000000"/>
                          </a:solidFill>
                          <a:effectLst/>
                          <a:latin typeface="+mn-lt"/>
                          <a:ea typeface="Aptos" panose="020B0004020202020204" pitchFamily="34" charset="0"/>
                          <a:cs typeface="Times New Roman" panose="02020603050405020304" pitchFamily="18" charset="0"/>
                        </a:rPr>
                        <a:t>Direct </a:t>
                      </a:r>
                      <a:endParaRPr lang="en-US" sz="1400" kern="100">
                        <a:effectLst/>
                        <a:latin typeface="+mn-lt"/>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n-GB" sz="1400" b="1" kern="100">
                          <a:effectLst/>
                          <a:latin typeface="+mn-lt"/>
                          <a:ea typeface="Aptos" panose="020B0004020202020204" pitchFamily="34" charset="0"/>
                          <a:cs typeface="Times New Roman" panose="02020603050405020304" pitchFamily="18" charset="0"/>
                        </a:rPr>
                        <a:t>-1.93 (-2.62;-1.25)</a:t>
                      </a:r>
                      <a:endParaRPr lang="en-US" sz="1400" kern="100">
                        <a:effectLst/>
                        <a:latin typeface="+mn-lt"/>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n-GB" sz="1400" b="1" kern="100">
                          <a:effectLst/>
                          <a:latin typeface="+mn-lt"/>
                          <a:ea typeface="Aptos" panose="020B0004020202020204" pitchFamily="34" charset="0"/>
                          <a:cs typeface="Times New Roman" panose="02020603050405020304" pitchFamily="18" charset="0"/>
                        </a:rPr>
                        <a:t>-12.11 (-20.76;-3.45)</a:t>
                      </a:r>
                      <a:endParaRPr lang="en-US" sz="1400" kern="100">
                        <a:effectLst/>
                        <a:latin typeface="+mn-lt"/>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n-GB" sz="1400" b="1" kern="100" dirty="0">
                          <a:effectLst/>
                          <a:latin typeface="+mn-lt"/>
                          <a:ea typeface="Aptos" panose="020B0004020202020204" pitchFamily="34" charset="0"/>
                          <a:cs typeface="Times New Roman" panose="02020603050405020304" pitchFamily="18" charset="0"/>
                        </a:rPr>
                        <a:t>-1.04 (-1.65;-0.43)</a:t>
                      </a:r>
                      <a:endParaRPr lang="en-US" sz="1400" kern="100" dirty="0">
                        <a:effectLst/>
                        <a:latin typeface="+mn-lt"/>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n-GB" sz="1400" b="1" kern="100">
                          <a:effectLst/>
                          <a:latin typeface="+mn-lt"/>
                          <a:ea typeface="Aptos" panose="020B0004020202020204" pitchFamily="34" charset="0"/>
                          <a:cs typeface="Times New Roman" panose="02020603050405020304" pitchFamily="18" charset="0"/>
                        </a:rPr>
                        <a:t>-2.10 (-2.80;-1.39)</a:t>
                      </a:r>
                      <a:endParaRPr lang="en-US" sz="1400" kern="100">
                        <a:effectLst/>
                        <a:latin typeface="+mn-lt"/>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41446248"/>
                  </a:ext>
                </a:extLst>
              </a:tr>
              <a:tr h="374043">
                <a:tc>
                  <a:txBody>
                    <a:bodyPr/>
                    <a:lstStyle/>
                    <a:p>
                      <a:pPr marL="0" marR="0">
                        <a:lnSpc>
                          <a:spcPct val="115000"/>
                        </a:lnSpc>
                        <a:buNone/>
                      </a:pPr>
                      <a:r>
                        <a:rPr lang="en-GB" sz="1400" kern="100">
                          <a:solidFill>
                            <a:srgbClr val="000000"/>
                          </a:solidFill>
                          <a:effectLst/>
                          <a:latin typeface="+mn-lt"/>
                          <a:ea typeface="Aptos" panose="020B0004020202020204" pitchFamily="34" charset="0"/>
                          <a:cs typeface="Times New Roman" panose="02020603050405020304" pitchFamily="18" charset="0"/>
                        </a:rPr>
                        <a:t>Indirect via once affective problems </a:t>
                      </a:r>
                      <a:r>
                        <a:rPr lang="en-GB" sz="1400" kern="100" baseline="30000">
                          <a:solidFill>
                            <a:srgbClr val="000000"/>
                          </a:solidFill>
                          <a:effectLst/>
                          <a:latin typeface="+mn-lt"/>
                          <a:ea typeface="Aptos" panose="020B0004020202020204" pitchFamily="34" charset="0"/>
                          <a:cs typeface="Times New Roman" panose="02020603050405020304" pitchFamily="18" charset="0"/>
                        </a:rPr>
                        <a:t>b</a:t>
                      </a:r>
                      <a:endParaRPr lang="en-US" sz="1400" kern="100">
                        <a:effectLst/>
                        <a:latin typeface="+mn-lt"/>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n-GB" sz="1400" kern="100">
                          <a:effectLst/>
                          <a:latin typeface="+mn-lt"/>
                          <a:ea typeface="Aptos" panose="020B0004020202020204" pitchFamily="34" charset="0"/>
                          <a:cs typeface="Times New Roman" panose="02020603050405020304" pitchFamily="18" charset="0"/>
                        </a:rPr>
                        <a:t>-0.05 (-0.12;0.01)</a:t>
                      </a:r>
                      <a:endParaRPr lang="en-US" sz="1400" kern="100">
                        <a:effectLst/>
                        <a:latin typeface="+mn-lt"/>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n-GB" sz="1400" kern="100">
                          <a:effectLst/>
                          <a:latin typeface="+mn-lt"/>
                          <a:ea typeface="Aptos" panose="020B0004020202020204" pitchFamily="34" charset="0"/>
                          <a:cs typeface="Times New Roman" panose="02020603050405020304" pitchFamily="18" charset="0"/>
                        </a:rPr>
                        <a:t>-0.56 (-1.34;0.22)</a:t>
                      </a:r>
                      <a:endParaRPr lang="en-US" sz="1400" kern="100">
                        <a:effectLst/>
                        <a:latin typeface="+mn-lt"/>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n-GB" sz="1400" b="1" kern="100" dirty="0">
                          <a:effectLst/>
                          <a:latin typeface="+mn-lt"/>
                          <a:ea typeface="Aptos" panose="020B0004020202020204" pitchFamily="34" charset="0"/>
                          <a:cs typeface="Times New Roman" panose="02020603050405020304" pitchFamily="18" charset="0"/>
                        </a:rPr>
                        <a:t>-0.07 (-0.14;-0.00)</a:t>
                      </a:r>
                      <a:endParaRPr lang="en-US" sz="1400" kern="100" dirty="0">
                        <a:effectLst/>
                        <a:latin typeface="+mn-lt"/>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n-GB" sz="1400" kern="100">
                          <a:effectLst/>
                          <a:latin typeface="+mn-lt"/>
                          <a:ea typeface="Aptos" panose="020B0004020202020204" pitchFamily="34" charset="0"/>
                          <a:cs typeface="Times New Roman" panose="02020603050405020304" pitchFamily="18" charset="0"/>
                        </a:rPr>
                        <a:t>-0.06 (-0.13;0.01)</a:t>
                      </a:r>
                      <a:endParaRPr lang="en-US" sz="1400" kern="100">
                        <a:effectLst/>
                        <a:latin typeface="+mn-lt"/>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87724117"/>
                  </a:ext>
                </a:extLst>
              </a:tr>
              <a:tr h="374043">
                <a:tc>
                  <a:txBody>
                    <a:bodyPr/>
                    <a:lstStyle/>
                    <a:p>
                      <a:pPr marL="0" marR="0">
                        <a:lnSpc>
                          <a:spcPct val="115000"/>
                        </a:lnSpc>
                        <a:buNone/>
                      </a:pPr>
                      <a:r>
                        <a:rPr lang="en-GB" sz="1400" kern="100">
                          <a:effectLst/>
                          <a:latin typeface="+mn-lt"/>
                          <a:ea typeface="Aptos" panose="020B0004020202020204" pitchFamily="34" charset="0"/>
                          <a:cs typeface="Times New Roman" panose="02020603050405020304" pitchFamily="18" charset="0"/>
                        </a:rPr>
                        <a:t>Total </a:t>
                      </a:r>
                      <a:endParaRPr lang="en-US" sz="1400" kern="100">
                        <a:effectLst/>
                        <a:latin typeface="+mn-lt"/>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n-GB" sz="1400" b="1" kern="100">
                          <a:effectLst/>
                          <a:latin typeface="+mn-lt"/>
                          <a:ea typeface="Aptos" panose="020B0004020202020204" pitchFamily="34" charset="0"/>
                          <a:cs typeface="Times New Roman" panose="02020603050405020304" pitchFamily="18" charset="0"/>
                        </a:rPr>
                        <a:t>-1.99 (-2.68;-1.30)</a:t>
                      </a:r>
                      <a:endParaRPr lang="en-US" sz="1400" kern="100">
                        <a:effectLst/>
                        <a:latin typeface="+mn-lt"/>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n-GB" sz="1400" b="1" kern="100">
                          <a:effectLst/>
                          <a:latin typeface="+mn-lt"/>
                          <a:ea typeface="Aptos" panose="020B0004020202020204" pitchFamily="34" charset="0"/>
                          <a:cs typeface="Times New Roman" panose="02020603050405020304" pitchFamily="18" charset="0"/>
                        </a:rPr>
                        <a:t>-12.67 (-21.36;-3.98)</a:t>
                      </a:r>
                      <a:endParaRPr lang="en-US" sz="1400" kern="100">
                        <a:effectLst/>
                        <a:latin typeface="+mn-lt"/>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n-GB" sz="1400" b="1" kern="100" dirty="0">
                          <a:effectLst/>
                          <a:latin typeface="+mn-lt"/>
                          <a:ea typeface="Aptos" panose="020B0004020202020204" pitchFamily="34" charset="0"/>
                          <a:cs typeface="Times New Roman" panose="02020603050405020304" pitchFamily="18" charset="0"/>
                        </a:rPr>
                        <a:t>-1.11 (-1.72;-0.50)</a:t>
                      </a:r>
                      <a:endParaRPr lang="en-US" sz="1400" kern="100" dirty="0">
                        <a:effectLst/>
                        <a:latin typeface="+mn-lt"/>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n-GB" sz="1400" b="1" kern="100" dirty="0">
                          <a:effectLst/>
                          <a:latin typeface="+mn-lt"/>
                          <a:ea typeface="Aptos" panose="020B0004020202020204" pitchFamily="34" charset="0"/>
                          <a:cs typeface="Times New Roman" panose="02020603050405020304" pitchFamily="18" charset="0"/>
                        </a:rPr>
                        <a:t>-2.16 (-2.86;-1.45)</a:t>
                      </a:r>
                      <a:endParaRPr lang="en-US" sz="1400" kern="100" dirty="0">
                        <a:effectLst/>
                        <a:latin typeface="+mn-lt"/>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96038839"/>
                  </a:ext>
                </a:extLst>
              </a:tr>
              <a:tr h="374043">
                <a:tc>
                  <a:txBody>
                    <a:bodyPr/>
                    <a:lstStyle/>
                    <a:p>
                      <a:pPr marL="0" marR="0">
                        <a:lnSpc>
                          <a:spcPct val="115000"/>
                        </a:lnSpc>
                        <a:buNone/>
                      </a:pPr>
                      <a:r>
                        <a:rPr lang="en-GB" sz="1400" b="1" kern="100">
                          <a:effectLst/>
                          <a:latin typeface="+mn-lt"/>
                          <a:ea typeface="Aptos" panose="020B0004020202020204" pitchFamily="34" charset="0"/>
                          <a:cs typeface="Times New Roman" panose="02020603050405020304" pitchFamily="18" charset="0"/>
                        </a:rPr>
                        <a:t>Twice or more affective problems </a:t>
                      </a:r>
                      <a:endParaRPr lang="en-US" sz="1400" kern="100">
                        <a:effectLst/>
                        <a:latin typeface="+mn-lt"/>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n-GB" sz="1400" b="1" kern="100">
                          <a:effectLst/>
                          <a:latin typeface="+mn-lt"/>
                          <a:ea typeface="Aptos" panose="020B0004020202020204" pitchFamily="34" charset="0"/>
                          <a:cs typeface="Times New Roman" panose="02020603050405020304" pitchFamily="18" charset="0"/>
                        </a:rPr>
                        <a:t> </a:t>
                      </a:r>
                      <a:endParaRPr lang="en-US" sz="1400" kern="100">
                        <a:effectLst/>
                        <a:latin typeface="+mn-lt"/>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n-GB" sz="1400" b="1" kern="100">
                          <a:effectLst/>
                          <a:latin typeface="+mn-lt"/>
                          <a:ea typeface="Aptos" panose="020B0004020202020204" pitchFamily="34" charset="0"/>
                          <a:cs typeface="Times New Roman" panose="02020603050405020304" pitchFamily="18" charset="0"/>
                        </a:rPr>
                        <a:t> </a:t>
                      </a:r>
                      <a:endParaRPr lang="en-US" sz="1400" kern="100">
                        <a:effectLst/>
                        <a:latin typeface="+mn-lt"/>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n-GB" sz="1400" b="1" kern="100" dirty="0">
                          <a:effectLst/>
                          <a:latin typeface="+mn-lt"/>
                          <a:ea typeface="Aptos" panose="020B0004020202020204" pitchFamily="34" charset="0"/>
                          <a:cs typeface="Times New Roman" panose="02020603050405020304" pitchFamily="18" charset="0"/>
                        </a:rPr>
                        <a:t> </a:t>
                      </a:r>
                      <a:endParaRPr lang="en-US" sz="1400" kern="100" dirty="0">
                        <a:effectLst/>
                        <a:latin typeface="+mn-lt"/>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n-GB" sz="1400" b="1" kern="100">
                          <a:effectLst/>
                          <a:latin typeface="+mn-lt"/>
                          <a:ea typeface="Aptos" panose="020B0004020202020204" pitchFamily="34" charset="0"/>
                          <a:cs typeface="Times New Roman" panose="02020603050405020304" pitchFamily="18" charset="0"/>
                        </a:rPr>
                        <a:t> </a:t>
                      </a:r>
                      <a:endParaRPr lang="en-US" sz="1400" kern="100">
                        <a:effectLst/>
                        <a:latin typeface="+mn-lt"/>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90446700"/>
                  </a:ext>
                </a:extLst>
              </a:tr>
              <a:tr h="200306">
                <a:tc>
                  <a:txBody>
                    <a:bodyPr/>
                    <a:lstStyle/>
                    <a:p>
                      <a:pPr marL="0" marR="0">
                        <a:lnSpc>
                          <a:spcPct val="115000"/>
                        </a:lnSpc>
                        <a:buNone/>
                      </a:pPr>
                      <a:r>
                        <a:rPr lang="en-GB" sz="1400" b="1" kern="100">
                          <a:solidFill>
                            <a:srgbClr val="000000"/>
                          </a:solidFill>
                          <a:effectLst/>
                          <a:latin typeface="+mn-lt"/>
                          <a:ea typeface="Aptos" panose="020B0004020202020204" pitchFamily="34" charset="0"/>
                          <a:cs typeface="Times New Roman" panose="02020603050405020304" pitchFamily="18" charset="0"/>
                        </a:rPr>
                        <a:t>Low childhood SEP </a:t>
                      </a:r>
                      <a:r>
                        <a:rPr lang="en-GB" sz="1400" b="1" kern="100" baseline="30000">
                          <a:solidFill>
                            <a:srgbClr val="000000"/>
                          </a:solidFill>
                          <a:effectLst/>
                          <a:latin typeface="+mn-lt"/>
                          <a:ea typeface="Aptos" panose="020B0004020202020204" pitchFamily="34" charset="0"/>
                          <a:cs typeface="Times New Roman" panose="02020603050405020304" pitchFamily="18" charset="0"/>
                        </a:rPr>
                        <a:t>a</a:t>
                      </a:r>
                      <a:endParaRPr lang="en-US" sz="1400" kern="100">
                        <a:effectLst/>
                        <a:latin typeface="+mn-lt"/>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n-GB" sz="1400" b="1" kern="100">
                          <a:effectLst/>
                          <a:latin typeface="+mn-lt"/>
                          <a:ea typeface="Aptos" panose="020B0004020202020204" pitchFamily="34" charset="0"/>
                          <a:cs typeface="Times New Roman" panose="02020603050405020304" pitchFamily="18" charset="0"/>
                        </a:rPr>
                        <a:t> </a:t>
                      </a:r>
                      <a:endParaRPr lang="en-US" sz="1400" kern="100">
                        <a:effectLst/>
                        <a:latin typeface="+mn-lt"/>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n-GB" sz="1400" b="1" kern="100">
                          <a:effectLst/>
                          <a:latin typeface="+mn-lt"/>
                          <a:ea typeface="Aptos" panose="020B0004020202020204" pitchFamily="34" charset="0"/>
                          <a:cs typeface="Times New Roman" panose="02020603050405020304" pitchFamily="18" charset="0"/>
                        </a:rPr>
                        <a:t> </a:t>
                      </a:r>
                      <a:endParaRPr lang="en-US" sz="1400" kern="100">
                        <a:effectLst/>
                        <a:latin typeface="+mn-lt"/>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n-GB" sz="1400" b="1" kern="100">
                          <a:effectLst/>
                          <a:latin typeface="+mn-lt"/>
                          <a:ea typeface="Aptos" panose="020B0004020202020204" pitchFamily="34" charset="0"/>
                          <a:cs typeface="Times New Roman" panose="02020603050405020304" pitchFamily="18" charset="0"/>
                        </a:rPr>
                        <a:t> </a:t>
                      </a:r>
                      <a:endParaRPr lang="en-US" sz="1400" kern="100">
                        <a:effectLst/>
                        <a:latin typeface="+mn-lt"/>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n-GB" sz="1400" b="1" kern="100" dirty="0">
                          <a:effectLst/>
                          <a:latin typeface="+mn-lt"/>
                          <a:ea typeface="Aptos" panose="020B0004020202020204" pitchFamily="34" charset="0"/>
                          <a:cs typeface="Times New Roman" panose="02020603050405020304" pitchFamily="18" charset="0"/>
                        </a:rPr>
                        <a:t> </a:t>
                      </a:r>
                      <a:endParaRPr lang="en-US" sz="1400" kern="100" dirty="0">
                        <a:effectLst/>
                        <a:latin typeface="+mn-lt"/>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93439970"/>
                  </a:ext>
                </a:extLst>
              </a:tr>
              <a:tr h="374043">
                <a:tc>
                  <a:txBody>
                    <a:bodyPr/>
                    <a:lstStyle/>
                    <a:p>
                      <a:pPr marL="0" marR="0">
                        <a:lnSpc>
                          <a:spcPct val="115000"/>
                        </a:lnSpc>
                        <a:buNone/>
                      </a:pPr>
                      <a:r>
                        <a:rPr lang="en-GB" sz="1400" kern="100">
                          <a:solidFill>
                            <a:srgbClr val="000000"/>
                          </a:solidFill>
                          <a:effectLst/>
                          <a:latin typeface="+mn-lt"/>
                          <a:ea typeface="Aptos" panose="020B0004020202020204" pitchFamily="34" charset="0"/>
                          <a:cs typeface="Times New Roman" panose="02020603050405020304" pitchFamily="18" charset="0"/>
                        </a:rPr>
                        <a:t>Direct </a:t>
                      </a:r>
                      <a:endParaRPr lang="en-US" sz="1400" kern="100">
                        <a:effectLst/>
                        <a:latin typeface="+mn-lt"/>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n-GB" sz="1400" b="1" kern="100">
                          <a:effectLst/>
                          <a:latin typeface="+mn-lt"/>
                          <a:ea typeface="Aptos" panose="020B0004020202020204" pitchFamily="34" charset="0"/>
                          <a:cs typeface="Times New Roman" panose="02020603050405020304" pitchFamily="18" charset="0"/>
                        </a:rPr>
                        <a:t>-1.60 (-2.35;-0.85)</a:t>
                      </a:r>
                      <a:endParaRPr lang="en-US" sz="1400" kern="100">
                        <a:effectLst/>
                        <a:latin typeface="+mn-lt"/>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n-GB" sz="1400" kern="100">
                          <a:effectLst/>
                          <a:latin typeface="+mn-lt"/>
                          <a:ea typeface="Aptos" panose="020B0004020202020204" pitchFamily="34" charset="0"/>
                          <a:cs typeface="Times New Roman" panose="02020603050405020304" pitchFamily="18" charset="0"/>
                        </a:rPr>
                        <a:t>-9.01 (-18.10;0.08)</a:t>
                      </a:r>
                      <a:endParaRPr lang="en-US" sz="1400" kern="100">
                        <a:effectLst/>
                        <a:latin typeface="+mn-lt"/>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n-GB" sz="1400" kern="100" dirty="0">
                          <a:effectLst/>
                          <a:latin typeface="+mn-lt"/>
                          <a:ea typeface="Aptos" panose="020B0004020202020204" pitchFamily="34" charset="0"/>
                          <a:cs typeface="Times New Roman" panose="02020603050405020304" pitchFamily="18" charset="0"/>
                        </a:rPr>
                        <a:t>-0.57 (-1.21;0.06)</a:t>
                      </a:r>
                      <a:endParaRPr lang="en-US" sz="1400" kern="100" dirty="0">
                        <a:effectLst/>
                        <a:latin typeface="+mn-lt"/>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n-GB" sz="1400" b="1" kern="100">
                          <a:effectLst/>
                          <a:latin typeface="+mn-lt"/>
                          <a:ea typeface="Aptos" panose="020B0004020202020204" pitchFamily="34" charset="0"/>
                          <a:cs typeface="Times New Roman" panose="02020603050405020304" pitchFamily="18" charset="0"/>
                        </a:rPr>
                        <a:t>-2.21 (-3.03;-1.39)</a:t>
                      </a:r>
                      <a:endParaRPr lang="en-US" sz="1400" kern="100">
                        <a:effectLst/>
                        <a:latin typeface="+mn-lt"/>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54176242"/>
                  </a:ext>
                </a:extLst>
              </a:tr>
              <a:tr h="374043">
                <a:tc>
                  <a:txBody>
                    <a:bodyPr/>
                    <a:lstStyle/>
                    <a:p>
                      <a:pPr marL="0" marR="0">
                        <a:lnSpc>
                          <a:spcPct val="115000"/>
                        </a:lnSpc>
                        <a:buNone/>
                      </a:pPr>
                      <a:r>
                        <a:rPr lang="en-GB" sz="1400" kern="100">
                          <a:solidFill>
                            <a:srgbClr val="000000"/>
                          </a:solidFill>
                          <a:effectLst/>
                          <a:latin typeface="+mn-lt"/>
                          <a:ea typeface="Aptos" panose="020B0004020202020204" pitchFamily="34" charset="0"/>
                          <a:cs typeface="Times New Roman" panose="02020603050405020304" pitchFamily="18" charset="0"/>
                        </a:rPr>
                        <a:t>Indirect via ≥2 affective problems </a:t>
                      </a:r>
                      <a:r>
                        <a:rPr lang="en-GB" sz="1400" kern="100" baseline="30000">
                          <a:solidFill>
                            <a:srgbClr val="000000"/>
                          </a:solidFill>
                          <a:effectLst/>
                          <a:latin typeface="+mn-lt"/>
                          <a:ea typeface="Aptos" panose="020B0004020202020204" pitchFamily="34" charset="0"/>
                          <a:cs typeface="Times New Roman" panose="02020603050405020304" pitchFamily="18" charset="0"/>
                        </a:rPr>
                        <a:t>b</a:t>
                      </a:r>
                      <a:endParaRPr lang="en-US" sz="1400" kern="100">
                        <a:effectLst/>
                        <a:latin typeface="+mn-lt"/>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n-GB" sz="1400" kern="100">
                          <a:effectLst/>
                          <a:latin typeface="+mn-lt"/>
                          <a:ea typeface="Aptos" panose="020B0004020202020204" pitchFamily="34" charset="0"/>
                          <a:cs typeface="Times New Roman" panose="02020603050405020304" pitchFamily="18" charset="0"/>
                        </a:rPr>
                        <a:t>-0.08 (-0.18;0.01)</a:t>
                      </a:r>
                      <a:endParaRPr lang="en-US" sz="1400" kern="100">
                        <a:effectLst/>
                        <a:latin typeface="+mn-lt"/>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n-GB" sz="1400" kern="100">
                          <a:effectLst/>
                          <a:latin typeface="+mn-lt"/>
                          <a:ea typeface="Aptos" panose="020B0004020202020204" pitchFamily="34" charset="0"/>
                          <a:cs typeface="Times New Roman" panose="02020603050405020304" pitchFamily="18" charset="0"/>
                        </a:rPr>
                        <a:t>-1.06 (-2.17;0.05)</a:t>
                      </a:r>
                      <a:endParaRPr lang="en-US" sz="1400" kern="100">
                        <a:effectLst/>
                        <a:latin typeface="+mn-lt"/>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n-GB" sz="1400" kern="100" dirty="0">
                          <a:effectLst/>
                          <a:latin typeface="+mn-lt"/>
                          <a:ea typeface="Aptos" panose="020B0004020202020204" pitchFamily="34" charset="0"/>
                          <a:cs typeface="Times New Roman" panose="02020603050405020304" pitchFamily="18" charset="0"/>
                        </a:rPr>
                        <a:t>-0.09 (-0.18;0.00)</a:t>
                      </a:r>
                      <a:endParaRPr lang="en-US" sz="1400" kern="100" dirty="0">
                        <a:effectLst/>
                        <a:latin typeface="+mn-lt"/>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n-GB" sz="1400" kern="100" dirty="0">
                          <a:effectLst/>
                          <a:latin typeface="+mn-lt"/>
                          <a:ea typeface="Aptos" panose="020B0004020202020204" pitchFamily="34" charset="0"/>
                          <a:cs typeface="Times New Roman" panose="02020603050405020304" pitchFamily="18" charset="0"/>
                        </a:rPr>
                        <a:t>-0.12 (-0.26;0.02)</a:t>
                      </a:r>
                      <a:endParaRPr lang="en-US" sz="1400" kern="100" dirty="0">
                        <a:effectLst/>
                        <a:latin typeface="+mn-lt"/>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07166394"/>
                  </a:ext>
                </a:extLst>
              </a:tr>
              <a:tr h="374043">
                <a:tc>
                  <a:txBody>
                    <a:bodyPr/>
                    <a:lstStyle/>
                    <a:p>
                      <a:pPr marL="0" marR="0">
                        <a:lnSpc>
                          <a:spcPct val="115000"/>
                        </a:lnSpc>
                        <a:buNone/>
                      </a:pPr>
                      <a:r>
                        <a:rPr lang="en-GB" sz="1400" kern="100">
                          <a:effectLst/>
                          <a:latin typeface="+mn-lt"/>
                          <a:ea typeface="Aptos" panose="020B0004020202020204" pitchFamily="34" charset="0"/>
                          <a:cs typeface="Times New Roman" panose="02020603050405020304" pitchFamily="18" charset="0"/>
                        </a:rPr>
                        <a:t>Total </a:t>
                      </a:r>
                      <a:endParaRPr lang="en-US" sz="1400" kern="100">
                        <a:effectLst/>
                        <a:latin typeface="+mn-lt"/>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n-GB" sz="1400" b="1" kern="100">
                          <a:effectLst/>
                          <a:latin typeface="+mn-lt"/>
                          <a:ea typeface="Aptos" panose="020B0004020202020204" pitchFamily="34" charset="0"/>
                          <a:cs typeface="Times New Roman" panose="02020603050405020304" pitchFamily="18" charset="0"/>
                        </a:rPr>
                        <a:t>-1.69 (-2.45;-0.92)</a:t>
                      </a:r>
                      <a:endParaRPr lang="en-US" sz="1400" kern="100">
                        <a:effectLst/>
                        <a:latin typeface="+mn-lt"/>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n-GB" sz="1400" b="1" kern="100">
                          <a:effectLst/>
                          <a:latin typeface="+mn-lt"/>
                          <a:ea typeface="Aptos" panose="020B0004020202020204" pitchFamily="34" charset="0"/>
                          <a:cs typeface="Times New Roman" panose="02020603050405020304" pitchFamily="18" charset="0"/>
                        </a:rPr>
                        <a:t>-10.07 (-19.27;-0.88)</a:t>
                      </a:r>
                      <a:endParaRPr lang="en-US" sz="1400" kern="100">
                        <a:effectLst/>
                        <a:latin typeface="+mn-lt"/>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n-GB" sz="1400" b="1" kern="100" dirty="0">
                          <a:effectLst/>
                          <a:latin typeface="+mn-lt"/>
                          <a:ea typeface="Aptos" panose="020B0004020202020204" pitchFamily="34" charset="0"/>
                          <a:cs typeface="Times New Roman" panose="02020603050405020304" pitchFamily="18" charset="0"/>
                        </a:rPr>
                        <a:t>-0.66 (-1.30;-0.02)</a:t>
                      </a:r>
                      <a:endParaRPr lang="en-US" sz="1400" kern="100" dirty="0">
                        <a:effectLst/>
                        <a:latin typeface="+mn-lt"/>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n-GB" sz="1400" b="1" kern="100" dirty="0">
                          <a:effectLst/>
                          <a:latin typeface="+mn-lt"/>
                          <a:ea typeface="Aptos" panose="020B0004020202020204" pitchFamily="34" charset="0"/>
                          <a:cs typeface="Times New Roman" panose="02020603050405020304" pitchFamily="18" charset="0"/>
                        </a:rPr>
                        <a:t>-2.33 (-3.16;-1.50)</a:t>
                      </a:r>
                      <a:endParaRPr lang="en-US" sz="1400" kern="100" dirty="0">
                        <a:effectLst/>
                        <a:latin typeface="+mn-lt"/>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44275290"/>
                  </a:ext>
                </a:extLst>
              </a:tr>
            </a:tbl>
          </a:graphicData>
        </a:graphic>
      </p:graphicFrame>
      <p:sp>
        <p:nvSpPr>
          <p:cNvPr id="7" name="TextBox 6">
            <a:extLst>
              <a:ext uri="{FF2B5EF4-FFF2-40B4-BE49-F238E27FC236}">
                <a16:creationId xmlns:a16="http://schemas.microsoft.com/office/drawing/2014/main" id="{14805F2C-FA06-91C5-DB22-ED53023865E3}"/>
              </a:ext>
            </a:extLst>
          </p:cNvPr>
          <p:cNvSpPr txBox="1"/>
          <p:nvPr/>
        </p:nvSpPr>
        <p:spPr>
          <a:xfrm>
            <a:off x="207431" y="5765848"/>
            <a:ext cx="11296995" cy="1006045"/>
          </a:xfrm>
          <a:prstGeom prst="rect">
            <a:avLst/>
          </a:prstGeom>
          <a:noFill/>
        </p:spPr>
        <p:txBody>
          <a:bodyPr wrap="square">
            <a:spAutoFit/>
          </a:bodyPr>
          <a:lstStyle/>
          <a:p>
            <a:pPr marL="0" marR="0">
              <a:lnSpc>
                <a:spcPct val="107000"/>
              </a:lnSpc>
              <a:spcAft>
                <a:spcPts val="800"/>
              </a:spcAft>
              <a:buNone/>
            </a:pPr>
            <a:r>
              <a:rPr lang="en-GB" sz="1400" dirty="0">
                <a:effectLst/>
                <a:ea typeface="Aptos" panose="020B0004020202020204" pitchFamily="34" charset="0"/>
                <a:cs typeface="Times New Roman" panose="02020603050405020304" pitchFamily="18" charset="0"/>
              </a:rPr>
              <a:t>ACE-III indicates Addenbrooke's Cognitive Examination III; B, unstandardized regression coefficient; CI, confidence interval; SEP, socioeconomic position. Regression results are decomposed in direct, indirect and total effects and presented as mean difference with 95% CI and adjusted for sex and childhood cognitive function. Statistically significant associations using a two-sided </a:t>
            </a:r>
            <a:r>
              <a:rPr lang="en-GB" sz="1400" i="1" dirty="0">
                <a:effectLst/>
                <a:ea typeface="Aptos" panose="020B0004020202020204" pitchFamily="34" charset="0"/>
                <a:cs typeface="Times New Roman" panose="02020603050405020304" pitchFamily="18" charset="0"/>
              </a:rPr>
              <a:t>p</a:t>
            </a:r>
            <a:r>
              <a:rPr lang="en-GB" sz="1400" dirty="0">
                <a:effectLst/>
                <a:ea typeface="Aptos" panose="020B0004020202020204" pitchFamily="34" charset="0"/>
                <a:cs typeface="Times New Roman" panose="02020603050405020304" pitchFamily="18" charset="0"/>
              </a:rPr>
              <a:t>-value &lt; 0.05 are presented in bold.  </a:t>
            </a:r>
            <a:r>
              <a:rPr lang="en-GB" sz="1400" baseline="30000" dirty="0">
                <a:effectLst/>
                <a:ea typeface="Aptos" panose="020B0004020202020204" pitchFamily="34" charset="0"/>
                <a:cs typeface="Times New Roman" panose="02020603050405020304" pitchFamily="18" charset="0"/>
              </a:rPr>
              <a:t>a</a:t>
            </a:r>
            <a:r>
              <a:rPr lang="en-GB" sz="1400" dirty="0">
                <a:effectLst/>
                <a:ea typeface="Aptos" panose="020B0004020202020204" pitchFamily="34" charset="0"/>
                <a:cs typeface="Times New Roman" panose="02020603050405020304" pitchFamily="18" charset="0"/>
              </a:rPr>
              <a:t> Compared to high childhood SEP. </a:t>
            </a:r>
            <a:r>
              <a:rPr lang="en-GB" sz="1400" baseline="30000" dirty="0">
                <a:effectLst/>
                <a:ea typeface="Aptos" panose="020B0004020202020204" pitchFamily="34" charset="0"/>
                <a:cs typeface="Times New Roman" panose="02020603050405020304" pitchFamily="18" charset="0"/>
              </a:rPr>
              <a:t>b </a:t>
            </a:r>
            <a:r>
              <a:rPr lang="en-GB" sz="1400" dirty="0">
                <a:effectLst/>
                <a:ea typeface="Aptos" panose="020B0004020202020204" pitchFamily="34" charset="0"/>
                <a:cs typeface="Times New Roman" panose="02020603050405020304" pitchFamily="18" charset="0"/>
              </a:rPr>
              <a:t>Compared to no accumulative affective problems.</a:t>
            </a:r>
            <a:endParaRPr lang="en-US" sz="1400" dirty="0">
              <a:effectLst/>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7435633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FA112C-153F-598D-8418-4232DDCD04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0998D2-403B-B6AE-1D0C-31F165B25FE2}"/>
              </a:ext>
            </a:extLst>
          </p:cNvPr>
          <p:cNvSpPr>
            <a:spLocks noGrp="1"/>
          </p:cNvSpPr>
          <p:nvPr>
            <p:ph type="title"/>
          </p:nvPr>
        </p:nvSpPr>
        <p:spPr/>
        <p:txBody>
          <a:bodyPr>
            <a:normAutofit/>
          </a:bodyPr>
          <a:lstStyle/>
          <a:p>
            <a:r>
              <a:rPr lang="en-US" sz="2800" dirty="0"/>
              <a:t>Discussion – Hypothesis 1</a:t>
            </a:r>
          </a:p>
        </p:txBody>
      </p:sp>
      <p:pic>
        <p:nvPicPr>
          <p:cNvPr id="3" name="Picture 2">
            <a:extLst>
              <a:ext uri="{FF2B5EF4-FFF2-40B4-BE49-F238E27FC236}">
                <a16:creationId xmlns:a16="http://schemas.microsoft.com/office/drawing/2014/main" id="{37763B3B-45FC-5B2C-70EE-C302629A7ADB}"/>
              </a:ext>
            </a:extLst>
          </p:cNvPr>
          <p:cNvPicPr>
            <a:picLocks noChangeAspect="1"/>
          </p:cNvPicPr>
          <p:nvPr/>
        </p:nvPicPr>
        <p:blipFill>
          <a:blip r:embed="rId3"/>
          <a:stretch>
            <a:fillRect/>
          </a:stretch>
        </p:blipFill>
        <p:spPr>
          <a:xfrm>
            <a:off x="789354" y="3646704"/>
            <a:ext cx="1926503" cy="1938696"/>
          </a:xfrm>
          <a:prstGeom prst="rect">
            <a:avLst/>
          </a:prstGeom>
        </p:spPr>
      </p:pic>
      <p:pic>
        <p:nvPicPr>
          <p:cNvPr id="7" name="Picture 6">
            <a:extLst>
              <a:ext uri="{FF2B5EF4-FFF2-40B4-BE49-F238E27FC236}">
                <a16:creationId xmlns:a16="http://schemas.microsoft.com/office/drawing/2014/main" id="{2AEB6533-3C68-DD40-8BC1-D33E363009D9}"/>
              </a:ext>
            </a:extLst>
          </p:cNvPr>
          <p:cNvPicPr>
            <a:picLocks noChangeAspect="1"/>
          </p:cNvPicPr>
          <p:nvPr/>
        </p:nvPicPr>
        <p:blipFill>
          <a:blip r:embed="rId4"/>
          <a:stretch>
            <a:fillRect/>
          </a:stretch>
        </p:blipFill>
        <p:spPr>
          <a:xfrm>
            <a:off x="9090683" y="3646704"/>
            <a:ext cx="2619375" cy="1743075"/>
          </a:xfrm>
          <a:prstGeom prst="rect">
            <a:avLst/>
          </a:prstGeom>
        </p:spPr>
      </p:pic>
      <p:pic>
        <p:nvPicPr>
          <p:cNvPr id="16" name="Picture 15">
            <a:extLst>
              <a:ext uri="{FF2B5EF4-FFF2-40B4-BE49-F238E27FC236}">
                <a16:creationId xmlns:a16="http://schemas.microsoft.com/office/drawing/2014/main" id="{53DD61BB-A4DB-34E4-30B5-ABAA10159A58}"/>
              </a:ext>
            </a:extLst>
          </p:cNvPr>
          <p:cNvPicPr>
            <a:picLocks noChangeAspect="1"/>
          </p:cNvPicPr>
          <p:nvPr/>
        </p:nvPicPr>
        <p:blipFill>
          <a:blip r:embed="rId5"/>
          <a:stretch>
            <a:fillRect/>
          </a:stretch>
        </p:blipFill>
        <p:spPr>
          <a:xfrm>
            <a:off x="4789617" y="1410302"/>
            <a:ext cx="2552700" cy="1790700"/>
          </a:xfrm>
          <a:prstGeom prst="rect">
            <a:avLst/>
          </a:prstGeom>
        </p:spPr>
      </p:pic>
      <p:cxnSp>
        <p:nvCxnSpPr>
          <p:cNvPr id="11" name="Straight Arrow Connector 10">
            <a:extLst>
              <a:ext uri="{FF2B5EF4-FFF2-40B4-BE49-F238E27FC236}">
                <a16:creationId xmlns:a16="http://schemas.microsoft.com/office/drawing/2014/main" id="{917832BA-95E0-3C6E-C541-C33C67B02F87}"/>
              </a:ext>
            </a:extLst>
          </p:cNvPr>
          <p:cNvCxnSpPr>
            <a:cxnSpLocks/>
          </p:cNvCxnSpPr>
          <p:nvPr/>
        </p:nvCxnSpPr>
        <p:spPr>
          <a:xfrm>
            <a:off x="2926750" y="4761686"/>
            <a:ext cx="6017332" cy="0"/>
          </a:xfrm>
          <a:prstGeom prst="straightConnector1">
            <a:avLst/>
          </a:prstGeom>
          <a:ln w="50800">
            <a:tailEnd type="triangle" w="lg" len="lg"/>
          </a:ln>
        </p:spPr>
        <p:style>
          <a:lnRef idx="2">
            <a:schemeClr val="accent1"/>
          </a:lnRef>
          <a:fillRef idx="0">
            <a:schemeClr val="accent1"/>
          </a:fillRef>
          <a:effectRef idx="1">
            <a:schemeClr val="accent1"/>
          </a:effectRef>
          <a:fontRef idx="minor">
            <a:schemeClr val="tx1"/>
          </a:fontRef>
        </p:style>
      </p:cxnSp>
      <p:pic>
        <p:nvPicPr>
          <p:cNvPr id="18" name="Picture 17">
            <a:extLst>
              <a:ext uri="{FF2B5EF4-FFF2-40B4-BE49-F238E27FC236}">
                <a16:creationId xmlns:a16="http://schemas.microsoft.com/office/drawing/2014/main" id="{CF320D87-75C9-D3B8-3968-3879A91502CE}"/>
              </a:ext>
            </a:extLst>
          </p:cNvPr>
          <p:cNvPicPr>
            <a:picLocks noChangeAspect="1"/>
          </p:cNvPicPr>
          <p:nvPr/>
        </p:nvPicPr>
        <p:blipFill>
          <a:blip r:embed="rId6"/>
          <a:stretch>
            <a:fillRect/>
          </a:stretch>
        </p:blipFill>
        <p:spPr>
          <a:xfrm>
            <a:off x="5935416" y="4268283"/>
            <a:ext cx="804742" cy="499915"/>
          </a:xfrm>
          <a:prstGeom prst="rect">
            <a:avLst/>
          </a:prstGeom>
        </p:spPr>
      </p:pic>
      <p:sp>
        <p:nvSpPr>
          <p:cNvPr id="22" name="TextBox 21">
            <a:extLst>
              <a:ext uri="{FF2B5EF4-FFF2-40B4-BE49-F238E27FC236}">
                <a16:creationId xmlns:a16="http://schemas.microsoft.com/office/drawing/2014/main" id="{0F519F5A-C890-218B-979A-FABD9EFDB02B}"/>
              </a:ext>
            </a:extLst>
          </p:cNvPr>
          <p:cNvSpPr txBox="1"/>
          <p:nvPr/>
        </p:nvSpPr>
        <p:spPr>
          <a:xfrm>
            <a:off x="374050" y="5700847"/>
            <a:ext cx="2552700" cy="369332"/>
          </a:xfrm>
          <a:prstGeom prst="rect">
            <a:avLst/>
          </a:prstGeom>
          <a:noFill/>
          <a:ln>
            <a:noFill/>
          </a:ln>
        </p:spPr>
        <p:txBody>
          <a:bodyPr wrap="square" rtlCol="0">
            <a:spAutoFit/>
          </a:bodyPr>
          <a:lstStyle/>
          <a:p>
            <a:pPr algn="ctr"/>
            <a:r>
              <a:rPr lang="en-US" dirty="0"/>
              <a:t>Low childhood SEP</a:t>
            </a:r>
          </a:p>
        </p:txBody>
      </p:sp>
      <p:sp>
        <p:nvSpPr>
          <p:cNvPr id="5" name="TextBox 4">
            <a:extLst>
              <a:ext uri="{FF2B5EF4-FFF2-40B4-BE49-F238E27FC236}">
                <a16:creationId xmlns:a16="http://schemas.microsoft.com/office/drawing/2014/main" id="{3564D458-43E4-0F34-2D16-F0E2CB829068}"/>
              </a:ext>
            </a:extLst>
          </p:cNvPr>
          <p:cNvSpPr txBox="1"/>
          <p:nvPr/>
        </p:nvSpPr>
        <p:spPr>
          <a:xfrm>
            <a:off x="1633413" y="2085972"/>
            <a:ext cx="3031083" cy="523220"/>
          </a:xfrm>
          <a:prstGeom prst="rect">
            <a:avLst/>
          </a:prstGeom>
          <a:noFill/>
          <a:ln>
            <a:noFill/>
          </a:ln>
        </p:spPr>
        <p:txBody>
          <a:bodyPr wrap="square" rtlCol="0">
            <a:spAutoFit/>
          </a:bodyPr>
          <a:lstStyle/>
          <a:p>
            <a:pPr marL="285750" indent="-285750">
              <a:buFont typeface="Arial" panose="020B0604020202020204" pitchFamily="34" charset="0"/>
              <a:buChar char="•"/>
            </a:pPr>
            <a:r>
              <a:rPr lang="en-US" sz="1400" dirty="0"/>
              <a:t>Incidental affective problems</a:t>
            </a:r>
          </a:p>
          <a:p>
            <a:pPr marL="285750" indent="-285750">
              <a:buFont typeface="Arial" panose="020B0604020202020204" pitchFamily="34" charset="0"/>
              <a:buChar char="•"/>
            </a:pPr>
            <a:r>
              <a:rPr lang="en-US" sz="1400" dirty="0"/>
              <a:t>Recurrent affective problems</a:t>
            </a:r>
          </a:p>
        </p:txBody>
      </p:sp>
      <p:cxnSp>
        <p:nvCxnSpPr>
          <p:cNvPr id="8" name="Straight Arrow Connector 7">
            <a:extLst>
              <a:ext uri="{FF2B5EF4-FFF2-40B4-BE49-F238E27FC236}">
                <a16:creationId xmlns:a16="http://schemas.microsoft.com/office/drawing/2014/main" id="{8FA75D00-607A-6A14-6A22-E200FA38B465}"/>
              </a:ext>
            </a:extLst>
          </p:cNvPr>
          <p:cNvCxnSpPr>
            <a:cxnSpLocks/>
          </p:cNvCxnSpPr>
          <p:nvPr/>
        </p:nvCxnSpPr>
        <p:spPr>
          <a:xfrm>
            <a:off x="7543574" y="2765150"/>
            <a:ext cx="2557857" cy="752601"/>
          </a:xfrm>
          <a:prstGeom prst="straightConnector1">
            <a:avLst/>
          </a:prstGeom>
          <a:ln w="50800">
            <a:tailEnd type="triangle" w="lg" len="lg"/>
          </a:ln>
        </p:spPr>
        <p:style>
          <a:lnRef idx="2">
            <a:schemeClr val="accent1"/>
          </a:lnRef>
          <a:fillRef idx="0">
            <a:schemeClr val="accent1"/>
          </a:fillRef>
          <a:effectRef idx="1">
            <a:schemeClr val="accent1"/>
          </a:effectRef>
          <a:fontRef idx="minor">
            <a:schemeClr val="tx1"/>
          </a:fontRef>
        </p:style>
      </p:cxnSp>
      <p:pic>
        <p:nvPicPr>
          <p:cNvPr id="12" name="Picture 11">
            <a:extLst>
              <a:ext uri="{FF2B5EF4-FFF2-40B4-BE49-F238E27FC236}">
                <a16:creationId xmlns:a16="http://schemas.microsoft.com/office/drawing/2014/main" id="{3D99B1D1-C452-6011-11B1-3EFDCBA77FA7}"/>
              </a:ext>
            </a:extLst>
          </p:cNvPr>
          <p:cNvPicPr>
            <a:picLocks noChangeAspect="1"/>
          </p:cNvPicPr>
          <p:nvPr/>
        </p:nvPicPr>
        <p:blipFill>
          <a:blip r:embed="rId6"/>
          <a:stretch>
            <a:fillRect/>
          </a:stretch>
        </p:blipFill>
        <p:spPr>
          <a:xfrm>
            <a:off x="8541711" y="2670935"/>
            <a:ext cx="804742" cy="499915"/>
          </a:xfrm>
          <a:prstGeom prst="rect">
            <a:avLst/>
          </a:prstGeom>
        </p:spPr>
      </p:pic>
      <p:sp>
        <p:nvSpPr>
          <p:cNvPr id="15" name="TextBox 14">
            <a:extLst>
              <a:ext uri="{FF2B5EF4-FFF2-40B4-BE49-F238E27FC236}">
                <a16:creationId xmlns:a16="http://schemas.microsoft.com/office/drawing/2014/main" id="{8A60FD6E-9A13-7451-1FA3-F0E80BF38755}"/>
              </a:ext>
            </a:extLst>
          </p:cNvPr>
          <p:cNvSpPr txBox="1"/>
          <p:nvPr/>
        </p:nvSpPr>
        <p:spPr>
          <a:xfrm>
            <a:off x="8541711" y="1886848"/>
            <a:ext cx="3516519" cy="738664"/>
          </a:xfrm>
          <a:prstGeom prst="rect">
            <a:avLst/>
          </a:prstGeom>
          <a:noFill/>
          <a:ln>
            <a:noFill/>
          </a:ln>
        </p:spPr>
        <p:txBody>
          <a:bodyPr wrap="square" rtlCol="0">
            <a:spAutoFit/>
          </a:bodyPr>
          <a:lstStyle/>
          <a:p>
            <a:pPr marL="285750" indent="-285750">
              <a:buFont typeface="Arial" panose="020B0604020202020204" pitchFamily="34" charset="0"/>
              <a:buChar char="•"/>
            </a:pPr>
            <a:r>
              <a:rPr lang="en-US" sz="1400" dirty="0"/>
              <a:t>Worse verbal memory, processing speed, and cognitive state</a:t>
            </a:r>
          </a:p>
          <a:p>
            <a:pPr marL="285750" indent="-285750">
              <a:buFont typeface="Arial" panose="020B0604020202020204" pitchFamily="34" charset="0"/>
              <a:buChar char="•"/>
            </a:pPr>
            <a:r>
              <a:rPr lang="en-US" sz="1400" dirty="0"/>
              <a:t>Not associated with cognitive change</a:t>
            </a:r>
          </a:p>
        </p:txBody>
      </p:sp>
      <p:pic>
        <p:nvPicPr>
          <p:cNvPr id="17" name="Picture 16">
            <a:extLst>
              <a:ext uri="{FF2B5EF4-FFF2-40B4-BE49-F238E27FC236}">
                <a16:creationId xmlns:a16="http://schemas.microsoft.com/office/drawing/2014/main" id="{5337F53E-2DE7-9064-EDFC-00AB96E7A55D}"/>
              </a:ext>
            </a:extLst>
          </p:cNvPr>
          <p:cNvPicPr>
            <a:picLocks noChangeAspect="1"/>
          </p:cNvPicPr>
          <p:nvPr/>
        </p:nvPicPr>
        <p:blipFill>
          <a:blip r:embed="rId6"/>
          <a:stretch>
            <a:fillRect/>
          </a:stretch>
        </p:blipFill>
        <p:spPr>
          <a:xfrm>
            <a:off x="3148955" y="2759535"/>
            <a:ext cx="804742" cy="499915"/>
          </a:xfrm>
          <a:prstGeom prst="rect">
            <a:avLst/>
          </a:prstGeom>
        </p:spPr>
      </p:pic>
      <p:cxnSp>
        <p:nvCxnSpPr>
          <p:cNvPr id="21" name="Straight Arrow Connector 20">
            <a:extLst>
              <a:ext uri="{FF2B5EF4-FFF2-40B4-BE49-F238E27FC236}">
                <a16:creationId xmlns:a16="http://schemas.microsoft.com/office/drawing/2014/main" id="{E33A2418-FCA4-EC49-39C1-A48F62884E1B}"/>
              </a:ext>
            </a:extLst>
          </p:cNvPr>
          <p:cNvCxnSpPr>
            <a:cxnSpLocks/>
          </p:cNvCxnSpPr>
          <p:nvPr/>
        </p:nvCxnSpPr>
        <p:spPr>
          <a:xfrm flipV="1">
            <a:off x="2715857" y="2518075"/>
            <a:ext cx="1867330" cy="1087395"/>
          </a:xfrm>
          <a:prstGeom prst="straightConnector1">
            <a:avLst/>
          </a:prstGeom>
          <a:ln w="50800">
            <a:tailEnd type="triangle" w="lg" len="lg"/>
          </a:ln>
        </p:spPr>
        <p:style>
          <a:lnRef idx="2">
            <a:schemeClr val="accent1"/>
          </a:lnRef>
          <a:fillRef idx="0">
            <a:schemeClr val="accent1"/>
          </a:fillRef>
          <a:effectRef idx="1">
            <a:schemeClr val="accent1"/>
          </a:effectRef>
          <a:fontRef idx="minor">
            <a:schemeClr val="tx1"/>
          </a:fontRef>
        </p:style>
      </p:cxnSp>
      <p:sp>
        <p:nvSpPr>
          <p:cNvPr id="24" name="TextBox 23">
            <a:extLst>
              <a:ext uri="{FF2B5EF4-FFF2-40B4-BE49-F238E27FC236}">
                <a16:creationId xmlns:a16="http://schemas.microsoft.com/office/drawing/2014/main" id="{3F316CD5-D991-1A14-9E0E-CDAC874FD9BE}"/>
              </a:ext>
            </a:extLst>
          </p:cNvPr>
          <p:cNvSpPr txBox="1"/>
          <p:nvPr/>
        </p:nvSpPr>
        <p:spPr>
          <a:xfrm>
            <a:off x="4471816" y="4885963"/>
            <a:ext cx="4618867" cy="1200329"/>
          </a:xfrm>
          <a:prstGeom prst="rect">
            <a:avLst/>
          </a:prstGeom>
          <a:noFill/>
          <a:ln>
            <a:noFill/>
          </a:ln>
        </p:spPr>
        <p:txBody>
          <a:bodyPr wrap="square" rtlCol="0">
            <a:spAutoFit/>
          </a:bodyPr>
          <a:lstStyle/>
          <a:p>
            <a:pPr marL="285750" indent="-285750">
              <a:buFont typeface="Arial" panose="020B0604020202020204" pitchFamily="34" charset="0"/>
              <a:buChar char="•"/>
            </a:pPr>
            <a:r>
              <a:rPr lang="en-US" dirty="0"/>
              <a:t>Worse verbal memory, processing speed, and cognitive state</a:t>
            </a:r>
          </a:p>
          <a:p>
            <a:pPr marL="285750" indent="-285750">
              <a:buFont typeface="Arial" panose="020B0604020202020204" pitchFamily="34" charset="0"/>
              <a:buChar char="•"/>
            </a:pPr>
            <a:r>
              <a:rPr lang="en-US" dirty="0"/>
              <a:t>Accelerated decline in processing speed </a:t>
            </a:r>
          </a:p>
          <a:p>
            <a:pPr marL="285750" indent="-285750">
              <a:buFont typeface="Arial" panose="020B0604020202020204" pitchFamily="34" charset="0"/>
              <a:buChar char="•"/>
            </a:pPr>
            <a:r>
              <a:rPr lang="en-US" dirty="0"/>
              <a:t>Slower decline in verbal memory</a:t>
            </a:r>
          </a:p>
        </p:txBody>
      </p:sp>
      <p:sp>
        <p:nvSpPr>
          <p:cNvPr id="6" name="Rectangle 5">
            <a:extLst>
              <a:ext uri="{FF2B5EF4-FFF2-40B4-BE49-F238E27FC236}">
                <a16:creationId xmlns:a16="http://schemas.microsoft.com/office/drawing/2014/main" id="{32D73B3A-11A7-5A0B-762C-5BBF99E263D6}"/>
              </a:ext>
            </a:extLst>
          </p:cNvPr>
          <p:cNvSpPr/>
          <p:nvPr/>
        </p:nvSpPr>
        <p:spPr>
          <a:xfrm>
            <a:off x="7543574" y="1375065"/>
            <a:ext cx="4417610" cy="2229887"/>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 name="Rectangle 8">
            <a:extLst>
              <a:ext uri="{FF2B5EF4-FFF2-40B4-BE49-F238E27FC236}">
                <a16:creationId xmlns:a16="http://schemas.microsoft.com/office/drawing/2014/main" id="{0AFC6700-FC26-DB66-FBDF-4EA2B166F95F}"/>
              </a:ext>
            </a:extLst>
          </p:cNvPr>
          <p:cNvSpPr/>
          <p:nvPr/>
        </p:nvSpPr>
        <p:spPr>
          <a:xfrm>
            <a:off x="1695973" y="1582159"/>
            <a:ext cx="3093644" cy="2054065"/>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60099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6591CD-9E1D-08F0-4A6D-65FB5F35D5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F1B76A-2645-D4F8-C42E-B45055B2B9AD}"/>
              </a:ext>
            </a:extLst>
          </p:cNvPr>
          <p:cNvSpPr>
            <a:spLocks noGrp="1"/>
          </p:cNvSpPr>
          <p:nvPr>
            <p:ph type="title"/>
          </p:nvPr>
        </p:nvSpPr>
        <p:spPr/>
        <p:txBody>
          <a:bodyPr>
            <a:normAutofit/>
          </a:bodyPr>
          <a:lstStyle/>
          <a:p>
            <a:r>
              <a:rPr lang="en-US" sz="2800" dirty="0"/>
              <a:t>Discussion – Hypothesis 2</a:t>
            </a:r>
          </a:p>
        </p:txBody>
      </p:sp>
      <p:pic>
        <p:nvPicPr>
          <p:cNvPr id="3" name="Picture 2">
            <a:extLst>
              <a:ext uri="{FF2B5EF4-FFF2-40B4-BE49-F238E27FC236}">
                <a16:creationId xmlns:a16="http://schemas.microsoft.com/office/drawing/2014/main" id="{1B29E44F-5A70-B4AF-204E-B2F363F22A06}"/>
              </a:ext>
            </a:extLst>
          </p:cNvPr>
          <p:cNvPicPr>
            <a:picLocks noChangeAspect="1"/>
          </p:cNvPicPr>
          <p:nvPr/>
        </p:nvPicPr>
        <p:blipFill>
          <a:blip r:embed="rId3"/>
          <a:stretch>
            <a:fillRect/>
          </a:stretch>
        </p:blipFill>
        <p:spPr>
          <a:xfrm>
            <a:off x="789354" y="3646704"/>
            <a:ext cx="1926503" cy="1938696"/>
          </a:xfrm>
          <a:prstGeom prst="rect">
            <a:avLst/>
          </a:prstGeom>
        </p:spPr>
      </p:pic>
      <p:pic>
        <p:nvPicPr>
          <p:cNvPr id="7" name="Picture 6">
            <a:extLst>
              <a:ext uri="{FF2B5EF4-FFF2-40B4-BE49-F238E27FC236}">
                <a16:creationId xmlns:a16="http://schemas.microsoft.com/office/drawing/2014/main" id="{CD0CB0DD-BDD7-7960-0B5A-26BCD953CBDF}"/>
              </a:ext>
            </a:extLst>
          </p:cNvPr>
          <p:cNvPicPr>
            <a:picLocks noChangeAspect="1"/>
          </p:cNvPicPr>
          <p:nvPr/>
        </p:nvPicPr>
        <p:blipFill>
          <a:blip r:embed="rId4"/>
          <a:stretch>
            <a:fillRect/>
          </a:stretch>
        </p:blipFill>
        <p:spPr>
          <a:xfrm>
            <a:off x="9090683" y="3646704"/>
            <a:ext cx="2619375" cy="1743075"/>
          </a:xfrm>
          <a:prstGeom prst="rect">
            <a:avLst/>
          </a:prstGeom>
        </p:spPr>
      </p:pic>
      <p:pic>
        <p:nvPicPr>
          <p:cNvPr id="16" name="Picture 15">
            <a:extLst>
              <a:ext uri="{FF2B5EF4-FFF2-40B4-BE49-F238E27FC236}">
                <a16:creationId xmlns:a16="http://schemas.microsoft.com/office/drawing/2014/main" id="{62743C18-ACCA-87CE-C256-FC51ADA15B38}"/>
              </a:ext>
            </a:extLst>
          </p:cNvPr>
          <p:cNvPicPr>
            <a:picLocks noChangeAspect="1"/>
          </p:cNvPicPr>
          <p:nvPr/>
        </p:nvPicPr>
        <p:blipFill>
          <a:blip r:embed="rId5"/>
          <a:stretch>
            <a:fillRect/>
          </a:stretch>
        </p:blipFill>
        <p:spPr>
          <a:xfrm>
            <a:off x="5159835" y="1845080"/>
            <a:ext cx="1872329" cy="1313425"/>
          </a:xfrm>
          <a:prstGeom prst="rect">
            <a:avLst/>
          </a:prstGeom>
        </p:spPr>
      </p:pic>
      <p:cxnSp>
        <p:nvCxnSpPr>
          <p:cNvPr id="11" name="Straight Arrow Connector 10">
            <a:extLst>
              <a:ext uri="{FF2B5EF4-FFF2-40B4-BE49-F238E27FC236}">
                <a16:creationId xmlns:a16="http://schemas.microsoft.com/office/drawing/2014/main" id="{5E7EA818-82A7-F01A-A114-F102040EB144}"/>
              </a:ext>
            </a:extLst>
          </p:cNvPr>
          <p:cNvCxnSpPr>
            <a:cxnSpLocks/>
          </p:cNvCxnSpPr>
          <p:nvPr/>
        </p:nvCxnSpPr>
        <p:spPr>
          <a:xfrm>
            <a:off x="2926750" y="4761686"/>
            <a:ext cx="6017332" cy="0"/>
          </a:xfrm>
          <a:prstGeom prst="straightConnector1">
            <a:avLst/>
          </a:prstGeom>
          <a:ln w="50800">
            <a:tailEnd type="triangle" w="lg" len="lg"/>
          </a:ln>
        </p:spPr>
        <p:style>
          <a:lnRef idx="2">
            <a:schemeClr val="accent1"/>
          </a:lnRef>
          <a:fillRef idx="0">
            <a:schemeClr val="accent1"/>
          </a:fillRef>
          <a:effectRef idx="1">
            <a:schemeClr val="accent1"/>
          </a:effectRef>
          <a:fontRef idx="minor">
            <a:schemeClr val="tx1"/>
          </a:fontRef>
        </p:style>
      </p:cxnSp>
      <p:pic>
        <p:nvPicPr>
          <p:cNvPr id="18" name="Picture 17">
            <a:extLst>
              <a:ext uri="{FF2B5EF4-FFF2-40B4-BE49-F238E27FC236}">
                <a16:creationId xmlns:a16="http://schemas.microsoft.com/office/drawing/2014/main" id="{5A77ADCB-AF1D-FF5A-782F-9761EF329B6F}"/>
              </a:ext>
            </a:extLst>
          </p:cNvPr>
          <p:cNvPicPr>
            <a:picLocks noChangeAspect="1"/>
          </p:cNvPicPr>
          <p:nvPr/>
        </p:nvPicPr>
        <p:blipFill>
          <a:blip r:embed="rId6"/>
          <a:stretch>
            <a:fillRect/>
          </a:stretch>
        </p:blipFill>
        <p:spPr>
          <a:xfrm>
            <a:off x="5935416" y="4268283"/>
            <a:ext cx="804742" cy="499915"/>
          </a:xfrm>
          <a:prstGeom prst="rect">
            <a:avLst/>
          </a:prstGeom>
        </p:spPr>
      </p:pic>
      <p:sp>
        <p:nvSpPr>
          <p:cNvPr id="19" name="TextBox 18">
            <a:extLst>
              <a:ext uri="{FF2B5EF4-FFF2-40B4-BE49-F238E27FC236}">
                <a16:creationId xmlns:a16="http://schemas.microsoft.com/office/drawing/2014/main" id="{2EF2EAC8-EB70-0B00-E61F-67E87998D0B7}"/>
              </a:ext>
            </a:extLst>
          </p:cNvPr>
          <p:cNvSpPr txBox="1"/>
          <p:nvPr/>
        </p:nvSpPr>
        <p:spPr>
          <a:xfrm>
            <a:off x="3135495" y="2698763"/>
            <a:ext cx="753507" cy="369332"/>
          </a:xfrm>
          <a:prstGeom prst="rect">
            <a:avLst/>
          </a:prstGeom>
          <a:noFill/>
        </p:spPr>
        <p:txBody>
          <a:bodyPr wrap="square" rtlCol="0">
            <a:spAutoFit/>
          </a:bodyPr>
          <a:lstStyle/>
          <a:p>
            <a:r>
              <a:rPr lang="en-US" dirty="0"/>
              <a:t>2</a:t>
            </a:r>
          </a:p>
        </p:txBody>
      </p:sp>
      <p:sp>
        <p:nvSpPr>
          <p:cNvPr id="20" name="TextBox 19">
            <a:extLst>
              <a:ext uri="{FF2B5EF4-FFF2-40B4-BE49-F238E27FC236}">
                <a16:creationId xmlns:a16="http://schemas.microsoft.com/office/drawing/2014/main" id="{86C5DC37-1B8B-971F-C393-3393A76BAC43}"/>
              </a:ext>
            </a:extLst>
          </p:cNvPr>
          <p:cNvSpPr txBox="1"/>
          <p:nvPr/>
        </p:nvSpPr>
        <p:spPr>
          <a:xfrm>
            <a:off x="8889384" y="2395818"/>
            <a:ext cx="753507" cy="369332"/>
          </a:xfrm>
          <a:prstGeom prst="rect">
            <a:avLst/>
          </a:prstGeom>
          <a:noFill/>
        </p:spPr>
        <p:txBody>
          <a:bodyPr wrap="square" rtlCol="0">
            <a:spAutoFit/>
          </a:bodyPr>
          <a:lstStyle/>
          <a:p>
            <a:r>
              <a:rPr lang="en-US" dirty="0"/>
              <a:t>2</a:t>
            </a:r>
          </a:p>
        </p:txBody>
      </p:sp>
      <p:sp>
        <p:nvSpPr>
          <p:cNvPr id="22" name="TextBox 21">
            <a:extLst>
              <a:ext uri="{FF2B5EF4-FFF2-40B4-BE49-F238E27FC236}">
                <a16:creationId xmlns:a16="http://schemas.microsoft.com/office/drawing/2014/main" id="{820B2845-E72C-834C-18B3-59E6F1D82334}"/>
              </a:ext>
            </a:extLst>
          </p:cNvPr>
          <p:cNvSpPr txBox="1"/>
          <p:nvPr/>
        </p:nvSpPr>
        <p:spPr>
          <a:xfrm>
            <a:off x="374050" y="5700847"/>
            <a:ext cx="2552700" cy="369332"/>
          </a:xfrm>
          <a:prstGeom prst="rect">
            <a:avLst/>
          </a:prstGeom>
          <a:noFill/>
          <a:ln>
            <a:noFill/>
          </a:ln>
        </p:spPr>
        <p:txBody>
          <a:bodyPr wrap="square" rtlCol="0">
            <a:spAutoFit/>
          </a:bodyPr>
          <a:lstStyle/>
          <a:p>
            <a:pPr algn="ctr"/>
            <a:r>
              <a:rPr lang="en-US" dirty="0"/>
              <a:t>Low childhood SEP</a:t>
            </a:r>
          </a:p>
        </p:txBody>
      </p:sp>
      <p:cxnSp>
        <p:nvCxnSpPr>
          <p:cNvPr id="13" name="Straight Arrow Connector 12">
            <a:extLst>
              <a:ext uri="{FF2B5EF4-FFF2-40B4-BE49-F238E27FC236}">
                <a16:creationId xmlns:a16="http://schemas.microsoft.com/office/drawing/2014/main" id="{3E012C08-CD69-C115-B611-EFBA3EE91B21}"/>
              </a:ext>
            </a:extLst>
          </p:cNvPr>
          <p:cNvCxnSpPr>
            <a:cxnSpLocks/>
          </p:cNvCxnSpPr>
          <p:nvPr/>
        </p:nvCxnSpPr>
        <p:spPr>
          <a:xfrm flipV="1">
            <a:off x="2414892" y="2490352"/>
            <a:ext cx="2539468" cy="1192494"/>
          </a:xfrm>
          <a:prstGeom prst="straightConnector1">
            <a:avLst/>
          </a:prstGeom>
          <a:ln w="50800">
            <a:prstDash val="sysDot"/>
            <a:tailEnd type="triangle" w="lg" len="lg"/>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E49EEFE8-FF39-BD3D-2D0F-148680D72537}"/>
              </a:ext>
            </a:extLst>
          </p:cNvPr>
          <p:cNvCxnSpPr>
            <a:cxnSpLocks/>
          </p:cNvCxnSpPr>
          <p:nvPr/>
        </p:nvCxnSpPr>
        <p:spPr>
          <a:xfrm>
            <a:off x="7198749" y="2452474"/>
            <a:ext cx="2785758" cy="1056629"/>
          </a:xfrm>
          <a:prstGeom prst="straightConnector1">
            <a:avLst/>
          </a:prstGeom>
          <a:ln w="50800">
            <a:prstDash val="sysDot"/>
            <a:tailEnd type="triangle" w="lg" len="lg"/>
          </a:ln>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5EE22CC8-BDCE-D793-F4E2-65630F507085}"/>
              </a:ext>
            </a:extLst>
          </p:cNvPr>
          <p:cNvSpPr txBox="1"/>
          <p:nvPr/>
        </p:nvSpPr>
        <p:spPr>
          <a:xfrm>
            <a:off x="9007491" y="5492408"/>
            <a:ext cx="3152227" cy="369332"/>
          </a:xfrm>
          <a:prstGeom prst="rect">
            <a:avLst/>
          </a:prstGeom>
          <a:noFill/>
          <a:ln>
            <a:noFill/>
          </a:ln>
        </p:spPr>
        <p:txBody>
          <a:bodyPr wrap="square" rtlCol="0">
            <a:spAutoFit/>
          </a:bodyPr>
          <a:lstStyle/>
          <a:p>
            <a:r>
              <a:rPr lang="en-US" dirty="0"/>
              <a:t>Worse letter search accuracy </a:t>
            </a:r>
          </a:p>
        </p:txBody>
      </p:sp>
      <p:sp>
        <p:nvSpPr>
          <p:cNvPr id="9" name="TextBox 8">
            <a:extLst>
              <a:ext uri="{FF2B5EF4-FFF2-40B4-BE49-F238E27FC236}">
                <a16:creationId xmlns:a16="http://schemas.microsoft.com/office/drawing/2014/main" id="{92CD3420-BD89-5DA6-4FC0-359099AFCD53}"/>
              </a:ext>
            </a:extLst>
          </p:cNvPr>
          <p:cNvSpPr txBox="1"/>
          <p:nvPr/>
        </p:nvSpPr>
        <p:spPr>
          <a:xfrm>
            <a:off x="4601771" y="1365457"/>
            <a:ext cx="3472031" cy="369332"/>
          </a:xfrm>
          <a:prstGeom prst="rect">
            <a:avLst/>
          </a:prstGeom>
          <a:noFill/>
        </p:spPr>
        <p:txBody>
          <a:bodyPr wrap="square">
            <a:spAutoFit/>
          </a:bodyPr>
          <a:lstStyle/>
          <a:p>
            <a:r>
              <a:rPr lang="en-GB" dirty="0"/>
              <a:t>Incidental affective problems </a:t>
            </a:r>
            <a:endParaRPr lang="en-US" dirty="0"/>
          </a:p>
        </p:txBody>
      </p:sp>
      <p:sp>
        <p:nvSpPr>
          <p:cNvPr id="12" name="TextBox 11">
            <a:extLst>
              <a:ext uri="{FF2B5EF4-FFF2-40B4-BE49-F238E27FC236}">
                <a16:creationId xmlns:a16="http://schemas.microsoft.com/office/drawing/2014/main" id="{3704959C-4FEF-A065-D4F6-C38AA9AC5DDA}"/>
              </a:ext>
            </a:extLst>
          </p:cNvPr>
          <p:cNvSpPr txBox="1"/>
          <p:nvPr/>
        </p:nvSpPr>
        <p:spPr>
          <a:xfrm>
            <a:off x="4167883" y="3163145"/>
            <a:ext cx="4063633" cy="394467"/>
          </a:xfrm>
          <a:prstGeom prst="rect">
            <a:avLst/>
          </a:prstGeom>
          <a:noFill/>
        </p:spPr>
        <p:txBody>
          <a:bodyPr wrap="square">
            <a:spAutoFit/>
          </a:bodyPr>
          <a:lstStyle/>
          <a:p>
            <a:pPr marL="0" marR="0" algn="ctr">
              <a:lnSpc>
                <a:spcPct val="115000"/>
              </a:lnSpc>
              <a:buNone/>
            </a:pPr>
            <a:r>
              <a:rPr lang="en-GB" sz="1800" b="1" kern="100" dirty="0">
                <a:effectLst/>
                <a:latin typeface="Calibri" panose="020F0502020204030204" pitchFamily="34" charset="0"/>
                <a:ea typeface="Aptos" panose="020B0004020202020204" pitchFamily="34" charset="0"/>
                <a:cs typeface="Times New Roman" panose="02020603050405020304" pitchFamily="18" charset="0"/>
              </a:rPr>
              <a:t>Indirect effect: B= -0.07 (-0.14;-0.00)</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A8BFEC06-F74D-6734-2FCE-319CC35BDEFD}"/>
              </a:ext>
            </a:extLst>
          </p:cNvPr>
          <p:cNvSpPr txBox="1"/>
          <p:nvPr/>
        </p:nvSpPr>
        <p:spPr>
          <a:xfrm>
            <a:off x="3101318" y="4814687"/>
            <a:ext cx="6094206" cy="394467"/>
          </a:xfrm>
          <a:prstGeom prst="rect">
            <a:avLst/>
          </a:prstGeom>
          <a:noFill/>
        </p:spPr>
        <p:txBody>
          <a:bodyPr wrap="square">
            <a:spAutoFit/>
          </a:bodyPr>
          <a:lstStyle/>
          <a:p>
            <a:pPr marL="0" marR="0" algn="ctr">
              <a:lnSpc>
                <a:spcPct val="115000"/>
              </a:lnSpc>
              <a:buNone/>
            </a:pPr>
            <a:r>
              <a:rPr lang="en-GB" b="1" kern="100" dirty="0">
                <a:effectLst/>
                <a:latin typeface="Calibri" panose="020F0502020204030204" pitchFamily="34" charset="0"/>
                <a:ea typeface="Aptos" panose="020B0004020202020204" pitchFamily="34" charset="0"/>
                <a:cs typeface="Times New Roman" panose="02020603050405020304" pitchFamily="18" charset="0"/>
              </a:rPr>
              <a:t>Direct effect: B= -1.04 (-1.65;-0.43)</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23" name="TextBox 22">
            <a:extLst>
              <a:ext uri="{FF2B5EF4-FFF2-40B4-BE49-F238E27FC236}">
                <a16:creationId xmlns:a16="http://schemas.microsoft.com/office/drawing/2014/main" id="{D7CE4BA3-AAE4-9A5C-7296-0B79DDB55DFF}"/>
              </a:ext>
            </a:extLst>
          </p:cNvPr>
          <p:cNvSpPr txBox="1"/>
          <p:nvPr/>
        </p:nvSpPr>
        <p:spPr>
          <a:xfrm>
            <a:off x="-1037108" y="1713630"/>
            <a:ext cx="6094206" cy="394467"/>
          </a:xfrm>
          <a:prstGeom prst="rect">
            <a:avLst/>
          </a:prstGeom>
          <a:noFill/>
        </p:spPr>
        <p:txBody>
          <a:bodyPr wrap="square">
            <a:spAutoFit/>
          </a:bodyPr>
          <a:lstStyle/>
          <a:p>
            <a:pPr marL="0" marR="0" algn="ctr">
              <a:lnSpc>
                <a:spcPct val="115000"/>
              </a:lnSpc>
              <a:buNone/>
            </a:pPr>
            <a:r>
              <a:rPr lang="en-GB" sz="1800" b="1" kern="100" dirty="0">
                <a:effectLst/>
                <a:latin typeface="Calibri" panose="020F0502020204030204" pitchFamily="34" charset="0"/>
                <a:ea typeface="Aptos" panose="020B0004020202020204" pitchFamily="34" charset="0"/>
                <a:cs typeface="Times New Roman" panose="02020603050405020304" pitchFamily="18" charset="0"/>
              </a:rPr>
              <a:t>Total effect: B= -1.11 (-1.72;-0.50)</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582517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build="allAtOnce"/>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64632" y="295656"/>
            <a:ext cx="9173635" cy="990600"/>
          </a:xfrm>
        </p:spPr>
        <p:txBody>
          <a:bodyPr>
            <a:normAutofit/>
          </a:bodyPr>
          <a:lstStyle/>
          <a:p>
            <a:r>
              <a:rPr lang="en-US" sz="2800" dirty="0">
                <a:latin typeface="Arial" panose="020B0604020202020204" pitchFamily="34" charset="0"/>
                <a:cs typeface="Arial" panose="020B0604020202020204" pitchFamily="34" charset="0"/>
              </a:rPr>
              <a:t>Disclosures</a:t>
            </a:r>
          </a:p>
        </p:txBody>
      </p:sp>
      <p:sp>
        <p:nvSpPr>
          <p:cNvPr id="5" name="Text Placeholder 2">
            <a:extLst>
              <a:ext uri="{FF2B5EF4-FFF2-40B4-BE49-F238E27FC236}">
                <a16:creationId xmlns:a16="http://schemas.microsoft.com/office/drawing/2014/main" id="{9786FF4C-F462-CAB8-2CD6-6EC6D764625C}"/>
              </a:ext>
            </a:extLst>
          </p:cNvPr>
          <p:cNvSpPr>
            <a:spLocks noGrp="1"/>
          </p:cNvSpPr>
          <p:nvPr>
            <p:ph type="body" sz="quarter" idx="13"/>
          </p:nvPr>
        </p:nvSpPr>
        <p:spPr>
          <a:xfrm>
            <a:off x="661988" y="1800225"/>
            <a:ext cx="10848975" cy="4868863"/>
          </a:xfrm>
        </p:spPr>
        <p:txBody>
          <a:bodyPr/>
          <a:lstStyle/>
          <a:p>
            <a:pPr marL="0" indent="0" algn="ctr">
              <a:buNone/>
            </a:pPr>
            <a:r>
              <a:rPr lang="en-US" dirty="0"/>
              <a:t>I have no commercial relationships to disclose.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B7AC4E-2D60-A776-B55E-FB4D563F03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D0F5B6-76FD-6A53-B3EF-D7BA9E920E45}"/>
              </a:ext>
            </a:extLst>
          </p:cNvPr>
          <p:cNvSpPr>
            <a:spLocks noGrp="1"/>
          </p:cNvSpPr>
          <p:nvPr>
            <p:ph type="title"/>
          </p:nvPr>
        </p:nvSpPr>
        <p:spPr/>
        <p:txBody>
          <a:bodyPr>
            <a:normAutofit/>
          </a:bodyPr>
          <a:lstStyle/>
          <a:p>
            <a:r>
              <a:rPr lang="en-US" sz="2800" dirty="0"/>
              <a:t>Discussion – Strengths and limitations</a:t>
            </a:r>
          </a:p>
        </p:txBody>
      </p:sp>
      <p:sp>
        <p:nvSpPr>
          <p:cNvPr id="3" name="TextBox 2">
            <a:extLst>
              <a:ext uri="{FF2B5EF4-FFF2-40B4-BE49-F238E27FC236}">
                <a16:creationId xmlns:a16="http://schemas.microsoft.com/office/drawing/2014/main" id="{E7C0FADD-51FC-6497-938E-D9C519BC82C7}"/>
              </a:ext>
            </a:extLst>
          </p:cNvPr>
          <p:cNvSpPr txBox="1"/>
          <p:nvPr/>
        </p:nvSpPr>
        <p:spPr>
          <a:xfrm>
            <a:off x="968188" y="1592132"/>
            <a:ext cx="10714617" cy="3877985"/>
          </a:xfrm>
          <a:prstGeom prst="rect">
            <a:avLst/>
          </a:prstGeom>
          <a:noFill/>
        </p:spPr>
        <p:txBody>
          <a:bodyPr wrap="square" rtlCol="0">
            <a:spAutoFit/>
          </a:bodyPr>
          <a:lstStyle/>
          <a:p>
            <a:r>
              <a:rPr lang="en-US" sz="2400" b="1" dirty="0"/>
              <a:t>Strengths:</a:t>
            </a:r>
          </a:p>
          <a:p>
            <a:endParaRPr lang="en-US" sz="2400" b="1" dirty="0"/>
          </a:p>
          <a:p>
            <a:pPr marL="285750" indent="-285750">
              <a:buFontTx/>
              <a:buChar char="-"/>
            </a:pPr>
            <a:r>
              <a:rPr lang="en-US" dirty="0"/>
              <a:t>Homogeneous large sample</a:t>
            </a:r>
          </a:p>
          <a:p>
            <a:pPr marL="285750" indent="-285750">
              <a:buFontTx/>
              <a:buChar char="-"/>
            </a:pPr>
            <a:r>
              <a:rPr lang="en-US" dirty="0"/>
              <a:t>Extensive life course data</a:t>
            </a:r>
          </a:p>
          <a:p>
            <a:pPr marL="285750" indent="-285750">
              <a:buFontTx/>
              <a:buChar char="-"/>
            </a:pPr>
            <a:r>
              <a:rPr lang="en-US" dirty="0"/>
              <a:t>Measurements over multiple time points</a:t>
            </a:r>
          </a:p>
          <a:p>
            <a:endParaRPr lang="en-US" sz="2400" b="1" dirty="0"/>
          </a:p>
          <a:p>
            <a:r>
              <a:rPr lang="en-US" sz="2400" b="1" dirty="0"/>
              <a:t>Limitations:</a:t>
            </a:r>
          </a:p>
          <a:p>
            <a:endParaRPr lang="en-US" sz="2400" b="1" dirty="0"/>
          </a:p>
          <a:p>
            <a:pPr marL="285750" indent="-285750">
              <a:buFontTx/>
              <a:buChar char="-"/>
            </a:pPr>
            <a:r>
              <a:rPr lang="en-US" dirty="0"/>
              <a:t>Selection and attrition bias</a:t>
            </a:r>
          </a:p>
          <a:p>
            <a:pPr marL="285750" indent="-285750">
              <a:buFontTx/>
              <a:buChar char="-"/>
            </a:pPr>
            <a:r>
              <a:rPr lang="en-US" dirty="0"/>
              <a:t>Impact of material conditions might have been mitigated as common shared experience after WWII</a:t>
            </a:r>
          </a:p>
          <a:p>
            <a:pPr marL="285750" indent="-285750">
              <a:buFontTx/>
              <a:buChar char="-"/>
            </a:pPr>
            <a:r>
              <a:rPr lang="en-US" dirty="0"/>
              <a:t>Could not control for parental cognitive function</a:t>
            </a:r>
          </a:p>
          <a:p>
            <a:pPr marL="285750" indent="-285750">
              <a:buFontTx/>
              <a:buChar char="-"/>
            </a:pPr>
            <a:r>
              <a:rPr lang="en-US" dirty="0"/>
              <a:t>Lack of ethnic diversity</a:t>
            </a:r>
          </a:p>
        </p:txBody>
      </p:sp>
    </p:spTree>
    <p:extLst>
      <p:ext uri="{BB962C8B-B14F-4D97-AF65-F5344CB8AC3E}">
        <p14:creationId xmlns:p14="http://schemas.microsoft.com/office/powerpoint/2010/main" val="41871191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511415-EAB1-AA3D-47CA-D2366B82B8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FC783E-EB80-B065-FA6F-CA9142A8D205}"/>
              </a:ext>
            </a:extLst>
          </p:cNvPr>
          <p:cNvSpPr>
            <a:spLocks noGrp="1"/>
          </p:cNvSpPr>
          <p:nvPr>
            <p:ph type="title"/>
          </p:nvPr>
        </p:nvSpPr>
        <p:spPr/>
        <p:txBody>
          <a:bodyPr>
            <a:normAutofit/>
          </a:bodyPr>
          <a:lstStyle/>
          <a:p>
            <a:r>
              <a:rPr lang="en-US" sz="2800" dirty="0"/>
              <a:t>Take home</a:t>
            </a:r>
          </a:p>
        </p:txBody>
      </p:sp>
      <p:pic>
        <p:nvPicPr>
          <p:cNvPr id="3" name="Picture 2">
            <a:extLst>
              <a:ext uri="{FF2B5EF4-FFF2-40B4-BE49-F238E27FC236}">
                <a16:creationId xmlns:a16="http://schemas.microsoft.com/office/drawing/2014/main" id="{79B3A4AB-9670-63F9-8D8D-AC40418B3601}"/>
              </a:ext>
            </a:extLst>
          </p:cNvPr>
          <p:cNvPicPr>
            <a:picLocks noChangeAspect="1"/>
          </p:cNvPicPr>
          <p:nvPr/>
        </p:nvPicPr>
        <p:blipFill>
          <a:blip r:embed="rId3">
            <a:alphaModFix/>
          </a:blip>
          <a:stretch>
            <a:fillRect/>
          </a:stretch>
        </p:blipFill>
        <p:spPr>
          <a:xfrm>
            <a:off x="1666794" y="4102100"/>
            <a:ext cx="1552271" cy="1562095"/>
          </a:xfrm>
          <a:prstGeom prst="rect">
            <a:avLst/>
          </a:prstGeom>
        </p:spPr>
      </p:pic>
      <p:pic>
        <p:nvPicPr>
          <p:cNvPr id="7" name="Picture 6">
            <a:extLst>
              <a:ext uri="{FF2B5EF4-FFF2-40B4-BE49-F238E27FC236}">
                <a16:creationId xmlns:a16="http://schemas.microsoft.com/office/drawing/2014/main" id="{9C611478-9259-3F3F-1B40-E4CF3E06CD86}"/>
              </a:ext>
            </a:extLst>
          </p:cNvPr>
          <p:cNvPicPr>
            <a:picLocks noChangeAspect="1"/>
          </p:cNvPicPr>
          <p:nvPr/>
        </p:nvPicPr>
        <p:blipFill>
          <a:blip r:embed="rId4">
            <a:alphaModFix/>
          </a:blip>
          <a:stretch>
            <a:fillRect/>
          </a:stretch>
        </p:blipFill>
        <p:spPr>
          <a:xfrm>
            <a:off x="8728805" y="4001212"/>
            <a:ext cx="2306682" cy="1534992"/>
          </a:xfrm>
          <a:prstGeom prst="rect">
            <a:avLst/>
          </a:prstGeom>
        </p:spPr>
      </p:pic>
      <p:pic>
        <p:nvPicPr>
          <p:cNvPr id="16" name="Picture 15">
            <a:extLst>
              <a:ext uri="{FF2B5EF4-FFF2-40B4-BE49-F238E27FC236}">
                <a16:creationId xmlns:a16="http://schemas.microsoft.com/office/drawing/2014/main" id="{BDAEB64A-CFDF-E068-9F00-265191CFB8FC}"/>
              </a:ext>
            </a:extLst>
          </p:cNvPr>
          <p:cNvPicPr>
            <a:picLocks noChangeAspect="1"/>
          </p:cNvPicPr>
          <p:nvPr/>
        </p:nvPicPr>
        <p:blipFill>
          <a:blip r:embed="rId5">
            <a:alphaModFix/>
          </a:blip>
          <a:stretch>
            <a:fillRect/>
          </a:stretch>
        </p:blipFill>
        <p:spPr>
          <a:xfrm>
            <a:off x="4915567" y="1674208"/>
            <a:ext cx="2284457" cy="1602530"/>
          </a:xfrm>
          <a:prstGeom prst="rect">
            <a:avLst/>
          </a:prstGeom>
        </p:spPr>
      </p:pic>
      <p:sp>
        <p:nvSpPr>
          <p:cNvPr id="22" name="TextBox 21">
            <a:extLst>
              <a:ext uri="{FF2B5EF4-FFF2-40B4-BE49-F238E27FC236}">
                <a16:creationId xmlns:a16="http://schemas.microsoft.com/office/drawing/2014/main" id="{958A5269-C743-0B83-C02F-0185CB3472E7}"/>
              </a:ext>
            </a:extLst>
          </p:cNvPr>
          <p:cNvSpPr txBox="1"/>
          <p:nvPr/>
        </p:nvSpPr>
        <p:spPr>
          <a:xfrm>
            <a:off x="1372802" y="5704628"/>
            <a:ext cx="2552700" cy="369332"/>
          </a:xfrm>
          <a:prstGeom prst="rect">
            <a:avLst/>
          </a:prstGeom>
          <a:noFill/>
          <a:ln>
            <a:noFill/>
          </a:ln>
        </p:spPr>
        <p:txBody>
          <a:bodyPr wrap="square" rtlCol="0">
            <a:spAutoFit/>
          </a:bodyPr>
          <a:lstStyle/>
          <a:p>
            <a:pPr algn="ctr"/>
            <a:r>
              <a:rPr lang="en-US" dirty="0"/>
              <a:t>Low childhood SEP</a:t>
            </a:r>
          </a:p>
        </p:txBody>
      </p:sp>
      <p:cxnSp>
        <p:nvCxnSpPr>
          <p:cNvPr id="13" name="Straight Arrow Connector 12">
            <a:extLst>
              <a:ext uri="{FF2B5EF4-FFF2-40B4-BE49-F238E27FC236}">
                <a16:creationId xmlns:a16="http://schemas.microsoft.com/office/drawing/2014/main" id="{DC8D4C4A-4D3A-F34A-C5C5-D99110B6FA05}"/>
              </a:ext>
            </a:extLst>
          </p:cNvPr>
          <p:cNvCxnSpPr>
            <a:cxnSpLocks/>
          </p:cNvCxnSpPr>
          <p:nvPr/>
        </p:nvCxnSpPr>
        <p:spPr>
          <a:xfrm>
            <a:off x="3436518" y="4846080"/>
            <a:ext cx="1643482" cy="0"/>
          </a:xfrm>
          <a:prstGeom prst="straightConnector1">
            <a:avLst/>
          </a:prstGeom>
          <a:ln w="50800">
            <a:solidFill>
              <a:schemeClr val="accent1"/>
            </a:solidFill>
            <a:prstDash val="sysDot"/>
            <a:tailEnd type="triangle" w="lg" len="lg"/>
          </a:ln>
        </p:spPr>
        <p:style>
          <a:lnRef idx="2">
            <a:schemeClr val="accent1"/>
          </a:lnRef>
          <a:fillRef idx="0">
            <a:schemeClr val="accent1"/>
          </a:fillRef>
          <a:effectRef idx="1">
            <a:schemeClr val="accent1"/>
          </a:effectRef>
          <a:fontRef idx="minor">
            <a:schemeClr val="tx1"/>
          </a:fontRef>
        </p:style>
      </p:cxnSp>
      <p:cxnSp>
        <p:nvCxnSpPr>
          <p:cNvPr id="4" name="Straight Arrow Connector 3">
            <a:extLst>
              <a:ext uri="{FF2B5EF4-FFF2-40B4-BE49-F238E27FC236}">
                <a16:creationId xmlns:a16="http://schemas.microsoft.com/office/drawing/2014/main" id="{41A76318-3047-6372-C7DC-BDC0DE1875F4}"/>
              </a:ext>
            </a:extLst>
          </p:cNvPr>
          <p:cNvCxnSpPr>
            <a:cxnSpLocks/>
          </p:cNvCxnSpPr>
          <p:nvPr/>
        </p:nvCxnSpPr>
        <p:spPr>
          <a:xfrm>
            <a:off x="7334501" y="2285161"/>
            <a:ext cx="2126999" cy="1534995"/>
          </a:xfrm>
          <a:prstGeom prst="straightConnector1">
            <a:avLst/>
          </a:prstGeom>
          <a:ln w="50800">
            <a:tailEnd type="triangle" w="lg" len="lg"/>
          </a:ln>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A0893E4B-CF96-E489-8A33-1C93B4E24675}"/>
              </a:ext>
            </a:extLst>
          </p:cNvPr>
          <p:cNvSpPr txBox="1"/>
          <p:nvPr/>
        </p:nvSpPr>
        <p:spPr>
          <a:xfrm>
            <a:off x="8456764" y="5664195"/>
            <a:ext cx="2838484" cy="923330"/>
          </a:xfrm>
          <a:prstGeom prst="rect">
            <a:avLst/>
          </a:prstGeom>
          <a:noFill/>
          <a:ln>
            <a:noFill/>
          </a:ln>
        </p:spPr>
        <p:txBody>
          <a:bodyPr wrap="square" rtlCol="0">
            <a:spAutoFit/>
          </a:bodyPr>
          <a:lstStyle/>
          <a:p>
            <a:pPr algn="ctr"/>
            <a:r>
              <a:rPr lang="en-US" dirty="0"/>
              <a:t>Lower later-life cognitive function and accelerated cognitive decline</a:t>
            </a:r>
          </a:p>
        </p:txBody>
      </p:sp>
      <p:sp>
        <p:nvSpPr>
          <p:cNvPr id="21" name="TextBox 20">
            <a:extLst>
              <a:ext uri="{FF2B5EF4-FFF2-40B4-BE49-F238E27FC236}">
                <a16:creationId xmlns:a16="http://schemas.microsoft.com/office/drawing/2014/main" id="{4FB7E33B-7754-6021-FEC3-3DF9081F55C0}"/>
              </a:ext>
            </a:extLst>
          </p:cNvPr>
          <p:cNvSpPr txBox="1"/>
          <p:nvPr/>
        </p:nvSpPr>
        <p:spPr>
          <a:xfrm>
            <a:off x="4435723" y="1289007"/>
            <a:ext cx="3732680" cy="369332"/>
          </a:xfrm>
          <a:prstGeom prst="rect">
            <a:avLst/>
          </a:prstGeom>
          <a:noFill/>
          <a:ln>
            <a:noFill/>
          </a:ln>
        </p:spPr>
        <p:txBody>
          <a:bodyPr wrap="square" rtlCol="0">
            <a:spAutoFit/>
          </a:bodyPr>
          <a:lstStyle/>
          <a:p>
            <a:pPr algn="ctr"/>
            <a:r>
              <a:rPr lang="en-US" dirty="0"/>
              <a:t>Life course affective problems</a:t>
            </a:r>
          </a:p>
        </p:txBody>
      </p:sp>
      <p:pic>
        <p:nvPicPr>
          <p:cNvPr id="27" name="Picture 26">
            <a:extLst>
              <a:ext uri="{FF2B5EF4-FFF2-40B4-BE49-F238E27FC236}">
                <a16:creationId xmlns:a16="http://schemas.microsoft.com/office/drawing/2014/main" id="{2131E28F-C9A9-EAAE-9821-CB3E8336592C}"/>
              </a:ext>
            </a:extLst>
          </p:cNvPr>
          <p:cNvPicPr>
            <a:picLocks noChangeAspect="1"/>
          </p:cNvPicPr>
          <p:nvPr/>
        </p:nvPicPr>
        <p:blipFill>
          <a:blip r:embed="rId3">
            <a:alphaModFix/>
          </a:blip>
          <a:stretch>
            <a:fillRect/>
          </a:stretch>
        </p:blipFill>
        <p:spPr>
          <a:xfrm>
            <a:off x="5287641" y="3974109"/>
            <a:ext cx="1552271" cy="1562095"/>
          </a:xfrm>
          <a:prstGeom prst="rect">
            <a:avLst/>
          </a:prstGeom>
        </p:spPr>
      </p:pic>
      <p:cxnSp>
        <p:nvCxnSpPr>
          <p:cNvPr id="28" name="Straight Arrow Connector 27">
            <a:extLst>
              <a:ext uri="{FF2B5EF4-FFF2-40B4-BE49-F238E27FC236}">
                <a16:creationId xmlns:a16="http://schemas.microsoft.com/office/drawing/2014/main" id="{69BDCAB7-D61C-3EEA-27B4-A781198C78AB}"/>
              </a:ext>
            </a:extLst>
          </p:cNvPr>
          <p:cNvCxnSpPr>
            <a:cxnSpLocks/>
          </p:cNvCxnSpPr>
          <p:nvPr/>
        </p:nvCxnSpPr>
        <p:spPr>
          <a:xfrm>
            <a:off x="6946687" y="4755156"/>
            <a:ext cx="1643482" cy="0"/>
          </a:xfrm>
          <a:prstGeom prst="straightConnector1">
            <a:avLst/>
          </a:prstGeom>
          <a:ln w="50800">
            <a:solidFill>
              <a:schemeClr val="accent1"/>
            </a:solidFill>
            <a:prstDash val="sysDot"/>
            <a:tailEnd type="triangle" w="lg" len="lg"/>
          </a:ln>
        </p:spPr>
        <p:style>
          <a:lnRef idx="2">
            <a:schemeClr val="accent1"/>
          </a:lnRef>
          <a:fillRef idx="0">
            <a:schemeClr val="accent1"/>
          </a:fillRef>
          <a:effectRef idx="1">
            <a:schemeClr val="accent1"/>
          </a:effectRef>
          <a:fontRef idx="minor">
            <a:schemeClr val="tx1"/>
          </a:fontRef>
        </p:style>
      </p:cxnSp>
      <p:sp>
        <p:nvSpPr>
          <p:cNvPr id="30" name="TextBox 29">
            <a:extLst>
              <a:ext uri="{FF2B5EF4-FFF2-40B4-BE49-F238E27FC236}">
                <a16:creationId xmlns:a16="http://schemas.microsoft.com/office/drawing/2014/main" id="{38ABF3A4-B7F7-B915-8B1C-53CCFD21C5D0}"/>
              </a:ext>
            </a:extLst>
          </p:cNvPr>
          <p:cNvSpPr txBox="1"/>
          <p:nvPr/>
        </p:nvSpPr>
        <p:spPr>
          <a:xfrm>
            <a:off x="4819650" y="5664195"/>
            <a:ext cx="2552700" cy="369332"/>
          </a:xfrm>
          <a:prstGeom prst="rect">
            <a:avLst/>
          </a:prstGeom>
          <a:noFill/>
          <a:ln>
            <a:noFill/>
          </a:ln>
        </p:spPr>
        <p:txBody>
          <a:bodyPr wrap="square" rtlCol="0">
            <a:spAutoFit/>
          </a:bodyPr>
          <a:lstStyle/>
          <a:p>
            <a:pPr algn="ctr"/>
            <a:r>
              <a:rPr lang="en-US" dirty="0"/>
              <a:t>Low adulthood SEP</a:t>
            </a:r>
          </a:p>
        </p:txBody>
      </p:sp>
      <p:pic>
        <p:nvPicPr>
          <p:cNvPr id="32" name="Picture 31">
            <a:extLst>
              <a:ext uri="{FF2B5EF4-FFF2-40B4-BE49-F238E27FC236}">
                <a16:creationId xmlns:a16="http://schemas.microsoft.com/office/drawing/2014/main" id="{9600320E-7F2D-61C6-8432-8DE7FB6895B1}"/>
              </a:ext>
            </a:extLst>
          </p:cNvPr>
          <p:cNvPicPr>
            <a:picLocks noChangeAspect="1"/>
          </p:cNvPicPr>
          <p:nvPr/>
        </p:nvPicPr>
        <p:blipFill>
          <a:blip r:embed="rId6"/>
          <a:stretch>
            <a:fillRect/>
          </a:stretch>
        </p:blipFill>
        <p:spPr>
          <a:xfrm>
            <a:off x="-127000" y="-51525"/>
            <a:ext cx="12319000" cy="7033559"/>
          </a:xfrm>
          <a:prstGeom prst="rect">
            <a:avLst/>
          </a:prstGeom>
        </p:spPr>
      </p:pic>
    </p:spTree>
    <p:extLst>
      <p:ext uri="{BB962C8B-B14F-4D97-AF65-F5344CB8AC3E}">
        <p14:creationId xmlns:p14="http://schemas.microsoft.com/office/powerpoint/2010/main" val="26147109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64632" y="187187"/>
            <a:ext cx="9173635" cy="990600"/>
          </a:xfrm>
        </p:spPr>
        <p:txBody>
          <a:bodyPr>
            <a:normAutofit/>
          </a:bodyPr>
          <a:lstStyle/>
          <a:p>
            <a:pPr>
              <a:lnSpc>
                <a:spcPct val="107000"/>
              </a:lnSpc>
              <a:spcBef>
                <a:spcPts val="200"/>
              </a:spcBef>
            </a:pPr>
            <a:r>
              <a:rPr lang="en-US" sz="2800" dirty="0">
                <a:solidFill>
                  <a:schemeClr val="bg1"/>
                </a:solidFill>
                <a:effectLst/>
                <a:latin typeface="+mn-lt"/>
                <a:ea typeface="Times New Roman" panose="02020603050405020304" pitchFamily="18" charset="0"/>
                <a:cs typeface="Times New Roman" panose="02020603050405020304" pitchFamily="18" charset="0"/>
              </a:rPr>
              <a:t>Acknowledgements</a:t>
            </a:r>
            <a:endParaRPr lang="en-US" sz="2800" b="1" kern="100" dirty="0">
              <a:solidFill>
                <a:schemeClr val="bg1"/>
              </a:solidFill>
              <a:effectLst/>
              <a:latin typeface="+mn-lt"/>
              <a:ea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60B86A0A-7DFF-1CA4-A313-8CC2415B5A46}"/>
              </a:ext>
            </a:extLst>
          </p:cNvPr>
          <p:cNvPicPr>
            <a:picLocks noChangeAspect="1"/>
          </p:cNvPicPr>
          <p:nvPr/>
        </p:nvPicPr>
        <p:blipFill>
          <a:blip r:embed="rId2"/>
          <a:stretch>
            <a:fillRect/>
          </a:stretch>
        </p:blipFill>
        <p:spPr>
          <a:xfrm>
            <a:off x="6670198" y="3745158"/>
            <a:ext cx="4932388" cy="3035315"/>
          </a:xfrm>
          <a:prstGeom prst="rect">
            <a:avLst/>
          </a:prstGeom>
        </p:spPr>
      </p:pic>
      <p:sp>
        <p:nvSpPr>
          <p:cNvPr id="5" name="Title 3">
            <a:extLst>
              <a:ext uri="{FF2B5EF4-FFF2-40B4-BE49-F238E27FC236}">
                <a16:creationId xmlns:a16="http://schemas.microsoft.com/office/drawing/2014/main" id="{205B8F73-57AB-C1C7-187D-E0921C081ABC}"/>
              </a:ext>
            </a:extLst>
          </p:cNvPr>
          <p:cNvSpPr txBox="1">
            <a:spLocks/>
          </p:cNvSpPr>
          <p:nvPr/>
        </p:nvSpPr>
        <p:spPr>
          <a:xfrm>
            <a:off x="286945" y="1505779"/>
            <a:ext cx="6276927" cy="2933700"/>
          </a:xfrm>
          <a:prstGeom prst="rect">
            <a:avLst/>
          </a:prstGeom>
        </p:spPr>
        <p:txBody>
          <a:bodyPr lIns="0" tIns="0" rIns="0" bIns="0" anchor="t" anchorCtr="0">
            <a:normAutofit fontScale="70000" lnSpcReduction="20000"/>
          </a:bodyPr>
          <a:lstStyle>
            <a:lvl1pPr algn="l" defTabSz="457200" rtl="0" eaLnBrk="1" latinLnBrk="0" hangingPunct="1">
              <a:spcBef>
                <a:spcPct val="0"/>
              </a:spcBef>
              <a:buNone/>
              <a:defRPr sz="2000" b="1" kern="1200">
                <a:solidFill>
                  <a:srgbClr val="FFFFFF"/>
                </a:solidFill>
                <a:latin typeface="Arial" panose="020B0604020202020204" pitchFamily="34" charset="0"/>
                <a:ea typeface="+mj-ea"/>
                <a:cs typeface="Arial" panose="020B0604020202020204" pitchFamily="34" charset="0"/>
              </a:defRPr>
            </a:lvl1pPr>
          </a:lstStyle>
          <a:p>
            <a:pPr>
              <a:lnSpc>
                <a:spcPct val="107000"/>
              </a:lnSpc>
              <a:spcBef>
                <a:spcPts val="200"/>
              </a:spcBef>
            </a:pPr>
            <a:r>
              <a:rPr lang="en-US" sz="2600" dirty="0">
                <a:solidFill>
                  <a:schemeClr val="tx1"/>
                </a:solidFill>
                <a:latin typeface="+mn-lt"/>
                <a:ea typeface="Times New Roman" panose="02020603050405020304" pitchFamily="18" charset="0"/>
                <a:cs typeface="Times New Roman" panose="02020603050405020304" pitchFamily="18" charset="0"/>
              </a:rPr>
              <a:t>Co-authors</a:t>
            </a:r>
          </a:p>
          <a:p>
            <a:pPr>
              <a:lnSpc>
                <a:spcPct val="107000"/>
              </a:lnSpc>
              <a:spcBef>
                <a:spcPts val="200"/>
              </a:spcBef>
            </a:pPr>
            <a:endParaRPr lang="en-US" sz="2600" kern="100" dirty="0">
              <a:solidFill>
                <a:schemeClr val="tx1"/>
              </a:solidFill>
              <a:latin typeface="+mn-lt"/>
              <a:ea typeface="Times New Roman" panose="02020603050405020304" pitchFamily="18" charset="0"/>
              <a:cs typeface="Times New Roman" panose="02020603050405020304" pitchFamily="18" charset="0"/>
            </a:endParaRPr>
          </a:p>
          <a:p>
            <a:pPr>
              <a:lnSpc>
                <a:spcPct val="107000"/>
              </a:lnSpc>
              <a:spcBef>
                <a:spcPts val="200"/>
              </a:spcBef>
            </a:pPr>
            <a:r>
              <a:rPr lang="en-US" sz="2600" kern="100" dirty="0">
                <a:solidFill>
                  <a:schemeClr val="tx1"/>
                </a:solidFill>
                <a:latin typeface="+mn-lt"/>
                <a:ea typeface="Times New Roman" panose="02020603050405020304" pitchFamily="18" charset="0"/>
                <a:cs typeface="Times New Roman" panose="02020603050405020304" pitchFamily="18" charset="0"/>
              </a:rPr>
              <a:t>Dr. Sarah-Naomi James</a:t>
            </a:r>
            <a:r>
              <a:rPr lang="en-US" sz="2600" b="0" kern="100" dirty="0">
                <a:solidFill>
                  <a:schemeClr val="tx1"/>
                </a:solidFill>
                <a:latin typeface="+mn-lt"/>
                <a:ea typeface="Times New Roman" panose="02020603050405020304" pitchFamily="18" charset="0"/>
                <a:cs typeface="Times New Roman" panose="02020603050405020304" pitchFamily="18" charset="0"/>
              </a:rPr>
              <a:t>, MRC Unit for Lifelong Health and Ageing, University College London, London, United Kingdom</a:t>
            </a:r>
          </a:p>
          <a:p>
            <a:pPr>
              <a:lnSpc>
                <a:spcPct val="107000"/>
              </a:lnSpc>
              <a:spcBef>
                <a:spcPts val="200"/>
              </a:spcBef>
            </a:pPr>
            <a:r>
              <a:rPr lang="en-US" sz="2600" kern="100" dirty="0">
                <a:solidFill>
                  <a:schemeClr val="tx1"/>
                </a:solidFill>
                <a:latin typeface="+mn-lt"/>
                <a:ea typeface="Times New Roman" panose="02020603050405020304" pitchFamily="18" charset="0"/>
                <a:cs typeface="Times New Roman" panose="02020603050405020304" pitchFamily="18" charset="0"/>
              </a:rPr>
              <a:t>Dr. Yiwen Liu</a:t>
            </a:r>
            <a:r>
              <a:rPr lang="en-US" sz="2600" b="0" kern="100" dirty="0">
                <a:solidFill>
                  <a:schemeClr val="tx1"/>
                </a:solidFill>
                <a:latin typeface="+mn-lt"/>
                <a:ea typeface="Times New Roman" panose="02020603050405020304" pitchFamily="18" charset="0"/>
                <a:cs typeface="Times New Roman" panose="02020603050405020304" pitchFamily="18" charset="0"/>
              </a:rPr>
              <a:t>, MRC Unit for Lifelong Health and Ageing, University College London, London, United Kingdom</a:t>
            </a:r>
          </a:p>
          <a:p>
            <a:pPr>
              <a:lnSpc>
                <a:spcPct val="107000"/>
              </a:lnSpc>
              <a:spcBef>
                <a:spcPts val="200"/>
              </a:spcBef>
            </a:pPr>
            <a:r>
              <a:rPr lang="en-US" sz="2600" kern="100" dirty="0">
                <a:solidFill>
                  <a:schemeClr val="tx1"/>
                </a:solidFill>
                <a:latin typeface="+mn-lt"/>
                <a:ea typeface="Times New Roman" panose="02020603050405020304" pitchFamily="18" charset="0"/>
                <a:cs typeface="Times New Roman" panose="02020603050405020304" pitchFamily="18" charset="0"/>
              </a:rPr>
              <a:t>Prof. Marcus Richards</a:t>
            </a:r>
            <a:r>
              <a:rPr lang="en-US" sz="2600" b="0" kern="100" dirty="0">
                <a:solidFill>
                  <a:schemeClr val="tx1"/>
                </a:solidFill>
                <a:latin typeface="+mn-lt"/>
                <a:ea typeface="Times New Roman" panose="02020603050405020304" pitchFamily="18" charset="0"/>
                <a:cs typeface="Times New Roman" panose="02020603050405020304" pitchFamily="18" charset="0"/>
              </a:rPr>
              <a:t>, MRC Unit for Lifelong Health and Ageing, University College London, London, United Kingdom</a:t>
            </a:r>
          </a:p>
          <a:p>
            <a:pPr>
              <a:lnSpc>
                <a:spcPct val="107000"/>
              </a:lnSpc>
              <a:spcBef>
                <a:spcPts val="200"/>
              </a:spcBef>
            </a:pPr>
            <a:r>
              <a:rPr lang="en-US" sz="2600" kern="100" dirty="0">
                <a:solidFill>
                  <a:schemeClr val="tx1"/>
                </a:solidFill>
                <a:latin typeface="+mn-lt"/>
                <a:ea typeface="Times New Roman" panose="02020603050405020304" pitchFamily="18" charset="0"/>
                <a:cs typeface="Times New Roman" panose="02020603050405020304" pitchFamily="18" charset="0"/>
              </a:rPr>
              <a:t>Prof. Anja Leist</a:t>
            </a:r>
            <a:r>
              <a:rPr lang="en-US" sz="2600" b="0" kern="100" dirty="0">
                <a:solidFill>
                  <a:schemeClr val="tx1"/>
                </a:solidFill>
                <a:latin typeface="+mn-lt"/>
                <a:ea typeface="Times New Roman" panose="02020603050405020304" pitchFamily="18" charset="0"/>
                <a:cs typeface="Times New Roman" panose="02020603050405020304" pitchFamily="18" charset="0"/>
              </a:rPr>
              <a:t>, </a:t>
            </a:r>
            <a:r>
              <a:rPr lang="en-US" sz="2600" b="0" kern="100" dirty="0">
                <a:solidFill>
                  <a:schemeClr val="tx1"/>
                </a:solidFill>
                <a:ea typeface="Times New Roman" panose="02020603050405020304" pitchFamily="18" charset="0"/>
                <a:cs typeface="Times New Roman" panose="02020603050405020304" pitchFamily="18" charset="0"/>
              </a:rPr>
              <a:t>University of Luxembourg, Esch-sur-</a:t>
            </a:r>
            <a:r>
              <a:rPr lang="en-US" sz="2600" b="0" kern="100" dirty="0" err="1">
                <a:solidFill>
                  <a:schemeClr val="tx1"/>
                </a:solidFill>
                <a:ea typeface="Times New Roman" panose="02020603050405020304" pitchFamily="18" charset="0"/>
                <a:cs typeface="Times New Roman" panose="02020603050405020304" pitchFamily="18" charset="0"/>
              </a:rPr>
              <a:t>Alzette</a:t>
            </a:r>
            <a:r>
              <a:rPr lang="en-US" sz="2600" b="0" kern="100" dirty="0">
                <a:solidFill>
                  <a:schemeClr val="tx1"/>
                </a:solidFill>
                <a:ea typeface="Times New Roman" panose="02020603050405020304" pitchFamily="18" charset="0"/>
                <a:cs typeface="Times New Roman" panose="02020603050405020304" pitchFamily="18" charset="0"/>
              </a:rPr>
              <a:t>, Luxembourg</a:t>
            </a:r>
            <a:endParaRPr lang="en-US" sz="2600" b="0" kern="100" dirty="0">
              <a:solidFill>
                <a:schemeClr val="tx1"/>
              </a:solidFill>
              <a:latin typeface="+mn-lt"/>
              <a:ea typeface="Times New Roman" panose="02020603050405020304" pitchFamily="18" charset="0"/>
              <a:cs typeface="Times New Roman" panose="02020603050405020304" pitchFamily="18" charset="0"/>
            </a:endParaRPr>
          </a:p>
          <a:p>
            <a:pPr>
              <a:lnSpc>
                <a:spcPct val="107000"/>
              </a:lnSpc>
              <a:spcBef>
                <a:spcPts val="200"/>
              </a:spcBef>
            </a:pPr>
            <a:endParaRPr lang="en-US" sz="2400" b="0" kern="100" dirty="0">
              <a:solidFill>
                <a:schemeClr val="tx1"/>
              </a:solidFill>
              <a:latin typeface="+mn-lt"/>
              <a:ea typeface="Times New Roman" panose="02020603050405020304" pitchFamily="18" charset="0"/>
              <a:cs typeface="Times New Roman" panose="02020603050405020304" pitchFamily="18" charset="0"/>
            </a:endParaRPr>
          </a:p>
        </p:txBody>
      </p:sp>
      <p:sp>
        <p:nvSpPr>
          <p:cNvPr id="6" name="Title 3">
            <a:extLst>
              <a:ext uri="{FF2B5EF4-FFF2-40B4-BE49-F238E27FC236}">
                <a16:creationId xmlns:a16="http://schemas.microsoft.com/office/drawing/2014/main" id="{93ED7187-7DB3-402F-AA43-0C62CDC2BBB9}"/>
              </a:ext>
            </a:extLst>
          </p:cNvPr>
          <p:cNvSpPr txBox="1">
            <a:spLocks/>
          </p:cNvSpPr>
          <p:nvPr/>
        </p:nvSpPr>
        <p:spPr>
          <a:xfrm>
            <a:off x="6948185" y="4060963"/>
            <a:ext cx="4748881" cy="720587"/>
          </a:xfrm>
          <a:prstGeom prst="rect">
            <a:avLst/>
          </a:prstGeom>
        </p:spPr>
        <p:txBody>
          <a:bodyPr lIns="0" tIns="0" rIns="0" bIns="0" anchor="t" anchorCtr="0">
            <a:normAutofit/>
          </a:bodyPr>
          <a:lstStyle>
            <a:lvl1pPr algn="l" defTabSz="457200" rtl="0" eaLnBrk="1" latinLnBrk="0" hangingPunct="1">
              <a:spcBef>
                <a:spcPct val="0"/>
              </a:spcBef>
              <a:buNone/>
              <a:defRPr sz="2000" b="1" kern="1200">
                <a:solidFill>
                  <a:srgbClr val="FFFFFF"/>
                </a:solidFill>
                <a:latin typeface="Arial" panose="020B0604020202020204" pitchFamily="34" charset="0"/>
                <a:ea typeface="+mj-ea"/>
                <a:cs typeface="Arial" panose="020B0604020202020204" pitchFamily="34" charset="0"/>
              </a:defRPr>
            </a:lvl1pPr>
          </a:lstStyle>
          <a:p>
            <a:pPr>
              <a:lnSpc>
                <a:spcPct val="107000"/>
              </a:lnSpc>
              <a:spcBef>
                <a:spcPts val="200"/>
              </a:spcBef>
            </a:pPr>
            <a:r>
              <a:rPr lang="en-US" sz="1800" dirty="0">
                <a:solidFill>
                  <a:schemeClr val="tx1"/>
                </a:solidFill>
                <a:latin typeface="+mn-lt"/>
                <a:ea typeface="Times New Roman" panose="02020603050405020304" pitchFamily="18" charset="0"/>
                <a:cs typeface="Times New Roman" panose="02020603050405020304" pitchFamily="18" charset="0"/>
              </a:rPr>
              <a:t>Funders</a:t>
            </a:r>
            <a:endParaRPr lang="en-US" sz="1800" kern="100" dirty="0">
              <a:solidFill>
                <a:schemeClr val="tx1"/>
              </a:solidFill>
              <a:latin typeface="+mn-lt"/>
              <a:ea typeface="Times New Roman" panose="02020603050405020304" pitchFamily="18" charset="0"/>
              <a:cs typeface="Times New Roman" panose="02020603050405020304" pitchFamily="18" charset="0"/>
            </a:endParaRPr>
          </a:p>
        </p:txBody>
      </p:sp>
      <p:sp>
        <p:nvSpPr>
          <p:cNvPr id="7" name="Title 3">
            <a:extLst>
              <a:ext uri="{FF2B5EF4-FFF2-40B4-BE49-F238E27FC236}">
                <a16:creationId xmlns:a16="http://schemas.microsoft.com/office/drawing/2014/main" id="{0B4E8CCF-34EC-7789-95A7-349BF7285936}"/>
              </a:ext>
            </a:extLst>
          </p:cNvPr>
          <p:cNvSpPr txBox="1">
            <a:spLocks/>
          </p:cNvSpPr>
          <p:nvPr/>
        </p:nvSpPr>
        <p:spPr>
          <a:xfrm>
            <a:off x="6932910" y="1505778"/>
            <a:ext cx="4748881" cy="720587"/>
          </a:xfrm>
          <a:prstGeom prst="rect">
            <a:avLst/>
          </a:prstGeom>
        </p:spPr>
        <p:txBody>
          <a:bodyPr lIns="0" tIns="0" rIns="0" bIns="0" anchor="t" anchorCtr="0">
            <a:noAutofit/>
          </a:bodyPr>
          <a:lstStyle>
            <a:lvl1pPr algn="l" defTabSz="457200" rtl="0" eaLnBrk="1" latinLnBrk="0" hangingPunct="1">
              <a:spcBef>
                <a:spcPct val="0"/>
              </a:spcBef>
              <a:buNone/>
              <a:defRPr sz="2000" b="1" kern="1200">
                <a:solidFill>
                  <a:srgbClr val="FFFFFF"/>
                </a:solidFill>
                <a:latin typeface="Arial" panose="020B0604020202020204" pitchFamily="34" charset="0"/>
                <a:ea typeface="+mj-ea"/>
                <a:cs typeface="Arial" panose="020B0604020202020204" pitchFamily="34" charset="0"/>
              </a:defRPr>
            </a:lvl1pPr>
          </a:lstStyle>
          <a:p>
            <a:pPr>
              <a:lnSpc>
                <a:spcPct val="107000"/>
              </a:lnSpc>
              <a:spcBef>
                <a:spcPts val="200"/>
              </a:spcBef>
            </a:pPr>
            <a:r>
              <a:rPr lang="en-US" sz="1800" kern="100" dirty="0">
                <a:solidFill>
                  <a:schemeClr val="tx1"/>
                </a:solidFill>
                <a:latin typeface="+mn-lt"/>
                <a:ea typeface="Times New Roman" panose="02020603050405020304" pitchFamily="18" charset="0"/>
                <a:cs typeface="Times New Roman" panose="02020603050405020304" pitchFamily="18" charset="0"/>
              </a:rPr>
              <a:t>Participants &amp; Administrators</a:t>
            </a:r>
          </a:p>
        </p:txBody>
      </p:sp>
      <p:pic>
        <p:nvPicPr>
          <p:cNvPr id="1030" name="Picture 6" descr="The consortium - EUMaster4HPC">
            <a:extLst>
              <a:ext uri="{FF2B5EF4-FFF2-40B4-BE49-F238E27FC236}">
                <a16:creationId xmlns:a16="http://schemas.microsoft.com/office/drawing/2014/main" id="{AB2DDA50-25EA-9BB3-AAFE-5FFD0F3F3D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414" y="4077298"/>
            <a:ext cx="4466605" cy="136083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NSHD">
            <a:extLst>
              <a:ext uri="{FF2B5EF4-FFF2-40B4-BE49-F238E27FC236}">
                <a16:creationId xmlns:a16="http://schemas.microsoft.com/office/drawing/2014/main" id="{B07CC4FF-786C-F5F3-835D-F7ACDDD514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26584" y="2372693"/>
            <a:ext cx="5252428" cy="84868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30E5C549-598B-4D37-509A-99E137B63AFE}"/>
              </a:ext>
            </a:extLst>
          </p:cNvPr>
          <p:cNvPicPr>
            <a:picLocks noChangeAspect="1"/>
          </p:cNvPicPr>
          <p:nvPr/>
        </p:nvPicPr>
        <p:blipFill>
          <a:blip r:embed="rId5"/>
          <a:stretch>
            <a:fillRect/>
          </a:stretch>
        </p:blipFill>
        <p:spPr>
          <a:xfrm>
            <a:off x="286945" y="5624102"/>
            <a:ext cx="5467350" cy="838200"/>
          </a:xfrm>
          <a:prstGeom prst="rect">
            <a:avLst/>
          </a:prstGeom>
        </p:spPr>
      </p:pic>
    </p:spTree>
    <p:extLst>
      <p:ext uri="{BB962C8B-B14F-4D97-AF65-F5344CB8AC3E}">
        <p14:creationId xmlns:p14="http://schemas.microsoft.com/office/powerpoint/2010/main" val="20587711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4">
            <a:extLst>
              <a:ext uri="{FF2B5EF4-FFF2-40B4-BE49-F238E27FC236}">
                <a16:creationId xmlns:a16="http://schemas.microsoft.com/office/drawing/2014/main" id="{9CFF03A0-C58B-4934-A6B9-C2014029B29E}"/>
              </a:ext>
            </a:extLst>
          </p:cNvPr>
          <p:cNvSpPr txBox="1">
            <a:spLocks/>
          </p:cNvSpPr>
          <p:nvPr/>
        </p:nvSpPr>
        <p:spPr>
          <a:xfrm>
            <a:off x="1635350" y="1792202"/>
            <a:ext cx="10009534" cy="708957"/>
          </a:xfrm>
          <a:prstGeom prst="rect">
            <a:avLst/>
          </a:prstGeom>
        </p:spPr>
        <p:txBody>
          <a:bodyPr vert="horz" lIns="0" tIns="0" rIns="0"/>
          <a:lstStyle>
            <a:lvl1pPr marL="0" indent="0" algn="l" defTabSz="685800" rtl="0" eaLnBrk="1" latinLnBrk="0" hangingPunct="1">
              <a:lnSpc>
                <a:spcPct val="90000"/>
              </a:lnSpc>
              <a:spcBef>
                <a:spcPts val="750"/>
              </a:spcBef>
              <a:buFont typeface="Arial" panose="020B0604020202020204" pitchFamily="34" charset="0"/>
              <a:buNone/>
              <a:defRPr sz="8800" b="1" kern="1200" baseline="0">
                <a:solidFill>
                  <a:schemeClr val="bg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None/>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fr-CH" dirty="0" err="1"/>
              <a:t>Thank</a:t>
            </a:r>
            <a:r>
              <a:rPr lang="fr-CH" dirty="0"/>
              <a:t> </a:t>
            </a:r>
            <a:r>
              <a:rPr lang="fr-CH" dirty="0" err="1"/>
              <a:t>you</a:t>
            </a:r>
            <a:r>
              <a:rPr lang="fr-CH" dirty="0"/>
              <a:t>!</a:t>
            </a:r>
          </a:p>
        </p:txBody>
      </p:sp>
      <p:sp>
        <p:nvSpPr>
          <p:cNvPr id="2" name="TextBox 1">
            <a:extLst>
              <a:ext uri="{FF2B5EF4-FFF2-40B4-BE49-F238E27FC236}">
                <a16:creationId xmlns:a16="http://schemas.microsoft.com/office/drawing/2014/main" id="{1CDE1E0F-F188-6DAD-B96A-FC45F424923C}"/>
              </a:ext>
            </a:extLst>
          </p:cNvPr>
          <p:cNvSpPr txBox="1"/>
          <p:nvPr/>
        </p:nvSpPr>
        <p:spPr>
          <a:xfrm>
            <a:off x="7219507" y="5805377"/>
            <a:ext cx="3201517" cy="369332"/>
          </a:xfrm>
          <a:prstGeom prst="rect">
            <a:avLst/>
          </a:prstGeom>
          <a:noFill/>
        </p:spPr>
        <p:txBody>
          <a:bodyPr wrap="none" rtlCol="0">
            <a:spAutoFit/>
          </a:bodyPr>
          <a:lstStyle/>
          <a:p>
            <a:r>
              <a:rPr lang="en-US" dirty="0">
                <a:solidFill>
                  <a:schemeClr val="bg1"/>
                </a:solidFill>
              </a:rPr>
              <a:t>Email: </a:t>
            </a:r>
            <a:r>
              <a:rPr lang="en-US" dirty="0">
                <a:solidFill>
                  <a:schemeClr val="bg1"/>
                </a:solidFill>
                <a:hlinkClick r:id="rId2"/>
              </a:rPr>
              <a:t>anouk.geraets@uni.lu</a:t>
            </a:r>
            <a:r>
              <a:rPr lang="en-US" dirty="0">
                <a:solidFill>
                  <a:schemeClr val="bg1"/>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5109F1A-4565-85F5-EC8B-97349D2E8D3D}"/>
              </a:ext>
            </a:extLst>
          </p:cNvPr>
          <p:cNvPicPr>
            <a:picLocks noChangeAspect="1"/>
          </p:cNvPicPr>
          <p:nvPr/>
        </p:nvPicPr>
        <p:blipFill>
          <a:blip r:embed="rId2"/>
          <a:stretch>
            <a:fillRect/>
          </a:stretch>
        </p:blipFill>
        <p:spPr>
          <a:xfrm>
            <a:off x="3005866" y="1383403"/>
            <a:ext cx="7020261" cy="5587408"/>
          </a:xfrm>
          <a:prstGeom prst="rect">
            <a:avLst/>
          </a:prstGeom>
        </p:spPr>
      </p:pic>
      <p:sp>
        <p:nvSpPr>
          <p:cNvPr id="2" name="Title 3">
            <a:extLst>
              <a:ext uri="{FF2B5EF4-FFF2-40B4-BE49-F238E27FC236}">
                <a16:creationId xmlns:a16="http://schemas.microsoft.com/office/drawing/2014/main" id="{8014206E-3021-7A00-F1DF-15EC451EE067}"/>
              </a:ext>
            </a:extLst>
          </p:cNvPr>
          <p:cNvSpPr>
            <a:spLocks noGrp="1"/>
          </p:cNvSpPr>
          <p:nvPr>
            <p:ph type="title"/>
          </p:nvPr>
        </p:nvSpPr>
        <p:spPr>
          <a:xfrm>
            <a:off x="664632" y="187187"/>
            <a:ext cx="9173635" cy="990600"/>
          </a:xfrm>
        </p:spPr>
        <p:txBody>
          <a:bodyPr>
            <a:normAutofit/>
          </a:bodyPr>
          <a:lstStyle/>
          <a:p>
            <a:pPr>
              <a:lnSpc>
                <a:spcPct val="107000"/>
              </a:lnSpc>
              <a:spcBef>
                <a:spcPts val="200"/>
              </a:spcBef>
            </a:pPr>
            <a:r>
              <a:rPr lang="en-US" sz="2800" dirty="0">
                <a:solidFill>
                  <a:schemeClr val="bg1"/>
                </a:solidFill>
                <a:effectLst/>
                <a:latin typeface="+mn-lt"/>
                <a:ea typeface="Times New Roman" panose="02020603050405020304" pitchFamily="18" charset="0"/>
                <a:cs typeface="Times New Roman" panose="02020603050405020304" pitchFamily="18" charset="0"/>
              </a:rPr>
              <a:t>Supplemental</a:t>
            </a:r>
            <a:endParaRPr lang="en-US" sz="2800" b="1" kern="100" dirty="0">
              <a:solidFill>
                <a:schemeClr val="bg1"/>
              </a:solidFill>
              <a:effectLst/>
              <a:latin typeface="+mn-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877497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1EDD1E-0717-8739-90A0-56776A160975}"/>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E1AED093-219C-0C8C-719F-BB6CDA75F036}"/>
              </a:ext>
            </a:extLst>
          </p:cNvPr>
          <p:cNvPicPr>
            <a:picLocks noChangeAspect="1"/>
          </p:cNvPicPr>
          <p:nvPr/>
        </p:nvPicPr>
        <p:blipFill>
          <a:blip r:embed="rId2"/>
          <a:stretch>
            <a:fillRect/>
          </a:stretch>
        </p:blipFill>
        <p:spPr>
          <a:xfrm>
            <a:off x="2026920" y="1838661"/>
            <a:ext cx="8636922" cy="3809104"/>
          </a:xfrm>
          <a:prstGeom prst="rect">
            <a:avLst/>
          </a:prstGeom>
        </p:spPr>
      </p:pic>
      <p:sp>
        <p:nvSpPr>
          <p:cNvPr id="3" name="Title 3">
            <a:extLst>
              <a:ext uri="{FF2B5EF4-FFF2-40B4-BE49-F238E27FC236}">
                <a16:creationId xmlns:a16="http://schemas.microsoft.com/office/drawing/2014/main" id="{AECD1ED6-1711-AEBF-D57E-CF317C40E2DE}"/>
              </a:ext>
            </a:extLst>
          </p:cNvPr>
          <p:cNvSpPr>
            <a:spLocks noGrp="1"/>
          </p:cNvSpPr>
          <p:nvPr>
            <p:ph type="title"/>
          </p:nvPr>
        </p:nvSpPr>
        <p:spPr>
          <a:xfrm>
            <a:off x="664632" y="187187"/>
            <a:ext cx="9173635" cy="990600"/>
          </a:xfrm>
        </p:spPr>
        <p:txBody>
          <a:bodyPr>
            <a:normAutofit/>
          </a:bodyPr>
          <a:lstStyle/>
          <a:p>
            <a:pPr>
              <a:lnSpc>
                <a:spcPct val="107000"/>
              </a:lnSpc>
              <a:spcBef>
                <a:spcPts val="200"/>
              </a:spcBef>
            </a:pPr>
            <a:r>
              <a:rPr lang="en-US" sz="2800" dirty="0">
                <a:solidFill>
                  <a:schemeClr val="bg1"/>
                </a:solidFill>
                <a:effectLst/>
                <a:latin typeface="+mn-lt"/>
                <a:ea typeface="Times New Roman" panose="02020603050405020304" pitchFamily="18" charset="0"/>
                <a:cs typeface="Times New Roman" panose="02020603050405020304" pitchFamily="18" charset="0"/>
              </a:rPr>
              <a:t>Supplemental</a:t>
            </a:r>
            <a:endParaRPr lang="en-US" sz="2800" b="1" kern="100" dirty="0">
              <a:solidFill>
                <a:schemeClr val="bg1"/>
              </a:solidFill>
              <a:effectLst/>
              <a:latin typeface="+mn-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25205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56BF78-D2E4-B7E8-C383-D97E596B6911}"/>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32EE515A-04A6-EBB5-A4CA-07F6D5D36DA5}"/>
              </a:ext>
            </a:extLst>
          </p:cNvPr>
          <p:cNvPicPr>
            <a:picLocks noChangeAspect="1"/>
          </p:cNvPicPr>
          <p:nvPr/>
        </p:nvPicPr>
        <p:blipFill>
          <a:blip r:embed="rId2"/>
          <a:stretch>
            <a:fillRect/>
          </a:stretch>
        </p:blipFill>
        <p:spPr>
          <a:xfrm>
            <a:off x="3296361" y="157389"/>
            <a:ext cx="5599278" cy="7436990"/>
          </a:xfrm>
          <a:prstGeom prst="rect">
            <a:avLst/>
          </a:prstGeom>
        </p:spPr>
      </p:pic>
      <p:sp>
        <p:nvSpPr>
          <p:cNvPr id="3" name="Title 3">
            <a:extLst>
              <a:ext uri="{FF2B5EF4-FFF2-40B4-BE49-F238E27FC236}">
                <a16:creationId xmlns:a16="http://schemas.microsoft.com/office/drawing/2014/main" id="{8F54B0A6-7CB2-C9ED-949D-13EDBE0D5602}"/>
              </a:ext>
            </a:extLst>
          </p:cNvPr>
          <p:cNvSpPr>
            <a:spLocks noGrp="1"/>
          </p:cNvSpPr>
          <p:nvPr>
            <p:ph type="title"/>
          </p:nvPr>
        </p:nvSpPr>
        <p:spPr>
          <a:xfrm>
            <a:off x="664632" y="187187"/>
            <a:ext cx="9173635" cy="990600"/>
          </a:xfrm>
        </p:spPr>
        <p:txBody>
          <a:bodyPr>
            <a:normAutofit/>
          </a:bodyPr>
          <a:lstStyle/>
          <a:p>
            <a:pPr>
              <a:lnSpc>
                <a:spcPct val="107000"/>
              </a:lnSpc>
              <a:spcBef>
                <a:spcPts val="200"/>
              </a:spcBef>
            </a:pPr>
            <a:r>
              <a:rPr lang="en-US" sz="2800" dirty="0">
                <a:solidFill>
                  <a:schemeClr val="bg1"/>
                </a:solidFill>
                <a:effectLst/>
                <a:latin typeface="+mn-lt"/>
                <a:ea typeface="Times New Roman" panose="02020603050405020304" pitchFamily="18" charset="0"/>
                <a:cs typeface="Times New Roman" panose="02020603050405020304" pitchFamily="18" charset="0"/>
              </a:rPr>
              <a:t>Supplemental</a:t>
            </a:r>
            <a:endParaRPr lang="en-US" sz="2800" b="1" kern="100" dirty="0">
              <a:solidFill>
                <a:schemeClr val="bg1"/>
              </a:solidFill>
              <a:effectLst/>
              <a:latin typeface="+mn-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221201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75D8D5-FCFD-5694-462C-63AB8D1CAC39}"/>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82DD49F4-B51A-896A-7987-58F2C18B45DF}"/>
              </a:ext>
            </a:extLst>
          </p:cNvPr>
          <p:cNvPicPr>
            <a:picLocks noChangeAspect="1"/>
          </p:cNvPicPr>
          <p:nvPr/>
        </p:nvPicPr>
        <p:blipFill>
          <a:blip r:embed="rId2"/>
          <a:stretch>
            <a:fillRect/>
          </a:stretch>
        </p:blipFill>
        <p:spPr>
          <a:xfrm>
            <a:off x="2188284" y="1465370"/>
            <a:ext cx="8096026" cy="5115028"/>
          </a:xfrm>
          <a:prstGeom prst="rect">
            <a:avLst/>
          </a:prstGeom>
        </p:spPr>
      </p:pic>
      <p:sp>
        <p:nvSpPr>
          <p:cNvPr id="2" name="Title 3">
            <a:extLst>
              <a:ext uri="{FF2B5EF4-FFF2-40B4-BE49-F238E27FC236}">
                <a16:creationId xmlns:a16="http://schemas.microsoft.com/office/drawing/2014/main" id="{F680695E-4D04-BD2B-A493-A6AC21A90D6A}"/>
              </a:ext>
            </a:extLst>
          </p:cNvPr>
          <p:cNvSpPr>
            <a:spLocks noGrp="1"/>
          </p:cNvSpPr>
          <p:nvPr>
            <p:ph type="title"/>
          </p:nvPr>
        </p:nvSpPr>
        <p:spPr>
          <a:xfrm>
            <a:off x="664632" y="187187"/>
            <a:ext cx="9173635" cy="990600"/>
          </a:xfrm>
        </p:spPr>
        <p:txBody>
          <a:bodyPr>
            <a:normAutofit/>
          </a:bodyPr>
          <a:lstStyle/>
          <a:p>
            <a:pPr>
              <a:lnSpc>
                <a:spcPct val="107000"/>
              </a:lnSpc>
              <a:spcBef>
                <a:spcPts val="200"/>
              </a:spcBef>
            </a:pPr>
            <a:r>
              <a:rPr lang="en-US" sz="2800" dirty="0">
                <a:solidFill>
                  <a:schemeClr val="bg1"/>
                </a:solidFill>
                <a:effectLst/>
                <a:latin typeface="+mn-lt"/>
                <a:ea typeface="Times New Roman" panose="02020603050405020304" pitchFamily="18" charset="0"/>
                <a:cs typeface="Times New Roman" panose="02020603050405020304" pitchFamily="18" charset="0"/>
              </a:rPr>
              <a:t>Supplemental</a:t>
            </a:r>
            <a:endParaRPr lang="en-US" sz="2800" b="1" kern="100" dirty="0">
              <a:solidFill>
                <a:schemeClr val="bg1"/>
              </a:solidFill>
              <a:effectLst/>
              <a:latin typeface="+mn-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300639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E6E03F-FA77-06BC-E6BC-CA027C1A6FAC}"/>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9503CEE3-DA11-CFA4-8AC2-086888B3553C}"/>
              </a:ext>
            </a:extLst>
          </p:cNvPr>
          <p:cNvPicPr>
            <a:picLocks noChangeAspect="1"/>
          </p:cNvPicPr>
          <p:nvPr/>
        </p:nvPicPr>
        <p:blipFill>
          <a:blip r:embed="rId2"/>
          <a:stretch>
            <a:fillRect/>
          </a:stretch>
        </p:blipFill>
        <p:spPr>
          <a:xfrm>
            <a:off x="834982" y="2030282"/>
            <a:ext cx="10522036" cy="3466876"/>
          </a:xfrm>
          <a:prstGeom prst="rect">
            <a:avLst/>
          </a:prstGeom>
        </p:spPr>
      </p:pic>
      <p:sp>
        <p:nvSpPr>
          <p:cNvPr id="3" name="Title 3">
            <a:extLst>
              <a:ext uri="{FF2B5EF4-FFF2-40B4-BE49-F238E27FC236}">
                <a16:creationId xmlns:a16="http://schemas.microsoft.com/office/drawing/2014/main" id="{F37DACA0-4878-3085-2A15-7D7C05649490}"/>
              </a:ext>
            </a:extLst>
          </p:cNvPr>
          <p:cNvSpPr>
            <a:spLocks noGrp="1"/>
          </p:cNvSpPr>
          <p:nvPr>
            <p:ph type="title"/>
          </p:nvPr>
        </p:nvSpPr>
        <p:spPr>
          <a:xfrm>
            <a:off x="664632" y="187187"/>
            <a:ext cx="9173635" cy="990600"/>
          </a:xfrm>
        </p:spPr>
        <p:txBody>
          <a:bodyPr>
            <a:normAutofit/>
          </a:bodyPr>
          <a:lstStyle/>
          <a:p>
            <a:pPr>
              <a:lnSpc>
                <a:spcPct val="107000"/>
              </a:lnSpc>
              <a:spcBef>
                <a:spcPts val="200"/>
              </a:spcBef>
            </a:pPr>
            <a:r>
              <a:rPr lang="en-US" sz="2800" dirty="0">
                <a:solidFill>
                  <a:schemeClr val="bg1"/>
                </a:solidFill>
                <a:effectLst/>
                <a:latin typeface="+mn-lt"/>
                <a:ea typeface="Times New Roman" panose="02020603050405020304" pitchFamily="18" charset="0"/>
                <a:cs typeface="Times New Roman" panose="02020603050405020304" pitchFamily="18" charset="0"/>
              </a:rPr>
              <a:t>Supplemental</a:t>
            </a:r>
            <a:endParaRPr lang="en-US" sz="2800" b="1" kern="100" dirty="0">
              <a:solidFill>
                <a:schemeClr val="bg1"/>
              </a:solidFill>
              <a:effectLst/>
              <a:latin typeface="+mn-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895985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5A619A-817C-FE07-D6D4-CAD3F182E1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CDFF31-FBCE-A290-6B31-ED20929FD473}"/>
              </a:ext>
            </a:extLst>
          </p:cNvPr>
          <p:cNvSpPr>
            <a:spLocks noGrp="1"/>
          </p:cNvSpPr>
          <p:nvPr>
            <p:ph type="title"/>
          </p:nvPr>
        </p:nvSpPr>
        <p:spPr/>
        <p:txBody>
          <a:bodyPr>
            <a:normAutofit/>
          </a:bodyPr>
          <a:lstStyle/>
          <a:p>
            <a:r>
              <a:rPr lang="en-US" sz="2800" dirty="0"/>
              <a:t>Introduction</a:t>
            </a:r>
          </a:p>
        </p:txBody>
      </p:sp>
      <p:sp>
        <p:nvSpPr>
          <p:cNvPr id="4" name="TextBox 3">
            <a:extLst>
              <a:ext uri="{FF2B5EF4-FFF2-40B4-BE49-F238E27FC236}">
                <a16:creationId xmlns:a16="http://schemas.microsoft.com/office/drawing/2014/main" id="{863EF016-0B81-C57C-83AA-5C91A4E02B5D}"/>
              </a:ext>
            </a:extLst>
          </p:cNvPr>
          <p:cNvSpPr txBox="1"/>
          <p:nvPr/>
        </p:nvSpPr>
        <p:spPr>
          <a:xfrm>
            <a:off x="249429" y="1276469"/>
            <a:ext cx="7044506" cy="5078313"/>
          </a:xfrm>
          <a:prstGeom prst="rect">
            <a:avLst/>
          </a:prstGeom>
          <a:noFill/>
        </p:spPr>
        <p:txBody>
          <a:bodyPr wrap="square">
            <a:spAutoFit/>
          </a:bodyPr>
          <a:lstStyle/>
          <a:p>
            <a:r>
              <a:rPr lang="en-US" b="1" dirty="0"/>
              <a:t>Meta-analysis </a:t>
            </a:r>
            <a:r>
              <a:rPr lang="en-US" b="1" dirty="0" err="1"/>
              <a:t>Bodryzlova</a:t>
            </a:r>
            <a:r>
              <a:rPr lang="en-US" b="1" dirty="0"/>
              <a:t> et al. 2022:</a:t>
            </a:r>
          </a:p>
          <a:p>
            <a:endParaRPr lang="en-US" dirty="0"/>
          </a:p>
          <a:p>
            <a:pPr marL="285750" indent="-285750">
              <a:buFont typeface="Arial" panose="020B0604020202020204" pitchFamily="34" charset="0"/>
              <a:buChar char="•"/>
            </a:pPr>
            <a:r>
              <a:rPr lang="en-US" dirty="0"/>
              <a:t>15 studies related low SEP to incident dementia (n=76,561)</a:t>
            </a:r>
          </a:p>
          <a:p>
            <a:pPr marL="285750" indent="-285750">
              <a:buFont typeface="Arial" panose="020B0604020202020204" pitchFamily="34" charset="0"/>
              <a:buChar char="•"/>
            </a:pPr>
            <a:r>
              <a:rPr lang="en-US" dirty="0"/>
              <a:t>Low education (RR=2.52[1.81–3.51]) </a:t>
            </a:r>
          </a:p>
          <a:p>
            <a:pPr marL="285750" indent="-285750">
              <a:buFont typeface="Arial" panose="020B0604020202020204" pitchFamily="34" charset="0"/>
              <a:buChar char="•"/>
            </a:pPr>
            <a:r>
              <a:rPr lang="en-US" dirty="0"/>
              <a:t>Low occupational (RR=2.37[1.58–3.56]) </a:t>
            </a:r>
          </a:p>
          <a:p>
            <a:pPr marL="285750" indent="-285750">
              <a:buFont typeface="Arial" panose="020B0604020202020204" pitchFamily="34" charset="0"/>
              <a:buChar char="•"/>
            </a:pPr>
            <a:r>
              <a:rPr lang="en-US" dirty="0"/>
              <a:t>Low income (RR=1.13[0.76–1.70])</a:t>
            </a:r>
          </a:p>
          <a:p>
            <a:endParaRPr lang="en-US" dirty="0"/>
          </a:p>
          <a:p>
            <a:r>
              <a:rPr lang="en-US" b="1" dirty="0"/>
              <a:t>Meta-analysis Wang et al. 2023: </a:t>
            </a:r>
          </a:p>
          <a:p>
            <a:endParaRPr lang="en-US" dirty="0"/>
          </a:p>
          <a:p>
            <a:pPr marL="285750" indent="-285750">
              <a:buFont typeface="Arial" panose="020B0604020202020204" pitchFamily="34" charset="0"/>
              <a:buChar char="•"/>
            </a:pPr>
            <a:r>
              <a:rPr lang="en-US" dirty="0"/>
              <a:t>39 studies (25 incident dementia, 14 cognitive impairment) (n=1,485,702) </a:t>
            </a:r>
          </a:p>
          <a:p>
            <a:pPr marL="285750" indent="-285750">
              <a:buFont typeface="Arial" panose="020B0604020202020204" pitchFamily="34" charset="0"/>
              <a:buChar char="•"/>
            </a:pPr>
            <a:r>
              <a:rPr lang="en-US" dirty="0"/>
              <a:t>Cognitive impairment/dementia risk:</a:t>
            </a:r>
          </a:p>
          <a:p>
            <a:pPr marL="742950" lvl="1" indent="-285750">
              <a:buFont typeface="Arial" panose="020B0604020202020204" pitchFamily="34" charset="0"/>
              <a:buChar char="•"/>
            </a:pPr>
            <a:r>
              <a:rPr lang="en-US" dirty="0"/>
              <a:t>Low SEP (RR=1.31[1.16–1.49] )</a:t>
            </a:r>
          </a:p>
          <a:p>
            <a:pPr marL="742950" lvl="1" indent="-285750">
              <a:buFont typeface="Arial" panose="020B0604020202020204" pitchFamily="34" charset="0"/>
              <a:buChar char="•"/>
            </a:pPr>
            <a:r>
              <a:rPr lang="en-US" dirty="0"/>
              <a:t>Low education (RR=1.21[1.04–1.41])</a:t>
            </a:r>
          </a:p>
          <a:p>
            <a:pPr marL="742950" lvl="1" indent="-285750">
              <a:buFont typeface="Arial" panose="020B0604020202020204" pitchFamily="34" charset="0"/>
              <a:buChar char="•"/>
            </a:pPr>
            <a:r>
              <a:rPr lang="en-US" dirty="0"/>
              <a:t>Low income (RR=1.22[1.10–1.35]) </a:t>
            </a:r>
          </a:p>
          <a:p>
            <a:pPr marL="285750" indent="-285750">
              <a:buFont typeface="Arial" panose="020B0604020202020204" pitchFamily="34" charset="0"/>
              <a:buChar char="•"/>
            </a:pPr>
            <a:r>
              <a:rPr lang="en-US" dirty="0"/>
              <a:t>Dementia risk:</a:t>
            </a:r>
          </a:p>
          <a:p>
            <a:pPr marL="742950" lvl="1" indent="-285750">
              <a:buFont typeface="Arial" panose="020B0604020202020204" pitchFamily="34" charset="0"/>
              <a:buChar char="•"/>
            </a:pPr>
            <a:r>
              <a:rPr lang="en-US" dirty="0"/>
              <a:t>Low SEP (RR=1.40[1.12–1.74])</a:t>
            </a:r>
          </a:p>
          <a:p>
            <a:pPr marL="742950" lvl="1" indent="-285750">
              <a:buFont typeface="Arial" panose="020B0604020202020204" pitchFamily="34" charset="0"/>
              <a:buChar char="•"/>
            </a:pPr>
            <a:r>
              <a:rPr lang="en-US" dirty="0"/>
              <a:t>Low education (RR=1.66[1.20–2.32])</a:t>
            </a:r>
          </a:p>
        </p:txBody>
      </p:sp>
      <p:pic>
        <p:nvPicPr>
          <p:cNvPr id="6" name="Picture 5">
            <a:extLst>
              <a:ext uri="{FF2B5EF4-FFF2-40B4-BE49-F238E27FC236}">
                <a16:creationId xmlns:a16="http://schemas.microsoft.com/office/drawing/2014/main" id="{E0748619-642B-65B4-B549-16BE5E51CE4D}"/>
              </a:ext>
            </a:extLst>
          </p:cNvPr>
          <p:cNvPicPr>
            <a:picLocks noChangeAspect="1"/>
          </p:cNvPicPr>
          <p:nvPr/>
        </p:nvPicPr>
        <p:blipFill>
          <a:blip r:embed="rId3"/>
          <a:stretch>
            <a:fillRect/>
          </a:stretch>
        </p:blipFill>
        <p:spPr>
          <a:xfrm>
            <a:off x="7450774" y="2017215"/>
            <a:ext cx="4188487" cy="2393421"/>
          </a:xfrm>
          <a:prstGeom prst="rect">
            <a:avLst/>
          </a:prstGeom>
        </p:spPr>
      </p:pic>
    </p:spTree>
    <p:extLst>
      <p:ext uri="{BB962C8B-B14F-4D97-AF65-F5344CB8AC3E}">
        <p14:creationId xmlns:p14="http://schemas.microsoft.com/office/powerpoint/2010/main" val="42175249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A5AE70-CABC-3EB3-B874-3AA2CC88EF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2385B5-9612-6771-589F-5CA166C234C0}"/>
              </a:ext>
            </a:extLst>
          </p:cNvPr>
          <p:cNvSpPr>
            <a:spLocks noGrp="1"/>
          </p:cNvSpPr>
          <p:nvPr>
            <p:ph type="title"/>
          </p:nvPr>
        </p:nvSpPr>
        <p:spPr/>
        <p:txBody>
          <a:bodyPr>
            <a:normAutofit/>
          </a:bodyPr>
          <a:lstStyle/>
          <a:p>
            <a:r>
              <a:rPr lang="en-US" sz="2800" dirty="0"/>
              <a:t>Introduction</a:t>
            </a:r>
          </a:p>
        </p:txBody>
      </p:sp>
      <p:pic>
        <p:nvPicPr>
          <p:cNvPr id="6" name="Picture 5">
            <a:extLst>
              <a:ext uri="{FF2B5EF4-FFF2-40B4-BE49-F238E27FC236}">
                <a16:creationId xmlns:a16="http://schemas.microsoft.com/office/drawing/2014/main" id="{89AD12E5-B689-4944-40C8-969B6AC49657}"/>
              </a:ext>
            </a:extLst>
          </p:cNvPr>
          <p:cNvPicPr>
            <a:picLocks noChangeAspect="1"/>
          </p:cNvPicPr>
          <p:nvPr/>
        </p:nvPicPr>
        <p:blipFill>
          <a:blip r:embed="rId3"/>
          <a:stretch>
            <a:fillRect/>
          </a:stretch>
        </p:blipFill>
        <p:spPr>
          <a:xfrm>
            <a:off x="4341724" y="1486558"/>
            <a:ext cx="3508551" cy="2004886"/>
          </a:xfrm>
          <a:prstGeom prst="rect">
            <a:avLst/>
          </a:prstGeom>
        </p:spPr>
      </p:pic>
      <p:pic>
        <p:nvPicPr>
          <p:cNvPr id="3" name="Picture 2">
            <a:extLst>
              <a:ext uri="{FF2B5EF4-FFF2-40B4-BE49-F238E27FC236}">
                <a16:creationId xmlns:a16="http://schemas.microsoft.com/office/drawing/2014/main" id="{DF3ADA1C-FA67-3BB0-736C-ED3BEAF43EA9}"/>
              </a:ext>
            </a:extLst>
          </p:cNvPr>
          <p:cNvPicPr>
            <a:picLocks noChangeAspect="1"/>
          </p:cNvPicPr>
          <p:nvPr/>
        </p:nvPicPr>
        <p:blipFill>
          <a:blip r:embed="rId4"/>
          <a:stretch>
            <a:fillRect/>
          </a:stretch>
        </p:blipFill>
        <p:spPr>
          <a:xfrm>
            <a:off x="339656" y="4347359"/>
            <a:ext cx="1926503" cy="1938696"/>
          </a:xfrm>
          <a:prstGeom prst="rect">
            <a:avLst/>
          </a:prstGeom>
        </p:spPr>
      </p:pic>
      <p:pic>
        <p:nvPicPr>
          <p:cNvPr id="7" name="Picture 6">
            <a:extLst>
              <a:ext uri="{FF2B5EF4-FFF2-40B4-BE49-F238E27FC236}">
                <a16:creationId xmlns:a16="http://schemas.microsoft.com/office/drawing/2014/main" id="{B2C2139E-36E8-50E1-11AF-86C97C770AE3}"/>
              </a:ext>
            </a:extLst>
          </p:cNvPr>
          <p:cNvPicPr>
            <a:picLocks noChangeAspect="1"/>
          </p:cNvPicPr>
          <p:nvPr/>
        </p:nvPicPr>
        <p:blipFill>
          <a:blip r:embed="rId5"/>
          <a:stretch>
            <a:fillRect/>
          </a:stretch>
        </p:blipFill>
        <p:spPr>
          <a:xfrm>
            <a:off x="9411500" y="4445169"/>
            <a:ext cx="2619375" cy="1743075"/>
          </a:xfrm>
          <a:prstGeom prst="rect">
            <a:avLst/>
          </a:prstGeom>
        </p:spPr>
      </p:pic>
      <p:cxnSp>
        <p:nvCxnSpPr>
          <p:cNvPr id="9" name="Straight Arrow Connector 8">
            <a:extLst>
              <a:ext uri="{FF2B5EF4-FFF2-40B4-BE49-F238E27FC236}">
                <a16:creationId xmlns:a16="http://schemas.microsoft.com/office/drawing/2014/main" id="{3C926E81-DF45-3E44-EDC2-DD0BC92DE4E5}"/>
              </a:ext>
            </a:extLst>
          </p:cNvPr>
          <p:cNvCxnSpPr>
            <a:cxnSpLocks/>
          </p:cNvCxnSpPr>
          <p:nvPr/>
        </p:nvCxnSpPr>
        <p:spPr>
          <a:xfrm>
            <a:off x="8089751" y="4652261"/>
            <a:ext cx="1204856" cy="361355"/>
          </a:xfrm>
          <a:prstGeom prst="straightConnector1">
            <a:avLst/>
          </a:prstGeom>
          <a:ln w="50800">
            <a:tailEnd type="triangle" w="lg" len="lg"/>
          </a:ln>
        </p:spPr>
        <p:style>
          <a:lnRef idx="3">
            <a:schemeClr val="accent1"/>
          </a:lnRef>
          <a:fillRef idx="0">
            <a:schemeClr val="accent1"/>
          </a:fillRef>
          <a:effectRef idx="2">
            <a:schemeClr val="accent1"/>
          </a:effectRef>
          <a:fontRef idx="minor">
            <a:schemeClr val="tx1"/>
          </a:fontRef>
        </p:style>
      </p:cxnSp>
      <p:sp>
        <p:nvSpPr>
          <p:cNvPr id="12" name="TextBox 11">
            <a:extLst>
              <a:ext uri="{FF2B5EF4-FFF2-40B4-BE49-F238E27FC236}">
                <a16:creationId xmlns:a16="http://schemas.microsoft.com/office/drawing/2014/main" id="{1A33720B-8211-8BB2-F747-C9AD07AAED65}"/>
              </a:ext>
            </a:extLst>
          </p:cNvPr>
          <p:cNvSpPr txBox="1"/>
          <p:nvPr/>
        </p:nvSpPr>
        <p:spPr>
          <a:xfrm>
            <a:off x="4224120" y="3925909"/>
            <a:ext cx="3743758" cy="1477328"/>
          </a:xfrm>
          <a:prstGeom prst="rect">
            <a:avLst/>
          </a:prstGeom>
          <a:noFill/>
          <a:ln>
            <a:noFill/>
          </a:ln>
        </p:spPr>
        <p:txBody>
          <a:bodyPr wrap="square" rtlCol="0">
            <a:spAutoFit/>
          </a:bodyPr>
          <a:lstStyle/>
          <a:p>
            <a:pPr algn="ctr"/>
            <a:r>
              <a:rPr lang="en-US" dirty="0"/>
              <a:t>Cognitive stimulation </a:t>
            </a:r>
            <a:r>
              <a:rPr lang="en-US" sz="1400" dirty="0"/>
              <a:t>(Beck et al. 2018)</a:t>
            </a:r>
          </a:p>
          <a:p>
            <a:pPr algn="ctr"/>
            <a:endParaRPr lang="en-US" dirty="0"/>
          </a:p>
          <a:p>
            <a:pPr algn="ctr"/>
            <a:r>
              <a:rPr lang="en-US" dirty="0"/>
              <a:t>Material opportunities </a:t>
            </a:r>
            <a:r>
              <a:rPr lang="en-US" sz="1400" dirty="0"/>
              <a:t>(Baker 2014)</a:t>
            </a:r>
          </a:p>
          <a:p>
            <a:pPr algn="ctr"/>
            <a:endParaRPr lang="en-US" dirty="0"/>
          </a:p>
          <a:p>
            <a:pPr algn="ctr"/>
            <a:r>
              <a:rPr lang="en-US" dirty="0"/>
              <a:t>Prestige </a:t>
            </a:r>
            <a:r>
              <a:rPr lang="en-US" sz="1400" dirty="0"/>
              <a:t>(Hughes et al. 2024)</a:t>
            </a:r>
          </a:p>
        </p:txBody>
      </p:sp>
      <p:cxnSp>
        <p:nvCxnSpPr>
          <p:cNvPr id="13" name="Straight Arrow Connector 12">
            <a:extLst>
              <a:ext uri="{FF2B5EF4-FFF2-40B4-BE49-F238E27FC236}">
                <a16:creationId xmlns:a16="http://schemas.microsoft.com/office/drawing/2014/main" id="{C9F7A1A0-FAFC-EE80-56B4-1A64900085C6}"/>
              </a:ext>
            </a:extLst>
          </p:cNvPr>
          <p:cNvCxnSpPr>
            <a:cxnSpLocks/>
          </p:cNvCxnSpPr>
          <p:nvPr/>
        </p:nvCxnSpPr>
        <p:spPr>
          <a:xfrm flipV="1">
            <a:off x="2746530" y="4652261"/>
            <a:ext cx="1266072" cy="420427"/>
          </a:xfrm>
          <a:prstGeom prst="straightConnector1">
            <a:avLst/>
          </a:prstGeom>
          <a:ln w="47625">
            <a:tailEnd type="triangle" w="lg" len="lg"/>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148003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C910D1-7E7B-CDF8-858B-AA52DF528F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C7232E-544C-A15E-F969-DBA6535CEDF8}"/>
              </a:ext>
            </a:extLst>
          </p:cNvPr>
          <p:cNvSpPr>
            <a:spLocks noGrp="1"/>
          </p:cNvSpPr>
          <p:nvPr>
            <p:ph type="title"/>
          </p:nvPr>
        </p:nvSpPr>
        <p:spPr/>
        <p:txBody>
          <a:bodyPr>
            <a:normAutofit/>
          </a:bodyPr>
          <a:lstStyle/>
          <a:p>
            <a:r>
              <a:rPr lang="en-US" sz="2800" dirty="0"/>
              <a:t>Introduction</a:t>
            </a:r>
          </a:p>
        </p:txBody>
      </p:sp>
      <p:pic>
        <p:nvPicPr>
          <p:cNvPr id="3" name="Picture 2">
            <a:extLst>
              <a:ext uri="{FF2B5EF4-FFF2-40B4-BE49-F238E27FC236}">
                <a16:creationId xmlns:a16="http://schemas.microsoft.com/office/drawing/2014/main" id="{733691CF-CC3E-5071-F7FE-08F62A7C833D}"/>
              </a:ext>
            </a:extLst>
          </p:cNvPr>
          <p:cNvPicPr>
            <a:picLocks noChangeAspect="1"/>
          </p:cNvPicPr>
          <p:nvPr/>
        </p:nvPicPr>
        <p:blipFill>
          <a:blip r:embed="rId3"/>
          <a:stretch>
            <a:fillRect/>
          </a:stretch>
        </p:blipFill>
        <p:spPr>
          <a:xfrm>
            <a:off x="832387" y="2865104"/>
            <a:ext cx="1926503" cy="1938696"/>
          </a:xfrm>
          <a:prstGeom prst="rect">
            <a:avLst/>
          </a:prstGeom>
        </p:spPr>
      </p:pic>
      <p:pic>
        <p:nvPicPr>
          <p:cNvPr id="7" name="Picture 6">
            <a:extLst>
              <a:ext uri="{FF2B5EF4-FFF2-40B4-BE49-F238E27FC236}">
                <a16:creationId xmlns:a16="http://schemas.microsoft.com/office/drawing/2014/main" id="{D6EAC8AE-93F9-89A3-2B1F-96F2BBA3B7FC}"/>
              </a:ext>
            </a:extLst>
          </p:cNvPr>
          <p:cNvPicPr>
            <a:picLocks noChangeAspect="1"/>
          </p:cNvPicPr>
          <p:nvPr/>
        </p:nvPicPr>
        <p:blipFill>
          <a:blip r:embed="rId4"/>
          <a:stretch>
            <a:fillRect/>
          </a:stretch>
        </p:blipFill>
        <p:spPr>
          <a:xfrm>
            <a:off x="9158562" y="2955547"/>
            <a:ext cx="2619375" cy="1743075"/>
          </a:xfrm>
          <a:prstGeom prst="rect">
            <a:avLst/>
          </a:prstGeom>
        </p:spPr>
      </p:pic>
      <p:cxnSp>
        <p:nvCxnSpPr>
          <p:cNvPr id="9" name="Straight Arrow Connector 8">
            <a:extLst>
              <a:ext uri="{FF2B5EF4-FFF2-40B4-BE49-F238E27FC236}">
                <a16:creationId xmlns:a16="http://schemas.microsoft.com/office/drawing/2014/main" id="{D4490F8C-5744-B571-E7A6-2A305951EED9}"/>
              </a:ext>
            </a:extLst>
          </p:cNvPr>
          <p:cNvCxnSpPr>
            <a:cxnSpLocks/>
          </p:cNvCxnSpPr>
          <p:nvPr/>
        </p:nvCxnSpPr>
        <p:spPr>
          <a:xfrm flipV="1">
            <a:off x="2889995" y="2865104"/>
            <a:ext cx="1454305" cy="440042"/>
          </a:xfrm>
          <a:prstGeom prst="straightConnector1">
            <a:avLst/>
          </a:prstGeom>
          <a:ln w="50800">
            <a:tailEnd type="triangle" w="lg" len="lg"/>
          </a:ln>
        </p:spPr>
        <p:style>
          <a:lnRef idx="2">
            <a:schemeClr val="accent1"/>
          </a:lnRef>
          <a:fillRef idx="0">
            <a:schemeClr val="accent1"/>
          </a:fillRef>
          <a:effectRef idx="1">
            <a:schemeClr val="accent1"/>
          </a:effectRef>
          <a:fontRef idx="minor">
            <a:schemeClr val="tx1"/>
          </a:fontRef>
        </p:style>
      </p:cxnSp>
      <p:cxnSp>
        <p:nvCxnSpPr>
          <p:cNvPr id="5" name="Straight Arrow Connector 4">
            <a:extLst>
              <a:ext uri="{FF2B5EF4-FFF2-40B4-BE49-F238E27FC236}">
                <a16:creationId xmlns:a16="http://schemas.microsoft.com/office/drawing/2014/main" id="{AA11B57F-2EA5-8360-09F2-7F8B51588CD1}"/>
              </a:ext>
            </a:extLst>
          </p:cNvPr>
          <p:cNvCxnSpPr>
            <a:cxnSpLocks/>
          </p:cNvCxnSpPr>
          <p:nvPr/>
        </p:nvCxnSpPr>
        <p:spPr>
          <a:xfrm>
            <a:off x="7589515" y="2735526"/>
            <a:ext cx="1351881" cy="440042"/>
          </a:xfrm>
          <a:prstGeom prst="straightConnector1">
            <a:avLst/>
          </a:prstGeom>
          <a:ln w="50800">
            <a:tailEnd type="triangle" w="lg" len="lg"/>
          </a:ln>
        </p:spPr>
        <p:style>
          <a:lnRef idx="2">
            <a:schemeClr val="accent1"/>
          </a:lnRef>
          <a:fillRef idx="0">
            <a:schemeClr val="accent1"/>
          </a:fillRef>
          <a:effectRef idx="1">
            <a:schemeClr val="accent1"/>
          </a:effectRef>
          <a:fontRef idx="minor">
            <a:schemeClr val="tx1"/>
          </a:fontRef>
        </p:style>
      </p:cxnSp>
      <p:pic>
        <p:nvPicPr>
          <p:cNvPr id="16" name="Picture 15">
            <a:extLst>
              <a:ext uri="{FF2B5EF4-FFF2-40B4-BE49-F238E27FC236}">
                <a16:creationId xmlns:a16="http://schemas.microsoft.com/office/drawing/2014/main" id="{2923CADB-490A-AE17-2B14-14037486512F}"/>
              </a:ext>
            </a:extLst>
          </p:cNvPr>
          <p:cNvPicPr>
            <a:picLocks noChangeAspect="1"/>
          </p:cNvPicPr>
          <p:nvPr/>
        </p:nvPicPr>
        <p:blipFill>
          <a:blip r:embed="rId5"/>
          <a:stretch>
            <a:fillRect/>
          </a:stretch>
        </p:blipFill>
        <p:spPr>
          <a:xfrm>
            <a:off x="4819649" y="1829632"/>
            <a:ext cx="2552700" cy="1790700"/>
          </a:xfrm>
          <a:prstGeom prst="rect">
            <a:avLst/>
          </a:prstGeom>
        </p:spPr>
      </p:pic>
      <p:sp>
        <p:nvSpPr>
          <p:cNvPr id="20" name="TextBox 19">
            <a:extLst>
              <a:ext uri="{FF2B5EF4-FFF2-40B4-BE49-F238E27FC236}">
                <a16:creationId xmlns:a16="http://schemas.microsoft.com/office/drawing/2014/main" id="{2FDDA510-5E96-62CF-A182-4337555F2DFF}"/>
              </a:ext>
            </a:extLst>
          </p:cNvPr>
          <p:cNvSpPr txBox="1"/>
          <p:nvPr/>
        </p:nvSpPr>
        <p:spPr>
          <a:xfrm>
            <a:off x="995784" y="5130259"/>
            <a:ext cx="10514898" cy="646331"/>
          </a:xfrm>
          <a:prstGeom prst="rect">
            <a:avLst/>
          </a:prstGeom>
          <a:noFill/>
          <a:ln>
            <a:noFill/>
          </a:ln>
        </p:spPr>
        <p:txBody>
          <a:bodyPr wrap="square" rtlCol="0">
            <a:spAutoFit/>
          </a:bodyPr>
          <a:lstStyle/>
          <a:p>
            <a:pPr algn="ctr"/>
            <a:r>
              <a:rPr lang="en-GB" dirty="0"/>
              <a:t>Associations of </a:t>
            </a:r>
            <a:r>
              <a:rPr lang="en-GB" b="1" dirty="0"/>
              <a:t>later-life debt and poverty </a:t>
            </a:r>
            <a:r>
              <a:rPr lang="en-GB" dirty="0"/>
              <a:t>with increased combined risk for </a:t>
            </a:r>
            <a:r>
              <a:rPr lang="en-GB" b="1" dirty="0"/>
              <a:t>cognitive impairment and dementia </a:t>
            </a:r>
            <a:r>
              <a:rPr lang="en-GB" dirty="0"/>
              <a:t>were up to </a:t>
            </a:r>
            <a:r>
              <a:rPr lang="en-GB" b="1" dirty="0"/>
              <a:t>30% mediated by concurrent depression </a:t>
            </a:r>
            <a:r>
              <a:rPr lang="en-GB" sz="1400" dirty="0"/>
              <a:t>(Zhou et al. 2021). </a:t>
            </a:r>
            <a:endParaRPr lang="en-US" sz="1400" dirty="0"/>
          </a:p>
        </p:txBody>
      </p:sp>
    </p:spTree>
    <p:extLst>
      <p:ext uri="{BB962C8B-B14F-4D97-AF65-F5344CB8AC3E}">
        <p14:creationId xmlns:p14="http://schemas.microsoft.com/office/powerpoint/2010/main" val="721042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06F197-7819-7FE9-4ECE-A0EE92D4DA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76744E-E7C8-6CE6-B95C-E55A636658F3}"/>
              </a:ext>
            </a:extLst>
          </p:cNvPr>
          <p:cNvSpPr>
            <a:spLocks noGrp="1"/>
          </p:cNvSpPr>
          <p:nvPr>
            <p:ph type="title"/>
          </p:nvPr>
        </p:nvSpPr>
        <p:spPr/>
        <p:txBody>
          <a:bodyPr>
            <a:normAutofit/>
          </a:bodyPr>
          <a:lstStyle/>
          <a:p>
            <a:r>
              <a:rPr lang="en-US" sz="2800" dirty="0"/>
              <a:t>Introduction</a:t>
            </a:r>
          </a:p>
        </p:txBody>
      </p:sp>
      <p:pic>
        <p:nvPicPr>
          <p:cNvPr id="16" name="Picture 15">
            <a:extLst>
              <a:ext uri="{FF2B5EF4-FFF2-40B4-BE49-F238E27FC236}">
                <a16:creationId xmlns:a16="http://schemas.microsoft.com/office/drawing/2014/main" id="{DA03DB24-AFF9-7D12-8DE8-6BCDDDAEC5B9}"/>
              </a:ext>
            </a:extLst>
          </p:cNvPr>
          <p:cNvPicPr>
            <a:picLocks noChangeAspect="1"/>
          </p:cNvPicPr>
          <p:nvPr/>
        </p:nvPicPr>
        <p:blipFill>
          <a:blip r:embed="rId3"/>
          <a:stretch>
            <a:fillRect/>
          </a:stretch>
        </p:blipFill>
        <p:spPr>
          <a:xfrm>
            <a:off x="1750520" y="4030577"/>
            <a:ext cx="1206426" cy="846299"/>
          </a:xfrm>
          <a:prstGeom prst="rect">
            <a:avLst/>
          </a:prstGeom>
        </p:spPr>
      </p:pic>
      <p:pic>
        <p:nvPicPr>
          <p:cNvPr id="2050" name="Picture 2" descr="NSHD">
            <a:extLst>
              <a:ext uri="{FF2B5EF4-FFF2-40B4-BE49-F238E27FC236}">
                <a16:creationId xmlns:a16="http://schemas.microsoft.com/office/drawing/2014/main" id="{750F5216-5F7F-5542-8047-3E8E308BF7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2074" y="5582210"/>
            <a:ext cx="5305425" cy="857250"/>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Arrow Connector 10">
            <a:extLst>
              <a:ext uri="{FF2B5EF4-FFF2-40B4-BE49-F238E27FC236}">
                <a16:creationId xmlns:a16="http://schemas.microsoft.com/office/drawing/2014/main" id="{5253400F-70B4-720E-6CD4-3C8EC5F0529D}"/>
              </a:ext>
            </a:extLst>
          </p:cNvPr>
          <p:cNvCxnSpPr/>
          <p:nvPr/>
        </p:nvCxnSpPr>
        <p:spPr>
          <a:xfrm>
            <a:off x="849854" y="3905026"/>
            <a:ext cx="10209007"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A84F717B-945A-4BC2-8EC4-27ED71CD452E}"/>
              </a:ext>
            </a:extLst>
          </p:cNvPr>
          <p:cNvSpPr txBox="1"/>
          <p:nvPr/>
        </p:nvSpPr>
        <p:spPr>
          <a:xfrm>
            <a:off x="742277" y="4087913"/>
            <a:ext cx="666974" cy="369332"/>
          </a:xfrm>
          <a:prstGeom prst="rect">
            <a:avLst/>
          </a:prstGeom>
          <a:noFill/>
        </p:spPr>
        <p:txBody>
          <a:bodyPr wrap="square" rtlCol="0">
            <a:spAutoFit/>
          </a:bodyPr>
          <a:lstStyle/>
          <a:p>
            <a:r>
              <a:rPr lang="en-US" dirty="0"/>
              <a:t>Birth</a:t>
            </a:r>
          </a:p>
        </p:txBody>
      </p:sp>
      <p:sp>
        <p:nvSpPr>
          <p:cNvPr id="15" name="TextBox 14">
            <a:extLst>
              <a:ext uri="{FF2B5EF4-FFF2-40B4-BE49-F238E27FC236}">
                <a16:creationId xmlns:a16="http://schemas.microsoft.com/office/drawing/2014/main" id="{142D1DA8-DCA9-4B2A-F4AA-51B76BBEDE2B}"/>
              </a:ext>
            </a:extLst>
          </p:cNvPr>
          <p:cNvSpPr txBox="1"/>
          <p:nvPr/>
        </p:nvSpPr>
        <p:spPr>
          <a:xfrm>
            <a:off x="10675171" y="4087913"/>
            <a:ext cx="867783" cy="369332"/>
          </a:xfrm>
          <a:prstGeom prst="rect">
            <a:avLst/>
          </a:prstGeom>
          <a:noFill/>
        </p:spPr>
        <p:txBody>
          <a:bodyPr wrap="square" rtlCol="0">
            <a:spAutoFit/>
          </a:bodyPr>
          <a:lstStyle/>
          <a:p>
            <a:r>
              <a:rPr lang="en-US" dirty="0"/>
              <a:t>Death</a:t>
            </a:r>
          </a:p>
        </p:txBody>
      </p:sp>
      <p:pic>
        <p:nvPicPr>
          <p:cNvPr id="17" name="Picture 16">
            <a:extLst>
              <a:ext uri="{FF2B5EF4-FFF2-40B4-BE49-F238E27FC236}">
                <a16:creationId xmlns:a16="http://schemas.microsoft.com/office/drawing/2014/main" id="{6A352F6A-3029-0BEE-B79F-A345E0808693}"/>
              </a:ext>
            </a:extLst>
          </p:cNvPr>
          <p:cNvPicPr>
            <a:picLocks noChangeAspect="1"/>
          </p:cNvPicPr>
          <p:nvPr/>
        </p:nvPicPr>
        <p:blipFill>
          <a:blip r:embed="rId5"/>
          <a:stretch>
            <a:fillRect/>
          </a:stretch>
        </p:blipFill>
        <p:spPr>
          <a:xfrm>
            <a:off x="4293364" y="1338147"/>
            <a:ext cx="4098795" cy="2383993"/>
          </a:xfrm>
          <a:prstGeom prst="rect">
            <a:avLst/>
          </a:prstGeom>
        </p:spPr>
      </p:pic>
      <p:pic>
        <p:nvPicPr>
          <p:cNvPr id="18" name="Picture 17">
            <a:extLst>
              <a:ext uri="{FF2B5EF4-FFF2-40B4-BE49-F238E27FC236}">
                <a16:creationId xmlns:a16="http://schemas.microsoft.com/office/drawing/2014/main" id="{0F3D92DE-863D-DE2A-E32F-DC345F891348}"/>
              </a:ext>
            </a:extLst>
          </p:cNvPr>
          <p:cNvPicPr>
            <a:picLocks noChangeAspect="1"/>
          </p:cNvPicPr>
          <p:nvPr/>
        </p:nvPicPr>
        <p:blipFill>
          <a:blip r:embed="rId3"/>
          <a:stretch>
            <a:fillRect/>
          </a:stretch>
        </p:blipFill>
        <p:spPr>
          <a:xfrm>
            <a:off x="7941300" y="4030576"/>
            <a:ext cx="1206426" cy="846299"/>
          </a:xfrm>
          <a:prstGeom prst="rect">
            <a:avLst/>
          </a:prstGeom>
        </p:spPr>
      </p:pic>
      <p:pic>
        <p:nvPicPr>
          <p:cNvPr id="19" name="Picture 18">
            <a:extLst>
              <a:ext uri="{FF2B5EF4-FFF2-40B4-BE49-F238E27FC236}">
                <a16:creationId xmlns:a16="http://schemas.microsoft.com/office/drawing/2014/main" id="{AFFF70C5-4E4F-92DC-611D-4F26DC62F489}"/>
              </a:ext>
            </a:extLst>
          </p:cNvPr>
          <p:cNvPicPr>
            <a:picLocks noChangeAspect="1"/>
          </p:cNvPicPr>
          <p:nvPr/>
        </p:nvPicPr>
        <p:blipFill>
          <a:blip r:embed="rId3"/>
          <a:stretch>
            <a:fillRect/>
          </a:stretch>
        </p:blipFill>
        <p:spPr>
          <a:xfrm>
            <a:off x="3298215" y="4034095"/>
            <a:ext cx="1206426" cy="846299"/>
          </a:xfrm>
          <a:prstGeom prst="rect">
            <a:avLst/>
          </a:prstGeom>
        </p:spPr>
      </p:pic>
      <p:pic>
        <p:nvPicPr>
          <p:cNvPr id="20" name="Picture 19">
            <a:extLst>
              <a:ext uri="{FF2B5EF4-FFF2-40B4-BE49-F238E27FC236}">
                <a16:creationId xmlns:a16="http://schemas.microsoft.com/office/drawing/2014/main" id="{86954140-2C3A-1A1E-9752-A100C8CFF0E5}"/>
              </a:ext>
            </a:extLst>
          </p:cNvPr>
          <p:cNvPicPr>
            <a:picLocks noChangeAspect="1"/>
          </p:cNvPicPr>
          <p:nvPr/>
        </p:nvPicPr>
        <p:blipFill>
          <a:blip r:embed="rId3"/>
          <a:stretch>
            <a:fillRect/>
          </a:stretch>
        </p:blipFill>
        <p:spPr>
          <a:xfrm>
            <a:off x="4845910" y="4034155"/>
            <a:ext cx="1206426" cy="846299"/>
          </a:xfrm>
          <a:prstGeom prst="rect">
            <a:avLst/>
          </a:prstGeom>
        </p:spPr>
      </p:pic>
      <p:pic>
        <p:nvPicPr>
          <p:cNvPr id="21" name="Picture 20">
            <a:extLst>
              <a:ext uri="{FF2B5EF4-FFF2-40B4-BE49-F238E27FC236}">
                <a16:creationId xmlns:a16="http://schemas.microsoft.com/office/drawing/2014/main" id="{E4EC798E-6F5C-A247-C41C-95A9D04631D1}"/>
              </a:ext>
            </a:extLst>
          </p:cNvPr>
          <p:cNvPicPr>
            <a:picLocks noChangeAspect="1"/>
          </p:cNvPicPr>
          <p:nvPr/>
        </p:nvPicPr>
        <p:blipFill>
          <a:blip r:embed="rId3"/>
          <a:stretch>
            <a:fillRect/>
          </a:stretch>
        </p:blipFill>
        <p:spPr>
          <a:xfrm>
            <a:off x="6393605" y="4034155"/>
            <a:ext cx="1206426" cy="846299"/>
          </a:xfrm>
          <a:prstGeom prst="rect">
            <a:avLst/>
          </a:prstGeom>
        </p:spPr>
      </p:pic>
      <p:pic>
        <p:nvPicPr>
          <p:cNvPr id="22" name="Picture 21">
            <a:extLst>
              <a:ext uri="{FF2B5EF4-FFF2-40B4-BE49-F238E27FC236}">
                <a16:creationId xmlns:a16="http://schemas.microsoft.com/office/drawing/2014/main" id="{647182B4-9DFD-D9FC-2DF8-CF5FA279870E}"/>
              </a:ext>
            </a:extLst>
          </p:cNvPr>
          <p:cNvPicPr>
            <a:picLocks noChangeAspect="1"/>
          </p:cNvPicPr>
          <p:nvPr/>
        </p:nvPicPr>
        <p:blipFill>
          <a:blip r:embed="rId3"/>
          <a:stretch>
            <a:fillRect/>
          </a:stretch>
        </p:blipFill>
        <p:spPr>
          <a:xfrm>
            <a:off x="9488995" y="4030575"/>
            <a:ext cx="1206426" cy="846299"/>
          </a:xfrm>
          <a:prstGeom prst="rect">
            <a:avLst/>
          </a:prstGeom>
        </p:spPr>
      </p:pic>
    </p:spTree>
    <p:extLst>
      <p:ext uri="{BB962C8B-B14F-4D97-AF65-F5344CB8AC3E}">
        <p14:creationId xmlns:p14="http://schemas.microsoft.com/office/powerpoint/2010/main" val="17997834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436A47-0ECD-3B4C-DA7D-612EA7AEBF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1DE9B0-E9AB-C83C-0527-76D70746E957}"/>
              </a:ext>
            </a:extLst>
          </p:cNvPr>
          <p:cNvSpPr>
            <a:spLocks noGrp="1"/>
          </p:cNvSpPr>
          <p:nvPr>
            <p:ph type="title"/>
          </p:nvPr>
        </p:nvSpPr>
        <p:spPr/>
        <p:txBody>
          <a:bodyPr>
            <a:normAutofit/>
          </a:bodyPr>
          <a:lstStyle/>
          <a:p>
            <a:r>
              <a:rPr lang="en-US" sz="2800" dirty="0"/>
              <a:t>Introduction - Hypotheses</a:t>
            </a:r>
          </a:p>
        </p:txBody>
      </p:sp>
      <p:pic>
        <p:nvPicPr>
          <p:cNvPr id="3" name="Picture 2">
            <a:extLst>
              <a:ext uri="{FF2B5EF4-FFF2-40B4-BE49-F238E27FC236}">
                <a16:creationId xmlns:a16="http://schemas.microsoft.com/office/drawing/2014/main" id="{E6A8C434-1F5C-EA27-CE01-B3F4E34FA12B}"/>
              </a:ext>
            </a:extLst>
          </p:cNvPr>
          <p:cNvPicPr>
            <a:picLocks noChangeAspect="1"/>
          </p:cNvPicPr>
          <p:nvPr/>
        </p:nvPicPr>
        <p:blipFill>
          <a:blip r:embed="rId3"/>
          <a:stretch>
            <a:fillRect/>
          </a:stretch>
        </p:blipFill>
        <p:spPr>
          <a:xfrm>
            <a:off x="789354" y="3646704"/>
            <a:ext cx="1926503" cy="1938696"/>
          </a:xfrm>
          <a:prstGeom prst="rect">
            <a:avLst/>
          </a:prstGeom>
        </p:spPr>
      </p:pic>
      <p:pic>
        <p:nvPicPr>
          <p:cNvPr id="7" name="Picture 6">
            <a:extLst>
              <a:ext uri="{FF2B5EF4-FFF2-40B4-BE49-F238E27FC236}">
                <a16:creationId xmlns:a16="http://schemas.microsoft.com/office/drawing/2014/main" id="{A064BD0C-02CA-3D8F-7DD8-650A291CE78C}"/>
              </a:ext>
            </a:extLst>
          </p:cNvPr>
          <p:cNvPicPr>
            <a:picLocks noChangeAspect="1"/>
          </p:cNvPicPr>
          <p:nvPr/>
        </p:nvPicPr>
        <p:blipFill>
          <a:blip r:embed="rId4"/>
          <a:stretch>
            <a:fillRect/>
          </a:stretch>
        </p:blipFill>
        <p:spPr>
          <a:xfrm>
            <a:off x="9090683" y="3646704"/>
            <a:ext cx="2619375" cy="1743075"/>
          </a:xfrm>
          <a:prstGeom prst="rect">
            <a:avLst/>
          </a:prstGeom>
        </p:spPr>
      </p:pic>
      <p:pic>
        <p:nvPicPr>
          <p:cNvPr id="16" name="Picture 15">
            <a:extLst>
              <a:ext uri="{FF2B5EF4-FFF2-40B4-BE49-F238E27FC236}">
                <a16:creationId xmlns:a16="http://schemas.microsoft.com/office/drawing/2014/main" id="{94C3BC7B-90E0-CDEA-B944-C4B2073173C2}"/>
              </a:ext>
            </a:extLst>
          </p:cNvPr>
          <p:cNvPicPr>
            <a:picLocks noChangeAspect="1"/>
          </p:cNvPicPr>
          <p:nvPr/>
        </p:nvPicPr>
        <p:blipFill>
          <a:blip r:embed="rId5"/>
          <a:stretch>
            <a:fillRect/>
          </a:stretch>
        </p:blipFill>
        <p:spPr>
          <a:xfrm>
            <a:off x="4819650" y="1955884"/>
            <a:ext cx="2552700" cy="1790700"/>
          </a:xfrm>
          <a:prstGeom prst="rect">
            <a:avLst/>
          </a:prstGeom>
        </p:spPr>
      </p:pic>
      <p:cxnSp>
        <p:nvCxnSpPr>
          <p:cNvPr id="11" name="Straight Arrow Connector 10">
            <a:extLst>
              <a:ext uri="{FF2B5EF4-FFF2-40B4-BE49-F238E27FC236}">
                <a16:creationId xmlns:a16="http://schemas.microsoft.com/office/drawing/2014/main" id="{05479E1D-89D9-C7EC-9A51-CF8C4CC58DDC}"/>
              </a:ext>
            </a:extLst>
          </p:cNvPr>
          <p:cNvCxnSpPr>
            <a:cxnSpLocks/>
          </p:cNvCxnSpPr>
          <p:nvPr/>
        </p:nvCxnSpPr>
        <p:spPr>
          <a:xfrm>
            <a:off x="2926750" y="4761686"/>
            <a:ext cx="6017332" cy="0"/>
          </a:xfrm>
          <a:prstGeom prst="straightConnector1">
            <a:avLst/>
          </a:prstGeom>
          <a:ln w="50800">
            <a:tailEnd type="triangle" w="lg" len="lg"/>
          </a:ln>
        </p:spPr>
        <p:style>
          <a:lnRef idx="2">
            <a:schemeClr val="accent1"/>
          </a:lnRef>
          <a:fillRef idx="0">
            <a:schemeClr val="accent1"/>
          </a:fillRef>
          <a:effectRef idx="1">
            <a:schemeClr val="accent1"/>
          </a:effectRef>
          <a:fontRef idx="minor">
            <a:schemeClr val="tx1"/>
          </a:fontRef>
        </p:style>
      </p:cxnSp>
      <p:pic>
        <p:nvPicPr>
          <p:cNvPr id="18" name="Picture 17">
            <a:extLst>
              <a:ext uri="{FF2B5EF4-FFF2-40B4-BE49-F238E27FC236}">
                <a16:creationId xmlns:a16="http://schemas.microsoft.com/office/drawing/2014/main" id="{4BD3EE06-2CEC-477A-3FB7-6C94E860C616}"/>
              </a:ext>
            </a:extLst>
          </p:cNvPr>
          <p:cNvPicPr>
            <a:picLocks noChangeAspect="1"/>
          </p:cNvPicPr>
          <p:nvPr/>
        </p:nvPicPr>
        <p:blipFill>
          <a:blip r:embed="rId6"/>
          <a:stretch>
            <a:fillRect/>
          </a:stretch>
        </p:blipFill>
        <p:spPr>
          <a:xfrm>
            <a:off x="5935416" y="4268283"/>
            <a:ext cx="804742" cy="499915"/>
          </a:xfrm>
          <a:prstGeom prst="rect">
            <a:avLst/>
          </a:prstGeom>
        </p:spPr>
      </p:pic>
      <p:sp>
        <p:nvSpPr>
          <p:cNvPr id="19" name="TextBox 18">
            <a:extLst>
              <a:ext uri="{FF2B5EF4-FFF2-40B4-BE49-F238E27FC236}">
                <a16:creationId xmlns:a16="http://schemas.microsoft.com/office/drawing/2014/main" id="{B0439121-FED0-2F72-3DF6-12EC385D2352}"/>
              </a:ext>
            </a:extLst>
          </p:cNvPr>
          <p:cNvSpPr txBox="1"/>
          <p:nvPr/>
        </p:nvSpPr>
        <p:spPr>
          <a:xfrm>
            <a:off x="3135495" y="2698763"/>
            <a:ext cx="753507" cy="369332"/>
          </a:xfrm>
          <a:prstGeom prst="rect">
            <a:avLst/>
          </a:prstGeom>
          <a:noFill/>
        </p:spPr>
        <p:txBody>
          <a:bodyPr wrap="square" rtlCol="0">
            <a:spAutoFit/>
          </a:bodyPr>
          <a:lstStyle/>
          <a:p>
            <a:r>
              <a:rPr lang="en-US" dirty="0"/>
              <a:t>2</a:t>
            </a:r>
          </a:p>
        </p:txBody>
      </p:sp>
      <p:sp>
        <p:nvSpPr>
          <p:cNvPr id="20" name="TextBox 19">
            <a:extLst>
              <a:ext uri="{FF2B5EF4-FFF2-40B4-BE49-F238E27FC236}">
                <a16:creationId xmlns:a16="http://schemas.microsoft.com/office/drawing/2014/main" id="{90550C86-BF6A-372D-3783-BC7EBC2E3B93}"/>
              </a:ext>
            </a:extLst>
          </p:cNvPr>
          <p:cNvSpPr txBox="1"/>
          <p:nvPr/>
        </p:nvSpPr>
        <p:spPr>
          <a:xfrm>
            <a:off x="8889384" y="2395818"/>
            <a:ext cx="753507" cy="369332"/>
          </a:xfrm>
          <a:prstGeom prst="rect">
            <a:avLst/>
          </a:prstGeom>
          <a:noFill/>
        </p:spPr>
        <p:txBody>
          <a:bodyPr wrap="square" rtlCol="0">
            <a:spAutoFit/>
          </a:bodyPr>
          <a:lstStyle/>
          <a:p>
            <a:r>
              <a:rPr lang="en-US" dirty="0"/>
              <a:t>2</a:t>
            </a:r>
          </a:p>
        </p:txBody>
      </p:sp>
      <p:sp>
        <p:nvSpPr>
          <p:cNvPr id="21" name="TextBox 20">
            <a:extLst>
              <a:ext uri="{FF2B5EF4-FFF2-40B4-BE49-F238E27FC236}">
                <a16:creationId xmlns:a16="http://schemas.microsoft.com/office/drawing/2014/main" id="{5CEC798E-C9EE-5DE7-E60B-02EF4018CBCB}"/>
              </a:ext>
            </a:extLst>
          </p:cNvPr>
          <p:cNvSpPr txBox="1"/>
          <p:nvPr/>
        </p:nvSpPr>
        <p:spPr>
          <a:xfrm>
            <a:off x="4229660" y="1529112"/>
            <a:ext cx="3732680" cy="369332"/>
          </a:xfrm>
          <a:prstGeom prst="rect">
            <a:avLst/>
          </a:prstGeom>
          <a:noFill/>
          <a:ln>
            <a:noFill/>
          </a:ln>
        </p:spPr>
        <p:txBody>
          <a:bodyPr wrap="square" rtlCol="0">
            <a:spAutoFit/>
          </a:bodyPr>
          <a:lstStyle/>
          <a:p>
            <a:pPr algn="ctr"/>
            <a:r>
              <a:rPr lang="en-US" dirty="0"/>
              <a:t>Life course affective problems</a:t>
            </a:r>
          </a:p>
        </p:txBody>
      </p:sp>
      <p:sp>
        <p:nvSpPr>
          <p:cNvPr id="22" name="TextBox 21">
            <a:extLst>
              <a:ext uri="{FF2B5EF4-FFF2-40B4-BE49-F238E27FC236}">
                <a16:creationId xmlns:a16="http://schemas.microsoft.com/office/drawing/2014/main" id="{6B94660E-4790-1B2F-6286-B7AC8248BBAD}"/>
              </a:ext>
            </a:extLst>
          </p:cNvPr>
          <p:cNvSpPr txBox="1"/>
          <p:nvPr/>
        </p:nvSpPr>
        <p:spPr>
          <a:xfrm>
            <a:off x="374050" y="5700847"/>
            <a:ext cx="2552700" cy="369332"/>
          </a:xfrm>
          <a:prstGeom prst="rect">
            <a:avLst/>
          </a:prstGeom>
          <a:noFill/>
          <a:ln>
            <a:noFill/>
          </a:ln>
        </p:spPr>
        <p:txBody>
          <a:bodyPr wrap="square" rtlCol="0">
            <a:spAutoFit/>
          </a:bodyPr>
          <a:lstStyle/>
          <a:p>
            <a:pPr algn="ctr"/>
            <a:r>
              <a:rPr lang="en-US" dirty="0"/>
              <a:t>Low childhood SEP</a:t>
            </a:r>
          </a:p>
        </p:txBody>
      </p:sp>
      <p:sp>
        <p:nvSpPr>
          <p:cNvPr id="23" name="TextBox 22">
            <a:extLst>
              <a:ext uri="{FF2B5EF4-FFF2-40B4-BE49-F238E27FC236}">
                <a16:creationId xmlns:a16="http://schemas.microsoft.com/office/drawing/2014/main" id="{C12B2E0E-01FC-8A46-FDF4-C9287A85CD9A}"/>
              </a:ext>
            </a:extLst>
          </p:cNvPr>
          <p:cNvSpPr txBox="1"/>
          <p:nvPr/>
        </p:nvSpPr>
        <p:spPr>
          <a:xfrm>
            <a:off x="8981128" y="5423848"/>
            <a:ext cx="2838484" cy="923330"/>
          </a:xfrm>
          <a:prstGeom prst="rect">
            <a:avLst/>
          </a:prstGeom>
          <a:noFill/>
          <a:ln>
            <a:noFill/>
          </a:ln>
        </p:spPr>
        <p:txBody>
          <a:bodyPr wrap="square" rtlCol="0">
            <a:spAutoFit/>
          </a:bodyPr>
          <a:lstStyle/>
          <a:p>
            <a:pPr algn="ctr"/>
            <a:r>
              <a:rPr lang="en-US" dirty="0"/>
              <a:t>Lower later-life cognitive function and accelerated cognitive decline</a:t>
            </a:r>
          </a:p>
        </p:txBody>
      </p:sp>
      <p:cxnSp>
        <p:nvCxnSpPr>
          <p:cNvPr id="13" name="Straight Arrow Connector 12">
            <a:extLst>
              <a:ext uri="{FF2B5EF4-FFF2-40B4-BE49-F238E27FC236}">
                <a16:creationId xmlns:a16="http://schemas.microsoft.com/office/drawing/2014/main" id="{07082DEB-1F89-21CB-36E4-7E1A964C2762}"/>
              </a:ext>
            </a:extLst>
          </p:cNvPr>
          <p:cNvCxnSpPr>
            <a:cxnSpLocks/>
          </p:cNvCxnSpPr>
          <p:nvPr/>
        </p:nvCxnSpPr>
        <p:spPr>
          <a:xfrm flipV="1">
            <a:off x="2414892" y="2340890"/>
            <a:ext cx="2283282" cy="1341956"/>
          </a:xfrm>
          <a:prstGeom prst="straightConnector1">
            <a:avLst/>
          </a:prstGeom>
          <a:ln w="50800">
            <a:prstDash val="sysDot"/>
            <a:tailEnd type="triangle" w="lg" len="lg"/>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489121FE-0FA5-6FE4-9505-A891EBB6BCCF}"/>
              </a:ext>
            </a:extLst>
          </p:cNvPr>
          <p:cNvCxnSpPr>
            <a:cxnSpLocks/>
          </p:cNvCxnSpPr>
          <p:nvPr/>
        </p:nvCxnSpPr>
        <p:spPr>
          <a:xfrm>
            <a:off x="7614612" y="2257261"/>
            <a:ext cx="2785758" cy="1056629"/>
          </a:xfrm>
          <a:prstGeom prst="straightConnector1">
            <a:avLst/>
          </a:prstGeom>
          <a:ln w="50800">
            <a:prstDash val="sysDot"/>
            <a:tailEnd type="triangle" w="lg" len="lg"/>
          </a:ln>
        </p:spPr>
        <p:style>
          <a:lnRef idx="2">
            <a:schemeClr val="accent1"/>
          </a:lnRef>
          <a:fillRef idx="0">
            <a:schemeClr val="accent1"/>
          </a:fillRef>
          <a:effectRef idx="1">
            <a:schemeClr val="accent1"/>
          </a:effectRef>
          <a:fontRef idx="minor">
            <a:schemeClr val="tx1"/>
          </a:fontRef>
        </p:style>
      </p:cxnSp>
      <p:cxnSp>
        <p:nvCxnSpPr>
          <p:cNvPr id="28" name="Straight Arrow Connector 27">
            <a:extLst>
              <a:ext uri="{FF2B5EF4-FFF2-40B4-BE49-F238E27FC236}">
                <a16:creationId xmlns:a16="http://schemas.microsoft.com/office/drawing/2014/main" id="{FD56ABF7-49DC-1B1A-8E6E-46401ED0F862}"/>
              </a:ext>
            </a:extLst>
          </p:cNvPr>
          <p:cNvCxnSpPr>
            <a:cxnSpLocks/>
          </p:cNvCxnSpPr>
          <p:nvPr/>
        </p:nvCxnSpPr>
        <p:spPr>
          <a:xfrm>
            <a:off x="7614612" y="2923921"/>
            <a:ext cx="1476071" cy="505079"/>
          </a:xfrm>
          <a:prstGeom prst="straightConnector1">
            <a:avLst/>
          </a:prstGeom>
          <a:ln w="50800">
            <a:tailEnd type="triangle" w="lg" len="lg"/>
          </a:ln>
        </p:spPr>
        <p:style>
          <a:lnRef idx="2">
            <a:schemeClr val="accent1"/>
          </a:lnRef>
          <a:fillRef idx="0">
            <a:schemeClr val="accent1"/>
          </a:fillRef>
          <a:effectRef idx="1">
            <a:schemeClr val="accent1"/>
          </a:effectRef>
          <a:fontRef idx="minor">
            <a:schemeClr val="tx1"/>
          </a:fontRef>
        </p:style>
      </p:cxnSp>
      <p:pic>
        <p:nvPicPr>
          <p:cNvPr id="30" name="Picture 29">
            <a:extLst>
              <a:ext uri="{FF2B5EF4-FFF2-40B4-BE49-F238E27FC236}">
                <a16:creationId xmlns:a16="http://schemas.microsoft.com/office/drawing/2014/main" id="{0B9309C2-D358-2CD1-E6A8-68E83CB193C1}"/>
              </a:ext>
            </a:extLst>
          </p:cNvPr>
          <p:cNvPicPr>
            <a:picLocks noChangeAspect="1"/>
          </p:cNvPicPr>
          <p:nvPr/>
        </p:nvPicPr>
        <p:blipFill>
          <a:blip r:embed="rId6"/>
          <a:stretch>
            <a:fillRect/>
          </a:stretch>
        </p:blipFill>
        <p:spPr>
          <a:xfrm>
            <a:off x="8176386" y="2716265"/>
            <a:ext cx="804742" cy="499915"/>
          </a:xfrm>
          <a:prstGeom prst="rect">
            <a:avLst/>
          </a:prstGeom>
        </p:spPr>
      </p:pic>
      <p:cxnSp>
        <p:nvCxnSpPr>
          <p:cNvPr id="31" name="Straight Arrow Connector 30">
            <a:extLst>
              <a:ext uri="{FF2B5EF4-FFF2-40B4-BE49-F238E27FC236}">
                <a16:creationId xmlns:a16="http://schemas.microsoft.com/office/drawing/2014/main" id="{3984D2CB-02BC-B0C3-1E88-DD00E27A431C}"/>
              </a:ext>
            </a:extLst>
          </p:cNvPr>
          <p:cNvCxnSpPr>
            <a:cxnSpLocks/>
          </p:cNvCxnSpPr>
          <p:nvPr/>
        </p:nvCxnSpPr>
        <p:spPr>
          <a:xfrm flipV="1">
            <a:off x="2715857" y="2966222"/>
            <a:ext cx="1982317" cy="1162821"/>
          </a:xfrm>
          <a:prstGeom prst="straightConnector1">
            <a:avLst/>
          </a:prstGeom>
          <a:ln w="50800">
            <a:tailEnd type="triangle" w="lg" len="lg"/>
          </a:ln>
        </p:spPr>
        <p:style>
          <a:lnRef idx="2">
            <a:schemeClr val="accent1"/>
          </a:lnRef>
          <a:fillRef idx="0">
            <a:schemeClr val="accent1"/>
          </a:fillRef>
          <a:effectRef idx="1">
            <a:schemeClr val="accent1"/>
          </a:effectRef>
          <a:fontRef idx="minor">
            <a:schemeClr val="tx1"/>
          </a:fontRef>
        </p:style>
      </p:cxnSp>
      <p:pic>
        <p:nvPicPr>
          <p:cNvPr id="33" name="Picture 32">
            <a:extLst>
              <a:ext uri="{FF2B5EF4-FFF2-40B4-BE49-F238E27FC236}">
                <a16:creationId xmlns:a16="http://schemas.microsoft.com/office/drawing/2014/main" id="{23A30898-D69A-3741-AB93-03792F63D3FE}"/>
              </a:ext>
            </a:extLst>
          </p:cNvPr>
          <p:cNvPicPr>
            <a:picLocks noChangeAspect="1"/>
          </p:cNvPicPr>
          <p:nvPr/>
        </p:nvPicPr>
        <p:blipFill>
          <a:blip r:embed="rId6"/>
          <a:stretch>
            <a:fillRect/>
          </a:stretch>
        </p:blipFill>
        <p:spPr>
          <a:xfrm>
            <a:off x="3304644" y="3135091"/>
            <a:ext cx="804742" cy="499915"/>
          </a:xfrm>
          <a:prstGeom prst="rect">
            <a:avLst/>
          </a:prstGeom>
        </p:spPr>
      </p:pic>
    </p:spTree>
    <p:extLst>
      <p:ext uri="{BB962C8B-B14F-4D97-AF65-F5344CB8AC3E}">
        <p14:creationId xmlns:p14="http://schemas.microsoft.com/office/powerpoint/2010/main" val="1024157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E0F46-A1E4-EAD8-D2A6-B8D23C850DF6}"/>
              </a:ext>
            </a:extLst>
          </p:cNvPr>
          <p:cNvSpPr>
            <a:spLocks noGrp="1"/>
          </p:cNvSpPr>
          <p:nvPr>
            <p:ph type="title"/>
          </p:nvPr>
        </p:nvSpPr>
        <p:spPr/>
        <p:txBody>
          <a:bodyPr>
            <a:normAutofit/>
          </a:bodyPr>
          <a:lstStyle/>
          <a:p>
            <a:r>
              <a:rPr lang="en-US" sz="2800" dirty="0"/>
              <a:t>Methods – Study sample and design</a:t>
            </a:r>
          </a:p>
        </p:txBody>
      </p:sp>
      <p:sp>
        <p:nvSpPr>
          <p:cNvPr id="6" name="TextBox 5">
            <a:extLst>
              <a:ext uri="{FF2B5EF4-FFF2-40B4-BE49-F238E27FC236}">
                <a16:creationId xmlns:a16="http://schemas.microsoft.com/office/drawing/2014/main" id="{03622DEC-9FD4-34EB-8BC3-16E563550045}"/>
              </a:ext>
            </a:extLst>
          </p:cNvPr>
          <p:cNvSpPr txBox="1"/>
          <p:nvPr/>
        </p:nvSpPr>
        <p:spPr>
          <a:xfrm>
            <a:off x="344557" y="1495995"/>
            <a:ext cx="11317355" cy="461665"/>
          </a:xfrm>
          <a:prstGeom prst="rect">
            <a:avLst/>
          </a:prstGeom>
          <a:noFill/>
        </p:spPr>
        <p:txBody>
          <a:bodyPr wrap="square">
            <a:spAutoFit/>
          </a:bodyPr>
          <a:lstStyle/>
          <a:p>
            <a:r>
              <a:rPr lang="en-US" sz="2400" dirty="0"/>
              <a:t>We used data from the NSHD cohort (n=1,593; 52.6% women). </a:t>
            </a:r>
          </a:p>
        </p:txBody>
      </p:sp>
      <p:pic>
        <p:nvPicPr>
          <p:cNvPr id="3" name="Picture 2" descr="NSHD">
            <a:extLst>
              <a:ext uri="{FF2B5EF4-FFF2-40B4-BE49-F238E27FC236}">
                <a16:creationId xmlns:a16="http://schemas.microsoft.com/office/drawing/2014/main" id="{10EE24FF-BA4E-17F8-11E2-08F25A6277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6824" y="5423768"/>
            <a:ext cx="5305425" cy="857250"/>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Arrow Connector 3">
            <a:extLst>
              <a:ext uri="{FF2B5EF4-FFF2-40B4-BE49-F238E27FC236}">
                <a16:creationId xmlns:a16="http://schemas.microsoft.com/office/drawing/2014/main" id="{A8439389-4B93-4ABA-0C3C-B20B0ED8036C}"/>
              </a:ext>
            </a:extLst>
          </p:cNvPr>
          <p:cNvCxnSpPr>
            <a:cxnSpLocks/>
          </p:cNvCxnSpPr>
          <p:nvPr/>
        </p:nvCxnSpPr>
        <p:spPr>
          <a:xfrm>
            <a:off x="1151819" y="3905026"/>
            <a:ext cx="9907042" cy="0"/>
          </a:xfrm>
          <a:prstGeom prst="straightConnector1">
            <a:avLst/>
          </a:prstGeom>
          <a:ln>
            <a:tailEnd type="triangle" w="lg" len="lg"/>
          </a:ln>
        </p:spPr>
        <p:style>
          <a:lnRef idx="3">
            <a:schemeClr val="dk1"/>
          </a:lnRef>
          <a:fillRef idx="0">
            <a:schemeClr val="dk1"/>
          </a:fillRef>
          <a:effectRef idx="2">
            <a:schemeClr val="dk1"/>
          </a:effectRef>
          <a:fontRef idx="minor">
            <a:schemeClr val="tx1"/>
          </a:fontRef>
        </p:style>
      </p:cxnSp>
      <p:sp>
        <p:nvSpPr>
          <p:cNvPr id="8" name="TextBox 7">
            <a:extLst>
              <a:ext uri="{FF2B5EF4-FFF2-40B4-BE49-F238E27FC236}">
                <a16:creationId xmlns:a16="http://schemas.microsoft.com/office/drawing/2014/main" id="{6FEAC631-1A7F-F92C-0B60-20237194FFE2}"/>
              </a:ext>
            </a:extLst>
          </p:cNvPr>
          <p:cNvSpPr txBox="1"/>
          <p:nvPr/>
        </p:nvSpPr>
        <p:spPr>
          <a:xfrm>
            <a:off x="1107131" y="4000822"/>
            <a:ext cx="449938" cy="369332"/>
          </a:xfrm>
          <a:prstGeom prst="rect">
            <a:avLst/>
          </a:prstGeom>
          <a:noFill/>
        </p:spPr>
        <p:txBody>
          <a:bodyPr wrap="square" rtlCol="0">
            <a:spAutoFit/>
          </a:bodyPr>
          <a:lstStyle/>
          <a:p>
            <a:r>
              <a:rPr lang="en-US" dirty="0"/>
              <a:t>0</a:t>
            </a:r>
          </a:p>
        </p:txBody>
      </p:sp>
      <p:sp>
        <p:nvSpPr>
          <p:cNvPr id="12" name="TextBox 11">
            <a:extLst>
              <a:ext uri="{FF2B5EF4-FFF2-40B4-BE49-F238E27FC236}">
                <a16:creationId xmlns:a16="http://schemas.microsoft.com/office/drawing/2014/main" id="{B51F6EB8-97D8-13A5-AAA6-CE44F24B2927}"/>
              </a:ext>
            </a:extLst>
          </p:cNvPr>
          <p:cNvSpPr txBox="1"/>
          <p:nvPr/>
        </p:nvSpPr>
        <p:spPr>
          <a:xfrm>
            <a:off x="10254728" y="4019977"/>
            <a:ext cx="524435" cy="369332"/>
          </a:xfrm>
          <a:prstGeom prst="rect">
            <a:avLst/>
          </a:prstGeom>
          <a:noFill/>
        </p:spPr>
        <p:txBody>
          <a:bodyPr wrap="square">
            <a:spAutoFit/>
          </a:bodyPr>
          <a:lstStyle/>
          <a:p>
            <a:r>
              <a:rPr lang="en-US" dirty="0"/>
              <a:t>69</a:t>
            </a:r>
          </a:p>
        </p:txBody>
      </p:sp>
      <p:sp>
        <p:nvSpPr>
          <p:cNvPr id="13" name="TextBox 12">
            <a:extLst>
              <a:ext uri="{FF2B5EF4-FFF2-40B4-BE49-F238E27FC236}">
                <a16:creationId xmlns:a16="http://schemas.microsoft.com/office/drawing/2014/main" id="{26E24AB1-ECCE-8840-1A18-E84388754346}"/>
              </a:ext>
            </a:extLst>
          </p:cNvPr>
          <p:cNvSpPr txBox="1"/>
          <p:nvPr/>
        </p:nvSpPr>
        <p:spPr>
          <a:xfrm>
            <a:off x="8844381" y="4022148"/>
            <a:ext cx="797360" cy="369332"/>
          </a:xfrm>
          <a:prstGeom prst="rect">
            <a:avLst/>
          </a:prstGeom>
          <a:noFill/>
        </p:spPr>
        <p:txBody>
          <a:bodyPr wrap="square">
            <a:spAutoFit/>
          </a:bodyPr>
          <a:lstStyle/>
          <a:p>
            <a:r>
              <a:rPr lang="en-US" dirty="0"/>
              <a:t>60-64</a:t>
            </a:r>
          </a:p>
        </p:txBody>
      </p:sp>
      <p:sp>
        <p:nvSpPr>
          <p:cNvPr id="14" name="TextBox 13">
            <a:extLst>
              <a:ext uri="{FF2B5EF4-FFF2-40B4-BE49-F238E27FC236}">
                <a16:creationId xmlns:a16="http://schemas.microsoft.com/office/drawing/2014/main" id="{7424B074-783B-F4C7-1F37-2AE3434377FC}"/>
              </a:ext>
            </a:extLst>
          </p:cNvPr>
          <p:cNvSpPr txBox="1"/>
          <p:nvPr/>
        </p:nvSpPr>
        <p:spPr>
          <a:xfrm>
            <a:off x="7706959" y="4019977"/>
            <a:ext cx="524435" cy="369332"/>
          </a:xfrm>
          <a:prstGeom prst="rect">
            <a:avLst/>
          </a:prstGeom>
          <a:noFill/>
        </p:spPr>
        <p:txBody>
          <a:bodyPr wrap="square">
            <a:spAutoFit/>
          </a:bodyPr>
          <a:lstStyle/>
          <a:p>
            <a:r>
              <a:rPr lang="en-US" dirty="0"/>
              <a:t>53</a:t>
            </a:r>
          </a:p>
        </p:txBody>
      </p:sp>
      <p:sp>
        <p:nvSpPr>
          <p:cNvPr id="15" name="TextBox 14">
            <a:extLst>
              <a:ext uri="{FF2B5EF4-FFF2-40B4-BE49-F238E27FC236}">
                <a16:creationId xmlns:a16="http://schemas.microsoft.com/office/drawing/2014/main" id="{350373AC-17C1-7EDF-B04F-6B7E6601F1B0}"/>
              </a:ext>
            </a:extLst>
          </p:cNvPr>
          <p:cNvSpPr txBox="1"/>
          <p:nvPr/>
        </p:nvSpPr>
        <p:spPr>
          <a:xfrm>
            <a:off x="1683281" y="4024697"/>
            <a:ext cx="797360" cy="369332"/>
          </a:xfrm>
          <a:prstGeom prst="rect">
            <a:avLst/>
          </a:prstGeom>
          <a:noFill/>
        </p:spPr>
        <p:txBody>
          <a:bodyPr wrap="square">
            <a:spAutoFit/>
          </a:bodyPr>
          <a:lstStyle/>
          <a:p>
            <a:r>
              <a:rPr lang="en-US" dirty="0"/>
              <a:t>4-15</a:t>
            </a:r>
          </a:p>
        </p:txBody>
      </p:sp>
      <p:sp>
        <p:nvSpPr>
          <p:cNvPr id="16" name="TextBox 15">
            <a:extLst>
              <a:ext uri="{FF2B5EF4-FFF2-40B4-BE49-F238E27FC236}">
                <a16:creationId xmlns:a16="http://schemas.microsoft.com/office/drawing/2014/main" id="{86A87446-897F-9290-B0C5-26C41CE8197E}"/>
              </a:ext>
            </a:extLst>
          </p:cNvPr>
          <p:cNvSpPr txBox="1"/>
          <p:nvPr/>
        </p:nvSpPr>
        <p:spPr>
          <a:xfrm>
            <a:off x="3109361" y="4011579"/>
            <a:ext cx="524435" cy="369332"/>
          </a:xfrm>
          <a:prstGeom prst="rect">
            <a:avLst/>
          </a:prstGeom>
          <a:noFill/>
        </p:spPr>
        <p:txBody>
          <a:bodyPr wrap="square">
            <a:spAutoFit/>
          </a:bodyPr>
          <a:lstStyle/>
          <a:p>
            <a:r>
              <a:rPr lang="en-US" dirty="0"/>
              <a:t>13</a:t>
            </a:r>
          </a:p>
        </p:txBody>
      </p:sp>
      <p:sp>
        <p:nvSpPr>
          <p:cNvPr id="17" name="TextBox 16">
            <a:extLst>
              <a:ext uri="{FF2B5EF4-FFF2-40B4-BE49-F238E27FC236}">
                <a16:creationId xmlns:a16="http://schemas.microsoft.com/office/drawing/2014/main" id="{316D2F70-3B10-0297-A7DE-C03CA0747BF3}"/>
              </a:ext>
            </a:extLst>
          </p:cNvPr>
          <p:cNvSpPr txBox="1"/>
          <p:nvPr/>
        </p:nvSpPr>
        <p:spPr>
          <a:xfrm>
            <a:off x="4383245" y="4021959"/>
            <a:ext cx="524435" cy="369332"/>
          </a:xfrm>
          <a:prstGeom prst="rect">
            <a:avLst/>
          </a:prstGeom>
          <a:noFill/>
        </p:spPr>
        <p:txBody>
          <a:bodyPr wrap="square">
            <a:spAutoFit/>
          </a:bodyPr>
          <a:lstStyle/>
          <a:p>
            <a:r>
              <a:rPr lang="en-US" dirty="0"/>
              <a:t>15</a:t>
            </a:r>
          </a:p>
        </p:txBody>
      </p:sp>
      <p:sp>
        <p:nvSpPr>
          <p:cNvPr id="18" name="TextBox 17">
            <a:extLst>
              <a:ext uri="{FF2B5EF4-FFF2-40B4-BE49-F238E27FC236}">
                <a16:creationId xmlns:a16="http://schemas.microsoft.com/office/drawing/2014/main" id="{E3C81861-56E5-46E7-5AC4-1C2C64B8CCF0}"/>
              </a:ext>
            </a:extLst>
          </p:cNvPr>
          <p:cNvSpPr txBox="1"/>
          <p:nvPr/>
        </p:nvSpPr>
        <p:spPr>
          <a:xfrm>
            <a:off x="5476391" y="4000822"/>
            <a:ext cx="524435" cy="369332"/>
          </a:xfrm>
          <a:prstGeom prst="rect">
            <a:avLst/>
          </a:prstGeom>
          <a:noFill/>
        </p:spPr>
        <p:txBody>
          <a:bodyPr wrap="square">
            <a:spAutoFit/>
          </a:bodyPr>
          <a:lstStyle/>
          <a:p>
            <a:r>
              <a:rPr lang="en-US" dirty="0"/>
              <a:t>36</a:t>
            </a:r>
          </a:p>
        </p:txBody>
      </p:sp>
      <p:sp>
        <p:nvSpPr>
          <p:cNvPr id="19" name="TextBox 18">
            <a:extLst>
              <a:ext uri="{FF2B5EF4-FFF2-40B4-BE49-F238E27FC236}">
                <a16:creationId xmlns:a16="http://schemas.microsoft.com/office/drawing/2014/main" id="{DDAB6AB3-8A90-62B6-687E-E2523B49FBFB}"/>
              </a:ext>
            </a:extLst>
          </p:cNvPr>
          <p:cNvSpPr txBox="1"/>
          <p:nvPr/>
        </p:nvSpPr>
        <p:spPr>
          <a:xfrm>
            <a:off x="6569537" y="4011579"/>
            <a:ext cx="524435" cy="369332"/>
          </a:xfrm>
          <a:prstGeom prst="rect">
            <a:avLst/>
          </a:prstGeom>
          <a:noFill/>
        </p:spPr>
        <p:txBody>
          <a:bodyPr wrap="square">
            <a:spAutoFit/>
          </a:bodyPr>
          <a:lstStyle/>
          <a:p>
            <a:r>
              <a:rPr lang="en-US" dirty="0"/>
              <a:t>43</a:t>
            </a:r>
          </a:p>
        </p:txBody>
      </p:sp>
      <p:pic>
        <p:nvPicPr>
          <p:cNvPr id="20" name="Picture 19">
            <a:extLst>
              <a:ext uri="{FF2B5EF4-FFF2-40B4-BE49-F238E27FC236}">
                <a16:creationId xmlns:a16="http://schemas.microsoft.com/office/drawing/2014/main" id="{B485A088-C12D-F9E9-6B53-05B0AEC08E27}"/>
              </a:ext>
            </a:extLst>
          </p:cNvPr>
          <p:cNvPicPr>
            <a:picLocks noChangeAspect="1"/>
          </p:cNvPicPr>
          <p:nvPr/>
        </p:nvPicPr>
        <p:blipFill>
          <a:blip r:embed="rId3"/>
          <a:stretch>
            <a:fillRect/>
          </a:stretch>
        </p:blipFill>
        <p:spPr>
          <a:xfrm>
            <a:off x="1683281" y="2976508"/>
            <a:ext cx="664946" cy="669155"/>
          </a:xfrm>
          <a:prstGeom prst="rect">
            <a:avLst/>
          </a:prstGeom>
        </p:spPr>
      </p:pic>
      <p:pic>
        <p:nvPicPr>
          <p:cNvPr id="21" name="Picture 20">
            <a:extLst>
              <a:ext uri="{FF2B5EF4-FFF2-40B4-BE49-F238E27FC236}">
                <a16:creationId xmlns:a16="http://schemas.microsoft.com/office/drawing/2014/main" id="{44A382F6-90D4-E19E-25D8-94F0C0FB4A7D}"/>
              </a:ext>
            </a:extLst>
          </p:cNvPr>
          <p:cNvPicPr>
            <a:picLocks noChangeAspect="1"/>
          </p:cNvPicPr>
          <p:nvPr/>
        </p:nvPicPr>
        <p:blipFill>
          <a:blip r:embed="rId4"/>
          <a:stretch>
            <a:fillRect/>
          </a:stretch>
        </p:blipFill>
        <p:spPr>
          <a:xfrm>
            <a:off x="2843247" y="2976507"/>
            <a:ext cx="953903" cy="669156"/>
          </a:xfrm>
          <a:prstGeom prst="rect">
            <a:avLst/>
          </a:prstGeom>
        </p:spPr>
      </p:pic>
      <p:pic>
        <p:nvPicPr>
          <p:cNvPr id="22" name="Picture 21">
            <a:extLst>
              <a:ext uri="{FF2B5EF4-FFF2-40B4-BE49-F238E27FC236}">
                <a16:creationId xmlns:a16="http://schemas.microsoft.com/office/drawing/2014/main" id="{9439C34C-1DD1-5296-67EC-18C8A479177D}"/>
              </a:ext>
            </a:extLst>
          </p:cNvPr>
          <p:cNvPicPr>
            <a:picLocks noChangeAspect="1"/>
          </p:cNvPicPr>
          <p:nvPr/>
        </p:nvPicPr>
        <p:blipFill>
          <a:blip r:embed="rId4"/>
          <a:stretch>
            <a:fillRect/>
          </a:stretch>
        </p:blipFill>
        <p:spPr>
          <a:xfrm>
            <a:off x="4060654" y="2976508"/>
            <a:ext cx="953903" cy="669156"/>
          </a:xfrm>
          <a:prstGeom prst="rect">
            <a:avLst/>
          </a:prstGeom>
        </p:spPr>
      </p:pic>
      <p:pic>
        <p:nvPicPr>
          <p:cNvPr id="23" name="Picture 22">
            <a:extLst>
              <a:ext uri="{FF2B5EF4-FFF2-40B4-BE49-F238E27FC236}">
                <a16:creationId xmlns:a16="http://schemas.microsoft.com/office/drawing/2014/main" id="{73576D84-58FE-17B3-9079-1BFB667C1976}"/>
              </a:ext>
            </a:extLst>
          </p:cNvPr>
          <p:cNvPicPr>
            <a:picLocks noChangeAspect="1"/>
          </p:cNvPicPr>
          <p:nvPr/>
        </p:nvPicPr>
        <p:blipFill>
          <a:blip r:embed="rId4"/>
          <a:stretch>
            <a:fillRect/>
          </a:stretch>
        </p:blipFill>
        <p:spPr>
          <a:xfrm>
            <a:off x="5142097" y="2976508"/>
            <a:ext cx="953903" cy="669156"/>
          </a:xfrm>
          <a:prstGeom prst="rect">
            <a:avLst/>
          </a:prstGeom>
        </p:spPr>
      </p:pic>
      <p:pic>
        <p:nvPicPr>
          <p:cNvPr id="24" name="Picture 23">
            <a:extLst>
              <a:ext uri="{FF2B5EF4-FFF2-40B4-BE49-F238E27FC236}">
                <a16:creationId xmlns:a16="http://schemas.microsoft.com/office/drawing/2014/main" id="{B3CDBBC3-85C7-A5A6-194F-89C0E7FD3C41}"/>
              </a:ext>
            </a:extLst>
          </p:cNvPr>
          <p:cNvPicPr>
            <a:picLocks noChangeAspect="1"/>
          </p:cNvPicPr>
          <p:nvPr/>
        </p:nvPicPr>
        <p:blipFill>
          <a:blip r:embed="rId4"/>
          <a:stretch>
            <a:fillRect/>
          </a:stretch>
        </p:blipFill>
        <p:spPr>
          <a:xfrm>
            <a:off x="6223542" y="2964420"/>
            <a:ext cx="953903" cy="669156"/>
          </a:xfrm>
          <a:prstGeom prst="rect">
            <a:avLst/>
          </a:prstGeom>
        </p:spPr>
      </p:pic>
      <p:pic>
        <p:nvPicPr>
          <p:cNvPr id="25" name="Picture 24">
            <a:extLst>
              <a:ext uri="{FF2B5EF4-FFF2-40B4-BE49-F238E27FC236}">
                <a16:creationId xmlns:a16="http://schemas.microsoft.com/office/drawing/2014/main" id="{42EBB34C-499E-DC43-6C46-0732D8131457}"/>
              </a:ext>
            </a:extLst>
          </p:cNvPr>
          <p:cNvPicPr>
            <a:picLocks noChangeAspect="1"/>
          </p:cNvPicPr>
          <p:nvPr/>
        </p:nvPicPr>
        <p:blipFill>
          <a:blip r:embed="rId4"/>
          <a:stretch>
            <a:fillRect/>
          </a:stretch>
        </p:blipFill>
        <p:spPr>
          <a:xfrm>
            <a:off x="7408723" y="2976508"/>
            <a:ext cx="953903" cy="669156"/>
          </a:xfrm>
          <a:prstGeom prst="rect">
            <a:avLst/>
          </a:prstGeom>
        </p:spPr>
      </p:pic>
      <p:pic>
        <p:nvPicPr>
          <p:cNvPr id="26" name="Picture 25">
            <a:extLst>
              <a:ext uri="{FF2B5EF4-FFF2-40B4-BE49-F238E27FC236}">
                <a16:creationId xmlns:a16="http://schemas.microsoft.com/office/drawing/2014/main" id="{CC2146BF-5844-56C3-6F81-B5E65969B8E2}"/>
              </a:ext>
            </a:extLst>
          </p:cNvPr>
          <p:cNvPicPr>
            <a:picLocks noChangeAspect="1"/>
          </p:cNvPicPr>
          <p:nvPr/>
        </p:nvPicPr>
        <p:blipFill>
          <a:blip r:embed="rId4"/>
          <a:stretch>
            <a:fillRect/>
          </a:stretch>
        </p:blipFill>
        <p:spPr>
          <a:xfrm>
            <a:off x="8766109" y="2976508"/>
            <a:ext cx="953903" cy="669156"/>
          </a:xfrm>
          <a:prstGeom prst="rect">
            <a:avLst/>
          </a:prstGeom>
        </p:spPr>
      </p:pic>
      <p:pic>
        <p:nvPicPr>
          <p:cNvPr id="29" name="Picture 28">
            <a:extLst>
              <a:ext uri="{FF2B5EF4-FFF2-40B4-BE49-F238E27FC236}">
                <a16:creationId xmlns:a16="http://schemas.microsoft.com/office/drawing/2014/main" id="{AFD4B95B-7C49-E647-4C5B-39497D941547}"/>
              </a:ext>
            </a:extLst>
          </p:cNvPr>
          <p:cNvPicPr>
            <a:picLocks noChangeAspect="1"/>
          </p:cNvPicPr>
          <p:nvPr/>
        </p:nvPicPr>
        <p:blipFill>
          <a:blip r:embed="rId5"/>
          <a:stretch>
            <a:fillRect/>
          </a:stretch>
        </p:blipFill>
        <p:spPr>
          <a:xfrm>
            <a:off x="8766109" y="2237852"/>
            <a:ext cx="949883" cy="632104"/>
          </a:xfrm>
          <a:prstGeom prst="rect">
            <a:avLst/>
          </a:prstGeom>
        </p:spPr>
      </p:pic>
      <p:pic>
        <p:nvPicPr>
          <p:cNvPr id="30" name="Picture 29">
            <a:extLst>
              <a:ext uri="{FF2B5EF4-FFF2-40B4-BE49-F238E27FC236}">
                <a16:creationId xmlns:a16="http://schemas.microsoft.com/office/drawing/2014/main" id="{6237A523-6DBC-3DAD-0FDE-CC4A2872D7B8}"/>
              </a:ext>
            </a:extLst>
          </p:cNvPr>
          <p:cNvPicPr>
            <a:picLocks noChangeAspect="1"/>
          </p:cNvPicPr>
          <p:nvPr/>
        </p:nvPicPr>
        <p:blipFill>
          <a:blip r:embed="rId5"/>
          <a:stretch>
            <a:fillRect/>
          </a:stretch>
        </p:blipFill>
        <p:spPr>
          <a:xfrm>
            <a:off x="9925069" y="2995033"/>
            <a:ext cx="949883" cy="632104"/>
          </a:xfrm>
          <a:prstGeom prst="rect">
            <a:avLst/>
          </a:prstGeom>
        </p:spPr>
      </p:pic>
      <p:sp>
        <p:nvSpPr>
          <p:cNvPr id="31" name="TextBox 30">
            <a:extLst>
              <a:ext uri="{FF2B5EF4-FFF2-40B4-BE49-F238E27FC236}">
                <a16:creationId xmlns:a16="http://schemas.microsoft.com/office/drawing/2014/main" id="{9BEB301E-37FC-4CAE-A436-83AAEACA550A}"/>
              </a:ext>
            </a:extLst>
          </p:cNvPr>
          <p:cNvSpPr txBox="1"/>
          <p:nvPr/>
        </p:nvSpPr>
        <p:spPr>
          <a:xfrm>
            <a:off x="115600" y="3581860"/>
            <a:ext cx="920580" cy="646331"/>
          </a:xfrm>
          <a:prstGeom prst="rect">
            <a:avLst/>
          </a:prstGeom>
          <a:noFill/>
        </p:spPr>
        <p:txBody>
          <a:bodyPr wrap="square">
            <a:spAutoFit/>
          </a:bodyPr>
          <a:lstStyle/>
          <a:p>
            <a:pPr algn="ctr"/>
            <a:r>
              <a:rPr lang="en-US" dirty="0"/>
              <a:t>Age (years)</a:t>
            </a:r>
          </a:p>
        </p:txBody>
      </p:sp>
      <p:pic>
        <p:nvPicPr>
          <p:cNvPr id="5" name="Picture 4">
            <a:extLst>
              <a:ext uri="{FF2B5EF4-FFF2-40B4-BE49-F238E27FC236}">
                <a16:creationId xmlns:a16="http://schemas.microsoft.com/office/drawing/2014/main" id="{3830B6F3-EB7D-B3E4-41B5-90E01DAD9BE8}"/>
              </a:ext>
            </a:extLst>
          </p:cNvPr>
          <p:cNvPicPr>
            <a:picLocks noChangeAspect="1"/>
          </p:cNvPicPr>
          <p:nvPr/>
        </p:nvPicPr>
        <p:blipFill>
          <a:blip r:embed="rId5"/>
          <a:stretch>
            <a:fillRect/>
          </a:stretch>
        </p:blipFill>
        <p:spPr>
          <a:xfrm>
            <a:off x="7412743" y="2237852"/>
            <a:ext cx="949883" cy="632104"/>
          </a:xfrm>
          <a:prstGeom prst="rect">
            <a:avLst/>
          </a:prstGeom>
        </p:spPr>
      </p:pic>
    </p:spTree>
    <p:extLst>
      <p:ext uri="{BB962C8B-B14F-4D97-AF65-F5344CB8AC3E}">
        <p14:creationId xmlns:p14="http://schemas.microsoft.com/office/powerpoint/2010/main" val="28354268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E0F46-A1E4-EAD8-D2A6-B8D23C850DF6}"/>
              </a:ext>
            </a:extLst>
          </p:cNvPr>
          <p:cNvSpPr>
            <a:spLocks noGrp="1"/>
          </p:cNvSpPr>
          <p:nvPr>
            <p:ph type="title"/>
          </p:nvPr>
        </p:nvSpPr>
        <p:spPr/>
        <p:txBody>
          <a:bodyPr>
            <a:normAutofit/>
          </a:bodyPr>
          <a:lstStyle/>
          <a:p>
            <a:r>
              <a:rPr lang="en-US" sz="2800" dirty="0"/>
              <a:t>Methods - Measurements</a:t>
            </a:r>
          </a:p>
        </p:txBody>
      </p:sp>
      <p:sp>
        <p:nvSpPr>
          <p:cNvPr id="6" name="TextBox 5">
            <a:extLst>
              <a:ext uri="{FF2B5EF4-FFF2-40B4-BE49-F238E27FC236}">
                <a16:creationId xmlns:a16="http://schemas.microsoft.com/office/drawing/2014/main" id="{03622DEC-9FD4-34EB-8BC3-16E563550045}"/>
              </a:ext>
            </a:extLst>
          </p:cNvPr>
          <p:cNvSpPr txBox="1"/>
          <p:nvPr/>
        </p:nvSpPr>
        <p:spPr>
          <a:xfrm>
            <a:off x="2946973" y="1584639"/>
            <a:ext cx="8778864" cy="3970318"/>
          </a:xfrm>
          <a:prstGeom prst="rect">
            <a:avLst/>
          </a:prstGeom>
          <a:noFill/>
        </p:spPr>
        <p:txBody>
          <a:bodyPr wrap="square">
            <a:spAutoFit/>
          </a:bodyPr>
          <a:lstStyle/>
          <a:p>
            <a:r>
              <a:rPr lang="en-US" sz="2400" b="1" dirty="0"/>
              <a:t>Childhood SEP:</a:t>
            </a:r>
          </a:p>
          <a:p>
            <a:endParaRPr lang="en-US" sz="2400" b="1" dirty="0"/>
          </a:p>
          <a:p>
            <a:r>
              <a:rPr lang="en-US" dirty="0"/>
              <a:t>4 indicators of economic adversity:</a:t>
            </a:r>
          </a:p>
          <a:p>
            <a:endParaRPr lang="en-US" dirty="0"/>
          </a:p>
          <a:p>
            <a:pPr marL="342900" indent="-342900">
              <a:buFont typeface="Arial" panose="020B0604020202020204" pitchFamily="34" charset="0"/>
              <a:buChar char="•"/>
            </a:pPr>
            <a:r>
              <a:rPr lang="en-GB" dirty="0"/>
              <a:t>Overcrowding (≥2 people per room) </a:t>
            </a:r>
            <a:r>
              <a:rPr lang="en-GB" i="1" dirty="0"/>
              <a:t>Age 4 years</a:t>
            </a:r>
          </a:p>
          <a:p>
            <a:pPr marL="342900" indent="-342900">
              <a:buFont typeface="Arial" panose="020B0604020202020204" pitchFamily="34" charset="0"/>
              <a:buChar char="•"/>
            </a:pPr>
            <a:r>
              <a:rPr lang="en-GB" dirty="0"/>
              <a:t>Lack of essential household amenities (no sole use of kitchen or bathroom, or no running hot water) </a:t>
            </a:r>
            <a:r>
              <a:rPr lang="en-GB" i="1" dirty="0"/>
              <a:t>Age 4 or 11 years </a:t>
            </a:r>
          </a:p>
          <a:p>
            <a:pPr marL="342900" indent="-342900">
              <a:buFont typeface="Arial" panose="020B0604020202020204" pitchFamily="34" charset="0"/>
              <a:buChar char="•"/>
            </a:pPr>
            <a:r>
              <a:rPr lang="en-GB" dirty="0"/>
              <a:t>Below average housing condition (reported by interviewer) </a:t>
            </a:r>
            <a:r>
              <a:rPr lang="en-GB" i="1" dirty="0"/>
              <a:t>Age 4 years</a:t>
            </a:r>
          </a:p>
          <a:p>
            <a:pPr marL="342900" indent="-342900">
              <a:buFont typeface="Arial" panose="020B0604020202020204" pitchFamily="34" charset="0"/>
              <a:buChar char="•"/>
            </a:pPr>
            <a:r>
              <a:rPr lang="en-GB" dirty="0"/>
              <a:t>Low paternal occupational (unskilled or unemployed) </a:t>
            </a:r>
            <a:r>
              <a:rPr lang="en-GB" i="1" dirty="0"/>
              <a:t>Age</a:t>
            </a:r>
            <a:r>
              <a:rPr lang="en-GB" dirty="0"/>
              <a:t> </a:t>
            </a:r>
            <a:r>
              <a:rPr lang="en-GB" i="1" dirty="0"/>
              <a:t>11, 4 or 15 years</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b="1" dirty="0"/>
              <a:t>Composite childhood SEP score: </a:t>
            </a:r>
            <a:r>
              <a:rPr lang="en-GB" dirty="0"/>
              <a:t>absence or presence of any indicator of economic adversity (respectively high and low childhood SEP) </a:t>
            </a:r>
            <a:endParaRPr lang="en-US" dirty="0"/>
          </a:p>
          <a:p>
            <a:pPr marL="342900" indent="-342900">
              <a:buFont typeface="Arial" panose="020B0604020202020204" pitchFamily="34" charset="0"/>
              <a:buChar char="•"/>
            </a:pPr>
            <a:endParaRPr lang="en-US" sz="2400" dirty="0"/>
          </a:p>
        </p:txBody>
      </p:sp>
      <p:pic>
        <p:nvPicPr>
          <p:cNvPr id="3" name="Picture 2">
            <a:extLst>
              <a:ext uri="{FF2B5EF4-FFF2-40B4-BE49-F238E27FC236}">
                <a16:creationId xmlns:a16="http://schemas.microsoft.com/office/drawing/2014/main" id="{80A1F3C4-2A58-2E1B-F857-D3F598F2DCBC}"/>
              </a:ext>
            </a:extLst>
          </p:cNvPr>
          <p:cNvPicPr>
            <a:picLocks noChangeAspect="1"/>
          </p:cNvPicPr>
          <p:nvPr/>
        </p:nvPicPr>
        <p:blipFill>
          <a:blip r:embed="rId3"/>
          <a:stretch>
            <a:fillRect/>
          </a:stretch>
        </p:blipFill>
        <p:spPr>
          <a:xfrm>
            <a:off x="466163" y="2459652"/>
            <a:ext cx="1926503" cy="1938696"/>
          </a:xfrm>
          <a:prstGeom prst="rect">
            <a:avLst/>
          </a:prstGeom>
        </p:spPr>
      </p:pic>
    </p:spTree>
    <p:extLst>
      <p:ext uri="{BB962C8B-B14F-4D97-AF65-F5344CB8AC3E}">
        <p14:creationId xmlns:p14="http://schemas.microsoft.com/office/powerpoint/2010/main" val="3282903887"/>
      </p:ext>
    </p:extLst>
  </p:cSld>
  <p:clrMapOvr>
    <a:masterClrMapping/>
  </p:clrMapOvr>
</p:sld>
</file>

<file path=ppt/theme/theme1.xml><?xml version="1.0" encoding="utf-8"?>
<a:theme xmlns:a="http://schemas.openxmlformats.org/drawingml/2006/main" name="Cover">
  <a:themeElements>
    <a:clrScheme name="UNI">
      <a:dk1>
        <a:sysClr val="windowText" lastClr="000000"/>
      </a:dk1>
      <a:lt1>
        <a:sysClr val="window" lastClr="FFFFFF"/>
      </a:lt1>
      <a:dk2>
        <a:srgbClr val="1F497D"/>
      </a:dk2>
      <a:lt2>
        <a:srgbClr val="EEECE1"/>
      </a:lt2>
      <a:accent1>
        <a:srgbClr val="4F81BD"/>
      </a:accent1>
      <a:accent2>
        <a:srgbClr val="FF0000"/>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o606121503634f60aadbd34f286ff3d9 xmlns="b9887ba6-eee9-4706-bbef-3d72972728aa">
      <Terms xmlns="http://schemas.microsoft.com/office/infopath/2007/PartnerControls"/>
    </o606121503634f60aadbd34f286ff3d9>
    <a60e8a9bb7a5498084be0308f3b51622 xmlns="b9887ba6-eee9-4706-bbef-3d72972728aa">
      <Terms xmlns="http://schemas.microsoft.com/office/infopath/2007/PartnerControls"/>
    </a60e8a9bb7a5498084be0308f3b51622>
    <TaxCatchAll xmlns="b9887ba6-eee9-4706-bbef-3d72972728aa" xsi:nil="true"/>
    <lcf76f155ced4ddcb4097134ff3c332f xmlns="d7fdb427-705e-4651-b7e1-435379de573a">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DBED464ECF30641A60EAA923A330B1F" ma:contentTypeVersion="27" ma:contentTypeDescription="Create a new document." ma:contentTypeScope="" ma:versionID="dbb92857a07c7252bda32b8ce119407a">
  <xsd:schema xmlns:xsd="http://www.w3.org/2001/XMLSchema" xmlns:xs="http://www.w3.org/2001/XMLSchema" xmlns:p="http://schemas.microsoft.com/office/2006/metadata/properties" xmlns:ns2="b9887ba6-eee9-4706-bbef-3d72972728aa" xmlns:ns3="d7fdb427-705e-4651-b7e1-435379de573a" targetNamespace="http://schemas.microsoft.com/office/2006/metadata/properties" ma:root="true" ma:fieldsID="16a6210b5ff13e204b6aa82273fbc470" ns2:_="" ns3:_="">
    <xsd:import namespace="b9887ba6-eee9-4706-bbef-3d72972728aa"/>
    <xsd:import namespace="d7fdb427-705e-4651-b7e1-435379de573a"/>
    <xsd:element name="properties">
      <xsd:complexType>
        <xsd:sequence>
          <xsd:element name="documentManagement">
            <xsd:complexType>
              <xsd:all>
                <xsd:element ref="ns2:o606121503634f60aadbd34f286ff3d9" minOccurs="0"/>
                <xsd:element ref="ns2:a60e8a9bb7a5498084be0308f3b51622" minOccurs="0"/>
                <xsd:element ref="ns2:TaxCatchAll"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LengthInSeconds" minOccurs="0"/>
                <xsd:element ref="ns3:lcf76f155ced4ddcb4097134ff3c332f" minOccurs="0"/>
                <xsd:element ref="ns3:MediaServiceObjectDetectorVersions" minOccurs="0"/>
                <xsd:element ref="ns3:MediaServiceSearchProperties"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887ba6-eee9-4706-bbef-3d72972728aa" elementFormDefault="qualified">
    <xsd:import namespace="http://schemas.microsoft.com/office/2006/documentManagement/types"/>
    <xsd:import namespace="http://schemas.microsoft.com/office/infopath/2007/PartnerControls"/>
    <xsd:element name="o606121503634f60aadbd34f286ff3d9" ma:index="8" nillable="true" ma:taxonomy="true" ma:internalName="o606121503634f60aadbd34f286ff3d9" ma:taxonomyFieldName="Document_x0020_Category" ma:displayName="Document Category" ma:readOnly="false" ma:fieldId="{86061215-0363-4f60-aadb-d34f286ff3d9}" ma:taxonomyMulti="true" ma:sspId="b1350db3-1762-4bf1-805b-8e7c55ddee46" ma:termSetId="8467628b-cc19-41c8-84de-1e197b3524fe" ma:anchorId="00000000-0000-0000-0000-000000000000" ma:open="false" ma:isKeyword="false">
      <xsd:complexType>
        <xsd:sequence>
          <xsd:element ref="pc:Terms" minOccurs="0" maxOccurs="1"/>
        </xsd:sequence>
      </xsd:complexType>
    </xsd:element>
    <xsd:element name="a60e8a9bb7a5498084be0308f3b51622" ma:index="10" nillable="true" ma:taxonomy="true" ma:internalName="a60e8a9bb7a5498084be0308f3b51622" ma:taxonomyFieldName="The_x0020_University" ma:displayName="The University" ma:readOnly="false" ma:fieldId="{a60e8a9b-b7a5-4980-84be-0308f3b51622}" ma:taxonomyMulti="true" ma:sspId="b1350db3-1762-4bf1-805b-8e7c55ddee46" ma:termSetId="d027352d-354c-4edb-9a10-0a26093ac2d3" ma:anchorId="00000000-0000-0000-0000-000000000000" ma:open="false" ma:isKeyword="false">
      <xsd:complexType>
        <xsd:sequence>
          <xsd:element ref="pc:Terms" minOccurs="0" maxOccurs="1"/>
        </xsd:sequence>
      </xsd:complexType>
    </xsd:element>
    <xsd:element name="TaxCatchAll" ma:index="12" nillable="true" ma:displayName="Taxonomy Catch All Column" ma:hidden="true" ma:list="{a29cc1e8-a01e-459f-bb89-2c635f871297}" ma:internalName="TaxCatchAll" ma:showField="CatchAllData" ma:web="b9887ba6-eee9-4706-bbef-3d72972728aa">
      <xsd:complexType>
        <xsd:complexContent>
          <xsd:extension base="dms:MultiChoiceLookup">
            <xsd:sequence>
              <xsd:element name="Value" type="dms:Lookup" maxOccurs="unbounded" minOccurs="0" nillable="true"/>
            </xsd:sequence>
          </xsd:extension>
        </xsd:complexContent>
      </xsd:complexType>
    </xsd:element>
    <xsd:element name="SharedWithUsers" ma:index="27"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8" nillable="true" ma:displayName="Partagé avec dé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7fdb427-705e-4651-b7e1-435379de573a"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Tags" ma:index="18" nillable="true" ma:displayName="Tags" ma:internalName="MediaServiceAutoTags"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Balises d’images" ma:readOnly="false" ma:fieldId="{5cf76f15-5ced-4ddc-b409-7134ff3c332f}" ma:taxonomyMulti="true" ma:sspId="b1350db3-1762-4bf1-805b-8e7c55ddee4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10AB1B0-2E82-430D-9179-BF5CBE33FD63}">
  <ds:schemaRefs>
    <ds:schemaRef ds:uri="http://schemas.microsoft.com/sharepoint/v3/contenttype/forms"/>
  </ds:schemaRefs>
</ds:datastoreItem>
</file>

<file path=customXml/itemProps2.xml><?xml version="1.0" encoding="utf-8"?>
<ds:datastoreItem xmlns:ds="http://schemas.openxmlformats.org/officeDocument/2006/customXml" ds:itemID="{6998ED64-7B45-41E5-A02A-C5B3011D71E5}">
  <ds:schemaRefs>
    <ds:schemaRef ds:uri="http://purl.org/dc/terms/"/>
    <ds:schemaRef ds:uri="http://www.w3.org/XML/1998/namespace"/>
    <ds:schemaRef ds:uri="b9887ba6-eee9-4706-bbef-3d72972728aa"/>
    <ds:schemaRef ds:uri="http://purl.org/dc/dcmitype/"/>
    <ds:schemaRef ds:uri="http://schemas.microsoft.com/office/2006/documentManagement/types"/>
    <ds:schemaRef ds:uri="http://schemas.microsoft.com/office/infopath/2007/PartnerControls"/>
    <ds:schemaRef ds:uri="http://purl.org/dc/elements/1.1/"/>
    <ds:schemaRef ds:uri="http://schemas.openxmlformats.org/package/2006/metadata/core-properties"/>
    <ds:schemaRef ds:uri="d7fdb427-705e-4651-b7e1-435379de573a"/>
    <ds:schemaRef ds:uri="http://schemas.microsoft.com/office/2006/metadata/properties"/>
  </ds:schemaRefs>
</ds:datastoreItem>
</file>

<file path=customXml/itemProps3.xml><?xml version="1.0" encoding="utf-8"?>
<ds:datastoreItem xmlns:ds="http://schemas.openxmlformats.org/officeDocument/2006/customXml" ds:itemID="{E1BE346A-27B1-40BE-A0EA-3CEFD6695AD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9887ba6-eee9-4706-bbef-3d72972728aa"/>
    <ds:schemaRef ds:uri="d7fdb427-705e-4651-b7e1-435379de573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1215</TotalTime>
  <Words>2910</Words>
  <Application>Microsoft Office PowerPoint</Application>
  <PresentationFormat>Widescreen</PresentationFormat>
  <Paragraphs>479</Paragraphs>
  <Slides>28</Slides>
  <Notes>18</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5" baseType="lpstr">
      <vt:lpstr>Aptos</vt:lpstr>
      <vt:lpstr>Arial</vt:lpstr>
      <vt:lpstr>Calibri</vt:lpstr>
      <vt:lpstr>Times New Roman</vt:lpstr>
      <vt:lpstr>Wingdings</vt:lpstr>
      <vt:lpstr>Cover</vt:lpstr>
      <vt:lpstr>Acrobat Document</vt:lpstr>
      <vt:lpstr>Associations of childhood socioeconomic position, affective problems, and later-life cognition  Dr. Anouk F.J. Geraets</vt:lpstr>
      <vt:lpstr>Disclosures</vt:lpstr>
      <vt:lpstr>Introduction</vt:lpstr>
      <vt:lpstr>Introduction</vt:lpstr>
      <vt:lpstr>Introduction</vt:lpstr>
      <vt:lpstr>Introduction</vt:lpstr>
      <vt:lpstr>Introduction - Hypotheses</vt:lpstr>
      <vt:lpstr>Methods – Study sample and design</vt:lpstr>
      <vt:lpstr>Methods - Measurements</vt:lpstr>
      <vt:lpstr>Methods - Measurements</vt:lpstr>
      <vt:lpstr>Methods - Measurements</vt:lpstr>
      <vt:lpstr>Methods – Statistical analyses</vt:lpstr>
      <vt:lpstr>Methods – Directed acyclic graph</vt:lpstr>
      <vt:lpstr>Results – Characteristics of study population (n=1,593) </vt:lpstr>
      <vt:lpstr>Results 1 – Childhood SEP and affective problems with later-life cognition</vt:lpstr>
      <vt:lpstr>Results 1 – Childhood SEP and accumulative affective problems</vt:lpstr>
      <vt:lpstr>Results 2 – Mediation analyses</vt:lpstr>
      <vt:lpstr>Discussion – Hypothesis 1</vt:lpstr>
      <vt:lpstr>Discussion – Hypothesis 2</vt:lpstr>
      <vt:lpstr>Discussion – Strengths and limitations</vt:lpstr>
      <vt:lpstr>Take home</vt:lpstr>
      <vt:lpstr>Acknowledgements</vt:lpstr>
      <vt:lpstr>PowerPoint Presentation</vt:lpstr>
      <vt:lpstr>Supplemental</vt:lpstr>
      <vt:lpstr>Supplemental</vt:lpstr>
      <vt:lpstr>Supplemental</vt:lpstr>
      <vt:lpstr>Supplemental</vt:lpstr>
      <vt:lpstr>Supplemental</vt:lpstr>
    </vt:vector>
  </TitlesOfParts>
  <Company>uni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University of Luxembourg</dc:title>
  <dc:creator>Daniele Stoffel</dc:creator>
  <cp:lastModifiedBy>Anouk GERAETS</cp:lastModifiedBy>
  <cp:revision>508</cp:revision>
  <cp:lastPrinted>2015-10-21T08:58:49Z</cp:lastPrinted>
  <dcterms:created xsi:type="dcterms:W3CDTF">2017-03-13T11:22:12Z</dcterms:created>
  <dcterms:modified xsi:type="dcterms:W3CDTF">2025-09-05T13:13:22Z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0x010100FDBED464ECF30641A60EAA923A330B1F</vt:lpwstr>
  </property>
  <property fmtid="{D5CDD505-2E9C-101B-9397-08002B2CF9AE}" pid="3" name="Document Category">
    <vt:lpwstr/>
  </property>
  <property fmtid="{D5CDD505-2E9C-101B-9397-08002B2CF9AE}" pid="4" name="MediaServiceImageTags">
    <vt:lpwstr/>
  </property>
  <property fmtid="{D5CDD505-2E9C-101B-9397-08002B2CF9AE}" pid="5" name="The University">
    <vt:lpwstr/>
  </property>
</Properties>
</file>