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5" r:id="rId3"/>
    <p:sldId id="260" r:id="rId4"/>
    <p:sldId id="268" r:id="rId5"/>
    <p:sldId id="266" r:id="rId6"/>
    <p:sldId id="279" r:id="rId7"/>
    <p:sldId id="280" r:id="rId8"/>
    <p:sldId id="269" r:id="rId9"/>
    <p:sldId id="273" r:id="rId10"/>
    <p:sldId id="263" r:id="rId11"/>
    <p:sldId id="257" r:id="rId12"/>
    <p:sldId id="264" r:id="rId13"/>
    <p:sldId id="272" r:id="rId14"/>
    <p:sldId id="261" r:id="rId15"/>
    <p:sldId id="274" r:id="rId16"/>
    <p:sldId id="258" r:id="rId17"/>
    <p:sldId id="259" r:id="rId18"/>
    <p:sldId id="276" r:id="rId19"/>
    <p:sldId id="277" r:id="rId20"/>
    <p:sldId id="278" r:id="rId21"/>
    <p:sldId id="270" r:id="rId22"/>
    <p:sldId id="275" r:id="rId23"/>
    <p:sldId id="271" r:id="rId2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301" autoAdjust="0"/>
  </p:normalViewPr>
  <p:slideViewPr>
    <p:cSldViewPr snapToGrid="0">
      <p:cViewPr varScale="1">
        <p:scale>
          <a:sx n="71" d="100"/>
          <a:sy n="71" d="100"/>
        </p:scale>
        <p:origin x="106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62D8C2-29A8-48EF-8D3D-15B3EDAEED5E}" type="datetimeFigureOut">
              <a:rPr lang="es-ES" smtClean="0"/>
              <a:t>10/09/2025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93A1-2627-4583-BEA7-97A456ECE274}" type="slidenum">
              <a:rPr lang="es-ES" smtClean="0"/>
              <a:t>‹Nº›</a:t>
            </a:fld>
            <a:endParaRPr lang="es-ES"/>
          </a:p>
        </p:txBody>
      </p:sp>
    </p:spTree>
    <p:extLst>
      <p:ext uri="{BB962C8B-B14F-4D97-AF65-F5344CB8AC3E}">
        <p14:creationId xmlns:p14="http://schemas.microsoft.com/office/powerpoint/2010/main" val="1250634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Atrial fibrillation and atrial flutter are both abnormal heart rhythms originating in the atria, the upper chambers of the heart. While both involve rapid and irregular heartbeats, atrial fibrillation is characterized by an erratic and disorganized quivering of the atria, whereas atrial flutter involves a more regular but still rapid, "fluttering" rhythm. Both conditions can lead to similar symptoms, including palpitations, shortness of breath, dizziness, and an increased risk of stroke.</a:t>
            </a:r>
          </a:p>
          <a:p>
            <a:endParaRPr lang="es-ES" dirty="0"/>
          </a:p>
        </p:txBody>
      </p:sp>
      <p:sp>
        <p:nvSpPr>
          <p:cNvPr id="4" name="Marcador de número de diapositiva 3"/>
          <p:cNvSpPr>
            <a:spLocks noGrp="1"/>
          </p:cNvSpPr>
          <p:nvPr>
            <p:ph type="sldNum" sz="quarter" idx="5"/>
          </p:nvPr>
        </p:nvSpPr>
        <p:spPr/>
        <p:txBody>
          <a:bodyPr/>
          <a:lstStyle/>
          <a:p>
            <a:fld id="{666193A1-2627-4583-BEA7-97A456ECE274}" type="slidenum">
              <a:rPr lang="es-ES" smtClean="0"/>
              <a:t>4</a:t>
            </a:fld>
            <a:endParaRPr lang="es-ES"/>
          </a:p>
        </p:txBody>
      </p:sp>
    </p:spTree>
    <p:extLst>
      <p:ext uri="{BB962C8B-B14F-4D97-AF65-F5344CB8AC3E}">
        <p14:creationId xmlns:p14="http://schemas.microsoft.com/office/powerpoint/2010/main" val="612415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73063" y="1233488"/>
            <a:ext cx="5922962" cy="33321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E71AB22-2B74-4CA8-8E7D-F4DBF4DEA060}" type="slidenum">
              <a:rPr lang="es-ES" smtClean="0"/>
              <a:t>23</a:t>
            </a:fld>
            <a:endParaRPr lang="es-ES"/>
          </a:p>
        </p:txBody>
      </p:sp>
    </p:spTree>
    <p:extLst>
      <p:ext uri="{BB962C8B-B14F-4D97-AF65-F5344CB8AC3E}">
        <p14:creationId xmlns:p14="http://schemas.microsoft.com/office/powerpoint/2010/main" val="1675277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The GBD </a:t>
            </a:r>
            <a:r>
              <a:rPr lang="es-ES" dirty="0" err="1"/>
              <a:t>publication</a:t>
            </a:r>
            <a:r>
              <a:rPr lang="es-ES" dirty="0"/>
              <a:t> </a:t>
            </a:r>
            <a:r>
              <a:rPr lang="es-ES" dirty="0" err="1"/>
              <a:t>talks</a:t>
            </a:r>
            <a:r>
              <a:rPr lang="es-ES" dirty="0"/>
              <a:t> </a:t>
            </a:r>
            <a:r>
              <a:rPr lang="es-ES" dirty="0" err="1"/>
              <a:t>about</a:t>
            </a:r>
            <a:r>
              <a:rPr lang="es-ES" dirty="0"/>
              <a:t> RR </a:t>
            </a:r>
            <a:r>
              <a:rPr lang="es-ES" dirty="0" err="1"/>
              <a:t>not</a:t>
            </a:r>
            <a:r>
              <a:rPr lang="es-ES" dirty="0"/>
              <a:t> Hazard Ratios, </a:t>
            </a:r>
            <a:r>
              <a:rPr lang="es-ES" dirty="0" err="1"/>
              <a:t>which</a:t>
            </a:r>
            <a:r>
              <a:rPr lang="es-ES" dirty="0"/>
              <a:t> </a:t>
            </a:r>
            <a:r>
              <a:rPr lang="es-ES" dirty="0" err="1"/>
              <a:t>makes</a:t>
            </a:r>
            <a:r>
              <a:rPr lang="es-ES" dirty="0"/>
              <a:t> </a:t>
            </a:r>
            <a:r>
              <a:rPr lang="es-ES" dirty="0" err="1"/>
              <a:t>sense</a:t>
            </a:r>
            <a:r>
              <a:rPr lang="es-ES" dirty="0"/>
              <a:t> as:</a:t>
            </a:r>
          </a:p>
          <a:p>
            <a:r>
              <a:rPr lang="en-US" sz="1200" b="0" i="0" kern="1200" dirty="0">
                <a:solidFill>
                  <a:schemeClr val="tx1"/>
                </a:solidFill>
                <a:effectLst/>
                <a:latin typeface="+mn-lt"/>
                <a:ea typeface="+mn-ea"/>
                <a:cs typeface="+mn-cs"/>
              </a:rPr>
              <a:t>RR is the ratio of the probability of an event occurring in an exposed group compared to the probability of the event occurring in a non-exposed group (over the life course).</a:t>
            </a:r>
          </a:p>
          <a:p>
            <a:r>
              <a:rPr lang="en-US" sz="1200" b="0" i="0" kern="1200" dirty="0">
                <a:solidFill>
                  <a:schemeClr val="tx1"/>
                </a:solidFill>
                <a:effectLst/>
                <a:latin typeface="+mn-lt"/>
                <a:ea typeface="+mn-ea"/>
                <a:cs typeface="+mn-cs"/>
              </a:rPr>
              <a:t>HR is a measure of the relative hazard (or instantaneous risk) of an event occurring at any given time (e.g. effect of a drug). </a:t>
            </a:r>
            <a:r>
              <a:rPr lang="es-ES" dirty="0"/>
              <a:t> </a:t>
            </a:r>
          </a:p>
          <a:p>
            <a:endParaRPr lang="es-ES" dirty="0"/>
          </a:p>
        </p:txBody>
      </p:sp>
      <p:sp>
        <p:nvSpPr>
          <p:cNvPr id="4" name="Marcador de número de diapositiva 3"/>
          <p:cNvSpPr>
            <a:spLocks noGrp="1"/>
          </p:cNvSpPr>
          <p:nvPr>
            <p:ph type="sldNum" sz="quarter" idx="5"/>
          </p:nvPr>
        </p:nvSpPr>
        <p:spPr/>
        <p:txBody>
          <a:bodyPr/>
          <a:lstStyle/>
          <a:p>
            <a:fld id="{666193A1-2627-4583-BEA7-97A456ECE274}" type="slidenum">
              <a:rPr lang="es-ES" smtClean="0"/>
              <a:t>6</a:t>
            </a:fld>
            <a:endParaRPr lang="es-ES"/>
          </a:p>
        </p:txBody>
      </p:sp>
    </p:spTree>
    <p:extLst>
      <p:ext uri="{BB962C8B-B14F-4D97-AF65-F5344CB8AC3E}">
        <p14:creationId xmlns:p14="http://schemas.microsoft.com/office/powerpoint/2010/main" val="3090676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66193A1-2627-4583-BEA7-97A456ECE274}" type="slidenum">
              <a:rPr lang="es-ES" smtClean="0"/>
              <a:t>7</a:t>
            </a:fld>
            <a:endParaRPr lang="es-ES"/>
          </a:p>
        </p:txBody>
      </p:sp>
    </p:spTree>
    <p:extLst>
      <p:ext uri="{BB962C8B-B14F-4D97-AF65-F5344CB8AC3E}">
        <p14:creationId xmlns:p14="http://schemas.microsoft.com/office/powerpoint/2010/main" val="989668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66193A1-2627-4583-BEA7-97A456ECE274}" type="slidenum">
              <a:rPr lang="es-ES" smtClean="0"/>
              <a:t>8</a:t>
            </a:fld>
            <a:endParaRPr lang="es-ES"/>
          </a:p>
        </p:txBody>
      </p:sp>
    </p:spTree>
    <p:extLst>
      <p:ext uri="{BB962C8B-B14F-4D97-AF65-F5344CB8AC3E}">
        <p14:creationId xmlns:p14="http://schemas.microsoft.com/office/powerpoint/2010/main" val="1319429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66193A1-2627-4583-BEA7-97A456ECE274}" type="slidenum">
              <a:rPr lang="es-ES" smtClean="0"/>
              <a:t>9</a:t>
            </a:fld>
            <a:endParaRPr lang="es-ES"/>
          </a:p>
        </p:txBody>
      </p:sp>
    </p:spTree>
    <p:extLst>
      <p:ext uri="{BB962C8B-B14F-4D97-AF65-F5344CB8AC3E}">
        <p14:creationId xmlns:p14="http://schemas.microsoft.com/office/powerpoint/2010/main" val="556527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66193A1-2627-4583-BEA7-97A456ECE274}" type="slidenum">
              <a:rPr lang="es-ES" smtClean="0"/>
              <a:t>10</a:t>
            </a:fld>
            <a:endParaRPr lang="es-ES"/>
          </a:p>
        </p:txBody>
      </p:sp>
    </p:spTree>
    <p:extLst>
      <p:ext uri="{BB962C8B-B14F-4D97-AF65-F5344CB8AC3E}">
        <p14:creationId xmlns:p14="http://schemas.microsoft.com/office/powerpoint/2010/main" val="510332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Sergi, RR para obesidad es 2 veces </a:t>
            </a:r>
            <a:r>
              <a:rPr lang="es-ES" dirty="0" err="1"/>
              <a:t>overweight</a:t>
            </a:r>
            <a:r>
              <a:rPr lang="es-ES" dirty="0"/>
              <a:t>, no? </a:t>
            </a:r>
          </a:p>
        </p:txBody>
      </p:sp>
      <p:sp>
        <p:nvSpPr>
          <p:cNvPr id="4" name="Marcador de número de diapositiva 3"/>
          <p:cNvSpPr>
            <a:spLocks noGrp="1"/>
          </p:cNvSpPr>
          <p:nvPr>
            <p:ph type="sldNum" sz="quarter" idx="5"/>
          </p:nvPr>
        </p:nvSpPr>
        <p:spPr/>
        <p:txBody>
          <a:bodyPr/>
          <a:lstStyle/>
          <a:p>
            <a:fld id="{666193A1-2627-4583-BEA7-97A456ECE274}" type="slidenum">
              <a:rPr lang="es-ES" smtClean="0"/>
              <a:t>16</a:t>
            </a:fld>
            <a:endParaRPr lang="es-ES"/>
          </a:p>
        </p:txBody>
      </p:sp>
    </p:spTree>
    <p:extLst>
      <p:ext uri="{BB962C8B-B14F-4D97-AF65-F5344CB8AC3E}">
        <p14:creationId xmlns:p14="http://schemas.microsoft.com/office/powerpoint/2010/main" val="3861266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73063" y="1233488"/>
            <a:ext cx="5922962" cy="33321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E71AB22-2B74-4CA8-8E7D-F4DBF4DEA060}" type="slidenum">
              <a:rPr lang="es-ES" smtClean="0"/>
              <a:t>21</a:t>
            </a:fld>
            <a:endParaRPr lang="es-ES"/>
          </a:p>
        </p:txBody>
      </p:sp>
    </p:spTree>
    <p:extLst>
      <p:ext uri="{BB962C8B-B14F-4D97-AF65-F5344CB8AC3E}">
        <p14:creationId xmlns:p14="http://schemas.microsoft.com/office/powerpoint/2010/main" val="2060077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73063" y="1233488"/>
            <a:ext cx="5922962" cy="33321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E71AB22-2B74-4CA8-8E7D-F4DBF4DEA060}" type="slidenum">
              <a:rPr lang="es-ES" smtClean="0"/>
              <a:t>22</a:t>
            </a:fld>
            <a:endParaRPr lang="es-ES"/>
          </a:p>
        </p:txBody>
      </p:sp>
    </p:spTree>
    <p:extLst>
      <p:ext uri="{BB962C8B-B14F-4D97-AF65-F5344CB8AC3E}">
        <p14:creationId xmlns:p14="http://schemas.microsoft.com/office/powerpoint/2010/main" val="1624329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26F211-6753-4075-A9F5-2884F4C1DCC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84BB0AF-71BB-486C-B0F2-2E920EDFC8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25A6875-E015-4EBE-B959-5D0F879FA113}"/>
              </a:ext>
            </a:extLst>
          </p:cNvPr>
          <p:cNvSpPr>
            <a:spLocks noGrp="1"/>
          </p:cNvSpPr>
          <p:nvPr>
            <p:ph type="dt" sz="half" idx="10"/>
          </p:nvPr>
        </p:nvSpPr>
        <p:spPr/>
        <p:txBody>
          <a:bodyPr/>
          <a:lstStyle/>
          <a:p>
            <a:fld id="{B9D60645-337F-4246-834B-B2D15FDAADD6}" type="datetimeFigureOut">
              <a:rPr lang="es-ES" smtClean="0"/>
              <a:t>10/09/2025</a:t>
            </a:fld>
            <a:endParaRPr lang="es-ES"/>
          </a:p>
        </p:txBody>
      </p:sp>
      <p:sp>
        <p:nvSpPr>
          <p:cNvPr id="5" name="Marcador de pie de página 4">
            <a:extLst>
              <a:ext uri="{FF2B5EF4-FFF2-40B4-BE49-F238E27FC236}">
                <a16:creationId xmlns:a16="http://schemas.microsoft.com/office/drawing/2014/main" id="{5F6D0AF8-7E24-43FE-A59E-95D04864AE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2CBCADF-7736-49F2-88CA-E2ECB72BF267}"/>
              </a:ext>
            </a:extLst>
          </p:cNvPr>
          <p:cNvSpPr>
            <a:spLocks noGrp="1"/>
          </p:cNvSpPr>
          <p:nvPr>
            <p:ph type="sldNum" sz="quarter" idx="12"/>
          </p:nvPr>
        </p:nvSpPr>
        <p:spPr/>
        <p:txBody>
          <a:bodyPr/>
          <a:lstStyle/>
          <a:p>
            <a:fld id="{7D96A026-3459-4A19-9EEC-E89697BC7C7B}" type="slidenum">
              <a:rPr lang="es-ES" smtClean="0"/>
              <a:t>‹Nº›</a:t>
            </a:fld>
            <a:endParaRPr lang="es-ES"/>
          </a:p>
        </p:txBody>
      </p:sp>
    </p:spTree>
    <p:extLst>
      <p:ext uri="{BB962C8B-B14F-4D97-AF65-F5344CB8AC3E}">
        <p14:creationId xmlns:p14="http://schemas.microsoft.com/office/powerpoint/2010/main" val="647407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8BC9B8-30BC-411A-BC32-EA3283AAC2C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35FF173-A3BD-4773-A9F3-30C981E91492}"/>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F16A78-301F-4D25-9E8F-0A498C59475A}"/>
              </a:ext>
            </a:extLst>
          </p:cNvPr>
          <p:cNvSpPr>
            <a:spLocks noGrp="1"/>
          </p:cNvSpPr>
          <p:nvPr>
            <p:ph type="dt" sz="half" idx="10"/>
          </p:nvPr>
        </p:nvSpPr>
        <p:spPr/>
        <p:txBody>
          <a:bodyPr/>
          <a:lstStyle/>
          <a:p>
            <a:fld id="{B9D60645-337F-4246-834B-B2D15FDAADD6}" type="datetimeFigureOut">
              <a:rPr lang="es-ES" smtClean="0"/>
              <a:t>10/09/2025</a:t>
            </a:fld>
            <a:endParaRPr lang="es-ES"/>
          </a:p>
        </p:txBody>
      </p:sp>
      <p:sp>
        <p:nvSpPr>
          <p:cNvPr id="5" name="Marcador de pie de página 4">
            <a:extLst>
              <a:ext uri="{FF2B5EF4-FFF2-40B4-BE49-F238E27FC236}">
                <a16:creationId xmlns:a16="http://schemas.microsoft.com/office/drawing/2014/main" id="{791267D2-902D-40F3-874F-5368E7D922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0E43B0E-D777-4D7F-8E89-6348F671F9A9}"/>
              </a:ext>
            </a:extLst>
          </p:cNvPr>
          <p:cNvSpPr>
            <a:spLocks noGrp="1"/>
          </p:cNvSpPr>
          <p:nvPr>
            <p:ph type="sldNum" sz="quarter" idx="12"/>
          </p:nvPr>
        </p:nvSpPr>
        <p:spPr/>
        <p:txBody>
          <a:bodyPr/>
          <a:lstStyle/>
          <a:p>
            <a:fld id="{7D96A026-3459-4A19-9EEC-E89697BC7C7B}" type="slidenum">
              <a:rPr lang="es-ES" smtClean="0"/>
              <a:t>‹Nº›</a:t>
            </a:fld>
            <a:endParaRPr lang="es-ES"/>
          </a:p>
        </p:txBody>
      </p:sp>
    </p:spTree>
    <p:extLst>
      <p:ext uri="{BB962C8B-B14F-4D97-AF65-F5344CB8AC3E}">
        <p14:creationId xmlns:p14="http://schemas.microsoft.com/office/powerpoint/2010/main" val="1809908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0FE5612-5F83-4548-96FE-50A4CEE1D9B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2CCBAFF-03F3-4D9F-90E1-F0E6B1958413}"/>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E6BEB38-09A0-4B87-BBCF-6F65CCE4A363}"/>
              </a:ext>
            </a:extLst>
          </p:cNvPr>
          <p:cNvSpPr>
            <a:spLocks noGrp="1"/>
          </p:cNvSpPr>
          <p:nvPr>
            <p:ph type="dt" sz="half" idx="10"/>
          </p:nvPr>
        </p:nvSpPr>
        <p:spPr/>
        <p:txBody>
          <a:bodyPr/>
          <a:lstStyle/>
          <a:p>
            <a:fld id="{B9D60645-337F-4246-834B-B2D15FDAADD6}" type="datetimeFigureOut">
              <a:rPr lang="es-ES" smtClean="0"/>
              <a:t>10/09/2025</a:t>
            </a:fld>
            <a:endParaRPr lang="es-ES"/>
          </a:p>
        </p:txBody>
      </p:sp>
      <p:sp>
        <p:nvSpPr>
          <p:cNvPr id="5" name="Marcador de pie de página 4">
            <a:extLst>
              <a:ext uri="{FF2B5EF4-FFF2-40B4-BE49-F238E27FC236}">
                <a16:creationId xmlns:a16="http://schemas.microsoft.com/office/drawing/2014/main" id="{BE961935-FA12-45B4-A2A9-B6AD681244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105B658-5EAF-464C-AA7B-BBDEDA8915C4}"/>
              </a:ext>
            </a:extLst>
          </p:cNvPr>
          <p:cNvSpPr>
            <a:spLocks noGrp="1"/>
          </p:cNvSpPr>
          <p:nvPr>
            <p:ph type="sldNum" sz="quarter" idx="12"/>
          </p:nvPr>
        </p:nvSpPr>
        <p:spPr/>
        <p:txBody>
          <a:bodyPr/>
          <a:lstStyle/>
          <a:p>
            <a:fld id="{7D96A026-3459-4A19-9EEC-E89697BC7C7B}" type="slidenum">
              <a:rPr lang="es-ES" smtClean="0"/>
              <a:t>‹Nº›</a:t>
            </a:fld>
            <a:endParaRPr lang="es-ES"/>
          </a:p>
        </p:txBody>
      </p:sp>
    </p:spTree>
    <p:extLst>
      <p:ext uri="{BB962C8B-B14F-4D97-AF65-F5344CB8AC3E}">
        <p14:creationId xmlns:p14="http://schemas.microsoft.com/office/powerpoint/2010/main" val="47899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6FE63D-B286-403D-9FF9-153D1F4477E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CE73AAA-A198-4B05-9883-1BDF8DD57062}"/>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177621D-6559-4C54-B2A5-866C7202BA57}"/>
              </a:ext>
            </a:extLst>
          </p:cNvPr>
          <p:cNvSpPr>
            <a:spLocks noGrp="1"/>
          </p:cNvSpPr>
          <p:nvPr>
            <p:ph type="dt" sz="half" idx="10"/>
          </p:nvPr>
        </p:nvSpPr>
        <p:spPr/>
        <p:txBody>
          <a:bodyPr/>
          <a:lstStyle/>
          <a:p>
            <a:fld id="{B9D60645-337F-4246-834B-B2D15FDAADD6}" type="datetimeFigureOut">
              <a:rPr lang="es-ES" smtClean="0"/>
              <a:t>10/09/2025</a:t>
            </a:fld>
            <a:endParaRPr lang="es-ES"/>
          </a:p>
        </p:txBody>
      </p:sp>
      <p:sp>
        <p:nvSpPr>
          <p:cNvPr id="5" name="Marcador de pie de página 4">
            <a:extLst>
              <a:ext uri="{FF2B5EF4-FFF2-40B4-BE49-F238E27FC236}">
                <a16:creationId xmlns:a16="http://schemas.microsoft.com/office/drawing/2014/main" id="{29D5B9CD-4ACB-4CA3-A03F-BDF87518DFF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D4DEF36-F842-4A31-B4F3-FB86626F67D9}"/>
              </a:ext>
            </a:extLst>
          </p:cNvPr>
          <p:cNvSpPr>
            <a:spLocks noGrp="1"/>
          </p:cNvSpPr>
          <p:nvPr>
            <p:ph type="sldNum" sz="quarter" idx="12"/>
          </p:nvPr>
        </p:nvSpPr>
        <p:spPr/>
        <p:txBody>
          <a:bodyPr/>
          <a:lstStyle/>
          <a:p>
            <a:fld id="{7D96A026-3459-4A19-9EEC-E89697BC7C7B}" type="slidenum">
              <a:rPr lang="es-ES" smtClean="0"/>
              <a:t>‹Nº›</a:t>
            </a:fld>
            <a:endParaRPr lang="es-ES"/>
          </a:p>
        </p:txBody>
      </p:sp>
    </p:spTree>
    <p:extLst>
      <p:ext uri="{BB962C8B-B14F-4D97-AF65-F5344CB8AC3E}">
        <p14:creationId xmlns:p14="http://schemas.microsoft.com/office/powerpoint/2010/main" val="51513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3AB3F9-95A1-412A-9111-941A4EBF13E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57F36E6-090B-4ED6-931F-0EF941D878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F9251C5D-B8F7-4ECD-AF8F-0635104BE352}"/>
              </a:ext>
            </a:extLst>
          </p:cNvPr>
          <p:cNvSpPr>
            <a:spLocks noGrp="1"/>
          </p:cNvSpPr>
          <p:nvPr>
            <p:ph type="dt" sz="half" idx="10"/>
          </p:nvPr>
        </p:nvSpPr>
        <p:spPr/>
        <p:txBody>
          <a:bodyPr/>
          <a:lstStyle/>
          <a:p>
            <a:fld id="{B9D60645-337F-4246-834B-B2D15FDAADD6}" type="datetimeFigureOut">
              <a:rPr lang="es-ES" smtClean="0"/>
              <a:t>10/09/2025</a:t>
            </a:fld>
            <a:endParaRPr lang="es-ES"/>
          </a:p>
        </p:txBody>
      </p:sp>
      <p:sp>
        <p:nvSpPr>
          <p:cNvPr id="5" name="Marcador de pie de página 4">
            <a:extLst>
              <a:ext uri="{FF2B5EF4-FFF2-40B4-BE49-F238E27FC236}">
                <a16:creationId xmlns:a16="http://schemas.microsoft.com/office/drawing/2014/main" id="{4564F23A-C0F2-4070-8FD9-556BA907E7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FB3BB57-B6D4-4903-88E4-FB01CCC9B4CF}"/>
              </a:ext>
            </a:extLst>
          </p:cNvPr>
          <p:cNvSpPr>
            <a:spLocks noGrp="1"/>
          </p:cNvSpPr>
          <p:nvPr>
            <p:ph type="sldNum" sz="quarter" idx="12"/>
          </p:nvPr>
        </p:nvSpPr>
        <p:spPr/>
        <p:txBody>
          <a:bodyPr/>
          <a:lstStyle/>
          <a:p>
            <a:fld id="{7D96A026-3459-4A19-9EEC-E89697BC7C7B}" type="slidenum">
              <a:rPr lang="es-ES" smtClean="0"/>
              <a:t>‹Nº›</a:t>
            </a:fld>
            <a:endParaRPr lang="es-ES"/>
          </a:p>
        </p:txBody>
      </p:sp>
    </p:spTree>
    <p:extLst>
      <p:ext uri="{BB962C8B-B14F-4D97-AF65-F5344CB8AC3E}">
        <p14:creationId xmlns:p14="http://schemas.microsoft.com/office/powerpoint/2010/main" val="1067143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0147AA-B200-4D2C-99AF-AE5E699A44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2916F9A-1377-4755-AD90-77CF91B08D18}"/>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43B2756-29A2-42A6-83F5-3A42B6EEA854}"/>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DD1AB02-8ECC-4831-BEA9-F2C8DBB5A46F}"/>
              </a:ext>
            </a:extLst>
          </p:cNvPr>
          <p:cNvSpPr>
            <a:spLocks noGrp="1"/>
          </p:cNvSpPr>
          <p:nvPr>
            <p:ph type="dt" sz="half" idx="10"/>
          </p:nvPr>
        </p:nvSpPr>
        <p:spPr/>
        <p:txBody>
          <a:bodyPr/>
          <a:lstStyle/>
          <a:p>
            <a:fld id="{B9D60645-337F-4246-834B-B2D15FDAADD6}" type="datetimeFigureOut">
              <a:rPr lang="es-ES" smtClean="0"/>
              <a:t>10/09/2025</a:t>
            </a:fld>
            <a:endParaRPr lang="es-ES"/>
          </a:p>
        </p:txBody>
      </p:sp>
      <p:sp>
        <p:nvSpPr>
          <p:cNvPr id="6" name="Marcador de pie de página 5">
            <a:extLst>
              <a:ext uri="{FF2B5EF4-FFF2-40B4-BE49-F238E27FC236}">
                <a16:creationId xmlns:a16="http://schemas.microsoft.com/office/drawing/2014/main" id="{5A4F9E54-C976-448C-8954-E0AF064AF44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4211188-7B62-4543-B249-2E57E2383D0C}"/>
              </a:ext>
            </a:extLst>
          </p:cNvPr>
          <p:cNvSpPr>
            <a:spLocks noGrp="1"/>
          </p:cNvSpPr>
          <p:nvPr>
            <p:ph type="sldNum" sz="quarter" idx="12"/>
          </p:nvPr>
        </p:nvSpPr>
        <p:spPr/>
        <p:txBody>
          <a:bodyPr/>
          <a:lstStyle/>
          <a:p>
            <a:fld id="{7D96A026-3459-4A19-9EEC-E89697BC7C7B}" type="slidenum">
              <a:rPr lang="es-ES" smtClean="0"/>
              <a:t>‹Nº›</a:t>
            </a:fld>
            <a:endParaRPr lang="es-ES"/>
          </a:p>
        </p:txBody>
      </p:sp>
    </p:spTree>
    <p:extLst>
      <p:ext uri="{BB962C8B-B14F-4D97-AF65-F5344CB8AC3E}">
        <p14:creationId xmlns:p14="http://schemas.microsoft.com/office/powerpoint/2010/main" val="1638703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7F54EA-1D71-464E-B9E2-66A84C571C5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05906B3-81E0-4187-BE0E-078113A919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64EF9764-99E3-4F36-AA3A-153086A83754}"/>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5CB8630-E64F-4837-B789-1AB83E5D3E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0B14A24D-F367-48F8-93AA-354D7F63AE9B}"/>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5DF7E01-0303-42AC-8258-57CBE9BB42D4}"/>
              </a:ext>
            </a:extLst>
          </p:cNvPr>
          <p:cNvSpPr>
            <a:spLocks noGrp="1"/>
          </p:cNvSpPr>
          <p:nvPr>
            <p:ph type="dt" sz="half" idx="10"/>
          </p:nvPr>
        </p:nvSpPr>
        <p:spPr/>
        <p:txBody>
          <a:bodyPr/>
          <a:lstStyle/>
          <a:p>
            <a:fld id="{B9D60645-337F-4246-834B-B2D15FDAADD6}" type="datetimeFigureOut">
              <a:rPr lang="es-ES" smtClean="0"/>
              <a:t>10/09/2025</a:t>
            </a:fld>
            <a:endParaRPr lang="es-ES"/>
          </a:p>
        </p:txBody>
      </p:sp>
      <p:sp>
        <p:nvSpPr>
          <p:cNvPr id="8" name="Marcador de pie de página 7">
            <a:extLst>
              <a:ext uri="{FF2B5EF4-FFF2-40B4-BE49-F238E27FC236}">
                <a16:creationId xmlns:a16="http://schemas.microsoft.com/office/drawing/2014/main" id="{95000701-AD39-409C-BB01-11D892C125E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BEF037A-DB04-4FF2-A4C3-9189F35633C6}"/>
              </a:ext>
            </a:extLst>
          </p:cNvPr>
          <p:cNvSpPr>
            <a:spLocks noGrp="1"/>
          </p:cNvSpPr>
          <p:nvPr>
            <p:ph type="sldNum" sz="quarter" idx="12"/>
          </p:nvPr>
        </p:nvSpPr>
        <p:spPr/>
        <p:txBody>
          <a:bodyPr/>
          <a:lstStyle/>
          <a:p>
            <a:fld id="{7D96A026-3459-4A19-9EEC-E89697BC7C7B}" type="slidenum">
              <a:rPr lang="es-ES" smtClean="0"/>
              <a:t>‹Nº›</a:t>
            </a:fld>
            <a:endParaRPr lang="es-ES"/>
          </a:p>
        </p:txBody>
      </p:sp>
    </p:spTree>
    <p:extLst>
      <p:ext uri="{BB962C8B-B14F-4D97-AF65-F5344CB8AC3E}">
        <p14:creationId xmlns:p14="http://schemas.microsoft.com/office/powerpoint/2010/main" val="2283746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82F30E-ACF7-4E26-977D-9764FACB8EA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2058DA6-BFAD-4CA7-8097-8EF578C826AD}"/>
              </a:ext>
            </a:extLst>
          </p:cNvPr>
          <p:cNvSpPr>
            <a:spLocks noGrp="1"/>
          </p:cNvSpPr>
          <p:nvPr>
            <p:ph type="dt" sz="half" idx="10"/>
          </p:nvPr>
        </p:nvSpPr>
        <p:spPr/>
        <p:txBody>
          <a:bodyPr/>
          <a:lstStyle/>
          <a:p>
            <a:fld id="{B9D60645-337F-4246-834B-B2D15FDAADD6}" type="datetimeFigureOut">
              <a:rPr lang="es-ES" smtClean="0"/>
              <a:t>10/09/2025</a:t>
            </a:fld>
            <a:endParaRPr lang="es-ES"/>
          </a:p>
        </p:txBody>
      </p:sp>
      <p:sp>
        <p:nvSpPr>
          <p:cNvPr id="4" name="Marcador de pie de página 3">
            <a:extLst>
              <a:ext uri="{FF2B5EF4-FFF2-40B4-BE49-F238E27FC236}">
                <a16:creationId xmlns:a16="http://schemas.microsoft.com/office/drawing/2014/main" id="{9D33A712-5D4B-4657-814E-9AE28C31FEF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80031C9-6B0C-4BEF-8A90-C755FB307557}"/>
              </a:ext>
            </a:extLst>
          </p:cNvPr>
          <p:cNvSpPr>
            <a:spLocks noGrp="1"/>
          </p:cNvSpPr>
          <p:nvPr>
            <p:ph type="sldNum" sz="quarter" idx="12"/>
          </p:nvPr>
        </p:nvSpPr>
        <p:spPr/>
        <p:txBody>
          <a:bodyPr/>
          <a:lstStyle/>
          <a:p>
            <a:fld id="{7D96A026-3459-4A19-9EEC-E89697BC7C7B}" type="slidenum">
              <a:rPr lang="es-ES" smtClean="0"/>
              <a:t>‹Nº›</a:t>
            </a:fld>
            <a:endParaRPr lang="es-ES"/>
          </a:p>
        </p:txBody>
      </p:sp>
    </p:spTree>
    <p:extLst>
      <p:ext uri="{BB962C8B-B14F-4D97-AF65-F5344CB8AC3E}">
        <p14:creationId xmlns:p14="http://schemas.microsoft.com/office/powerpoint/2010/main" val="3014741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2AEE7F4-E3DE-42F7-B1EA-C3ECF1343578}"/>
              </a:ext>
            </a:extLst>
          </p:cNvPr>
          <p:cNvSpPr>
            <a:spLocks noGrp="1"/>
          </p:cNvSpPr>
          <p:nvPr>
            <p:ph type="dt" sz="half" idx="10"/>
          </p:nvPr>
        </p:nvSpPr>
        <p:spPr/>
        <p:txBody>
          <a:bodyPr/>
          <a:lstStyle/>
          <a:p>
            <a:fld id="{B9D60645-337F-4246-834B-B2D15FDAADD6}" type="datetimeFigureOut">
              <a:rPr lang="es-ES" smtClean="0"/>
              <a:t>10/09/2025</a:t>
            </a:fld>
            <a:endParaRPr lang="es-ES"/>
          </a:p>
        </p:txBody>
      </p:sp>
      <p:sp>
        <p:nvSpPr>
          <p:cNvPr id="3" name="Marcador de pie de página 2">
            <a:extLst>
              <a:ext uri="{FF2B5EF4-FFF2-40B4-BE49-F238E27FC236}">
                <a16:creationId xmlns:a16="http://schemas.microsoft.com/office/drawing/2014/main" id="{3196AEE9-35DE-4CDA-A05D-885A8F170FB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DB2E1D5-B8F4-4F65-9CB0-02273C527856}"/>
              </a:ext>
            </a:extLst>
          </p:cNvPr>
          <p:cNvSpPr>
            <a:spLocks noGrp="1"/>
          </p:cNvSpPr>
          <p:nvPr>
            <p:ph type="sldNum" sz="quarter" idx="12"/>
          </p:nvPr>
        </p:nvSpPr>
        <p:spPr/>
        <p:txBody>
          <a:bodyPr/>
          <a:lstStyle/>
          <a:p>
            <a:fld id="{7D96A026-3459-4A19-9EEC-E89697BC7C7B}" type="slidenum">
              <a:rPr lang="es-ES" smtClean="0"/>
              <a:t>‹Nº›</a:t>
            </a:fld>
            <a:endParaRPr lang="es-ES"/>
          </a:p>
        </p:txBody>
      </p:sp>
    </p:spTree>
    <p:extLst>
      <p:ext uri="{BB962C8B-B14F-4D97-AF65-F5344CB8AC3E}">
        <p14:creationId xmlns:p14="http://schemas.microsoft.com/office/powerpoint/2010/main" val="2377503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A01DE0-9C27-4765-B9F0-EA876E89474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E9C7887-FCAD-4C2A-A4EA-2C589922EC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49BF992-E4D1-4130-AE38-0B64B78F9D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CB0A3A89-6BA2-4C67-9458-85EE02E1D489}"/>
              </a:ext>
            </a:extLst>
          </p:cNvPr>
          <p:cNvSpPr>
            <a:spLocks noGrp="1"/>
          </p:cNvSpPr>
          <p:nvPr>
            <p:ph type="dt" sz="half" idx="10"/>
          </p:nvPr>
        </p:nvSpPr>
        <p:spPr/>
        <p:txBody>
          <a:bodyPr/>
          <a:lstStyle/>
          <a:p>
            <a:fld id="{B9D60645-337F-4246-834B-B2D15FDAADD6}" type="datetimeFigureOut">
              <a:rPr lang="es-ES" smtClean="0"/>
              <a:t>10/09/2025</a:t>
            </a:fld>
            <a:endParaRPr lang="es-ES"/>
          </a:p>
        </p:txBody>
      </p:sp>
      <p:sp>
        <p:nvSpPr>
          <p:cNvPr id="6" name="Marcador de pie de página 5">
            <a:extLst>
              <a:ext uri="{FF2B5EF4-FFF2-40B4-BE49-F238E27FC236}">
                <a16:creationId xmlns:a16="http://schemas.microsoft.com/office/drawing/2014/main" id="{CADCF120-0D04-4C78-A0D4-6DDFE0D5CF7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814A7DA-6A66-4E53-9B3F-B571CD7A29C9}"/>
              </a:ext>
            </a:extLst>
          </p:cNvPr>
          <p:cNvSpPr>
            <a:spLocks noGrp="1"/>
          </p:cNvSpPr>
          <p:nvPr>
            <p:ph type="sldNum" sz="quarter" idx="12"/>
          </p:nvPr>
        </p:nvSpPr>
        <p:spPr/>
        <p:txBody>
          <a:bodyPr/>
          <a:lstStyle/>
          <a:p>
            <a:fld id="{7D96A026-3459-4A19-9EEC-E89697BC7C7B}" type="slidenum">
              <a:rPr lang="es-ES" smtClean="0"/>
              <a:t>‹Nº›</a:t>
            </a:fld>
            <a:endParaRPr lang="es-ES"/>
          </a:p>
        </p:txBody>
      </p:sp>
    </p:spTree>
    <p:extLst>
      <p:ext uri="{BB962C8B-B14F-4D97-AF65-F5344CB8AC3E}">
        <p14:creationId xmlns:p14="http://schemas.microsoft.com/office/powerpoint/2010/main" val="1190511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84D723-F729-4E4B-937D-97220896940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5F18805-463C-47C8-BA56-607D84419B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193FE84-1304-4D87-9CE6-4AB547FED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73EB86D1-7171-489C-8169-63F622B06F8F}"/>
              </a:ext>
            </a:extLst>
          </p:cNvPr>
          <p:cNvSpPr>
            <a:spLocks noGrp="1"/>
          </p:cNvSpPr>
          <p:nvPr>
            <p:ph type="dt" sz="half" idx="10"/>
          </p:nvPr>
        </p:nvSpPr>
        <p:spPr/>
        <p:txBody>
          <a:bodyPr/>
          <a:lstStyle/>
          <a:p>
            <a:fld id="{B9D60645-337F-4246-834B-B2D15FDAADD6}" type="datetimeFigureOut">
              <a:rPr lang="es-ES" smtClean="0"/>
              <a:t>10/09/2025</a:t>
            </a:fld>
            <a:endParaRPr lang="es-ES"/>
          </a:p>
        </p:txBody>
      </p:sp>
      <p:sp>
        <p:nvSpPr>
          <p:cNvPr id="6" name="Marcador de pie de página 5">
            <a:extLst>
              <a:ext uri="{FF2B5EF4-FFF2-40B4-BE49-F238E27FC236}">
                <a16:creationId xmlns:a16="http://schemas.microsoft.com/office/drawing/2014/main" id="{FB18DA6D-E30B-4A99-BDEE-C0ECB226C39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BF9B5BE-E0B3-4807-AB8C-769242EAD546}"/>
              </a:ext>
            </a:extLst>
          </p:cNvPr>
          <p:cNvSpPr>
            <a:spLocks noGrp="1"/>
          </p:cNvSpPr>
          <p:nvPr>
            <p:ph type="sldNum" sz="quarter" idx="12"/>
          </p:nvPr>
        </p:nvSpPr>
        <p:spPr/>
        <p:txBody>
          <a:bodyPr/>
          <a:lstStyle/>
          <a:p>
            <a:fld id="{7D96A026-3459-4A19-9EEC-E89697BC7C7B}" type="slidenum">
              <a:rPr lang="es-ES" smtClean="0"/>
              <a:t>‹Nº›</a:t>
            </a:fld>
            <a:endParaRPr lang="es-ES"/>
          </a:p>
        </p:txBody>
      </p:sp>
    </p:spTree>
    <p:extLst>
      <p:ext uri="{BB962C8B-B14F-4D97-AF65-F5344CB8AC3E}">
        <p14:creationId xmlns:p14="http://schemas.microsoft.com/office/powerpoint/2010/main" val="1074312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9D6AAE1-ADE4-4C26-B4C4-FCD25AEDB2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271FCA4-10AD-42A8-BAB3-273E0E904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5278F73-D989-42C5-BF5D-125643084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D60645-337F-4246-834B-B2D15FDAADD6}" type="datetimeFigureOut">
              <a:rPr lang="es-ES" smtClean="0"/>
              <a:t>10/09/2025</a:t>
            </a:fld>
            <a:endParaRPr lang="es-ES"/>
          </a:p>
        </p:txBody>
      </p:sp>
      <p:sp>
        <p:nvSpPr>
          <p:cNvPr id="5" name="Marcador de pie de página 4">
            <a:extLst>
              <a:ext uri="{FF2B5EF4-FFF2-40B4-BE49-F238E27FC236}">
                <a16:creationId xmlns:a16="http://schemas.microsoft.com/office/drawing/2014/main" id="{D5749075-DAD8-4D5D-ACCD-349DCC9690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C2E5FB51-C831-47C7-B049-F459C45002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6A026-3459-4A19-9EEC-E89697BC7C7B}" type="slidenum">
              <a:rPr lang="es-ES" smtClean="0"/>
              <a:t>‹Nº›</a:t>
            </a:fld>
            <a:endParaRPr lang="es-ES"/>
          </a:p>
        </p:txBody>
      </p:sp>
    </p:spTree>
    <p:extLst>
      <p:ext uri="{BB962C8B-B14F-4D97-AF65-F5344CB8AC3E}">
        <p14:creationId xmlns:p14="http://schemas.microsoft.com/office/powerpoint/2010/main" val="2803733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mailto:jspijker@ced.uab.es"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jspijker@ced.uab.es" TargetMode="External"/><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FD42F69-67BB-4501-9B31-E3052AEDC5D5}"/>
              </a:ext>
            </a:extLst>
          </p:cNvPr>
          <p:cNvSpPr/>
          <p:nvPr/>
        </p:nvSpPr>
        <p:spPr>
          <a:xfrm>
            <a:off x="1108364" y="1046218"/>
            <a:ext cx="10086109" cy="2964914"/>
          </a:xfrm>
          <a:prstGeom prst="rect">
            <a:avLst/>
          </a:prstGeom>
        </p:spPr>
        <p:txBody>
          <a:bodyPr wrap="square">
            <a:spAutoFit/>
          </a:bodyPr>
          <a:lstStyle/>
          <a:p>
            <a:r>
              <a:rPr lang="en-US" sz="2800" b="1" dirty="0"/>
              <a:t>The contribution of obesity to life expectancy with and without cardiovascular diseases by sex, education, and autonomous communities in Spain</a:t>
            </a:r>
          </a:p>
          <a:p>
            <a:endParaRPr lang="en-US" sz="2800" dirty="0"/>
          </a:p>
          <a:p>
            <a:r>
              <a:rPr lang="en-US" sz="2800" dirty="0"/>
              <a:t>Jeroen Spijker</a:t>
            </a:r>
            <a:r>
              <a:rPr lang="en-US" sz="2800" baseline="30000" dirty="0"/>
              <a:t>1,2*</a:t>
            </a:r>
            <a:r>
              <a:rPr lang="en-US" sz="2800" dirty="0"/>
              <a:t>, Jordi Gumà</a:t>
            </a:r>
            <a:r>
              <a:rPr lang="en-US" sz="2800" baseline="30000" dirty="0"/>
              <a:t>2</a:t>
            </a:r>
            <a:r>
              <a:rPr lang="en-US" sz="2800" dirty="0"/>
              <a:t>, </a:t>
            </a:r>
            <a:r>
              <a:rPr lang="en-US" sz="2800" dirty="0" err="1"/>
              <a:t>Aïda</a:t>
            </a:r>
            <a:r>
              <a:rPr lang="en-US" sz="2800" dirty="0"/>
              <a:t> Solé-Auró</a:t>
            </a:r>
            <a:r>
              <a:rPr lang="en-US" sz="2800" baseline="30000" dirty="0"/>
              <a:t>3</a:t>
            </a:r>
            <a:r>
              <a:rPr lang="en-US" sz="2800" dirty="0"/>
              <a:t>, </a:t>
            </a:r>
            <a:r>
              <a:rPr lang="en-US" sz="2800" dirty="0" err="1"/>
              <a:t>Sergi</a:t>
            </a:r>
            <a:r>
              <a:rPr lang="en-US" sz="2800" dirty="0"/>
              <a:t> Trias</a:t>
            </a:r>
            <a:r>
              <a:rPr lang="en-US" sz="2800" baseline="30000" dirty="0"/>
              <a:t>2</a:t>
            </a:r>
            <a:r>
              <a:rPr lang="en-US" sz="2800" dirty="0"/>
              <a:t>, </a:t>
            </a:r>
            <a:r>
              <a:rPr lang="en-US" sz="2800" dirty="0" err="1"/>
              <a:t>Iñaki</a:t>
            </a:r>
            <a:r>
              <a:rPr lang="en-US" sz="2800" dirty="0"/>
              <a:t> Permanyer</a:t>
            </a:r>
            <a:r>
              <a:rPr lang="en-US" sz="2800" baseline="30000" dirty="0"/>
              <a:t>2</a:t>
            </a:r>
          </a:p>
          <a:p>
            <a:endParaRPr lang="en-US" sz="2800" baseline="30000" dirty="0"/>
          </a:p>
        </p:txBody>
      </p:sp>
      <p:sp>
        <p:nvSpPr>
          <p:cNvPr id="5" name="Rectángulo 4">
            <a:extLst>
              <a:ext uri="{FF2B5EF4-FFF2-40B4-BE49-F238E27FC236}">
                <a16:creationId xmlns:a16="http://schemas.microsoft.com/office/drawing/2014/main" id="{EC4B195C-6DE8-49D6-B237-3A94843218A6}"/>
              </a:ext>
            </a:extLst>
          </p:cNvPr>
          <p:cNvSpPr/>
          <p:nvPr/>
        </p:nvSpPr>
        <p:spPr>
          <a:xfrm>
            <a:off x="1117603" y="3832866"/>
            <a:ext cx="8460506" cy="1938992"/>
          </a:xfrm>
          <a:prstGeom prst="rect">
            <a:avLst/>
          </a:prstGeom>
        </p:spPr>
        <p:txBody>
          <a:bodyPr wrap="square">
            <a:spAutoFit/>
          </a:bodyPr>
          <a:lstStyle/>
          <a:p>
            <a:r>
              <a:rPr lang="en-US" sz="2400" baseline="30000" dirty="0"/>
              <a:t>1</a:t>
            </a:r>
            <a:r>
              <a:rPr lang="en-US" sz="2400" dirty="0"/>
              <a:t>Universitat </a:t>
            </a:r>
            <a:r>
              <a:rPr lang="en-US" sz="2400" dirty="0" err="1"/>
              <a:t>Internacional</a:t>
            </a:r>
            <a:r>
              <a:rPr lang="en-US" sz="2400" dirty="0"/>
              <a:t> de Catalunya</a:t>
            </a:r>
          </a:p>
          <a:p>
            <a:r>
              <a:rPr lang="en-US" sz="2400" baseline="30000" dirty="0"/>
              <a:t>2</a:t>
            </a:r>
            <a:r>
              <a:rPr lang="en-US" sz="2400" dirty="0"/>
              <a:t>Centre </a:t>
            </a:r>
            <a:r>
              <a:rPr lang="en-US" sz="2400" dirty="0" err="1"/>
              <a:t>d’Estudis</a:t>
            </a:r>
            <a:r>
              <a:rPr lang="en-US" sz="2400" dirty="0"/>
              <a:t> </a:t>
            </a:r>
            <a:r>
              <a:rPr lang="en-US" sz="2400" dirty="0" err="1"/>
              <a:t>Demogràfics</a:t>
            </a:r>
            <a:r>
              <a:rPr lang="en-US" sz="2400" dirty="0"/>
              <a:t>-CERCA</a:t>
            </a:r>
          </a:p>
          <a:p>
            <a:r>
              <a:rPr lang="en-US" sz="2400" baseline="30000" dirty="0"/>
              <a:t>3</a:t>
            </a:r>
            <a:r>
              <a:rPr lang="en-US" sz="2400" dirty="0"/>
              <a:t>Universitat </a:t>
            </a:r>
            <a:r>
              <a:rPr lang="en-US" sz="2400" dirty="0" err="1"/>
              <a:t>Pompeu</a:t>
            </a:r>
            <a:r>
              <a:rPr lang="en-US" sz="2400" dirty="0"/>
              <a:t> </a:t>
            </a:r>
            <a:r>
              <a:rPr lang="en-US" sz="2400" dirty="0" err="1"/>
              <a:t>Fabra</a:t>
            </a:r>
            <a:endParaRPr lang="en-US" sz="2400" dirty="0"/>
          </a:p>
          <a:p>
            <a:endParaRPr lang="en-US" sz="2400" dirty="0"/>
          </a:p>
          <a:p>
            <a:r>
              <a:rPr lang="en-US" sz="2400" dirty="0"/>
              <a:t>*corresponding author: </a:t>
            </a:r>
            <a:r>
              <a:rPr lang="en-US" sz="2400" dirty="0">
                <a:hlinkClick r:id="rId2"/>
              </a:rPr>
              <a:t>jspijker@ced.uab.es</a:t>
            </a:r>
            <a:r>
              <a:rPr lang="en-US" sz="2400" dirty="0"/>
              <a:t>          </a:t>
            </a:r>
            <a:r>
              <a:rPr lang="en-US" sz="2400" dirty="0">
                <a:solidFill>
                  <a:srgbClr val="7030A0"/>
                </a:solidFill>
              </a:rPr>
              <a:t>@</a:t>
            </a:r>
            <a:r>
              <a:rPr lang="en-US" sz="2400" dirty="0" err="1">
                <a:solidFill>
                  <a:srgbClr val="7030A0"/>
                </a:solidFill>
              </a:rPr>
              <a:t>popageing</a:t>
            </a:r>
            <a:endParaRPr lang="en-US" sz="2400" dirty="0">
              <a:solidFill>
                <a:srgbClr val="7030A0"/>
              </a:solidFill>
            </a:endParaRPr>
          </a:p>
        </p:txBody>
      </p:sp>
      <p:pic>
        <p:nvPicPr>
          <p:cNvPr id="6" name="Imagen 5">
            <a:extLst>
              <a:ext uri="{FF2B5EF4-FFF2-40B4-BE49-F238E27FC236}">
                <a16:creationId xmlns:a16="http://schemas.microsoft.com/office/drawing/2014/main" id="{BE07FD61-ED2B-45DF-9282-9609844995A6}"/>
              </a:ext>
            </a:extLst>
          </p:cNvPr>
          <p:cNvPicPr>
            <a:picLocks noChangeAspect="1"/>
          </p:cNvPicPr>
          <p:nvPr/>
        </p:nvPicPr>
        <p:blipFill>
          <a:blip r:embed="rId3"/>
          <a:stretch>
            <a:fillRect/>
          </a:stretch>
        </p:blipFill>
        <p:spPr>
          <a:xfrm>
            <a:off x="6828847" y="5343811"/>
            <a:ext cx="400050" cy="409575"/>
          </a:xfrm>
          <a:prstGeom prst="rect">
            <a:avLst/>
          </a:prstGeom>
        </p:spPr>
      </p:pic>
      <p:pic>
        <p:nvPicPr>
          <p:cNvPr id="7" name="Picture 6" descr="logoCED2.jpg">
            <a:extLst>
              <a:ext uri="{FF2B5EF4-FFF2-40B4-BE49-F238E27FC236}">
                <a16:creationId xmlns:a16="http://schemas.microsoft.com/office/drawing/2014/main" id="{4B7822E9-7111-4100-8295-FDDA546DACA7}"/>
              </a:ext>
            </a:extLst>
          </p:cNvPr>
          <p:cNvPicPr>
            <a:picLocks noChangeAspect="1"/>
          </p:cNvPicPr>
          <p:nvPr/>
        </p:nvPicPr>
        <p:blipFill rotWithShape="1">
          <a:blip r:embed="rId4">
            <a:extLst>
              <a:ext uri="{28A0092B-C50C-407E-A947-70E740481C1C}">
                <a14:useLocalDpi xmlns:a14="http://schemas.microsoft.com/office/drawing/2010/main" val="0"/>
              </a:ext>
            </a:extLst>
          </a:blip>
          <a:srcRect l="11800" t="19876" r="7560" b="26843"/>
          <a:stretch/>
        </p:blipFill>
        <p:spPr>
          <a:xfrm>
            <a:off x="10100310" y="6062464"/>
            <a:ext cx="2048256" cy="676665"/>
          </a:xfrm>
          <a:prstGeom prst="rect">
            <a:avLst/>
          </a:prstGeom>
        </p:spPr>
      </p:pic>
      <p:pic>
        <p:nvPicPr>
          <p:cNvPr id="8" name="Picture 4">
            <a:extLst>
              <a:ext uri="{FF2B5EF4-FFF2-40B4-BE49-F238E27FC236}">
                <a16:creationId xmlns:a16="http://schemas.microsoft.com/office/drawing/2014/main" id="{8D41D0AF-6FF3-4824-944F-B9D7FC4593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2264" y="5298207"/>
            <a:ext cx="1183205" cy="6228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nternational University of Catalonia ...">
            <a:extLst>
              <a:ext uri="{FF2B5EF4-FFF2-40B4-BE49-F238E27FC236}">
                <a16:creationId xmlns:a16="http://schemas.microsoft.com/office/drawing/2014/main" id="{C106C087-0F97-4618-AE73-66FA930604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17058" y="3684590"/>
            <a:ext cx="681759" cy="6909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niversitat Pompeu Fabra - Club GLOBALS">
            <a:extLst>
              <a:ext uri="{FF2B5EF4-FFF2-40B4-BE49-F238E27FC236}">
                <a16:creationId xmlns:a16="http://schemas.microsoft.com/office/drawing/2014/main" id="{18575304-580B-458E-961C-0007375F38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67310" y="4446236"/>
            <a:ext cx="781256" cy="7812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entro Internacional sobre el Envejecimiento">
            <a:extLst>
              <a:ext uri="{FF2B5EF4-FFF2-40B4-BE49-F238E27FC236}">
                <a16:creationId xmlns:a16="http://schemas.microsoft.com/office/drawing/2014/main" id="{1D3254CD-5694-47DA-838F-212026BBFB6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82" t="-2376" r="17682" b="2376"/>
          <a:stretch/>
        </p:blipFill>
        <p:spPr bwMode="auto">
          <a:xfrm>
            <a:off x="11194473" y="2459457"/>
            <a:ext cx="954093" cy="1208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727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902A085-E686-4F95-BFDC-ECE4A18EA685}"/>
              </a:ext>
            </a:extLst>
          </p:cNvPr>
          <p:cNvSpPr txBox="1"/>
          <p:nvPr/>
        </p:nvSpPr>
        <p:spPr>
          <a:xfrm>
            <a:off x="8626764" y="1435909"/>
            <a:ext cx="1440873" cy="523220"/>
          </a:xfrm>
          <a:prstGeom prst="rect">
            <a:avLst/>
          </a:prstGeom>
          <a:noFill/>
        </p:spPr>
        <p:txBody>
          <a:bodyPr wrap="square" rtlCol="0">
            <a:spAutoFit/>
          </a:bodyPr>
          <a:lstStyle/>
          <a:p>
            <a:r>
              <a:rPr lang="es-ES" sz="2800" b="1" dirty="0" err="1"/>
              <a:t>Women</a:t>
            </a:r>
            <a:endParaRPr lang="es-ES" sz="2800" b="1" dirty="0"/>
          </a:p>
        </p:txBody>
      </p:sp>
      <p:sp>
        <p:nvSpPr>
          <p:cNvPr id="5" name="CuadroTexto 4">
            <a:extLst>
              <a:ext uri="{FF2B5EF4-FFF2-40B4-BE49-F238E27FC236}">
                <a16:creationId xmlns:a16="http://schemas.microsoft.com/office/drawing/2014/main" id="{810B8DBD-DE34-433F-B60A-A1C253B5393A}"/>
              </a:ext>
            </a:extLst>
          </p:cNvPr>
          <p:cNvSpPr txBox="1"/>
          <p:nvPr/>
        </p:nvSpPr>
        <p:spPr>
          <a:xfrm>
            <a:off x="2821694" y="1431293"/>
            <a:ext cx="1440873" cy="523220"/>
          </a:xfrm>
          <a:prstGeom prst="rect">
            <a:avLst/>
          </a:prstGeom>
          <a:noFill/>
        </p:spPr>
        <p:txBody>
          <a:bodyPr wrap="square" rtlCol="0">
            <a:spAutoFit/>
          </a:bodyPr>
          <a:lstStyle/>
          <a:p>
            <a:r>
              <a:rPr lang="es-ES" sz="2800" b="1" dirty="0" err="1"/>
              <a:t>Men</a:t>
            </a:r>
            <a:endParaRPr lang="es-ES" sz="2800" b="1" dirty="0"/>
          </a:p>
        </p:txBody>
      </p:sp>
      <p:pic>
        <p:nvPicPr>
          <p:cNvPr id="8" name="Imagen 7">
            <a:extLst>
              <a:ext uri="{FF2B5EF4-FFF2-40B4-BE49-F238E27FC236}">
                <a16:creationId xmlns:a16="http://schemas.microsoft.com/office/drawing/2014/main" id="{48558B4B-68D0-4DA6-B4D5-7F78162FCFE9}"/>
              </a:ext>
            </a:extLst>
          </p:cNvPr>
          <p:cNvPicPr>
            <a:picLocks noChangeAspect="1"/>
          </p:cNvPicPr>
          <p:nvPr/>
        </p:nvPicPr>
        <p:blipFill>
          <a:blip r:embed="rId3"/>
          <a:stretch>
            <a:fillRect/>
          </a:stretch>
        </p:blipFill>
        <p:spPr>
          <a:xfrm>
            <a:off x="6120000" y="1800001"/>
            <a:ext cx="5777179" cy="4295851"/>
          </a:xfrm>
          <a:prstGeom prst="rect">
            <a:avLst/>
          </a:prstGeom>
        </p:spPr>
      </p:pic>
      <p:pic>
        <p:nvPicPr>
          <p:cNvPr id="10" name="Imagen 9">
            <a:extLst>
              <a:ext uri="{FF2B5EF4-FFF2-40B4-BE49-F238E27FC236}">
                <a16:creationId xmlns:a16="http://schemas.microsoft.com/office/drawing/2014/main" id="{4DA244DF-66CA-4CEC-AD89-C88E2D9BB758}"/>
              </a:ext>
            </a:extLst>
          </p:cNvPr>
          <p:cNvPicPr>
            <a:picLocks noChangeAspect="1"/>
          </p:cNvPicPr>
          <p:nvPr/>
        </p:nvPicPr>
        <p:blipFill>
          <a:blip r:embed="rId4"/>
          <a:stretch>
            <a:fillRect/>
          </a:stretch>
        </p:blipFill>
        <p:spPr>
          <a:xfrm>
            <a:off x="180000" y="1800000"/>
            <a:ext cx="5760000" cy="4283077"/>
          </a:xfrm>
          <a:prstGeom prst="rect">
            <a:avLst/>
          </a:prstGeom>
        </p:spPr>
      </p:pic>
      <p:sp>
        <p:nvSpPr>
          <p:cNvPr id="11" name="CuadroTexto 10">
            <a:extLst>
              <a:ext uri="{FF2B5EF4-FFF2-40B4-BE49-F238E27FC236}">
                <a16:creationId xmlns:a16="http://schemas.microsoft.com/office/drawing/2014/main" id="{7CC9C65C-6A48-49DE-9AAA-B7FD2EFBD172}"/>
              </a:ext>
            </a:extLst>
          </p:cNvPr>
          <p:cNvSpPr txBox="1"/>
          <p:nvPr/>
        </p:nvSpPr>
        <p:spPr>
          <a:xfrm>
            <a:off x="4683480" y="6332161"/>
            <a:ext cx="4663720" cy="430887"/>
          </a:xfrm>
          <a:prstGeom prst="rect">
            <a:avLst/>
          </a:prstGeom>
          <a:noFill/>
        </p:spPr>
        <p:txBody>
          <a:bodyPr wrap="square" rtlCol="0">
            <a:spAutoFit/>
          </a:bodyPr>
          <a:lstStyle/>
          <a:p>
            <a:r>
              <a:rPr lang="es-ES" sz="2200" dirty="0" err="1"/>
              <a:t>Ages</a:t>
            </a:r>
            <a:r>
              <a:rPr lang="es-ES" sz="2200" dirty="0"/>
              <a:t> 35-84. </a:t>
            </a:r>
            <a:r>
              <a:rPr lang="es-ES" sz="2200" dirty="0" err="1"/>
              <a:t>Spain</a:t>
            </a:r>
            <a:r>
              <a:rPr lang="es-ES" sz="2200" dirty="0"/>
              <a:t> 2017/2019-20</a:t>
            </a:r>
          </a:p>
        </p:txBody>
      </p:sp>
      <p:sp>
        <p:nvSpPr>
          <p:cNvPr id="12" name="Text Box 5">
            <a:extLst>
              <a:ext uri="{FF2B5EF4-FFF2-40B4-BE49-F238E27FC236}">
                <a16:creationId xmlns:a16="http://schemas.microsoft.com/office/drawing/2014/main" id="{6D73BD2C-43B1-457C-AC02-E39476DAB3EC}"/>
              </a:ext>
            </a:extLst>
          </p:cNvPr>
          <p:cNvSpPr txBox="1">
            <a:spLocks noChangeArrowheads="1"/>
          </p:cNvSpPr>
          <p:nvPr/>
        </p:nvSpPr>
        <p:spPr bwMode="auto">
          <a:xfrm>
            <a:off x="1064026" y="647465"/>
            <a:ext cx="10440000" cy="700783"/>
          </a:xfrm>
          <a:prstGeom prst="rect">
            <a:avLst/>
          </a:prstGeom>
          <a:solidFill>
            <a:srgbClr val="7030A0"/>
          </a:solidFill>
          <a:ln w="9525">
            <a:noFill/>
            <a:miter lim="800000"/>
            <a:headEnd/>
            <a:tailEnd/>
          </a:ln>
          <a:effectLst>
            <a:innerShdw blurRad="63500" dist="50800" dir="5400000">
              <a:prstClr val="black">
                <a:alpha val="50000"/>
              </a:prstClr>
            </a:innerShdw>
          </a:effectLst>
        </p:spPr>
        <p:txBody>
          <a:bodyPr wrap="square" lIns="145365" tIns="72683" rIns="145365" bIns="72683" anchor="ctr">
            <a:spAutoFit/>
          </a:bodyPr>
          <a:lstStyle/>
          <a:p>
            <a:pPr algn="ctr" defTabSz="3487697">
              <a:spcBef>
                <a:spcPct val="50000"/>
              </a:spcBef>
            </a:pPr>
            <a:r>
              <a:rPr lang="en-US" sz="3600" b="1" dirty="0">
                <a:solidFill>
                  <a:schemeClr val="bg1"/>
                </a:solidFill>
                <a:latin typeface="Arial" panose="020B0604020202020204" pitchFamily="34" charset="0"/>
                <a:cs typeface="Arial" panose="020B0604020202020204" pitchFamily="34" charset="0"/>
              </a:rPr>
              <a:t>Results – % overweight by sex and CCAA</a:t>
            </a:r>
          </a:p>
        </p:txBody>
      </p:sp>
      <p:sp>
        <p:nvSpPr>
          <p:cNvPr id="4" name="CuadroTexto 3">
            <a:extLst>
              <a:ext uri="{FF2B5EF4-FFF2-40B4-BE49-F238E27FC236}">
                <a16:creationId xmlns:a16="http://schemas.microsoft.com/office/drawing/2014/main" id="{D308BCC7-2DF9-4549-A0ED-88E9CB6FF6EC}"/>
              </a:ext>
            </a:extLst>
          </p:cNvPr>
          <p:cNvSpPr txBox="1"/>
          <p:nvPr/>
        </p:nvSpPr>
        <p:spPr>
          <a:xfrm>
            <a:off x="5826826" y="4687589"/>
            <a:ext cx="833120" cy="692497"/>
          </a:xfrm>
          <a:prstGeom prst="rect">
            <a:avLst/>
          </a:prstGeom>
          <a:noFill/>
        </p:spPr>
        <p:txBody>
          <a:bodyPr wrap="square" rtlCol="0">
            <a:spAutoFit/>
          </a:bodyPr>
          <a:lstStyle/>
          <a:p>
            <a:r>
              <a:rPr lang="es-ES" sz="1300" dirty="0">
                <a:latin typeface="Times New Roman" panose="02020603050405020304" pitchFamily="18" charset="0"/>
                <a:cs typeface="Times New Roman" panose="02020603050405020304" pitchFamily="18" charset="0"/>
              </a:rPr>
              <a:t>(6)</a:t>
            </a:r>
          </a:p>
          <a:p>
            <a:r>
              <a:rPr lang="es-ES" sz="1300" dirty="0">
                <a:latin typeface="Times New Roman" panose="02020603050405020304" pitchFamily="18" charset="0"/>
                <a:cs typeface="Times New Roman" panose="02020603050405020304" pitchFamily="18" charset="0"/>
              </a:rPr>
              <a:t>(5)</a:t>
            </a:r>
          </a:p>
          <a:p>
            <a:r>
              <a:rPr lang="es-ES" sz="1300" dirty="0">
                <a:latin typeface="Times New Roman" panose="02020603050405020304" pitchFamily="18" charset="0"/>
                <a:cs typeface="Times New Roman" panose="02020603050405020304" pitchFamily="18" charset="0"/>
              </a:rPr>
              <a:t>(6)</a:t>
            </a:r>
          </a:p>
        </p:txBody>
      </p:sp>
      <p:sp>
        <p:nvSpPr>
          <p:cNvPr id="13" name="CuadroTexto 12">
            <a:extLst>
              <a:ext uri="{FF2B5EF4-FFF2-40B4-BE49-F238E27FC236}">
                <a16:creationId xmlns:a16="http://schemas.microsoft.com/office/drawing/2014/main" id="{D0FC072D-F32A-47D5-8064-BE0933A287D7}"/>
              </a:ext>
            </a:extLst>
          </p:cNvPr>
          <p:cNvSpPr txBox="1"/>
          <p:nvPr/>
        </p:nvSpPr>
        <p:spPr>
          <a:xfrm>
            <a:off x="11811066" y="4697749"/>
            <a:ext cx="833120" cy="692497"/>
          </a:xfrm>
          <a:prstGeom prst="rect">
            <a:avLst/>
          </a:prstGeom>
          <a:noFill/>
        </p:spPr>
        <p:txBody>
          <a:bodyPr wrap="square" rtlCol="0">
            <a:spAutoFit/>
          </a:bodyPr>
          <a:lstStyle/>
          <a:p>
            <a:r>
              <a:rPr lang="es-ES" sz="1300" dirty="0">
                <a:latin typeface="Times New Roman" panose="02020603050405020304" pitchFamily="18" charset="0"/>
                <a:cs typeface="Times New Roman" panose="02020603050405020304" pitchFamily="18" charset="0"/>
              </a:rPr>
              <a:t>(6)</a:t>
            </a:r>
          </a:p>
          <a:p>
            <a:r>
              <a:rPr lang="es-ES" sz="1300" dirty="0">
                <a:latin typeface="Times New Roman" panose="02020603050405020304" pitchFamily="18" charset="0"/>
                <a:cs typeface="Times New Roman" panose="02020603050405020304" pitchFamily="18" charset="0"/>
              </a:rPr>
              <a:t>(5)</a:t>
            </a:r>
          </a:p>
          <a:p>
            <a:r>
              <a:rPr lang="es-ES" sz="1300" dirty="0">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1424276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902A085-E686-4F95-BFDC-ECE4A18EA685}"/>
              </a:ext>
            </a:extLst>
          </p:cNvPr>
          <p:cNvSpPr txBox="1"/>
          <p:nvPr/>
        </p:nvSpPr>
        <p:spPr>
          <a:xfrm>
            <a:off x="8626764" y="1433735"/>
            <a:ext cx="1440873" cy="523220"/>
          </a:xfrm>
          <a:prstGeom prst="rect">
            <a:avLst/>
          </a:prstGeom>
          <a:noFill/>
        </p:spPr>
        <p:txBody>
          <a:bodyPr wrap="square" rtlCol="0">
            <a:spAutoFit/>
          </a:bodyPr>
          <a:lstStyle/>
          <a:p>
            <a:r>
              <a:rPr lang="es-ES" sz="2800" b="1" dirty="0" err="1"/>
              <a:t>Women</a:t>
            </a:r>
            <a:endParaRPr lang="es-ES" sz="2800" b="1" dirty="0"/>
          </a:p>
        </p:txBody>
      </p:sp>
      <p:sp>
        <p:nvSpPr>
          <p:cNvPr id="5" name="CuadroTexto 4">
            <a:extLst>
              <a:ext uri="{FF2B5EF4-FFF2-40B4-BE49-F238E27FC236}">
                <a16:creationId xmlns:a16="http://schemas.microsoft.com/office/drawing/2014/main" id="{810B8DBD-DE34-433F-B60A-A1C253B5393A}"/>
              </a:ext>
            </a:extLst>
          </p:cNvPr>
          <p:cNvSpPr txBox="1"/>
          <p:nvPr/>
        </p:nvSpPr>
        <p:spPr>
          <a:xfrm>
            <a:off x="2821694" y="1429119"/>
            <a:ext cx="1440873" cy="523220"/>
          </a:xfrm>
          <a:prstGeom prst="rect">
            <a:avLst/>
          </a:prstGeom>
          <a:noFill/>
        </p:spPr>
        <p:txBody>
          <a:bodyPr wrap="square" rtlCol="0">
            <a:spAutoFit/>
          </a:bodyPr>
          <a:lstStyle/>
          <a:p>
            <a:r>
              <a:rPr lang="es-ES" sz="2800" b="1" dirty="0" err="1"/>
              <a:t>Men</a:t>
            </a:r>
            <a:endParaRPr lang="es-ES" sz="2800" b="1" dirty="0"/>
          </a:p>
        </p:txBody>
      </p:sp>
      <p:pic>
        <p:nvPicPr>
          <p:cNvPr id="7" name="Imagen 6">
            <a:extLst>
              <a:ext uri="{FF2B5EF4-FFF2-40B4-BE49-F238E27FC236}">
                <a16:creationId xmlns:a16="http://schemas.microsoft.com/office/drawing/2014/main" id="{8591DA57-D98F-401B-B049-7F5E7CADCC8D}"/>
              </a:ext>
            </a:extLst>
          </p:cNvPr>
          <p:cNvPicPr>
            <a:picLocks noChangeAspect="1"/>
          </p:cNvPicPr>
          <p:nvPr/>
        </p:nvPicPr>
        <p:blipFill>
          <a:blip r:embed="rId2"/>
          <a:stretch>
            <a:fillRect/>
          </a:stretch>
        </p:blipFill>
        <p:spPr>
          <a:xfrm>
            <a:off x="180000" y="1800001"/>
            <a:ext cx="5777179" cy="4295851"/>
          </a:xfrm>
          <a:prstGeom prst="rect">
            <a:avLst/>
          </a:prstGeom>
        </p:spPr>
      </p:pic>
      <p:pic>
        <p:nvPicPr>
          <p:cNvPr id="8" name="Imagen 7">
            <a:extLst>
              <a:ext uri="{FF2B5EF4-FFF2-40B4-BE49-F238E27FC236}">
                <a16:creationId xmlns:a16="http://schemas.microsoft.com/office/drawing/2014/main" id="{66CD4A64-7ECB-40BA-80F2-51F0481155DA}"/>
              </a:ext>
            </a:extLst>
          </p:cNvPr>
          <p:cNvPicPr>
            <a:picLocks noChangeAspect="1"/>
          </p:cNvPicPr>
          <p:nvPr/>
        </p:nvPicPr>
        <p:blipFill>
          <a:blip r:embed="rId3"/>
          <a:stretch>
            <a:fillRect/>
          </a:stretch>
        </p:blipFill>
        <p:spPr>
          <a:xfrm>
            <a:off x="6120000" y="1800000"/>
            <a:ext cx="5777179" cy="4295851"/>
          </a:xfrm>
          <a:prstGeom prst="rect">
            <a:avLst/>
          </a:prstGeom>
        </p:spPr>
      </p:pic>
      <p:sp>
        <p:nvSpPr>
          <p:cNvPr id="9" name="Text Box 5">
            <a:extLst>
              <a:ext uri="{FF2B5EF4-FFF2-40B4-BE49-F238E27FC236}">
                <a16:creationId xmlns:a16="http://schemas.microsoft.com/office/drawing/2014/main" id="{0D13581A-1D31-4B9F-BFEA-FD7458E4BE46}"/>
              </a:ext>
            </a:extLst>
          </p:cNvPr>
          <p:cNvSpPr txBox="1">
            <a:spLocks noChangeArrowheads="1"/>
          </p:cNvSpPr>
          <p:nvPr/>
        </p:nvSpPr>
        <p:spPr bwMode="auto">
          <a:xfrm>
            <a:off x="1064026" y="647465"/>
            <a:ext cx="10440000" cy="700783"/>
          </a:xfrm>
          <a:prstGeom prst="rect">
            <a:avLst/>
          </a:prstGeom>
          <a:solidFill>
            <a:srgbClr val="7030A0"/>
          </a:solidFill>
          <a:ln w="9525">
            <a:noFill/>
            <a:miter lim="800000"/>
            <a:headEnd/>
            <a:tailEnd/>
          </a:ln>
          <a:effectLst>
            <a:innerShdw blurRad="63500" dist="50800" dir="5400000">
              <a:prstClr val="black">
                <a:alpha val="50000"/>
              </a:prstClr>
            </a:innerShdw>
          </a:effectLst>
        </p:spPr>
        <p:txBody>
          <a:bodyPr wrap="square" lIns="145365" tIns="72683" rIns="145365" bIns="72683" anchor="ctr">
            <a:spAutoFit/>
          </a:bodyPr>
          <a:lstStyle/>
          <a:p>
            <a:pPr algn="ctr" defTabSz="3487697">
              <a:spcBef>
                <a:spcPct val="50000"/>
              </a:spcBef>
            </a:pPr>
            <a:r>
              <a:rPr lang="en-US" sz="3600" b="1" dirty="0">
                <a:solidFill>
                  <a:schemeClr val="bg1"/>
                </a:solidFill>
                <a:latin typeface="Arial" panose="020B0604020202020204" pitchFamily="34" charset="0"/>
                <a:cs typeface="Arial" panose="020B0604020202020204" pitchFamily="34" charset="0"/>
              </a:rPr>
              <a:t>Results – % obesity by sex and CCAA</a:t>
            </a:r>
          </a:p>
        </p:txBody>
      </p:sp>
      <p:sp>
        <p:nvSpPr>
          <p:cNvPr id="11" name="CuadroTexto 10">
            <a:extLst>
              <a:ext uri="{FF2B5EF4-FFF2-40B4-BE49-F238E27FC236}">
                <a16:creationId xmlns:a16="http://schemas.microsoft.com/office/drawing/2014/main" id="{FD774E90-B579-4E85-8515-CD99BE395FF6}"/>
              </a:ext>
            </a:extLst>
          </p:cNvPr>
          <p:cNvSpPr txBox="1"/>
          <p:nvPr/>
        </p:nvSpPr>
        <p:spPr>
          <a:xfrm>
            <a:off x="5836986" y="4687589"/>
            <a:ext cx="833120" cy="692497"/>
          </a:xfrm>
          <a:prstGeom prst="rect">
            <a:avLst/>
          </a:prstGeom>
          <a:noFill/>
        </p:spPr>
        <p:txBody>
          <a:bodyPr wrap="square" rtlCol="0">
            <a:spAutoFit/>
          </a:bodyPr>
          <a:lstStyle/>
          <a:p>
            <a:r>
              <a:rPr lang="es-ES" sz="1300" dirty="0">
                <a:latin typeface="Times New Roman" panose="02020603050405020304" pitchFamily="18" charset="0"/>
                <a:cs typeface="Times New Roman" panose="02020603050405020304" pitchFamily="18" charset="0"/>
              </a:rPr>
              <a:t>(6)</a:t>
            </a:r>
          </a:p>
          <a:p>
            <a:r>
              <a:rPr lang="es-ES" sz="1300" dirty="0">
                <a:latin typeface="Times New Roman" panose="02020603050405020304" pitchFamily="18" charset="0"/>
                <a:cs typeface="Times New Roman" panose="02020603050405020304" pitchFamily="18" charset="0"/>
              </a:rPr>
              <a:t>(5)</a:t>
            </a:r>
          </a:p>
          <a:p>
            <a:r>
              <a:rPr lang="es-ES" sz="1300" dirty="0">
                <a:latin typeface="Times New Roman" panose="02020603050405020304" pitchFamily="18" charset="0"/>
                <a:cs typeface="Times New Roman" panose="02020603050405020304" pitchFamily="18" charset="0"/>
              </a:rPr>
              <a:t>(6)</a:t>
            </a:r>
          </a:p>
        </p:txBody>
      </p:sp>
      <p:sp>
        <p:nvSpPr>
          <p:cNvPr id="12" name="CuadroTexto 11">
            <a:extLst>
              <a:ext uri="{FF2B5EF4-FFF2-40B4-BE49-F238E27FC236}">
                <a16:creationId xmlns:a16="http://schemas.microsoft.com/office/drawing/2014/main" id="{4E2DCB72-2495-4171-A297-D9B92B61FC91}"/>
              </a:ext>
            </a:extLst>
          </p:cNvPr>
          <p:cNvSpPr txBox="1"/>
          <p:nvPr/>
        </p:nvSpPr>
        <p:spPr>
          <a:xfrm>
            <a:off x="11811066" y="4697749"/>
            <a:ext cx="833120" cy="692497"/>
          </a:xfrm>
          <a:prstGeom prst="rect">
            <a:avLst/>
          </a:prstGeom>
          <a:noFill/>
        </p:spPr>
        <p:txBody>
          <a:bodyPr wrap="square" rtlCol="0">
            <a:spAutoFit/>
          </a:bodyPr>
          <a:lstStyle/>
          <a:p>
            <a:r>
              <a:rPr lang="es-ES" sz="1300" dirty="0">
                <a:latin typeface="Times New Roman" panose="02020603050405020304" pitchFamily="18" charset="0"/>
                <a:cs typeface="Times New Roman" panose="02020603050405020304" pitchFamily="18" charset="0"/>
              </a:rPr>
              <a:t>(6)</a:t>
            </a:r>
          </a:p>
          <a:p>
            <a:r>
              <a:rPr lang="es-ES" sz="1300" dirty="0">
                <a:latin typeface="Times New Roman" panose="02020603050405020304" pitchFamily="18" charset="0"/>
                <a:cs typeface="Times New Roman" panose="02020603050405020304" pitchFamily="18" charset="0"/>
              </a:rPr>
              <a:t>(5)</a:t>
            </a:r>
          </a:p>
          <a:p>
            <a:r>
              <a:rPr lang="es-ES" sz="1300" dirty="0">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322811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2316923B-146E-432B-AA6A-93A6881431C9}"/>
              </a:ext>
            </a:extLst>
          </p:cNvPr>
          <p:cNvPicPr>
            <a:picLocks noChangeAspect="1"/>
          </p:cNvPicPr>
          <p:nvPr/>
        </p:nvPicPr>
        <p:blipFill>
          <a:blip r:embed="rId2"/>
          <a:stretch>
            <a:fillRect/>
          </a:stretch>
        </p:blipFill>
        <p:spPr>
          <a:xfrm>
            <a:off x="180000" y="1800000"/>
            <a:ext cx="5777179" cy="4295851"/>
          </a:xfrm>
          <a:prstGeom prst="rect">
            <a:avLst/>
          </a:prstGeom>
        </p:spPr>
      </p:pic>
      <p:pic>
        <p:nvPicPr>
          <p:cNvPr id="2" name="Imagen 1">
            <a:extLst>
              <a:ext uri="{FF2B5EF4-FFF2-40B4-BE49-F238E27FC236}">
                <a16:creationId xmlns:a16="http://schemas.microsoft.com/office/drawing/2014/main" id="{598045C4-8E86-44CF-B85A-9E14438D35ED}"/>
              </a:ext>
            </a:extLst>
          </p:cNvPr>
          <p:cNvPicPr>
            <a:picLocks noChangeAspect="1"/>
          </p:cNvPicPr>
          <p:nvPr/>
        </p:nvPicPr>
        <p:blipFill>
          <a:blip r:embed="rId3"/>
          <a:stretch>
            <a:fillRect/>
          </a:stretch>
        </p:blipFill>
        <p:spPr>
          <a:xfrm>
            <a:off x="6120001" y="1800001"/>
            <a:ext cx="5777179" cy="4295851"/>
          </a:xfrm>
          <a:prstGeom prst="rect">
            <a:avLst/>
          </a:prstGeom>
        </p:spPr>
      </p:pic>
      <p:sp>
        <p:nvSpPr>
          <p:cNvPr id="10" name="CuadroTexto 9">
            <a:extLst>
              <a:ext uri="{FF2B5EF4-FFF2-40B4-BE49-F238E27FC236}">
                <a16:creationId xmlns:a16="http://schemas.microsoft.com/office/drawing/2014/main" id="{4F340F6E-6566-44E4-8476-5CF41CB08EB2}"/>
              </a:ext>
            </a:extLst>
          </p:cNvPr>
          <p:cNvSpPr txBox="1"/>
          <p:nvPr/>
        </p:nvSpPr>
        <p:spPr>
          <a:xfrm>
            <a:off x="8626764" y="1435909"/>
            <a:ext cx="1440873" cy="523220"/>
          </a:xfrm>
          <a:prstGeom prst="rect">
            <a:avLst/>
          </a:prstGeom>
          <a:noFill/>
        </p:spPr>
        <p:txBody>
          <a:bodyPr wrap="square" rtlCol="0">
            <a:spAutoFit/>
          </a:bodyPr>
          <a:lstStyle/>
          <a:p>
            <a:r>
              <a:rPr lang="es-ES" sz="2800" b="1" dirty="0" err="1"/>
              <a:t>Women</a:t>
            </a:r>
            <a:endParaRPr lang="es-ES" sz="2800" b="1" dirty="0"/>
          </a:p>
        </p:txBody>
      </p:sp>
      <p:sp>
        <p:nvSpPr>
          <p:cNvPr id="11" name="CuadroTexto 10">
            <a:extLst>
              <a:ext uri="{FF2B5EF4-FFF2-40B4-BE49-F238E27FC236}">
                <a16:creationId xmlns:a16="http://schemas.microsoft.com/office/drawing/2014/main" id="{237F92D1-D6C5-4A36-866D-AC37E9DC0764}"/>
              </a:ext>
            </a:extLst>
          </p:cNvPr>
          <p:cNvSpPr txBox="1"/>
          <p:nvPr/>
        </p:nvSpPr>
        <p:spPr>
          <a:xfrm>
            <a:off x="2821694" y="1431293"/>
            <a:ext cx="1440873" cy="523220"/>
          </a:xfrm>
          <a:prstGeom prst="rect">
            <a:avLst/>
          </a:prstGeom>
          <a:noFill/>
        </p:spPr>
        <p:txBody>
          <a:bodyPr wrap="square" rtlCol="0">
            <a:spAutoFit/>
          </a:bodyPr>
          <a:lstStyle/>
          <a:p>
            <a:r>
              <a:rPr lang="es-ES" sz="2800" b="1" dirty="0" err="1"/>
              <a:t>Men</a:t>
            </a:r>
            <a:endParaRPr lang="es-ES" sz="2800" b="1" dirty="0"/>
          </a:p>
        </p:txBody>
      </p:sp>
      <p:sp>
        <p:nvSpPr>
          <p:cNvPr id="12" name="CuadroTexto 11">
            <a:extLst>
              <a:ext uri="{FF2B5EF4-FFF2-40B4-BE49-F238E27FC236}">
                <a16:creationId xmlns:a16="http://schemas.microsoft.com/office/drawing/2014/main" id="{A9F87AFB-E12D-49D3-B2BD-CA4B7E1EF473}"/>
              </a:ext>
            </a:extLst>
          </p:cNvPr>
          <p:cNvSpPr txBox="1"/>
          <p:nvPr/>
        </p:nvSpPr>
        <p:spPr>
          <a:xfrm>
            <a:off x="4683480" y="6332161"/>
            <a:ext cx="4663720" cy="430887"/>
          </a:xfrm>
          <a:prstGeom prst="rect">
            <a:avLst/>
          </a:prstGeom>
          <a:noFill/>
        </p:spPr>
        <p:txBody>
          <a:bodyPr wrap="square" rtlCol="0">
            <a:spAutoFit/>
          </a:bodyPr>
          <a:lstStyle/>
          <a:p>
            <a:r>
              <a:rPr lang="es-ES" sz="2200" dirty="0" err="1"/>
              <a:t>Ages</a:t>
            </a:r>
            <a:r>
              <a:rPr lang="es-ES" sz="2200" dirty="0"/>
              <a:t> 35-84. </a:t>
            </a:r>
            <a:r>
              <a:rPr lang="es-ES" sz="2200" dirty="0" err="1"/>
              <a:t>Spain</a:t>
            </a:r>
            <a:r>
              <a:rPr lang="es-ES" sz="2200" dirty="0"/>
              <a:t> 2017/2019-20</a:t>
            </a:r>
          </a:p>
        </p:txBody>
      </p:sp>
      <p:sp>
        <p:nvSpPr>
          <p:cNvPr id="13" name="Text Box 5">
            <a:extLst>
              <a:ext uri="{FF2B5EF4-FFF2-40B4-BE49-F238E27FC236}">
                <a16:creationId xmlns:a16="http://schemas.microsoft.com/office/drawing/2014/main" id="{10A7B855-77A6-4B61-AFF9-66BB88CCBCE4}"/>
              </a:ext>
            </a:extLst>
          </p:cNvPr>
          <p:cNvSpPr txBox="1">
            <a:spLocks noChangeArrowheads="1"/>
          </p:cNvSpPr>
          <p:nvPr/>
        </p:nvSpPr>
        <p:spPr bwMode="auto">
          <a:xfrm>
            <a:off x="1064026" y="647465"/>
            <a:ext cx="10440000" cy="700783"/>
          </a:xfrm>
          <a:prstGeom prst="rect">
            <a:avLst/>
          </a:prstGeom>
          <a:solidFill>
            <a:srgbClr val="7030A0"/>
          </a:solidFill>
          <a:ln w="9525">
            <a:noFill/>
            <a:miter lim="800000"/>
            <a:headEnd/>
            <a:tailEnd/>
          </a:ln>
          <a:effectLst>
            <a:innerShdw blurRad="63500" dist="50800" dir="5400000">
              <a:prstClr val="black">
                <a:alpha val="50000"/>
              </a:prstClr>
            </a:innerShdw>
          </a:effectLst>
        </p:spPr>
        <p:txBody>
          <a:bodyPr wrap="square" lIns="145365" tIns="72683" rIns="145365" bIns="72683" anchor="ctr">
            <a:spAutoFit/>
          </a:bodyPr>
          <a:lstStyle/>
          <a:p>
            <a:pPr algn="ctr" defTabSz="3487697">
              <a:spcBef>
                <a:spcPct val="50000"/>
              </a:spcBef>
            </a:pPr>
            <a:r>
              <a:rPr lang="en-US" sz="3600" b="1" dirty="0">
                <a:solidFill>
                  <a:schemeClr val="bg1"/>
                </a:solidFill>
                <a:latin typeface="Arial" panose="020B0604020202020204" pitchFamily="34" charset="0"/>
                <a:cs typeface="Arial" panose="020B0604020202020204" pitchFamily="34" charset="0"/>
              </a:rPr>
              <a:t>Results – % normal weight by sex and CCAA</a:t>
            </a:r>
          </a:p>
        </p:txBody>
      </p:sp>
      <p:sp>
        <p:nvSpPr>
          <p:cNvPr id="8" name="CuadroTexto 7">
            <a:extLst>
              <a:ext uri="{FF2B5EF4-FFF2-40B4-BE49-F238E27FC236}">
                <a16:creationId xmlns:a16="http://schemas.microsoft.com/office/drawing/2014/main" id="{9F2A46E1-4AB6-4E6B-AA5B-FFFE691CDEA4}"/>
              </a:ext>
            </a:extLst>
          </p:cNvPr>
          <p:cNvSpPr txBox="1"/>
          <p:nvPr/>
        </p:nvSpPr>
        <p:spPr>
          <a:xfrm>
            <a:off x="5836986" y="4687589"/>
            <a:ext cx="833120" cy="692497"/>
          </a:xfrm>
          <a:prstGeom prst="rect">
            <a:avLst/>
          </a:prstGeom>
          <a:noFill/>
        </p:spPr>
        <p:txBody>
          <a:bodyPr wrap="square" rtlCol="0">
            <a:spAutoFit/>
          </a:bodyPr>
          <a:lstStyle/>
          <a:p>
            <a:r>
              <a:rPr lang="es-ES" sz="1300" dirty="0">
                <a:latin typeface="Times New Roman" panose="02020603050405020304" pitchFamily="18" charset="0"/>
                <a:cs typeface="Times New Roman" panose="02020603050405020304" pitchFamily="18" charset="0"/>
              </a:rPr>
              <a:t>(6)</a:t>
            </a:r>
          </a:p>
          <a:p>
            <a:r>
              <a:rPr lang="es-ES" sz="1300" dirty="0">
                <a:latin typeface="Times New Roman" panose="02020603050405020304" pitchFamily="18" charset="0"/>
                <a:cs typeface="Times New Roman" panose="02020603050405020304" pitchFamily="18" charset="0"/>
              </a:rPr>
              <a:t>(5)</a:t>
            </a:r>
          </a:p>
          <a:p>
            <a:r>
              <a:rPr lang="es-ES" sz="1300" dirty="0">
                <a:latin typeface="Times New Roman" panose="02020603050405020304" pitchFamily="18" charset="0"/>
                <a:cs typeface="Times New Roman" panose="02020603050405020304" pitchFamily="18" charset="0"/>
              </a:rPr>
              <a:t>(6)</a:t>
            </a:r>
          </a:p>
        </p:txBody>
      </p:sp>
      <p:sp>
        <p:nvSpPr>
          <p:cNvPr id="14" name="CuadroTexto 13">
            <a:extLst>
              <a:ext uri="{FF2B5EF4-FFF2-40B4-BE49-F238E27FC236}">
                <a16:creationId xmlns:a16="http://schemas.microsoft.com/office/drawing/2014/main" id="{6132719B-EBB0-41BF-BF81-62CE860BB95A}"/>
              </a:ext>
            </a:extLst>
          </p:cNvPr>
          <p:cNvSpPr txBox="1"/>
          <p:nvPr/>
        </p:nvSpPr>
        <p:spPr>
          <a:xfrm>
            <a:off x="11811066" y="4697749"/>
            <a:ext cx="833120" cy="692497"/>
          </a:xfrm>
          <a:prstGeom prst="rect">
            <a:avLst/>
          </a:prstGeom>
          <a:noFill/>
        </p:spPr>
        <p:txBody>
          <a:bodyPr wrap="square" rtlCol="0">
            <a:spAutoFit/>
          </a:bodyPr>
          <a:lstStyle/>
          <a:p>
            <a:r>
              <a:rPr lang="es-ES" sz="1300" dirty="0">
                <a:latin typeface="Times New Roman" panose="02020603050405020304" pitchFamily="18" charset="0"/>
                <a:cs typeface="Times New Roman" panose="02020603050405020304" pitchFamily="18" charset="0"/>
              </a:rPr>
              <a:t>(6)</a:t>
            </a:r>
          </a:p>
          <a:p>
            <a:r>
              <a:rPr lang="es-ES" sz="1300" dirty="0">
                <a:latin typeface="Times New Roman" panose="02020603050405020304" pitchFamily="18" charset="0"/>
                <a:cs typeface="Times New Roman" panose="02020603050405020304" pitchFamily="18" charset="0"/>
              </a:rPr>
              <a:t>(5)</a:t>
            </a:r>
          </a:p>
          <a:p>
            <a:r>
              <a:rPr lang="es-ES" sz="1300" dirty="0">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92541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D8484295-17AB-49E5-AC5E-237C3BD0B197}"/>
              </a:ext>
            </a:extLst>
          </p:cNvPr>
          <p:cNvSpPr txBox="1">
            <a:spLocks noChangeArrowheads="1"/>
          </p:cNvSpPr>
          <p:nvPr/>
        </p:nvSpPr>
        <p:spPr bwMode="auto">
          <a:xfrm>
            <a:off x="1077686" y="648000"/>
            <a:ext cx="10512000" cy="700783"/>
          </a:xfrm>
          <a:prstGeom prst="rect">
            <a:avLst/>
          </a:prstGeom>
          <a:solidFill>
            <a:srgbClr val="7030A0"/>
          </a:solidFill>
          <a:ln w="9525">
            <a:noFill/>
            <a:miter lim="800000"/>
            <a:headEnd/>
            <a:tailEnd/>
          </a:ln>
          <a:effectLst>
            <a:innerShdw blurRad="63500" dist="50800" dir="5400000">
              <a:prstClr val="black">
                <a:alpha val="50000"/>
              </a:prstClr>
            </a:innerShdw>
          </a:effectLst>
        </p:spPr>
        <p:txBody>
          <a:bodyPr wrap="square" lIns="145365" tIns="72683" rIns="145365" bIns="72683" anchor="ctr">
            <a:spAutoFit/>
          </a:bodyPr>
          <a:lstStyle/>
          <a:p>
            <a:pPr algn="ctr" defTabSz="3487697">
              <a:spcBef>
                <a:spcPct val="50000"/>
              </a:spcBef>
            </a:pPr>
            <a:r>
              <a:rPr lang="en-US" sz="3600" b="1" dirty="0">
                <a:solidFill>
                  <a:schemeClr val="bg1"/>
                </a:solidFill>
                <a:latin typeface="Arial" panose="020B0604020202020204" pitchFamily="34" charset="0"/>
                <a:cs typeface="Arial" panose="020B0604020202020204" pitchFamily="34" charset="0"/>
              </a:rPr>
              <a:t>Results – BMI categories by age and education</a:t>
            </a:r>
          </a:p>
        </p:txBody>
      </p:sp>
      <p:pic>
        <p:nvPicPr>
          <p:cNvPr id="3" name="Imagen 2">
            <a:extLst>
              <a:ext uri="{FF2B5EF4-FFF2-40B4-BE49-F238E27FC236}">
                <a16:creationId xmlns:a16="http://schemas.microsoft.com/office/drawing/2014/main" id="{BB0AA173-7C38-4A16-9CA1-85AE13E38C9C}"/>
              </a:ext>
            </a:extLst>
          </p:cNvPr>
          <p:cNvPicPr>
            <a:picLocks noChangeAspect="1"/>
          </p:cNvPicPr>
          <p:nvPr/>
        </p:nvPicPr>
        <p:blipFill rotWithShape="1">
          <a:blip r:embed="rId2"/>
          <a:srcRect l="28048" t="42677" r="14286" b="2613"/>
          <a:stretch/>
        </p:blipFill>
        <p:spPr>
          <a:xfrm>
            <a:off x="9927770" y="3484772"/>
            <a:ext cx="2237208" cy="1578429"/>
          </a:xfrm>
          <a:prstGeom prst="rect">
            <a:avLst/>
          </a:prstGeom>
        </p:spPr>
      </p:pic>
      <p:sp>
        <p:nvSpPr>
          <p:cNvPr id="4" name="CuadroTexto 3">
            <a:extLst>
              <a:ext uri="{FF2B5EF4-FFF2-40B4-BE49-F238E27FC236}">
                <a16:creationId xmlns:a16="http://schemas.microsoft.com/office/drawing/2014/main" id="{5F60C5E1-372C-4E13-9E4C-6ECB99993C6E}"/>
              </a:ext>
            </a:extLst>
          </p:cNvPr>
          <p:cNvSpPr txBox="1"/>
          <p:nvPr/>
        </p:nvSpPr>
        <p:spPr>
          <a:xfrm>
            <a:off x="9971312" y="3115440"/>
            <a:ext cx="622286" cy="400110"/>
          </a:xfrm>
          <a:prstGeom prst="rect">
            <a:avLst/>
          </a:prstGeom>
          <a:noFill/>
        </p:spPr>
        <p:txBody>
          <a:bodyPr wrap="none" rtlCol="0">
            <a:spAutoFit/>
          </a:bodyPr>
          <a:lstStyle/>
          <a:p>
            <a:r>
              <a:rPr lang="es-ES" sz="2000" b="1" dirty="0"/>
              <a:t>BMI</a:t>
            </a:r>
          </a:p>
        </p:txBody>
      </p:sp>
      <p:pic>
        <p:nvPicPr>
          <p:cNvPr id="11" name="Imagen 10">
            <a:extLst>
              <a:ext uri="{FF2B5EF4-FFF2-40B4-BE49-F238E27FC236}">
                <a16:creationId xmlns:a16="http://schemas.microsoft.com/office/drawing/2014/main" id="{8DC6FF54-2D50-455B-A58B-8BB075CCB387}"/>
              </a:ext>
            </a:extLst>
          </p:cNvPr>
          <p:cNvPicPr>
            <a:picLocks noChangeAspect="1"/>
          </p:cNvPicPr>
          <p:nvPr/>
        </p:nvPicPr>
        <p:blipFill>
          <a:blip r:embed="rId3"/>
          <a:stretch>
            <a:fillRect/>
          </a:stretch>
        </p:blipFill>
        <p:spPr>
          <a:xfrm>
            <a:off x="3600000" y="1439999"/>
            <a:ext cx="2880000" cy="2301400"/>
          </a:xfrm>
          <a:prstGeom prst="rect">
            <a:avLst/>
          </a:prstGeom>
        </p:spPr>
      </p:pic>
      <p:pic>
        <p:nvPicPr>
          <p:cNvPr id="12" name="Imagen 11">
            <a:extLst>
              <a:ext uri="{FF2B5EF4-FFF2-40B4-BE49-F238E27FC236}">
                <a16:creationId xmlns:a16="http://schemas.microsoft.com/office/drawing/2014/main" id="{5C65F9B1-1A65-4497-B267-F629A8BAEEF2}"/>
              </a:ext>
            </a:extLst>
          </p:cNvPr>
          <p:cNvPicPr>
            <a:picLocks noChangeAspect="1"/>
          </p:cNvPicPr>
          <p:nvPr/>
        </p:nvPicPr>
        <p:blipFill>
          <a:blip r:embed="rId4"/>
          <a:stretch>
            <a:fillRect/>
          </a:stretch>
        </p:blipFill>
        <p:spPr>
          <a:xfrm>
            <a:off x="540000" y="1440000"/>
            <a:ext cx="2880000" cy="2307901"/>
          </a:xfrm>
          <a:prstGeom prst="rect">
            <a:avLst/>
          </a:prstGeom>
        </p:spPr>
      </p:pic>
      <p:pic>
        <p:nvPicPr>
          <p:cNvPr id="13" name="Imagen 12">
            <a:extLst>
              <a:ext uri="{FF2B5EF4-FFF2-40B4-BE49-F238E27FC236}">
                <a16:creationId xmlns:a16="http://schemas.microsoft.com/office/drawing/2014/main" id="{DA5D9968-7A50-4D9D-95AB-B309EA5E56E6}"/>
              </a:ext>
            </a:extLst>
          </p:cNvPr>
          <p:cNvPicPr>
            <a:picLocks noChangeAspect="1"/>
          </p:cNvPicPr>
          <p:nvPr/>
        </p:nvPicPr>
        <p:blipFill>
          <a:blip r:embed="rId5"/>
          <a:stretch>
            <a:fillRect/>
          </a:stretch>
        </p:blipFill>
        <p:spPr>
          <a:xfrm>
            <a:off x="6660000" y="1439999"/>
            <a:ext cx="2880000" cy="2301400"/>
          </a:xfrm>
          <a:prstGeom prst="rect">
            <a:avLst/>
          </a:prstGeom>
        </p:spPr>
      </p:pic>
      <p:pic>
        <p:nvPicPr>
          <p:cNvPr id="15" name="Imagen 14">
            <a:extLst>
              <a:ext uri="{FF2B5EF4-FFF2-40B4-BE49-F238E27FC236}">
                <a16:creationId xmlns:a16="http://schemas.microsoft.com/office/drawing/2014/main" id="{DE22C687-18B8-4481-AF56-86329BFAC8D5}"/>
              </a:ext>
            </a:extLst>
          </p:cNvPr>
          <p:cNvPicPr>
            <a:picLocks noChangeAspect="1"/>
          </p:cNvPicPr>
          <p:nvPr/>
        </p:nvPicPr>
        <p:blipFill>
          <a:blip r:embed="rId6"/>
          <a:stretch>
            <a:fillRect/>
          </a:stretch>
        </p:blipFill>
        <p:spPr>
          <a:xfrm>
            <a:off x="540000" y="4139999"/>
            <a:ext cx="2880000" cy="2301400"/>
          </a:xfrm>
          <a:prstGeom prst="rect">
            <a:avLst/>
          </a:prstGeom>
        </p:spPr>
      </p:pic>
      <p:pic>
        <p:nvPicPr>
          <p:cNvPr id="16" name="Imagen 15">
            <a:extLst>
              <a:ext uri="{FF2B5EF4-FFF2-40B4-BE49-F238E27FC236}">
                <a16:creationId xmlns:a16="http://schemas.microsoft.com/office/drawing/2014/main" id="{C26F044F-2AE3-4F7F-B331-9548E00EB117}"/>
              </a:ext>
            </a:extLst>
          </p:cNvPr>
          <p:cNvPicPr>
            <a:picLocks noChangeAspect="1"/>
          </p:cNvPicPr>
          <p:nvPr/>
        </p:nvPicPr>
        <p:blipFill>
          <a:blip r:embed="rId7"/>
          <a:stretch>
            <a:fillRect/>
          </a:stretch>
        </p:blipFill>
        <p:spPr>
          <a:xfrm>
            <a:off x="3600000" y="4139999"/>
            <a:ext cx="2880000" cy="2301400"/>
          </a:xfrm>
          <a:prstGeom prst="rect">
            <a:avLst/>
          </a:prstGeom>
        </p:spPr>
      </p:pic>
      <p:pic>
        <p:nvPicPr>
          <p:cNvPr id="17" name="Imagen 16">
            <a:extLst>
              <a:ext uri="{FF2B5EF4-FFF2-40B4-BE49-F238E27FC236}">
                <a16:creationId xmlns:a16="http://schemas.microsoft.com/office/drawing/2014/main" id="{4B9B5FB7-3785-4568-810B-7B6B31C9F5D9}"/>
              </a:ext>
            </a:extLst>
          </p:cNvPr>
          <p:cNvPicPr>
            <a:picLocks noChangeAspect="1"/>
          </p:cNvPicPr>
          <p:nvPr/>
        </p:nvPicPr>
        <p:blipFill>
          <a:blip r:embed="rId8"/>
          <a:stretch>
            <a:fillRect/>
          </a:stretch>
        </p:blipFill>
        <p:spPr>
          <a:xfrm>
            <a:off x="6660000" y="4139999"/>
            <a:ext cx="2880000" cy="2301400"/>
          </a:xfrm>
          <a:prstGeom prst="rect">
            <a:avLst/>
          </a:prstGeom>
        </p:spPr>
      </p:pic>
      <p:sp>
        <p:nvSpPr>
          <p:cNvPr id="18" name="CuadroTexto 17">
            <a:extLst>
              <a:ext uri="{FF2B5EF4-FFF2-40B4-BE49-F238E27FC236}">
                <a16:creationId xmlns:a16="http://schemas.microsoft.com/office/drawing/2014/main" id="{536EB5F1-1810-4119-B401-41B735D04D4E}"/>
              </a:ext>
            </a:extLst>
          </p:cNvPr>
          <p:cNvSpPr txBox="1"/>
          <p:nvPr/>
        </p:nvSpPr>
        <p:spPr>
          <a:xfrm rot="5400000">
            <a:off x="6978000" y="3871081"/>
            <a:ext cx="5293050" cy="430887"/>
          </a:xfrm>
          <a:prstGeom prst="rect">
            <a:avLst/>
          </a:prstGeom>
          <a:solidFill>
            <a:schemeClr val="bg1"/>
          </a:solidFill>
        </p:spPr>
        <p:txBody>
          <a:bodyPr wrap="square" rtlCol="0">
            <a:spAutoFit/>
          </a:bodyPr>
          <a:lstStyle/>
          <a:p>
            <a:r>
              <a:rPr lang="es-ES" sz="2200" dirty="0"/>
              <a:t>          </a:t>
            </a:r>
            <a:r>
              <a:rPr lang="es-ES" sz="2200" dirty="0" err="1"/>
              <a:t>Women</a:t>
            </a:r>
            <a:r>
              <a:rPr lang="es-ES" sz="2200" dirty="0"/>
              <a:t>                                   </a:t>
            </a:r>
            <a:r>
              <a:rPr lang="es-ES" sz="2200" dirty="0" err="1"/>
              <a:t>Men</a:t>
            </a:r>
            <a:endParaRPr lang="es-ES" sz="2200" dirty="0"/>
          </a:p>
        </p:txBody>
      </p:sp>
      <p:sp>
        <p:nvSpPr>
          <p:cNvPr id="19" name="CuadroTexto 18">
            <a:extLst>
              <a:ext uri="{FF2B5EF4-FFF2-40B4-BE49-F238E27FC236}">
                <a16:creationId xmlns:a16="http://schemas.microsoft.com/office/drawing/2014/main" id="{E9A66739-100F-4CD4-9FDB-0B94BFC6E06D}"/>
              </a:ext>
            </a:extLst>
          </p:cNvPr>
          <p:cNvSpPr txBox="1"/>
          <p:nvPr/>
        </p:nvSpPr>
        <p:spPr>
          <a:xfrm rot="16200000">
            <a:off x="-891097" y="3302770"/>
            <a:ext cx="2267128" cy="430887"/>
          </a:xfrm>
          <a:prstGeom prst="rect">
            <a:avLst/>
          </a:prstGeom>
          <a:solidFill>
            <a:schemeClr val="bg1"/>
          </a:solidFill>
        </p:spPr>
        <p:txBody>
          <a:bodyPr wrap="square" rtlCol="0">
            <a:spAutoFit/>
          </a:bodyPr>
          <a:lstStyle/>
          <a:p>
            <a:r>
              <a:rPr lang="es-ES" sz="2200" dirty="0" err="1"/>
              <a:t>Prevalence</a:t>
            </a:r>
            <a:endParaRPr lang="es-ES" sz="2200" dirty="0"/>
          </a:p>
        </p:txBody>
      </p:sp>
      <p:sp>
        <p:nvSpPr>
          <p:cNvPr id="20" name="Elipse 19">
            <a:extLst>
              <a:ext uri="{FF2B5EF4-FFF2-40B4-BE49-F238E27FC236}">
                <a16:creationId xmlns:a16="http://schemas.microsoft.com/office/drawing/2014/main" id="{F6BD1277-FB47-40F8-A2BB-B408821465E0}"/>
              </a:ext>
            </a:extLst>
          </p:cNvPr>
          <p:cNvSpPr/>
          <p:nvPr/>
        </p:nvSpPr>
        <p:spPr>
          <a:xfrm>
            <a:off x="1589315" y="2384649"/>
            <a:ext cx="174172" cy="58715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Elipse 20">
            <a:extLst>
              <a:ext uri="{FF2B5EF4-FFF2-40B4-BE49-F238E27FC236}">
                <a16:creationId xmlns:a16="http://schemas.microsoft.com/office/drawing/2014/main" id="{B03193B0-FF50-4CAC-BA05-FF6CA50AFEEE}"/>
              </a:ext>
            </a:extLst>
          </p:cNvPr>
          <p:cNvSpPr/>
          <p:nvPr/>
        </p:nvSpPr>
        <p:spPr>
          <a:xfrm>
            <a:off x="7249880" y="1644419"/>
            <a:ext cx="206834" cy="18403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98500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0807B90-CED4-49AD-8791-4687CD39D89E}"/>
              </a:ext>
            </a:extLst>
          </p:cNvPr>
          <p:cNvPicPr>
            <a:picLocks noChangeAspect="1"/>
          </p:cNvPicPr>
          <p:nvPr/>
        </p:nvPicPr>
        <p:blipFill>
          <a:blip r:embed="rId2"/>
          <a:stretch>
            <a:fillRect/>
          </a:stretch>
        </p:blipFill>
        <p:spPr>
          <a:xfrm>
            <a:off x="665657" y="825735"/>
            <a:ext cx="9183739" cy="6032266"/>
          </a:xfrm>
          <a:prstGeom prst="rect">
            <a:avLst/>
          </a:prstGeom>
        </p:spPr>
      </p:pic>
      <p:sp>
        <p:nvSpPr>
          <p:cNvPr id="3" name="Text Box 5">
            <a:extLst>
              <a:ext uri="{FF2B5EF4-FFF2-40B4-BE49-F238E27FC236}">
                <a16:creationId xmlns:a16="http://schemas.microsoft.com/office/drawing/2014/main" id="{9E77A6F1-FF55-4169-9DCF-FBC6C32A15DF}"/>
              </a:ext>
            </a:extLst>
          </p:cNvPr>
          <p:cNvSpPr txBox="1">
            <a:spLocks noChangeArrowheads="1"/>
          </p:cNvSpPr>
          <p:nvPr/>
        </p:nvSpPr>
        <p:spPr bwMode="auto">
          <a:xfrm>
            <a:off x="1064026" y="124951"/>
            <a:ext cx="10440000" cy="700783"/>
          </a:xfrm>
          <a:prstGeom prst="rect">
            <a:avLst/>
          </a:prstGeom>
          <a:solidFill>
            <a:srgbClr val="7030A0"/>
          </a:solidFill>
          <a:ln w="9525">
            <a:noFill/>
            <a:miter lim="800000"/>
            <a:headEnd/>
            <a:tailEnd/>
          </a:ln>
          <a:effectLst>
            <a:innerShdw blurRad="63500" dist="50800" dir="5400000">
              <a:prstClr val="black">
                <a:alpha val="50000"/>
              </a:prstClr>
            </a:innerShdw>
          </a:effectLst>
        </p:spPr>
        <p:txBody>
          <a:bodyPr wrap="square" lIns="145365" tIns="72683" rIns="145365" bIns="72683" anchor="ctr">
            <a:spAutoFit/>
          </a:bodyPr>
          <a:lstStyle/>
          <a:p>
            <a:pPr algn="ctr" defTabSz="3487697">
              <a:spcBef>
                <a:spcPct val="50000"/>
              </a:spcBef>
            </a:pPr>
            <a:r>
              <a:rPr lang="en-US" sz="3600" b="1" dirty="0">
                <a:solidFill>
                  <a:schemeClr val="bg1"/>
                </a:solidFill>
                <a:latin typeface="Arial" panose="020B0604020202020204" pitchFamily="34" charset="0"/>
                <a:cs typeface="Arial" panose="020B0604020202020204" pitchFamily="34" charset="0"/>
              </a:rPr>
              <a:t>Results – BMI categories by age and CCAA</a:t>
            </a:r>
          </a:p>
        </p:txBody>
      </p:sp>
      <p:sp>
        <p:nvSpPr>
          <p:cNvPr id="6" name="CuadroTexto 5">
            <a:extLst>
              <a:ext uri="{FF2B5EF4-FFF2-40B4-BE49-F238E27FC236}">
                <a16:creationId xmlns:a16="http://schemas.microsoft.com/office/drawing/2014/main" id="{7CB1DF92-C07B-4BD5-8A38-2D7398E8654A}"/>
              </a:ext>
            </a:extLst>
          </p:cNvPr>
          <p:cNvSpPr txBox="1"/>
          <p:nvPr/>
        </p:nvSpPr>
        <p:spPr>
          <a:xfrm rot="16200000">
            <a:off x="-891097" y="3302770"/>
            <a:ext cx="2267128" cy="430887"/>
          </a:xfrm>
          <a:prstGeom prst="rect">
            <a:avLst/>
          </a:prstGeom>
          <a:solidFill>
            <a:schemeClr val="bg1"/>
          </a:solidFill>
        </p:spPr>
        <p:txBody>
          <a:bodyPr wrap="square" rtlCol="0">
            <a:spAutoFit/>
          </a:bodyPr>
          <a:lstStyle/>
          <a:p>
            <a:r>
              <a:rPr lang="es-ES" sz="2200" dirty="0" err="1"/>
              <a:t>Prevalence</a:t>
            </a:r>
            <a:endParaRPr lang="es-ES" sz="2200" dirty="0"/>
          </a:p>
        </p:txBody>
      </p:sp>
      <p:sp>
        <p:nvSpPr>
          <p:cNvPr id="7" name="CuadroTexto 6">
            <a:extLst>
              <a:ext uri="{FF2B5EF4-FFF2-40B4-BE49-F238E27FC236}">
                <a16:creationId xmlns:a16="http://schemas.microsoft.com/office/drawing/2014/main" id="{F101CF0B-A98F-47A9-9B5A-E2A4AAC52156}"/>
              </a:ext>
            </a:extLst>
          </p:cNvPr>
          <p:cNvSpPr txBox="1"/>
          <p:nvPr/>
        </p:nvSpPr>
        <p:spPr>
          <a:xfrm rot="5400000">
            <a:off x="7131034" y="3577801"/>
            <a:ext cx="5857839" cy="430887"/>
          </a:xfrm>
          <a:prstGeom prst="rect">
            <a:avLst/>
          </a:prstGeom>
          <a:solidFill>
            <a:schemeClr val="bg1"/>
          </a:solidFill>
        </p:spPr>
        <p:txBody>
          <a:bodyPr wrap="square" rtlCol="0">
            <a:spAutoFit/>
          </a:bodyPr>
          <a:lstStyle/>
          <a:p>
            <a:r>
              <a:rPr lang="es-ES" sz="2200" dirty="0"/>
              <a:t>                </a:t>
            </a:r>
            <a:r>
              <a:rPr lang="es-ES" sz="2200" dirty="0" err="1"/>
              <a:t>Women</a:t>
            </a:r>
            <a:r>
              <a:rPr lang="es-ES" sz="2200" dirty="0"/>
              <a:t>                                   </a:t>
            </a:r>
            <a:r>
              <a:rPr lang="es-ES" sz="2200" dirty="0" err="1"/>
              <a:t>Men</a:t>
            </a:r>
            <a:endParaRPr lang="es-ES" sz="2200" dirty="0"/>
          </a:p>
        </p:txBody>
      </p:sp>
      <p:pic>
        <p:nvPicPr>
          <p:cNvPr id="8" name="Imagen 7">
            <a:extLst>
              <a:ext uri="{FF2B5EF4-FFF2-40B4-BE49-F238E27FC236}">
                <a16:creationId xmlns:a16="http://schemas.microsoft.com/office/drawing/2014/main" id="{34115CDE-24D4-4D62-8E6C-C42841AD79B1}"/>
              </a:ext>
            </a:extLst>
          </p:cNvPr>
          <p:cNvPicPr>
            <a:picLocks noChangeAspect="1"/>
          </p:cNvPicPr>
          <p:nvPr/>
        </p:nvPicPr>
        <p:blipFill>
          <a:blip r:embed="rId3"/>
          <a:stretch>
            <a:fillRect/>
          </a:stretch>
        </p:blipFill>
        <p:spPr>
          <a:xfrm>
            <a:off x="10144764" y="2965269"/>
            <a:ext cx="2041337" cy="2382836"/>
          </a:xfrm>
          <a:prstGeom prst="rect">
            <a:avLst/>
          </a:prstGeom>
        </p:spPr>
      </p:pic>
      <p:sp>
        <p:nvSpPr>
          <p:cNvPr id="9" name="CuadroTexto 8">
            <a:extLst>
              <a:ext uri="{FF2B5EF4-FFF2-40B4-BE49-F238E27FC236}">
                <a16:creationId xmlns:a16="http://schemas.microsoft.com/office/drawing/2014/main" id="{A04DD6F5-30DD-49DC-944F-A5FE445D3A10}"/>
              </a:ext>
            </a:extLst>
          </p:cNvPr>
          <p:cNvSpPr txBox="1"/>
          <p:nvPr/>
        </p:nvSpPr>
        <p:spPr>
          <a:xfrm>
            <a:off x="413635" y="1169358"/>
            <a:ext cx="682911" cy="5539978"/>
          </a:xfrm>
          <a:prstGeom prst="rect">
            <a:avLst/>
          </a:prstGeom>
          <a:solidFill>
            <a:schemeClr val="bg1"/>
          </a:solidFill>
        </p:spPr>
        <p:txBody>
          <a:bodyPr wrap="square" rtlCol="0">
            <a:spAutoFit/>
          </a:bodyPr>
          <a:lstStyle/>
          <a:p>
            <a:r>
              <a:rPr lang="es-ES" sz="2200" dirty="0"/>
              <a:t>0.6</a:t>
            </a:r>
          </a:p>
          <a:p>
            <a:endParaRPr lang="es-ES" sz="1400" dirty="0"/>
          </a:p>
          <a:p>
            <a:endParaRPr lang="es-ES" sz="1400" dirty="0"/>
          </a:p>
          <a:p>
            <a:r>
              <a:rPr lang="es-ES" sz="2200" dirty="0"/>
              <a:t>0.4</a:t>
            </a:r>
          </a:p>
          <a:p>
            <a:endParaRPr lang="es-ES" sz="1400" dirty="0"/>
          </a:p>
          <a:p>
            <a:endParaRPr lang="es-ES" sz="1400" dirty="0"/>
          </a:p>
          <a:p>
            <a:r>
              <a:rPr lang="es-ES" sz="2200" dirty="0"/>
              <a:t>0.2</a:t>
            </a:r>
          </a:p>
          <a:p>
            <a:endParaRPr lang="es-ES" sz="1400" dirty="0"/>
          </a:p>
          <a:p>
            <a:endParaRPr lang="es-ES" sz="1400" dirty="0"/>
          </a:p>
          <a:p>
            <a:r>
              <a:rPr lang="es-ES" sz="2200" dirty="0"/>
              <a:t>0.0</a:t>
            </a:r>
          </a:p>
          <a:p>
            <a:endParaRPr lang="es-ES" sz="1000" dirty="0"/>
          </a:p>
          <a:p>
            <a:r>
              <a:rPr lang="es-ES" sz="2200" dirty="0"/>
              <a:t>0.6</a:t>
            </a:r>
          </a:p>
          <a:p>
            <a:endParaRPr lang="es-ES" sz="1400" dirty="0"/>
          </a:p>
          <a:p>
            <a:endParaRPr lang="es-ES" sz="1400" dirty="0"/>
          </a:p>
          <a:p>
            <a:r>
              <a:rPr lang="es-ES" sz="2200" dirty="0"/>
              <a:t>0.4</a:t>
            </a:r>
          </a:p>
          <a:p>
            <a:endParaRPr lang="es-ES" sz="1400" dirty="0"/>
          </a:p>
          <a:p>
            <a:endParaRPr lang="es-ES" sz="1400" dirty="0"/>
          </a:p>
          <a:p>
            <a:r>
              <a:rPr lang="es-ES" sz="2200" dirty="0"/>
              <a:t>0.2</a:t>
            </a:r>
          </a:p>
          <a:p>
            <a:endParaRPr lang="es-ES" sz="1400" dirty="0"/>
          </a:p>
          <a:p>
            <a:endParaRPr lang="es-ES" sz="1400" dirty="0"/>
          </a:p>
          <a:p>
            <a:r>
              <a:rPr lang="es-ES" sz="2200" dirty="0"/>
              <a:t>0.0</a:t>
            </a:r>
          </a:p>
        </p:txBody>
      </p:sp>
      <p:sp>
        <p:nvSpPr>
          <p:cNvPr id="5" name="CuadroTexto 4">
            <a:extLst>
              <a:ext uri="{FF2B5EF4-FFF2-40B4-BE49-F238E27FC236}">
                <a16:creationId xmlns:a16="http://schemas.microsoft.com/office/drawing/2014/main" id="{66B87D17-120D-4AE6-AB95-5828961F5DB8}"/>
              </a:ext>
            </a:extLst>
          </p:cNvPr>
          <p:cNvSpPr txBox="1"/>
          <p:nvPr/>
        </p:nvSpPr>
        <p:spPr>
          <a:xfrm>
            <a:off x="393315" y="6442210"/>
            <a:ext cx="2267128" cy="430887"/>
          </a:xfrm>
          <a:prstGeom prst="rect">
            <a:avLst/>
          </a:prstGeom>
          <a:noFill/>
        </p:spPr>
        <p:txBody>
          <a:bodyPr wrap="square" rtlCol="0">
            <a:spAutoFit/>
          </a:bodyPr>
          <a:lstStyle/>
          <a:p>
            <a:r>
              <a:rPr lang="es-ES" sz="2200" dirty="0"/>
              <a:t>Age</a:t>
            </a:r>
          </a:p>
        </p:txBody>
      </p:sp>
      <p:sp>
        <p:nvSpPr>
          <p:cNvPr id="4" name="CuadroTexto 3">
            <a:extLst>
              <a:ext uri="{FF2B5EF4-FFF2-40B4-BE49-F238E27FC236}">
                <a16:creationId xmlns:a16="http://schemas.microsoft.com/office/drawing/2014/main" id="{21AEFCCD-5D16-4F82-B49E-E21DE916E630}"/>
              </a:ext>
            </a:extLst>
          </p:cNvPr>
          <p:cNvSpPr txBox="1"/>
          <p:nvPr/>
        </p:nvSpPr>
        <p:spPr>
          <a:xfrm>
            <a:off x="10006156" y="6052856"/>
            <a:ext cx="2267128" cy="769441"/>
          </a:xfrm>
          <a:prstGeom prst="rect">
            <a:avLst/>
          </a:prstGeom>
          <a:noFill/>
        </p:spPr>
        <p:txBody>
          <a:bodyPr wrap="square" rtlCol="0">
            <a:spAutoFit/>
          </a:bodyPr>
          <a:lstStyle/>
          <a:p>
            <a:r>
              <a:rPr lang="es-ES" sz="2200" dirty="0" err="1"/>
              <a:t>Ages</a:t>
            </a:r>
            <a:r>
              <a:rPr lang="es-ES" sz="2200" dirty="0"/>
              <a:t> 35-84. </a:t>
            </a:r>
            <a:r>
              <a:rPr lang="es-ES" sz="2200" dirty="0" err="1"/>
              <a:t>Spain</a:t>
            </a:r>
            <a:r>
              <a:rPr lang="es-ES" sz="2200" dirty="0"/>
              <a:t> 2017/2019-20</a:t>
            </a:r>
          </a:p>
        </p:txBody>
      </p:sp>
      <p:sp>
        <p:nvSpPr>
          <p:cNvPr id="10" name="Rectángulo 9">
            <a:extLst>
              <a:ext uri="{FF2B5EF4-FFF2-40B4-BE49-F238E27FC236}">
                <a16:creationId xmlns:a16="http://schemas.microsoft.com/office/drawing/2014/main" id="{9B78B974-7FAC-4DC8-859C-706C92328E98}"/>
              </a:ext>
            </a:extLst>
          </p:cNvPr>
          <p:cNvSpPr/>
          <p:nvPr/>
        </p:nvSpPr>
        <p:spPr>
          <a:xfrm>
            <a:off x="1064026" y="875211"/>
            <a:ext cx="1047803" cy="5857838"/>
          </a:xfrm>
          <a:prstGeom prst="rect">
            <a:avLst/>
          </a:prstGeom>
          <a:no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BA68C7EA-C192-45E2-8590-7B727DE77C1B}"/>
              </a:ext>
            </a:extLst>
          </p:cNvPr>
          <p:cNvSpPr/>
          <p:nvPr/>
        </p:nvSpPr>
        <p:spPr>
          <a:xfrm>
            <a:off x="6539538" y="875212"/>
            <a:ext cx="1047803" cy="5857838"/>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82944FF9-A816-4390-B6A4-2072DD756C4A}"/>
              </a:ext>
            </a:extLst>
          </p:cNvPr>
          <p:cNvSpPr/>
          <p:nvPr/>
        </p:nvSpPr>
        <p:spPr>
          <a:xfrm>
            <a:off x="8738450" y="864327"/>
            <a:ext cx="1047803" cy="5857838"/>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D536B105-293F-4993-B3BA-38D5E7508E77}"/>
              </a:ext>
            </a:extLst>
          </p:cNvPr>
          <p:cNvSpPr/>
          <p:nvPr/>
        </p:nvSpPr>
        <p:spPr>
          <a:xfrm>
            <a:off x="7638992" y="5584371"/>
            <a:ext cx="1047803" cy="555172"/>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493445D8-A8C2-4024-B5D5-4BFA5DFFDBC8}"/>
              </a:ext>
            </a:extLst>
          </p:cNvPr>
          <p:cNvSpPr/>
          <p:nvPr/>
        </p:nvSpPr>
        <p:spPr>
          <a:xfrm>
            <a:off x="5461852" y="875210"/>
            <a:ext cx="1047803" cy="5857838"/>
          </a:xfrm>
          <a:prstGeom prst="rect">
            <a:avLst/>
          </a:prstGeom>
          <a:no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22584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9E77A6F1-FF55-4169-9DCF-FBC6C32A15DF}"/>
              </a:ext>
            </a:extLst>
          </p:cNvPr>
          <p:cNvSpPr txBox="1">
            <a:spLocks noChangeArrowheads="1"/>
          </p:cNvSpPr>
          <p:nvPr/>
        </p:nvSpPr>
        <p:spPr bwMode="auto">
          <a:xfrm>
            <a:off x="1064026" y="124951"/>
            <a:ext cx="10440000" cy="700783"/>
          </a:xfrm>
          <a:prstGeom prst="rect">
            <a:avLst/>
          </a:prstGeom>
          <a:solidFill>
            <a:srgbClr val="7030A0"/>
          </a:solidFill>
          <a:ln w="9525">
            <a:noFill/>
            <a:miter lim="800000"/>
            <a:headEnd/>
            <a:tailEnd/>
          </a:ln>
          <a:effectLst>
            <a:innerShdw blurRad="63500" dist="50800" dir="5400000">
              <a:prstClr val="black">
                <a:alpha val="50000"/>
              </a:prstClr>
            </a:innerShdw>
          </a:effectLst>
        </p:spPr>
        <p:txBody>
          <a:bodyPr wrap="square" lIns="145365" tIns="72683" rIns="145365" bIns="72683" anchor="ctr">
            <a:spAutoFit/>
          </a:bodyPr>
          <a:lstStyle/>
          <a:p>
            <a:pPr algn="ctr" defTabSz="3487697">
              <a:spcBef>
                <a:spcPct val="50000"/>
              </a:spcBef>
            </a:pPr>
            <a:r>
              <a:rPr lang="en-US" sz="3600" b="1" dirty="0">
                <a:solidFill>
                  <a:schemeClr val="bg1"/>
                </a:solidFill>
                <a:latin typeface="Arial" panose="020B0604020202020204" pitchFamily="34" charset="0"/>
                <a:cs typeface="Arial" panose="020B0604020202020204" pitchFamily="34" charset="0"/>
              </a:rPr>
              <a:t>Results – BMI by age and CCAA</a:t>
            </a:r>
          </a:p>
        </p:txBody>
      </p:sp>
      <p:pic>
        <p:nvPicPr>
          <p:cNvPr id="5" name="Imagen 4">
            <a:extLst>
              <a:ext uri="{FF2B5EF4-FFF2-40B4-BE49-F238E27FC236}">
                <a16:creationId xmlns:a16="http://schemas.microsoft.com/office/drawing/2014/main" id="{E739321B-8AC2-47E0-B9BC-620A786EA36B}"/>
              </a:ext>
            </a:extLst>
          </p:cNvPr>
          <p:cNvPicPr>
            <a:picLocks noChangeAspect="1"/>
          </p:cNvPicPr>
          <p:nvPr/>
        </p:nvPicPr>
        <p:blipFill>
          <a:blip r:embed="rId2"/>
          <a:stretch>
            <a:fillRect/>
          </a:stretch>
        </p:blipFill>
        <p:spPr>
          <a:xfrm>
            <a:off x="1064026" y="847497"/>
            <a:ext cx="9080738" cy="5885552"/>
          </a:xfrm>
          <a:prstGeom prst="rect">
            <a:avLst/>
          </a:prstGeom>
        </p:spPr>
      </p:pic>
      <p:pic>
        <p:nvPicPr>
          <p:cNvPr id="10" name="Imagen 9">
            <a:extLst>
              <a:ext uri="{FF2B5EF4-FFF2-40B4-BE49-F238E27FC236}">
                <a16:creationId xmlns:a16="http://schemas.microsoft.com/office/drawing/2014/main" id="{C1B001FE-ACF4-496B-BC2C-56B6CEA3900A}"/>
              </a:ext>
            </a:extLst>
          </p:cNvPr>
          <p:cNvPicPr>
            <a:picLocks noChangeAspect="1"/>
          </p:cNvPicPr>
          <p:nvPr/>
        </p:nvPicPr>
        <p:blipFill>
          <a:blip r:embed="rId3"/>
          <a:stretch>
            <a:fillRect/>
          </a:stretch>
        </p:blipFill>
        <p:spPr>
          <a:xfrm>
            <a:off x="10144764" y="2965269"/>
            <a:ext cx="2041337" cy="2382836"/>
          </a:xfrm>
          <a:prstGeom prst="rect">
            <a:avLst/>
          </a:prstGeom>
        </p:spPr>
      </p:pic>
      <p:sp>
        <p:nvSpPr>
          <p:cNvPr id="11" name="CuadroTexto 10">
            <a:extLst>
              <a:ext uri="{FF2B5EF4-FFF2-40B4-BE49-F238E27FC236}">
                <a16:creationId xmlns:a16="http://schemas.microsoft.com/office/drawing/2014/main" id="{386688DD-1F31-4097-A7F7-D16E9A988D4E}"/>
              </a:ext>
            </a:extLst>
          </p:cNvPr>
          <p:cNvSpPr txBox="1"/>
          <p:nvPr/>
        </p:nvSpPr>
        <p:spPr>
          <a:xfrm rot="5400000">
            <a:off x="7104908" y="3588687"/>
            <a:ext cx="5857839" cy="430887"/>
          </a:xfrm>
          <a:prstGeom prst="rect">
            <a:avLst/>
          </a:prstGeom>
          <a:solidFill>
            <a:schemeClr val="bg1"/>
          </a:solidFill>
        </p:spPr>
        <p:txBody>
          <a:bodyPr wrap="square" rtlCol="0">
            <a:spAutoFit/>
          </a:bodyPr>
          <a:lstStyle/>
          <a:p>
            <a:r>
              <a:rPr lang="es-ES" sz="2200" dirty="0"/>
              <a:t>                </a:t>
            </a:r>
            <a:r>
              <a:rPr lang="es-ES" sz="2200" dirty="0" err="1"/>
              <a:t>Women</a:t>
            </a:r>
            <a:r>
              <a:rPr lang="es-ES" sz="2200" dirty="0"/>
              <a:t>                                   </a:t>
            </a:r>
            <a:r>
              <a:rPr lang="es-ES" sz="2200" dirty="0" err="1"/>
              <a:t>Men</a:t>
            </a:r>
            <a:endParaRPr lang="es-ES" sz="2200" dirty="0"/>
          </a:p>
        </p:txBody>
      </p:sp>
      <p:sp>
        <p:nvSpPr>
          <p:cNvPr id="4" name="CuadroTexto 3">
            <a:extLst>
              <a:ext uri="{FF2B5EF4-FFF2-40B4-BE49-F238E27FC236}">
                <a16:creationId xmlns:a16="http://schemas.microsoft.com/office/drawing/2014/main" id="{21AEFCCD-5D16-4F82-B49E-E21DE916E630}"/>
              </a:ext>
            </a:extLst>
          </p:cNvPr>
          <p:cNvSpPr txBox="1"/>
          <p:nvPr/>
        </p:nvSpPr>
        <p:spPr>
          <a:xfrm>
            <a:off x="10001341" y="6052856"/>
            <a:ext cx="2267128" cy="769441"/>
          </a:xfrm>
          <a:prstGeom prst="rect">
            <a:avLst/>
          </a:prstGeom>
          <a:noFill/>
        </p:spPr>
        <p:txBody>
          <a:bodyPr wrap="square" rtlCol="0">
            <a:spAutoFit/>
          </a:bodyPr>
          <a:lstStyle/>
          <a:p>
            <a:r>
              <a:rPr lang="es-ES" sz="2200" dirty="0" err="1"/>
              <a:t>Ages</a:t>
            </a:r>
            <a:r>
              <a:rPr lang="es-ES" sz="2200" dirty="0"/>
              <a:t> 35-84. </a:t>
            </a:r>
            <a:r>
              <a:rPr lang="es-ES" sz="2200" dirty="0" err="1"/>
              <a:t>Spain</a:t>
            </a:r>
            <a:r>
              <a:rPr lang="es-ES" sz="2200" dirty="0"/>
              <a:t> 2017/2019-20</a:t>
            </a:r>
          </a:p>
        </p:txBody>
      </p:sp>
      <p:sp>
        <p:nvSpPr>
          <p:cNvPr id="12" name="CuadroTexto 11">
            <a:extLst>
              <a:ext uri="{FF2B5EF4-FFF2-40B4-BE49-F238E27FC236}">
                <a16:creationId xmlns:a16="http://schemas.microsoft.com/office/drawing/2014/main" id="{BB5E69C3-C94B-49B1-80C2-53690DAF44FC}"/>
              </a:ext>
            </a:extLst>
          </p:cNvPr>
          <p:cNvSpPr txBox="1"/>
          <p:nvPr/>
        </p:nvSpPr>
        <p:spPr>
          <a:xfrm rot="16200000">
            <a:off x="-891097" y="3302770"/>
            <a:ext cx="2267128" cy="430887"/>
          </a:xfrm>
          <a:prstGeom prst="rect">
            <a:avLst/>
          </a:prstGeom>
          <a:solidFill>
            <a:schemeClr val="bg1"/>
          </a:solidFill>
        </p:spPr>
        <p:txBody>
          <a:bodyPr wrap="square" rtlCol="0">
            <a:spAutoFit/>
          </a:bodyPr>
          <a:lstStyle/>
          <a:p>
            <a:r>
              <a:rPr lang="es-ES" sz="2200" dirty="0" err="1"/>
              <a:t>Prevalence</a:t>
            </a:r>
            <a:endParaRPr lang="es-ES" sz="2200" dirty="0"/>
          </a:p>
        </p:txBody>
      </p:sp>
      <p:sp>
        <p:nvSpPr>
          <p:cNvPr id="13" name="CuadroTexto 12">
            <a:extLst>
              <a:ext uri="{FF2B5EF4-FFF2-40B4-BE49-F238E27FC236}">
                <a16:creationId xmlns:a16="http://schemas.microsoft.com/office/drawing/2014/main" id="{460CAA78-E111-4906-A9A5-DAA291D085B7}"/>
              </a:ext>
            </a:extLst>
          </p:cNvPr>
          <p:cNvSpPr txBox="1"/>
          <p:nvPr/>
        </p:nvSpPr>
        <p:spPr>
          <a:xfrm>
            <a:off x="413635" y="1169358"/>
            <a:ext cx="682911" cy="5539978"/>
          </a:xfrm>
          <a:prstGeom prst="rect">
            <a:avLst/>
          </a:prstGeom>
          <a:solidFill>
            <a:schemeClr val="bg1"/>
          </a:solidFill>
        </p:spPr>
        <p:txBody>
          <a:bodyPr wrap="square" rtlCol="0">
            <a:spAutoFit/>
          </a:bodyPr>
          <a:lstStyle/>
          <a:p>
            <a:r>
              <a:rPr lang="es-ES" sz="2200" dirty="0"/>
              <a:t>0.6</a:t>
            </a:r>
          </a:p>
          <a:p>
            <a:endParaRPr lang="es-ES" sz="1400" dirty="0"/>
          </a:p>
          <a:p>
            <a:endParaRPr lang="es-ES" sz="1400" dirty="0"/>
          </a:p>
          <a:p>
            <a:r>
              <a:rPr lang="es-ES" sz="2200" dirty="0"/>
              <a:t>0.4</a:t>
            </a:r>
          </a:p>
          <a:p>
            <a:endParaRPr lang="es-ES" sz="1400" dirty="0"/>
          </a:p>
          <a:p>
            <a:endParaRPr lang="es-ES" sz="1400" dirty="0"/>
          </a:p>
          <a:p>
            <a:r>
              <a:rPr lang="es-ES" sz="2200" dirty="0"/>
              <a:t>0.2</a:t>
            </a:r>
          </a:p>
          <a:p>
            <a:endParaRPr lang="es-ES" sz="1400" dirty="0"/>
          </a:p>
          <a:p>
            <a:endParaRPr lang="es-ES" sz="1400" dirty="0"/>
          </a:p>
          <a:p>
            <a:r>
              <a:rPr lang="es-ES" sz="2200" dirty="0"/>
              <a:t>0.0</a:t>
            </a:r>
          </a:p>
          <a:p>
            <a:endParaRPr lang="es-ES" sz="1000" dirty="0"/>
          </a:p>
          <a:p>
            <a:r>
              <a:rPr lang="es-ES" sz="2200" dirty="0"/>
              <a:t>0.6</a:t>
            </a:r>
          </a:p>
          <a:p>
            <a:endParaRPr lang="es-ES" sz="1400" dirty="0"/>
          </a:p>
          <a:p>
            <a:endParaRPr lang="es-ES" sz="1400" dirty="0"/>
          </a:p>
          <a:p>
            <a:r>
              <a:rPr lang="es-ES" sz="2200" dirty="0"/>
              <a:t>0.4</a:t>
            </a:r>
          </a:p>
          <a:p>
            <a:endParaRPr lang="es-ES" sz="1400" dirty="0"/>
          </a:p>
          <a:p>
            <a:endParaRPr lang="es-ES" sz="1400" dirty="0"/>
          </a:p>
          <a:p>
            <a:r>
              <a:rPr lang="es-ES" sz="2200" dirty="0"/>
              <a:t>0.2</a:t>
            </a:r>
          </a:p>
          <a:p>
            <a:endParaRPr lang="es-ES" sz="1400" dirty="0"/>
          </a:p>
          <a:p>
            <a:endParaRPr lang="es-ES" sz="1400" dirty="0"/>
          </a:p>
          <a:p>
            <a:r>
              <a:rPr lang="es-ES" sz="2200" dirty="0"/>
              <a:t>0.0</a:t>
            </a:r>
          </a:p>
        </p:txBody>
      </p:sp>
      <p:sp>
        <p:nvSpPr>
          <p:cNvPr id="14" name="CuadroTexto 13">
            <a:extLst>
              <a:ext uri="{FF2B5EF4-FFF2-40B4-BE49-F238E27FC236}">
                <a16:creationId xmlns:a16="http://schemas.microsoft.com/office/drawing/2014/main" id="{6C22CC9F-4551-4F43-AFF8-C169A9F0AF58}"/>
              </a:ext>
            </a:extLst>
          </p:cNvPr>
          <p:cNvSpPr txBox="1"/>
          <p:nvPr/>
        </p:nvSpPr>
        <p:spPr>
          <a:xfrm>
            <a:off x="393315" y="6442210"/>
            <a:ext cx="2267128" cy="430887"/>
          </a:xfrm>
          <a:prstGeom prst="rect">
            <a:avLst/>
          </a:prstGeom>
          <a:noFill/>
        </p:spPr>
        <p:txBody>
          <a:bodyPr wrap="square" rtlCol="0">
            <a:spAutoFit/>
          </a:bodyPr>
          <a:lstStyle/>
          <a:p>
            <a:r>
              <a:rPr lang="es-ES" sz="2200" dirty="0"/>
              <a:t>Age</a:t>
            </a:r>
          </a:p>
        </p:txBody>
      </p:sp>
      <p:sp>
        <p:nvSpPr>
          <p:cNvPr id="15" name="Rectángulo 14">
            <a:extLst>
              <a:ext uri="{FF2B5EF4-FFF2-40B4-BE49-F238E27FC236}">
                <a16:creationId xmlns:a16="http://schemas.microsoft.com/office/drawing/2014/main" id="{8E64FD98-D182-47A5-A0BE-6B29B71E1C47}"/>
              </a:ext>
            </a:extLst>
          </p:cNvPr>
          <p:cNvSpPr/>
          <p:nvPr/>
        </p:nvSpPr>
        <p:spPr>
          <a:xfrm>
            <a:off x="5973480" y="875212"/>
            <a:ext cx="1047803" cy="5857838"/>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5523FB81-97C7-4F66-9C5E-53C25759B1B4}"/>
              </a:ext>
            </a:extLst>
          </p:cNvPr>
          <p:cNvSpPr/>
          <p:nvPr/>
        </p:nvSpPr>
        <p:spPr>
          <a:xfrm>
            <a:off x="6974967" y="864327"/>
            <a:ext cx="1047803" cy="5857838"/>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97710D62-E411-4C1E-B6CA-4B2A70ECC266}"/>
              </a:ext>
            </a:extLst>
          </p:cNvPr>
          <p:cNvSpPr/>
          <p:nvPr/>
        </p:nvSpPr>
        <p:spPr>
          <a:xfrm>
            <a:off x="7029392" y="5627915"/>
            <a:ext cx="917319" cy="555172"/>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59348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DBEECFE-C3C0-463F-AC55-5CCAC1FFD4D8}"/>
              </a:ext>
            </a:extLst>
          </p:cNvPr>
          <p:cNvPicPr>
            <a:picLocks noChangeAspect="1"/>
          </p:cNvPicPr>
          <p:nvPr/>
        </p:nvPicPr>
        <p:blipFill rotWithShape="1">
          <a:blip r:embed="rId3">
            <a:extLst>
              <a:ext uri="{28A0092B-C50C-407E-A947-70E740481C1C}">
                <a14:useLocalDpi xmlns:a14="http://schemas.microsoft.com/office/drawing/2010/main" val="0"/>
              </a:ext>
            </a:extLst>
          </a:blip>
          <a:srcRect r="10606"/>
          <a:stretch/>
        </p:blipFill>
        <p:spPr>
          <a:xfrm>
            <a:off x="844523" y="1221773"/>
            <a:ext cx="11214128" cy="5643153"/>
          </a:xfrm>
          <a:prstGeom prst="rect">
            <a:avLst/>
          </a:prstGeom>
        </p:spPr>
      </p:pic>
      <p:pic>
        <p:nvPicPr>
          <p:cNvPr id="5" name="Imagen 4">
            <a:extLst>
              <a:ext uri="{FF2B5EF4-FFF2-40B4-BE49-F238E27FC236}">
                <a16:creationId xmlns:a16="http://schemas.microsoft.com/office/drawing/2014/main" id="{DC1DE12C-08D6-47C3-8D1B-53D567F864E6}"/>
              </a:ext>
            </a:extLst>
          </p:cNvPr>
          <p:cNvPicPr>
            <a:picLocks noChangeAspect="1"/>
          </p:cNvPicPr>
          <p:nvPr/>
        </p:nvPicPr>
        <p:blipFill rotWithShape="1">
          <a:blip r:embed="rId4">
            <a:extLst>
              <a:ext uri="{28A0092B-C50C-407E-A947-70E740481C1C}">
                <a14:useLocalDpi xmlns:a14="http://schemas.microsoft.com/office/drawing/2010/main" val="0"/>
              </a:ext>
            </a:extLst>
          </a:blip>
          <a:srcRect l="89545" t="41050" b="40010"/>
          <a:stretch/>
        </p:blipFill>
        <p:spPr>
          <a:xfrm>
            <a:off x="5445592" y="5413361"/>
            <a:ext cx="2133599" cy="1138382"/>
          </a:xfrm>
          <a:prstGeom prst="rect">
            <a:avLst/>
          </a:prstGeom>
        </p:spPr>
      </p:pic>
      <p:sp>
        <p:nvSpPr>
          <p:cNvPr id="6" name="Text Box 5">
            <a:extLst>
              <a:ext uri="{FF2B5EF4-FFF2-40B4-BE49-F238E27FC236}">
                <a16:creationId xmlns:a16="http://schemas.microsoft.com/office/drawing/2014/main" id="{488E86F2-AEA6-47DA-98CB-5D41B8A9B3F8}"/>
              </a:ext>
            </a:extLst>
          </p:cNvPr>
          <p:cNvSpPr txBox="1">
            <a:spLocks noChangeArrowheads="1"/>
          </p:cNvSpPr>
          <p:nvPr/>
        </p:nvSpPr>
        <p:spPr bwMode="auto">
          <a:xfrm>
            <a:off x="180037" y="109211"/>
            <a:ext cx="11863917" cy="1296000"/>
          </a:xfrm>
          <a:prstGeom prst="rect">
            <a:avLst/>
          </a:prstGeom>
          <a:solidFill>
            <a:srgbClr val="7030A0"/>
          </a:solidFill>
          <a:ln w="9525">
            <a:noFill/>
            <a:miter lim="800000"/>
            <a:headEnd/>
            <a:tailEnd/>
          </a:ln>
          <a:effectLst>
            <a:innerShdw blurRad="63500" dist="50800" dir="5400000">
              <a:prstClr val="black">
                <a:alpha val="50000"/>
              </a:prstClr>
            </a:innerShdw>
          </a:effectLst>
        </p:spPr>
        <p:txBody>
          <a:bodyPr wrap="square" lIns="145365" tIns="72683" rIns="145365" bIns="72683" anchor="ctr">
            <a:spAutoFit/>
          </a:bodyPr>
          <a:lstStyle/>
          <a:p>
            <a:pPr algn="ctr" defTabSz="3487697">
              <a:spcBef>
                <a:spcPct val="50000"/>
              </a:spcBef>
            </a:pPr>
            <a:r>
              <a:rPr lang="en-US" sz="3600" b="1" dirty="0">
                <a:solidFill>
                  <a:schemeClr val="bg1"/>
                </a:solidFill>
                <a:latin typeface="Arial" panose="020B0604020202020204" pitchFamily="34" charset="0"/>
                <a:cs typeface="Arial" panose="020B0604020202020204" pitchFamily="34" charset="0"/>
              </a:rPr>
              <a:t>Results – PAF due to overweight and obesity for 5 cardiovascular diseases by age, sex &amp; 4 CCAA</a:t>
            </a:r>
          </a:p>
        </p:txBody>
      </p:sp>
      <p:sp>
        <p:nvSpPr>
          <p:cNvPr id="7" name="CuadroTexto 6">
            <a:extLst>
              <a:ext uri="{FF2B5EF4-FFF2-40B4-BE49-F238E27FC236}">
                <a16:creationId xmlns:a16="http://schemas.microsoft.com/office/drawing/2014/main" id="{0F72C9DF-F8DD-4596-97A2-92F6735D6D91}"/>
              </a:ext>
            </a:extLst>
          </p:cNvPr>
          <p:cNvSpPr txBox="1"/>
          <p:nvPr/>
        </p:nvSpPr>
        <p:spPr>
          <a:xfrm rot="16200000">
            <a:off x="-891097" y="3302770"/>
            <a:ext cx="2267128" cy="430887"/>
          </a:xfrm>
          <a:prstGeom prst="rect">
            <a:avLst/>
          </a:prstGeom>
          <a:solidFill>
            <a:schemeClr val="bg1"/>
          </a:solidFill>
        </p:spPr>
        <p:txBody>
          <a:bodyPr wrap="square" rtlCol="0">
            <a:spAutoFit/>
          </a:bodyPr>
          <a:lstStyle/>
          <a:p>
            <a:r>
              <a:rPr lang="es-ES" sz="2200" dirty="0"/>
              <a:t>PAF (%)</a:t>
            </a:r>
          </a:p>
        </p:txBody>
      </p:sp>
      <p:sp>
        <p:nvSpPr>
          <p:cNvPr id="8" name="CuadroTexto 7">
            <a:extLst>
              <a:ext uri="{FF2B5EF4-FFF2-40B4-BE49-F238E27FC236}">
                <a16:creationId xmlns:a16="http://schemas.microsoft.com/office/drawing/2014/main" id="{44B16C7D-1768-4628-9DB6-9C55E0BFF881}"/>
              </a:ext>
            </a:extLst>
          </p:cNvPr>
          <p:cNvSpPr txBox="1"/>
          <p:nvPr/>
        </p:nvSpPr>
        <p:spPr>
          <a:xfrm>
            <a:off x="413635" y="1694291"/>
            <a:ext cx="682911" cy="4601260"/>
          </a:xfrm>
          <a:prstGeom prst="rect">
            <a:avLst/>
          </a:prstGeom>
          <a:solidFill>
            <a:schemeClr val="bg1"/>
          </a:solidFill>
        </p:spPr>
        <p:txBody>
          <a:bodyPr wrap="square" rtlCol="0">
            <a:spAutoFit/>
          </a:bodyPr>
          <a:lstStyle/>
          <a:p>
            <a:r>
              <a:rPr lang="es-ES" sz="2200" dirty="0"/>
              <a:t>0.6</a:t>
            </a:r>
          </a:p>
          <a:p>
            <a:endParaRPr lang="es-ES" sz="1600" dirty="0"/>
          </a:p>
          <a:p>
            <a:endParaRPr lang="es-ES" sz="1600" dirty="0"/>
          </a:p>
          <a:p>
            <a:r>
              <a:rPr lang="es-ES" sz="2200" dirty="0"/>
              <a:t>0.4</a:t>
            </a:r>
          </a:p>
          <a:p>
            <a:endParaRPr lang="es-ES" sz="1600" dirty="0"/>
          </a:p>
          <a:p>
            <a:endParaRPr lang="es-ES" sz="1600" dirty="0"/>
          </a:p>
          <a:p>
            <a:r>
              <a:rPr lang="es-ES" sz="2200" dirty="0"/>
              <a:t>0.2</a:t>
            </a:r>
          </a:p>
          <a:p>
            <a:endParaRPr lang="es-ES" sz="1100" dirty="0"/>
          </a:p>
          <a:p>
            <a:endParaRPr lang="es-ES" sz="1100" dirty="0"/>
          </a:p>
          <a:p>
            <a:endParaRPr lang="es-ES" sz="1100" dirty="0"/>
          </a:p>
          <a:p>
            <a:r>
              <a:rPr lang="es-ES" sz="2200" dirty="0"/>
              <a:t>0.6</a:t>
            </a:r>
          </a:p>
          <a:p>
            <a:endParaRPr lang="es-ES" sz="1600" dirty="0"/>
          </a:p>
          <a:p>
            <a:endParaRPr lang="es-ES" sz="1600" dirty="0"/>
          </a:p>
          <a:p>
            <a:r>
              <a:rPr lang="es-ES" sz="2200" dirty="0"/>
              <a:t>0.4</a:t>
            </a:r>
          </a:p>
          <a:p>
            <a:endParaRPr lang="es-ES" sz="1600" dirty="0"/>
          </a:p>
          <a:p>
            <a:endParaRPr lang="es-ES" sz="1600" dirty="0"/>
          </a:p>
          <a:p>
            <a:r>
              <a:rPr lang="es-ES" sz="2200" dirty="0"/>
              <a:t>0.2</a:t>
            </a:r>
          </a:p>
        </p:txBody>
      </p:sp>
      <p:sp>
        <p:nvSpPr>
          <p:cNvPr id="9" name="CuadroTexto 8">
            <a:extLst>
              <a:ext uri="{FF2B5EF4-FFF2-40B4-BE49-F238E27FC236}">
                <a16:creationId xmlns:a16="http://schemas.microsoft.com/office/drawing/2014/main" id="{EC761231-354E-4253-95D4-E045535671CE}"/>
              </a:ext>
            </a:extLst>
          </p:cNvPr>
          <p:cNvSpPr txBox="1"/>
          <p:nvPr/>
        </p:nvSpPr>
        <p:spPr>
          <a:xfrm>
            <a:off x="393315" y="6391408"/>
            <a:ext cx="2267128" cy="430887"/>
          </a:xfrm>
          <a:prstGeom prst="rect">
            <a:avLst/>
          </a:prstGeom>
          <a:noFill/>
        </p:spPr>
        <p:txBody>
          <a:bodyPr wrap="square" rtlCol="0">
            <a:spAutoFit/>
          </a:bodyPr>
          <a:lstStyle/>
          <a:p>
            <a:r>
              <a:rPr lang="es-ES" sz="2200" dirty="0"/>
              <a:t>Age</a:t>
            </a:r>
          </a:p>
        </p:txBody>
      </p:sp>
    </p:spTree>
    <p:extLst>
      <p:ext uri="{BB962C8B-B14F-4D97-AF65-F5344CB8AC3E}">
        <p14:creationId xmlns:p14="http://schemas.microsoft.com/office/powerpoint/2010/main" val="1392089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7D799F-28A9-4513-9915-89AF7FE58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148080"/>
            <a:ext cx="11378474" cy="5709920"/>
          </a:xfrm>
          <a:prstGeom prst="rect">
            <a:avLst/>
          </a:prstGeom>
        </p:spPr>
      </p:pic>
      <p:sp>
        <p:nvSpPr>
          <p:cNvPr id="4" name="Text Box 5">
            <a:extLst>
              <a:ext uri="{FF2B5EF4-FFF2-40B4-BE49-F238E27FC236}">
                <a16:creationId xmlns:a16="http://schemas.microsoft.com/office/drawing/2014/main" id="{04850993-9664-446B-A2E9-9E7AFBAA5BB6}"/>
              </a:ext>
            </a:extLst>
          </p:cNvPr>
          <p:cNvSpPr txBox="1">
            <a:spLocks noChangeArrowheads="1"/>
          </p:cNvSpPr>
          <p:nvPr/>
        </p:nvSpPr>
        <p:spPr bwMode="auto">
          <a:xfrm>
            <a:off x="180037" y="109212"/>
            <a:ext cx="11863917" cy="1254781"/>
          </a:xfrm>
          <a:prstGeom prst="rect">
            <a:avLst/>
          </a:prstGeom>
          <a:solidFill>
            <a:srgbClr val="7030A0"/>
          </a:solidFill>
          <a:ln w="9525">
            <a:noFill/>
            <a:miter lim="800000"/>
            <a:headEnd/>
            <a:tailEnd/>
          </a:ln>
          <a:effectLst>
            <a:innerShdw blurRad="63500" dist="50800" dir="5400000">
              <a:prstClr val="black">
                <a:alpha val="50000"/>
              </a:prstClr>
            </a:innerShdw>
          </a:effectLst>
        </p:spPr>
        <p:txBody>
          <a:bodyPr wrap="square" lIns="145365" tIns="72683" rIns="145365" bIns="72683" anchor="ctr">
            <a:spAutoFit/>
          </a:bodyPr>
          <a:lstStyle/>
          <a:p>
            <a:pPr algn="ctr" defTabSz="3487697">
              <a:spcBef>
                <a:spcPct val="50000"/>
              </a:spcBef>
            </a:pPr>
            <a:r>
              <a:rPr lang="en-US" sz="3600" b="1" dirty="0">
                <a:solidFill>
                  <a:schemeClr val="bg1"/>
                </a:solidFill>
                <a:latin typeface="Arial" panose="020B0604020202020204" pitchFamily="34" charset="0"/>
                <a:cs typeface="Arial" panose="020B0604020202020204" pitchFamily="34" charset="0"/>
              </a:rPr>
              <a:t>Results – PAF due to overweight and obesity for 5 cardiovascular diseases by age, sex &amp; education</a:t>
            </a:r>
          </a:p>
        </p:txBody>
      </p:sp>
      <p:sp>
        <p:nvSpPr>
          <p:cNvPr id="5" name="CuadroTexto 4">
            <a:extLst>
              <a:ext uri="{FF2B5EF4-FFF2-40B4-BE49-F238E27FC236}">
                <a16:creationId xmlns:a16="http://schemas.microsoft.com/office/drawing/2014/main" id="{650C52C0-E190-4ECC-960B-A8F80D169977}"/>
              </a:ext>
            </a:extLst>
          </p:cNvPr>
          <p:cNvSpPr txBox="1"/>
          <p:nvPr/>
        </p:nvSpPr>
        <p:spPr>
          <a:xfrm rot="16200000">
            <a:off x="-891097" y="3302770"/>
            <a:ext cx="2267128" cy="430887"/>
          </a:xfrm>
          <a:prstGeom prst="rect">
            <a:avLst/>
          </a:prstGeom>
          <a:solidFill>
            <a:schemeClr val="bg1"/>
          </a:solidFill>
        </p:spPr>
        <p:txBody>
          <a:bodyPr wrap="square" rtlCol="0">
            <a:spAutoFit/>
          </a:bodyPr>
          <a:lstStyle/>
          <a:p>
            <a:r>
              <a:rPr lang="es-ES" sz="2200" dirty="0"/>
              <a:t>PAF (%)</a:t>
            </a:r>
          </a:p>
        </p:txBody>
      </p:sp>
      <p:sp>
        <p:nvSpPr>
          <p:cNvPr id="6" name="CuadroTexto 5">
            <a:extLst>
              <a:ext uri="{FF2B5EF4-FFF2-40B4-BE49-F238E27FC236}">
                <a16:creationId xmlns:a16="http://schemas.microsoft.com/office/drawing/2014/main" id="{D3399C51-6F0A-415E-85DC-FEF0D328740A}"/>
              </a:ext>
            </a:extLst>
          </p:cNvPr>
          <p:cNvSpPr txBox="1"/>
          <p:nvPr/>
        </p:nvSpPr>
        <p:spPr>
          <a:xfrm>
            <a:off x="413635" y="1474156"/>
            <a:ext cx="682911" cy="5032147"/>
          </a:xfrm>
          <a:prstGeom prst="rect">
            <a:avLst/>
          </a:prstGeom>
          <a:solidFill>
            <a:schemeClr val="bg1"/>
          </a:solidFill>
        </p:spPr>
        <p:txBody>
          <a:bodyPr wrap="square" rtlCol="0">
            <a:spAutoFit/>
          </a:bodyPr>
          <a:lstStyle/>
          <a:p>
            <a:r>
              <a:rPr lang="es-ES" sz="2100" dirty="0"/>
              <a:t>0.5</a:t>
            </a:r>
          </a:p>
          <a:p>
            <a:r>
              <a:rPr lang="es-ES" sz="2100" dirty="0"/>
              <a:t>0.4</a:t>
            </a:r>
          </a:p>
          <a:p>
            <a:r>
              <a:rPr lang="es-ES" sz="2100" dirty="0"/>
              <a:t>0.3</a:t>
            </a:r>
          </a:p>
          <a:p>
            <a:r>
              <a:rPr lang="es-ES" sz="2100" dirty="0"/>
              <a:t>0.2</a:t>
            </a:r>
          </a:p>
          <a:p>
            <a:r>
              <a:rPr lang="es-ES" sz="2100" dirty="0"/>
              <a:t>0.1</a:t>
            </a:r>
          </a:p>
          <a:p>
            <a:endParaRPr lang="es-ES" sz="700" dirty="0"/>
          </a:p>
          <a:p>
            <a:r>
              <a:rPr lang="es-ES" sz="2100" dirty="0"/>
              <a:t>0.5</a:t>
            </a:r>
          </a:p>
          <a:p>
            <a:r>
              <a:rPr lang="es-ES" sz="2100" dirty="0"/>
              <a:t>0.4</a:t>
            </a:r>
          </a:p>
          <a:p>
            <a:r>
              <a:rPr lang="es-ES" sz="2100" dirty="0"/>
              <a:t>0.3</a:t>
            </a:r>
          </a:p>
          <a:p>
            <a:r>
              <a:rPr lang="es-ES" sz="2100" dirty="0"/>
              <a:t>0.2</a:t>
            </a:r>
          </a:p>
          <a:p>
            <a:r>
              <a:rPr lang="es-ES" sz="2100" dirty="0"/>
              <a:t>0.1</a:t>
            </a:r>
          </a:p>
          <a:p>
            <a:endParaRPr lang="es-ES" sz="700" dirty="0"/>
          </a:p>
          <a:p>
            <a:r>
              <a:rPr lang="es-ES" sz="2000" dirty="0"/>
              <a:t>0.5</a:t>
            </a:r>
          </a:p>
          <a:p>
            <a:r>
              <a:rPr lang="es-ES" sz="2000" dirty="0"/>
              <a:t>0.4</a:t>
            </a:r>
          </a:p>
          <a:p>
            <a:r>
              <a:rPr lang="es-ES" sz="2000" dirty="0"/>
              <a:t>0.3</a:t>
            </a:r>
          </a:p>
          <a:p>
            <a:r>
              <a:rPr lang="es-ES" sz="2000" dirty="0"/>
              <a:t>0.2</a:t>
            </a:r>
          </a:p>
          <a:p>
            <a:r>
              <a:rPr lang="es-ES" sz="2000" dirty="0"/>
              <a:t>0.1</a:t>
            </a:r>
          </a:p>
        </p:txBody>
      </p:sp>
      <p:sp>
        <p:nvSpPr>
          <p:cNvPr id="7" name="CuadroTexto 6">
            <a:extLst>
              <a:ext uri="{FF2B5EF4-FFF2-40B4-BE49-F238E27FC236}">
                <a16:creationId xmlns:a16="http://schemas.microsoft.com/office/drawing/2014/main" id="{9CAA1D7A-E045-4577-AD74-0523D2344FF5}"/>
              </a:ext>
            </a:extLst>
          </p:cNvPr>
          <p:cNvSpPr txBox="1"/>
          <p:nvPr/>
        </p:nvSpPr>
        <p:spPr>
          <a:xfrm>
            <a:off x="393315" y="6408342"/>
            <a:ext cx="2267128" cy="430887"/>
          </a:xfrm>
          <a:prstGeom prst="rect">
            <a:avLst/>
          </a:prstGeom>
          <a:noFill/>
        </p:spPr>
        <p:txBody>
          <a:bodyPr wrap="square" rtlCol="0">
            <a:spAutoFit/>
          </a:bodyPr>
          <a:lstStyle/>
          <a:p>
            <a:r>
              <a:rPr lang="es-ES" sz="2200" dirty="0"/>
              <a:t>Age</a:t>
            </a:r>
          </a:p>
        </p:txBody>
      </p:sp>
    </p:spTree>
    <p:extLst>
      <p:ext uri="{BB962C8B-B14F-4D97-AF65-F5344CB8AC3E}">
        <p14:creationId xmlns:p14="http://schemas.microsoft.com/office/powerpoint/2010/main" val="3527397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04850993-9664-446B-A2E9-9E7AFBAA5BB6}"/>
              </a:ext>
            </a:extLst>
          </p:cNvPr>
          <p:cNvSpPr txBox="1">
            <a:spLocks noChangeArrowheads="1"/>
          </p:cNvSpPr>
          <p:nvPr/>
        </p:nvSpPr>
        <p:spPr bwMode="auto">
          <a:xfrm>
            <a:off x="180037" y="109212"/>
            <a:ext cx="11863917" cy="1254781"/>
          </a:xfrm>
          <a:prstGeom prst="rect">
            <a:avLst/>
          </a:prstGeom>
          <a:solidFill>
            <a:srgbClr val="7030A0"/>
          </a:solidFill>
          <a:ln w="9525">
            <a:noFill/>
            <a:miter lim="800000"/>
            <a:headEnd/>
            <a:tailEnd/>
          </a:ln>
          <a:effectLst>
            <a:innerShdw blurRad="63500" dist="50800" dir="5400000">
              <a:prstClr val="black">
                <a:alpha val="50000"/>
              </a:prstClr>
            </a:innerShdw>
          </a:effectLst>
        </p:spPr>
        <p:txBody>
          <a:bodyPr wrap="square" lIns="145365" tIns="72683" rIns="145365" bIns="72683" anchor="ctr">
            <a:spAutoFit/>
          </a:bodyPr>
          <a:lstStyle/>
          <a:p>
            <a:pPr algn="ctr" defTabSz="3487697">
              <a:spcBef>
                <a:spcPct val="50000"/>
              </a:spcBef>
            </a:pPr>
            <a:r>
              <a:rPr lang="en-US" sz="3600" b="1" dirty="0">
                <a:solidFill>
                  <a:schemeClr val="bg1"/>
                </a:solidFill>
                <a:latin typeface="Arial" panose="020B0604020202020204" pitchFamily="34" charset="0"/>
                <a:cs typeface="Arial" panose="020B0604020202020204" pitchFamily="34" charset="0"/>
              </a:rPr>
              <a:t>Results – Obesity and Cardiovascular Disease-Free Life Expectancy (I)</a:t>
            </a:r>
          </a:p>
        </p:txBody>
      </p:sp>
      <p:pic>
        <p:nvPicPr>
          <p:cNvPr id="9" name="Imagen 8">
            <a:extLst>
              <a:ext uri="{FF2B5EF4-FFF2-40B4-BE49-F238E27FC236}">
                <a16:creationId xmlns:a16="http://schemas.microsoft.com/office/drawing/2014/main" id="{E2057603-A1C5-4DEB-873D-854EB2DC3D06}"/>
              </a:ext>
            </a:extLst>
          </p:cNvPr>
          <p:cNvPicPr>
            <a:picLocks noChangeAspect="1"/>
          </p:cNvPicPr>
          <p:nvPr/>
        </p:nvPicPr>
        <p:blipFill rotWithShape="1">
          <a:blip r:embed="rId2"/>
          <a:srcRect t="38195" b="28472"/>
          <a:stretch/>
        </p:blipFill>
        <p:spPr>
          <a:xfrm>
            <a:off x="3524250" y="2619374"/>
            <a:ext cx="5143500" cy="2286001"/>
          </a:xfrm>
          <a:prstGeom prst="rect">
            <a:avLst/>
          </a:prstGeom>
        </p:spPr>
      </p:pic>
    </p:spTree>
    <p:extLst>
      <p:ext uri="{BB962C8B-B14F-4D97-AF65-F5344CB8AC3E}">
        <p14:creationId xmlns:p14="http://schemas.microsoft.com/office/powerpoint/2010/main" val="2556117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04850993-9664-446B-A2E9-9E7AFBAA5BB6}"/>
              </a:ext>
            </a:extLst>
          </p:cNvPr>
          <p:cNvSpPr txBox="1">
            <a:spLocks noChangeArrowheads="1"/>
          </p:cNvSpPr>
          <p:nvPr/>
        </p:nvSpPr>
        <p:spPr bwMode="auto">
          <a:xfrm>
            <a:off x="180037" y="109212"/>
            <a:ext cx="11863917" cy="1254781"/>
          </a:xfrm>
          <a:prstGeom prst="rect">
            <a:avLst/>
          </a:prstGeom>
          <a:solidFill>
            <a:srgbClr val="7030A0"/>
          </a:solidFill>
          <a:ln w="9525">
            <a:noFill/>
            <a:miter lim="800000"/>
            <a:headEnd/>
            <a:tailEnd/>
          </a:ln>
          <a:effectLst>
            <a:innerShdw blurRad="63500" dist="50800" dir="5400000">
              <a:prstClr val="black">
                <a:alpha val="50000"/>
              </a:prstClr>
            </a:innerShdw>
          </a:effectLst>
        </p:spPr>
        <p:txBody>
          <a:bodyPr wrap="square" lIns="145365" tIns="72683" rIns="145365" bIns="72683" anchor="ctr">
            <a:spAutoFit/>
          </a:bodyPr>
          <a:lstStyle/>
          <a:p>
            <a:pPr algn="ctr" defTabSz="3487697">
              <a:spcBef>
                <a:spcPct val="50000"/>
              </a:spcBef>
            </a:pPr>
            <a:r>
              <a:rPr lang="en-US" sz="3600" b="1" dirty="0">
                <a:solidFill>
                  <a:schemeClr val="bg1"/>
                </a:solidFill>
                <a:latin typeface="Arial" panose="020B0604020202020204" pitchFamily="34" charset="0"/>
                <a:cs typeface="Arial" panose="020B0604020202020204" pitchFamily="34" charset="0"/>
              </a:rPr>
              <a:t>Results – Obesity and Cardiovascular Disease-Free Life Expectancy (II)</a:t>
            </a:r>
          </a:p>
        </p:txBody>
      </p:sp>
      <p:graphicFrame>
        <p:nvGraphicFramePr>
          <p:cNvPr id="2" name="Tabla 1">
            <a:extLst>
              <a:ext uri="{FF2B5EF4-FFF2-40B4-BE49-F238E27FC236}">
                <a16:creationId xmlns:a16="http://schemas.microsoft.com/office/drawing/2014/main" id="{139F88E4-E664-4799-BB1F-DAF9E5B19AC9}"/>
              </a:ext>
            </a:extLst>
          </p:cNvPr>
          <p:cNvGraphicFramePr>
            <a:graphicFrameLocks noGrp="1"/>
          </p:cNvGraphicFramePr>
          <p:nvPr>
            <p:extLst>
              <p:ext uri="{D42A27DB-BD31-4B8C-83A1-F6EECF244321}">
                <p14:modId xmlns:p14="http://schemas.microsoft.com/office/powerpoint/2010/main" val="788722532"/>
              </p:ext>
            </p:extLst>
          </p:nvPr>
        </p:nvGraphicFramePr>
        <p:xfrm>
          <a:off x="180037" y="1462616"/>
          <a:ext cx="11863916" cy="2576160"/>
        </p:xfrm>
        <a:graphic>
          <a:graphicData uri="http://schemas.openxmlformats.org/drawingml/2006/table">
            <a:tbl>
              <a:tblPr firstRow="1" bandRow="1">
                <a:tableStyleId>{5C22544A-7EE6-4342-B048-85BDC9FD1C3A}</a:tableStyleId>
              </a:tblPr>
              <a:tblGrid>
                <a:gridCol w="1458263">
                  <a:extLst>
                    <a:ext uri="{9D8B030D-6E8A-4147-A177-3AD203B41FA5}">
                      <a16:colId xmlns:a16="http://schemas.microsoft.com/office/drawing/2014/main" val="2539508425"/>
                    </a:ext>
                  </a:extLst>
                </a:gridCol>
                <a:gridCol w="1381125">
                  <a:extLst>
                    <a:ext uri="{9D8B030D-6E8A-4147-A177-3AD203B41FA5}">
                      <a16:colId xmlns:a16="http://schemas.microsoft.com/office/drawing/2014/main" val="524312423"/>
                    </a:ext>
                  </a:extLst>
                </a:gridCol>
                <a:gridCol w="2905125">
                  <a:extLst>
                    <a:ext uri="{9D8B030D-6E8A-4147-A177-3AD203B41FA5}">
                      <a16:colId xmlns:a16="http://schemas.microsoft.com/office/drawing/2014/main" val="3693638437"/>
                    </a:ext>
                  </a:extLst>
                </a:gridCol>
                <a:gridCol w="3746620">
                  <a:extLst>
                    <a:ext uri="{9D8B030D-6E8A-4147-A177-3AD203B41FA5}">
                      <a16:colId xmlns:a16="http://schemas.microsoft.com/office/drawing/2014/main" val="3638606264"/>
                    </a:ext>
                  </a:extLst>
                </a:gridCol>
                <a:gridCol w="2372783">
                  <a:extLst>
                    <a:ext uri="{9D8B030D-6E8A-4147-A177-3AD203B41FA5}">
                      <a16:colId xmlns:a16="http://schemas.microsoft.com/office/drawing/2014/main" val="3988526461"/>
                    </a:ext>
                  </a:extLst>
                </a:gridCol>
              </a:tblGrid>
              <a:tr h="370840">
                <a:tc>
                  <a:txBody>
                    <a:bodyPr/>
                    <a:lstStyle/>
                    <a:p>
                      <a:r>
                        <a:rPr lang="es-ES" dirty="0" err="1"/>
                        <a:t>Study</a:t>
                      </a:r>
                      <a:endParaRPr lang="es-ES" dirty="0"/>
                    </a:p>
                  </a:txBody>
                  <a:tcPr/>
                </a:tc>
                <a:tc>
                  <a:txBody>
                    <a:bodyPr/>
                    <a:lstStyle/>
                    <a:p>
                      <a:r>
                        <a:rPr lang="es-ES" dirty="0" err="1"/>
                        <a:t>Obesity</a:t>
                      </a:r>
                      <a:r>
                        <a:rPr lang="es-ES" dirty="0"/>
                        <a:t> </a:t>
                      </a:r>
                      <a:r>
                        <a:rPr lang="es-ES" dirty="0" err="1"/>
                        <a:t>Category</a:t>
                      </a:r>
                      <a:endParaRPr lang="es-ES" dirty="0"/>
                    </a:p>
                  </a:txBody>
                  <a:tcPr/>
                </a:tc>
                <a:tc>
                  <a:txBody>
                    <a:bodyPr/>
                    <a:lstStyle/>
                    <a:p>
                      <a:r>
                        <a:rPr lang="es-ES" dirty="0"/>
                        <a:t>Cardiovascular </a:t>
                      </a:r>
                      <a:r>
                        <a:rPr lang="es-ES" dirty="0" err="1"/>
                        <a:t>Disease</a:t>
                      </a:r>
                      <a:r>
                        <a:rPr lang="es-ES" dirty="0"/>
                        <a:t> </a:t>
                      </a:r>
                      <a:r>
                        <a:rPr lang="es-ES" dirty="0" err="1"/>
                        <a:t>Risk</a:t>
                      </a:r>
                      <a:r>
                        <a:rPr lang="es-ES" dirty="0"/>
                        <a:t> (Hazard Ratio/</a:t>
                      </a:r>
                      <a:r>
                        <a:rPr lang="es-ES" dirty="0" err="1"/>
                        <a:t>Relative</a:t>
                      </a:r>
                      <a:r>
                        <a:rPr lang="es-ES" dirty="0"/>
                        <a:t> </a:t>
                      </a:r>
                      <a:r>
                        <a:rPr lang="es-ES" dirty="0" err="1"/>
                        <a:t>Risk</a:t>
                      </a:r>
                      <a:r>
                        <a:rPr lang="es-ES" dirty="0"/>
                        <a:t>)</a:t>
                      </a:r>
                    </a:p>
                  </a:txBody>
                  <a:tcPr/>
                </a:tc>
                <a:tc>
                  <a:txBody>
                    <a:bodyPr/>
                    <a:lstStyle/>
                    <a:p>
                      <a:r>
                        <a:rPr lang="es-ES" dirty="0" err="1"/>
                        <a:t>Years</a:t>
                      </a:r>
                      <a:r>
                        <a:rPr lang="es-ES" dirty="0"/>
                        <a:t> </a:t>
                      </a:r>
                      <a:r>
                        <a:rPr lang="es-ES" dirty="0" err="1"/>
                        <a:t>Lost</a:t>
                      </a:r>
                      <a:r>
                        <a:rPr lang="es-ES" dirty="0"/>
                        <a:t> /</a:t>
                      </a:r>
                    </a:p>
                    <a:p>
                      <a:r>
                        <a:rPr lang="es-ES" dirty="0"/>
                        <a:t>Cardiovascular </a:t>
                      </a:r>
                      <a:r>
                        <a:rPr lang="es-ES" dirty="0" err="1"/>
                        <a:t>Disease</a:t>
                      </a:r>
                      <a:r>
                        <a:rPr lang="es-ES" dirty="0"/>
                        <a:t>-Free</a:t>
                      </a:r>
                    </a:p>
                  </a:txBody>
                  <a:tcPr/>
                </a:tc>
                <a:tc>
                  <a:txBody>
                    <a:bodyPr/>
                    <a:lstStyle/>
                    <a:p>
                      <a:r>
                        <a:rPr lang="es-ES" dirty="0" err="1"/>
                        <a:t>Population</a:t>
                      </a:r>
                      <a:r>
                        <a:rPr lang="es-ES" dirty="0"/>
                        <a:t> </a:t>
                      </a:r>
                      <a:r>
                        <a:rPr lang="es-ES" dirty="0" err="1"/>
                        <a:t>Group</a:t>
                      </a:r>
                      <a:endParaRPr lang="es-ES" dirty="0"/>
                    </a:p>
                  </a:txBody>
                  <a:tcPr/>
                </a:tc>
                <a:extLst>
                  <a:ext uri="{0D108BD9-81ED-4DB2-BD59-A6C34878D82A}">
                    <a16:rowId xmlns:a16="http://schemas.microsoft.com/office/drawing/2014/main" val="42522195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Fekri</a:t>
                      </a:r>
                      <a:r>
                        <a:rPr lang="es-ES" dirty="0"/>
                        <a:t> et al., 2019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Overweight</a:t>
                      </a:r>
                      <a:r>
                        <a:rPr lang="es-ES" dirty="0"/>
                        <a:t> </a:t>
                      </a:r>
                      <a:r>
                        <a:rPr lang="es-ES" dirty="0" err="1"/>
                        <a:t>Obesity</a:t>
                      </a:r>
                      <a:endParaRPr lang="es-E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HR 1.42 (1.21–1.66)</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HR 1.64 (1.37–1.96)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Men</a:t>
                      </a:r>
                      <a:r>
                        <a:rPr lang="es-ES" dirty="0"/>
                        <a:t>: 4.1 </a:t>
                      </a:r>
                      <a:r>
                        <a:rPr lang="es-ES" dirty="0" err="1"/>
                        <a:t>years</a:t>
                      </a:r>
                      <a:r>
                        <a:rPr lang="es-ES" dirty="0"/>
                        <a:t> </a:t>
                      </a:r>
                      <a:r>
                        <a:rPr lang="es-ES" dirty="0" err="1"/>
                        <a:t>fewer</a:t>
                      </a:r>
                      <a:r>
                        <a:rPr lang="es-ES" dirty="0"/>
                        <a:t> (CI: -6.3,-1.3) </a:t>
                      </a:r>
                      <a:r>
                        <a:rPr lang="es-ES" dirty="0" err="1"/>
                        <a:t>Women</a:t>
                      </a:r>
                      <a:r>
                        <a:rPr lang="es-ES" dirty="0"/>
                        <a:t>: 4.3 </a:t>
                      </a:r>
                      <a:r>
                        <a:rPr lang="es-ES" dirty="0" err="1"/>
                        <a:t>years</a:t>
                      </a:r>
                      <a:r>
                        <a:rPr lang="es-ES" dirty="0"/>
                        <a:t> </a:t>
                      </a:r>
                      <a:r>
                        <a:rPr lang="es-ES" dirty="0" err="1"/>
                        <a:t>fewer</a:t>
                      </a:r>
                      <a:r>
                        <a:rPr lang="es-ES" dirty="0"/>
                        <a:t> (CI: -6.4,-2.0)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Iran</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Adults</a:t>
                      </a:r>
                      <a:r>
                        <a:rPr lang="es-ES" dirty="0"/>
                        <a:t> </a:t>
                      </a:r>
                      <a:r>
                        <a:rPr lang="es-ES" dirty="0" err="1"/>
                        <a:t>age</a:t>
                      </a:r>
                      <a:r>
                        <a:rPr lang="es-ES" dirty="0"/>
                        <a:t> 30 </a:t>
                      </a:r>
                      <a:r>
                        <a:rPr lang="es-ES" dirty="0" err="1"/>
                        <a:t>years</a:t>
                      </a:r>
                      <a:r>
                        <a:rPr lang="es-ES" dirty="0"/>
                        <a:t>+</a:t>
                      </a:r>
                    </a:p>
                  </a:txBody>
                  <a:tcPr/>
                </a:tc>
                <a:extLst>
                  <a:ext uri="{0D108BD9-81ED-4DB2-BD59-A6C34878D82A}">
                    <a16:rowId xmlns:a16="http://schemas.microsoft.com/office/drawing/2014/main" val="3235997161"/>
                  </a:ext>
                </a:extLst>
              </a:tr>
              <a:tr h="648000">
                <a:tc>
                  <a:txBody>
                    <a:bodyPr/>
                    <a:lstStyle/>
                    <a:p>
                      <a:r>
                        <a:rPr lang="en-US" dirty="0"/>
                        <a:t>Dhana et al., 2016</a:t>
                      </a:r>
                      <a:endParaRPr lang="es-ES" dirty="0"/>
                    </a:p>
                  </a:txBody>
                  <a:tcPr/>
                </a:tc>
                <a:tc>
                  <a:txBody>
                    <a:bodyPr/>
                    <a:lstStyle/>
                    <a:p>
                      <a:r>
                        <a:rPr lang="en-US" dirty="0"/>
                        <a:t>Obesity</a:t>
                      </a:r>
                      <a:endParaRPr lang="es-E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HR 1.57 (1.17–2.11) men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HR 1.49 (1.19–1.86) women</a:t>
                      </a:r>
                      <a:endParaRPr lang="es-ES" dirty="0"/>
                    </a:p>
                  </a:txBody>
                  <a:tcPr/>
                </a:tc>
                <a:tc>
                  <a:txBody>
                    <a:bodyPr/>
                    <a:lstStyle/>
                    <a:p>
                      <a:r>
                        <a:rPr lang="en-US" dirty="0"/>
                        <a:t>Men: 2.6 years fewer (CI: -4.8, -0.4) Women: 1.9 years fewer (CI: -3.3,-0.9)</a:t>
                      </a:r>
                      <a:endParaRPr lang="es-ES" dirty="0"/>
                    </a:p>
                  </a:txBody>
                  <a:tcPr/>
                </a:tc>
                <a:tc>
                  <a:txBody>
                    <a:bodyPr/>
                    <a:lstStyle/>
                    <a:p>
                      <a:r>
                        <a:rPr lang="en-US" dirty="0"/>
                        <a:t>Rotterdam</a:t>
                      </a:r>
                    </a:p>
                    <a:p>
                      <a:r>
                        <a:rPr lang="en-US" dirty="0"/>
                        <a:t>Adults age 55 years+</a:t>
                      </a:r>
                      <a:endParaRPr lang="es-ES" dirty="0"/>
                    </a:p>
                  </a:txBody>
                  <a:tcPr/>
                </a:tc>
                <a:extLst>
                  <a:ext uri="{0D108BD9-81ED-4DB2-BD59-A6C34878D82A}">
                    <a16:rowId xmlns:a16="http://schemas.microsoft.com/office/drawing/2014/main" val="2245749449"/>
                  </a:ext>
                </a:extLst>
              </a:tr>
              <a:tr h="648000">
                <a:tc>
                  <a:txBody>
                    <a:bodyPr/>
                    <a:lstStyle/>
                    <a:p>
                      <a:r>
                        <a:rPr lang="en-US" dirty="0"/>
                        <a:t>Pardo Silva et al., 2006</a:t>
                      </a:r>
                    </a:p>
                  </a:txBody>
                  <a:tcPr/>
                </a:tc>
                <a:tc>
                  <a:txBody>
                    <a:bodyPr/>
                    <a:lstStyle/>
                    <a:p>
                      <a:r>
                        <a:rPr lang="en-US" dirty="0"/>
                        <a:t>Obesity</a:t>
                      </a:r>
                      <a:endParaRPr lang="es-ES" dirty="0"/>
                    </a:p>
                  </a:txBody>
                  <a:tcPr/>
                </a:tc>
                <a:tc>
                  <a:txBody>
                    <a:bodyPr/>
                    <a:lstStyle/>
                    <a:p>
                      <a:endParaRPr lang="es-ES" dirty="0"/>
                    </a:p>
                  </a:txBody>
                  <a:tcPr/>
                </a:tc>
                <a:tc>
                  <a:txBody>
                    <a:bodyPr/>
                    <a:lstStyle/>
                    <a:p>
                      <a:r>
                        <a:rPr lang="en-US" dirty="0"/>
                        <a:t>Men: 6.0 years fewer (CI: 4.1–8.1);</a:t>
                      </a:r>
                    </a:p>
                    <a:p>
                      <a:r>
                        <a:rPr lang="en-US" dirty="0"/>
                        <a:t>Women: 8.4 years fewer (CI: 6.2–10.8)</a:t>
                      </a:r>
                      <a:endParaRPr lang="es-ES" dirty="0"/>
                    </a:p>
                  </a:txBody>
                  <a:tcPr/>
                </a:tc>
                <a:tc>
                  <a:txBody>
                    <a:bodyPr/>
                    <a:lstStyle/>
                    <a:p>
                      <a:r>
                        <a:rPr lang="en-US" dirty="0"/>
                        <a:t>Framingham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Adults at age 45</a:t>
                      </a:r>
                      <a:endParaRPr lang="es-ES" dirty="0"/>
                    </a:p>
                  </a:txBody>
                  <a:tcPr/>
                </a:tc>
                <a:extLst>
                  <a:ext uri="{0D108BD9-81ED-4DB2-BD59-A6C34878D82A}">
                    <a16:rowId xmlns:a16="http://schemas.microsoft.com/office/drawing/2014/main" val="285604364"/>
                  </a:ext>
                </a:extLst>
              </a:tr>
            </a:tbl>
          </a:graphicData>
        </a:graphic>
      </p:graphicFrame>
    </p:spTree>
    <p:extLst>
      <p:ext uri="{BB962C8B-B14F-4D97-AF65-F5344CB8AC3E}">
        <p14:creationId xmlns:p14="http://schemas.microsoft.com/office/powerpoint/2010/main" val="4293721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a:extLst>
              <a:ext uri="{FF2B5EF4-FFF2-40B4-BE49-F238E27FC236}">
                <a16:creationId xmlns:a16="http://schemas.microsoft.com/office/drawing/2014/main" id="{58995F75-6A6F-429F-9A49-8C847B63F343}"/>
              </a:ext>
            </a:extLst>
          </p:cNvPr>
          <p:cNvSpPr txBox="1">
            <a:spLocks noChangeArrowheads="1"/>
          </p:cNvSpPr>
          <p:nvPr/>
        </p:nvSpPr>
        <p:spPr bwMode="auto">
          <a:xfrm>
            <a:off x="1064021" y="657628"/>
            <a:ext cx="10440000" cy="700783"/>
          </a:xfrm>
          <a:prstGeom prst="rect">
            <a:avLst/>
          </a:prstGeom>
          <a:solidFill>
            <a:schemeClr val="accent1">
              <a:lumMod val="75000"/>
            </a:schemeClr>
          </a:solidFill>
          <a:ln w="9525">
            <a:noFill/>
            <a:miter lim="800000"/>
            <a:headEnd/>
            <a:tailEnd/>
          </a:ln>
          <a:effectLst>
            <a:innerShdw blurRad="63500" dist="50800" dir="5400000">
              <a:prstClr val="black">
                <a:alpha val="50000"/>
              </a:prstClr>
            </a:innerShdw>
          </a:effectLst>
        </p:spPr>
        <p:txBody>
          <a:bodyPr wrap="square" lIns="145365" tIns="72683" rIns="145365" bIns="72683" anchor="ctr">
            <a:spAutoFit/>
          </a:bodyPr>
          <a:lstStyle/>
          <a:p>
            <a:pPr algn="ctr" defTabSz="3487697">
              <a:spcBef>
                <a:spcPct val="50000"/>
              </a:spcBef>
            </a:pPr>
            <a:r>
              <a:rPr lang="en-US" sz="3600" b="1">
                <a:solidFill>
                  <a:schemeClr val="bg1"/>
                </a:solidFill>
                <a:latin typeface="Arial" panose="020B0604020202020204" pitchFamily="34" charset="0"/>
                <a:cs typeface="Arial" panose="020B0604020202020204" pitchFamily="34" charset="0"/>
              </a:rPr>
              <a:t>Background</a:t>
            </a:r>
            <a:endParaRPr lang="en-US" sz="3600" b="1" dirty="0">
              <a:solidFill>
                <a:schemeClr val="bg1"/>
              </a:solidFill>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F1A1328A-7050-467B-9FAF-E34B160DFCB2}"/>
              </a:ext>
            </a:extLst>
          </p:cNvPr>
          <p:cNvSpPr/>
          <p:nvPr/>
        </p:nvSpPr>
        <p:spPr>
          <a:xfrm>
            <a:off x="1076974" y="1656561"/>
            <a:ext cx="10427047" cy="5504071"/>
          </a:xfrm>
          <a:prstGeom prst="rect">
            <a:avLst/>
          </a:prstGeom>
        </p:spPr>
        <p:txBody>
          <a:bodyPr wrap="square">
            <a:spAutoFit/>
          </a:bodyPr>
          <a:lstStyle/>
          <a:p>
            <a:pPr marL="457200" indent="-457200" algn="just">
              <a:spcAft>
                <a:spcPts val="600"/>
              </a:spcAft>
              <a:buFont typeface="Arial" panose="020B0604020202020204" pitchFamily="34" charset="0"/>
              <a:buChar char="•"/>
            </a:pPr>
            <a:r>
              <a:rPr lang="en-US" sz="2800" b="1" dirty="0"/>
              <a:t>Cardiovascular diseases (CVDs) </a:t>
            </a:r>
            <a:r>
              <a:rPr lang="en-US" sz="2800" dirty="0"/>
              <a:t>are the leading cause of death in terms of years of life lost for females and second for males in Spain (</a:t>
            </a:r>
            <a:r>
              <a:rPr lang="en-US" sz="2800" dirty="0" err="1"/>
              <a:t>Haro</a:t>
            </a:r>
            <a:r>
              <a:rPr lang="en-US" sz="2800" dirty="0"/>
              <a:t> et al., 2014).</a:t>
            </a:r>
          </a:p>
          <a:p>
            <a:pPr marL="457200" indent="-457200" algn="just">
              <a:spcAft>
                <a:spcPts val="600"/>
              </a:spcAft>
              <a:buFont typeface="Arial" panose="020B0604020202020204" pitchFamily="34" charset="0"/>
              <a:buChar char="•"/>
            </a:pPr>
            <a:r>
              <a:rPr lang="en-US" sz="2800" b="1" dirty="0"/>
              <a:t>Overweight </a:t>
            </a:r>
            <a:r>
              <a:rPr lang="en-US" sz="2800" dirty="0"/>
              <a:t>and </a:t>
            </a:r>
            <a:r>
              <a:rPr lang="en-US" sz="2800" b="1" dirty="0"/>
              <a:t>obesity </a:t>
            </a:r>
            <a:r>
              <a:rPr lang="en-US" sz="2800" dirty="0"/>
              <a:t>have emerged as a </a:t>
            </a:r>
            <a:r>
              <a:rPr lang="en-US" sz="2800" b="1" dirty="0"/>
              <a:t>critical metabolic risk factor </a:t>
            </a:r>
            <a:r>
              <a:rPr lang="en-US" sz="2800" dirty="0"/>
              <a:t>in the context of </a:t>
            </a:r>
            <a:r>
              <a:rPr lang="en-US" sz="2800" b="1" dirty="0"/>
              <a:t>CVDs</a:t>
            </a:r>
            <a:r>
              <a:rPr lang="en-US" sz="2800" dirty="0"/>
              <a:t>,</a:t>
            </a:r>
            <a:r>
              <a:rPr lang="en-US" sz="2800" b="1" dirty="0"/>
              <a:t> </a:t>
            </a:r>
            <a:r>
              <a:rPr lang="en-US" sz="2800" dirty="0"/>
              <a:t>particularly at older age (Singh et al. 2013).</a:t>
            </a:r>
            <a:endParaRPr lang="en-US" sz="2800" b="1" dirty="0"/>
          </a:p>
          <a:p>
            <a:pPr marL="457200" indent="-457200" algn="just">
              <a:spcAft>
                <a:spcPts val="600"/>
              </a:spcAft>
              <a:buFont typeface="Arial" panose="020B0604020202020204" pitchFamily="34" charset="0"/>
              <a:buChar char="•"/>
            </a:pPr>
            <a:r>
              <a:rPr lang="en-US" sz="2800" b="1" dirty="0"/>
              <a:t>Obesity</a:t>
            </a:r>
            <a:r>
              <a:rPr lang="en-US" sz="2800" dirty="0"/>
              <a:t> affects not only lifespan but also </a:t>
            </a:r>
            <a:r>
              <a:rPr lang="en-US" sz="2800" b="1" dirty="0"/>
              <a:t>quality of life </a:t>
            </a:r>
            <a:r>
              <a:rPr lang="en-US" sz="2800" dirty="0"/>
              <a:t>(Cameron et al. 2011). </a:t>
            </a:r>
          </a:p>
          <a:p>
            <a:pPr marL="457200" indent="-457200" algn="just">
              <a:spcAft>
                <a:spcPts val="600"/>
              </a:spcAft>
              <a:buFont typeface="Arial" panose="020B0604020202020204" pitchFamily="34" charset="0"/>
              <a:buChar char="•"/>
            </a:pPr>
            <a:r>
              <a:rPr lang="en-US" sz="2800" dirty="0"/>
              <a:t>In 2017-20, </a:t>
            </a:r>
            <a:r>
              <a:rPr lang="en-US" sz="2800" b="1" dirty="0">
                <a:solidFill>
                  <a:srgbClr val="FF0000"/>
                </a:solidFill>
              </a:rPr>
              <a:t>19.4% </a:t>
            </a:r>
            <a:r>
              <a:rPr lang="en-US" sz="2800" dirty="0"/>
              <a:t>of </a:t>
            </a:r>
            <a:r>
              <a:rPr lang="en-US" sz="2800" b="1" dirty="0">
                <a:solidFill>
                  <a:srgbClr val="7030A0"/>
                </a:solidFill>
              </a:rPr>
              <a:t>men </a:t>
            </a:r>
            <a:r>
              <a:rPr lang="en-US" sz="2800" dirty="0"/>
              <a:t>and </a:t>
            </a:r>
            <a:r>
              <a:rPr lang="en-US" sz="2800" b="1" dirty="0">
                <a:solidFill>
                  <a:srgbClr val="FF0000"/>
                </a:solidFill>
              </a:rPr>
              <a:t>18.6%</a:t>
            </a:r>
            <a:r>
              <a:rPr lang="en-US" sz="2800" dirty="0">
                <a:solidFill>
                  <a:srgbClr val="FF0000"/>
                </a:solidFill>
              </a:rPr>
              <a:t> </a:t>
            </a:r>
            <a:r>
              <a:rPr lang="en-US" sz="2800" dirty="0"/>
              <a:t>of </a:t>
            </a:r>
            <a:r>
              <a:rPr lang="en-US" sz="2800" b="1" dirty="0">
                <a:solidFill>
                  <a:schemeClr val="accent6">
                    <a:lumMod val="75000"/>
                  </a:schemeClr>
                </a:solidFill>
              </a:rPr>
              <a:t>women </a:t>
            </a:r>
            <a:r>
              <a:rPr lang="en-US" sz="2800" dirty="0"/>
              <a:t>aged 35-84 in Spain were </a:t>
            </a:r>
            <a:r>
              <a:rPr lang="en-US" sz="2800" b="1" dirty="0"/>
              <a:t>obese.</a:t>
            </a:r>
          </a:p>
          <a:p>
            <a:pPr marL="457200" indent="-457200" algn="just">
              <a:spcAft>
                <a:spcPts val="600"/>
              </a:spcAft>
              <a:buFont typeface="Arial" panose="020B0604020202020204" pitchFamily="34" charset="0"/>
              <a:buChar char="•"/>
            </a:pPr>
            <a:endParaRPr lang="en-US" sz="2800" baseline="30000" dirty="0"/>
          </a:p>
          <a:p>
            <a:pPr algn="just">
              <a:spcAft>
                <a:spcPts val="600"/>
              </a:spcAft>
            </a:pPr>
            <a:endParaRPr lang="en-US" sz="2800" b="1" dirty="0"/>
          </a:p>
        </p:txBody>
      </p:sp>
    </p:spTree>
    <p:extLst>
      <p:ext uri="{BB962C8B-B14F-4D97-AF65-F5344CB8AC3E}">
        <p14:creationId xmlns:p14="http://schemas.microsoft.com/office/powerpoint/2010/main" val="2272556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04850993-9664-446B-A2E9-9E7AFBAA5BB6}"/>
              </a:ext>
            </a:extLst>
          </p:cNvPr>
          <p:cNvSpPr txBox="1">
            <a:spLocks noChangeArrowheads="1"/>
          </p:cNvSpPr>
          <p:nvPr/>
        </p:nvSpPr>
        <p:spPr bwMode="auto">
          <a:xfrm>
            <a:off x="180037" y="109212"/>
            <a:ext cx="11863917" cy="1254781"/>
          </a:xfrm>
          <a:prstGeom prst="rect">
            <a:avLst/>
          </a:prstGeom>
          <a:solidFill>
            <a:srgbClr val="7030A0"/>
          </a:solidFill>
          <a:ln w="9525">
            <a:noFill/>
            <a:miter lim="800000"/>
            <a:headEnd/>
            <a:tailEnd/>
          </a:ln>
          <a:effectLst>
            <a:innerShdw blurRad="63500" dist="50800" dir="5400000">
              <a:prstClr val="black">
                <a:alpha val="50000"/>
              </a:prstClr>
            </a:innerShdw>
          </a:effectLst>
        </p:spPr>
        <p:txBody>
          <a:bodyPr wrap="square" lIns="145365" tIns="72683" rIns="145365" bIns="72683" anchor="ctr">
            <a:spAutoFit/>
          </a:bodyPr>
          <a:lstStyle/>
          <a:p>
            <a:pPr algn="ctr" defTabSz="3487697">
              <a:spcBef>
                <a:spcPct val="50000"/>
              </a:spcBef>
            </a:pPr>
            <a:r>
              <a:rPr lang="en-US" sz="3600" b="1" dirty="0">
                <a:solidFill>
                  <a:schemeClr val="bg1"/>
                </a:solidFill>
                <a:latin typeface="Arial" panose="020B0604020202020204" pitchFamily="34" charset="0"/>
                <a:cs typeface="Arial" panose="020B0604020202020204" pitchFamily="34" charset="0"/>
              </a:rPr>
              <a:t>Results – Obesity and Cardiovascular Disease-Free Life Expectancy (III)</a:t>
            </a:r>
          </a:p>
        </p:txBody>
      </p:sp>
      <p:pic>
        <p:nvPicPr>
          <p:cNvPr id="3" name="Imagen 2">
            <a:extLst>
              <a:ext uri="{FF2B5EF4-FFF2-40B4-BE49-F238E27FC236}">
                <a16:creationId xmlns:a16="http://schemas.microsoft.com/office/drawing/2014/main" id="{EFEDF93E-0269-4DAA-807A-4485D88B338B}"/>
              </a:ext>
            </a:extLst>
          </p:cNvPr>
          <p:cNvPicPr>
            <a:picLocks noChangeAspect="1"/>
          </p:cNvPicPr>
          <p:nvPr/>
        </p:nvPicPr>
        <p:blipFill>
          <a:blip r:embed="rId2"/>
          <a:stretch>
            <a:fillRect/>
          </a:stretch>
        </p:blipFill>
        <p:spPr>
          <a:xfrm>
            <a:off x="2119312" y="1363993"/>
            <a:ext cx="8258175" cy="5494007"/>
          </a:xfrm>
          <a:prstGeom prst="rect">
            <a:avLst/>
          </a:prstGeom>
        </p:spPr>
      </p:pic>
      <p:sp>
        <p:nvSpPr>
          <p:cNvPr id="5" name="Rectángulo: esquinas redondeadas 4">
            <a:extLst>
              <a:ext uri="{FF2B5EF4-FFF2-40B4-BE49-F238E27FC236}">
                <a16:creationId xmlns:a16="http://schemas.microsoft.com/office/drawing/2014/main" id="{740AD573-3227-483D-B5BD-9A911802E51C}"/>
              </a:ext>
            </a:extLst>
          </p:cNvPr>
          <p:cNvSpPr/>
          <p:nvPr/>
        </p:nvSpPr>
        <p:spPr>
          <a:xfrm>
            <a:off x="4533900" y="1704975"/>
            <a:ext cx="4608000" cy="476250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29317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5A361DDA-4B3B-4570-B2C0-B396036FEE89}"/>
              </a:ext>
            </a:extLst>
          </p:cNvPr>
          <p:cNvSpPr txBox="1">
            <a:spLocks noChangeArrowheads="1"/>
          </p:cNvSpPr>
          <p:nvPr/>
        </p:nvSpPr>
        <p:spPr bwMode="auto">
          <a:xfrm>
            <a:off x="1063472" y="647326"/>
            <a:ext cx="10434565" cy="700418"/>
          </a:xfrm>
          <a:prstGeom prst="rect">
            <a:avLst/>
          </a:prstGeom>
          <a:solidFill>
            <a:srgbClr val="002060"/>
          </a:solidFill>
          <a:ln w="9525">
            <a:noFill/>
            <a:miter lim="800000"/>
            <a:headEnd/>
            <a:tailEnd/>
          </a:ln>
          <a:effectLst>
            <a:innerShdw blurRad="63500" dist="50800" dir="5400000">
              <a:prstClr val="black">
                <a:alpha val="50000"/>
              </a:prstClr>
            </a:innerShdw>
          </a:effectLst>
        </p:spPr>
        <p:txBody>
          <a:bodyPr wrap="square" lIns="145289" tIns="72645" rIns="145289" bIns="72645" anchor="ctr">
            <a:spAutoFit/>
          </a:bodyPr>
          <a:lstStyle/>
          <a:p>
            <a:pPr algn="ctr" defTabSz="3485953">
              <a:spcBef>
                <a:spcPct val="50000"/>
              </a:spcBef>
            </a:pPr>
            <a:r>
              <a:rPr lang="en-US" sz="3598" b="1" dirty="0">
                <a:solidFill>
                  <a:schemeClr val="bg1"/>
                </a:solidFill>
                <a:latin typeface="Arial" panose="020B0604020202020204" pitchFamily="34" charset="0"/>
                <a:cs typeface="Arial" panose="020B0604020202020204" pitchFamily="34" charset="0"/>
              </a:rPr>
              <a:t>Discussion</a:t>
            </a:r>
          </a:p>
        </p:txBody>
      </p:sp>
      <p:sp>
        <p:nvSpPr>
          <p:cNvPr id="3" name="Rectángulo 2">
            <a:extLst>
              <a:ext uri="{FF2B5EF4-FFF2-40B4-BE49-F238E27FC236}">
                <a16:creationId xmlns:a16="http://schemas.microsoft.com/office/drawing/2014/main" id="{3AEB1B1B-ECF2-4A17-888A-503C11FE47DE}"/>
              </a:ext>
            </a:extLst>
          </p:cNvPr>
          <p:cNvSpPr/>
          <p:nvPr/>
        </p:nvSpPr>
        <p:spPr>
          <a:xfrm>
            <a:off x="485192" y="1493739"/>
            <a:ext cx="11012845" cy="5201617"/>
          </a:xfrm>
          <a:prstGeom prst="rect">
            <a:avLst/>
          </a:prstGeom>
        </p:spPr>
        <p:txBody>
          <a:bodyPr wrap="square">
            <a:spAutoFit/>
          </a:bodyPr>
          <a:lstStyle/>
          <a:p>
            <a:pPr marL="457200" indent="-457200">
              <a:lnSpc>
                <a:spcPct val="107000"/>
              </a:lnSpc>
              <a:spcAft>
                <a:spcPts val="6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Overweight and obesity associated with mortality in men and women? (not the case in Rotterdam (longitudinal data); Dhana et al 2016), but had an impact in 26 European national population based on secondary analysis of population-level obesity and mortality data; </a:t>
            </a:r>
            <a:r>
              <a:rPr lang="en-US" sz="2400" dirty="0" err="1">
                <a:latin typeface="Calibri" panose="020F0502020204030204" pitchFamily="34" charset="0"/>
                <a:ea typeface="Calibri" panose="020F0502020204030204" pitchFamily="34" charset="0"/>
                <a:cs typeface="Times New Roman" panose="02020603050405020304" pitchFamily="18" charset="0"/>
              </a:rPr>
              <a:t>Vidra</a:t>
            </a:r>
            <a:r>
              <a:rPr lang="en-US" sz="2400" dirty="0">
                <a:latin typeface="Calibri" panose="020F0502020204030204" pitchFamily="34" charset="0"/>
                <a:ea typeface="Calibri" panose="020F0502020204030204" pitchFamily="34" charset="0"/>
                <a:cs typeface="Times New Roman" panose="02020603050405020304" pitchFamily="18" charset="0"/>
              </a:rPr>
              <a:t> et al 2019)</a:t>
            </a:r>
          </a:p>
          <a:p>
            <a:pPr marL="457200" indent="-457200">
              <a:lnSpc>
                <a:spcPct val="107000"/>
              </a:lnSpc>
              <a:spcAft>
                <a:spcPts val="6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But we expect to find overweight and obesity to be associated with more years lost due to CVD</a:t>
            </a:r>
          </a:p>
          <a:p>
            <a:pPr marL="457200" indent="-457200">
              <a:lnSpc>
                <a:spcPct val="107000"/>
              </a:lnSpc>
              <a:spcAft>
                <a:spcPts val="6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Men and lower-educated groups are most affected</a:t>
            </a:r>
          </a:p>
          <a:p>
            <a:pPr marL="457200" indent="-457200">
              <a:lnSpc>
                <a:spcPct val="107000"/>
              </a:lnSpc>
              <a:spcAft>
                <a:spcPts val="6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Regarding regional differences in Spain, CCAA in the South have higher prevalence of overweight/obesity, Madrid and the Basque country have the lowest prevalence.</a:t>
            </a:r>
          </a:p>
          <a:p>
            <a:pPr marL="457200" indent="-457200">
              <a:lnSpc>
                <a:spcPct val="107000"/>
              </a:lnSpc>
              <a:spcAft>
                <a:spcPts val="6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Persistent high prevalence + widening inequalities threaten healthy longevity</a:t>
            </a:r>
          </a:p>
          <a:p>
            <a:pPr marL="457200" indent="-457200">
              <a:lnSpc>
                <a:spcPct val="107000"/>
              </a:lnSpc>
              <a:spcAft>
                <a:spcPts val="6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Policies must combine population-wide prevention with targeted support for vulnerable groups</a:t>
            </a:r>
            <a:endParaRPr lang="es-E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9240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5A361DDA-4B3B-4570-B2C0-B396036FEE89}"/>
              </a:ext>
            </a:extLst>
          </p:cNvPr>
          <p:cNvSpPr txBox="1">
            <a:spLocks noChangeArrowheads="1"/>
          </p:cNvSpPr>
          <p:nvPr/>
        </p:nvSpPr>
        <p:spPr bwMode="auto">
          <a:xfrm>
            <a:off x="1063472" y="647326"/>
            <a:ext cx="10434565" cy="700418"/>
          </a:xfrm>
          <a:prstGeom prst="rect">
            <a:avLst/>
          </a:prstGeom>
          <a:solidFill>
            <a:srgbClr val="002060"/>
          </a:solidFill>
          <a:ln w="9525">
            <a:noFill/>
            <a:miter lim="800000"/>
            <a:headEnd/>
            <a:tailEnd/>
          </a:ln>
          <a:effectLst>
            <a:innerShdw blurRad="63500" dist="50800" dir="5400000">
              <a:prstClr val="black">
                <a:alpha val="50000"/>
              </a:prstClr>
            </a:innerShdw>
          </a:effectLst>
        </p:spPr>
        <p:txBody>
          <a:bodyPr wrap="square" lIns="145289" tIns="72645" rIns="145289" bIns="72645" anchor="ctr">
            <a:spAutoFit/>
          </a:bodyPr>
          <a:lstStyle/>
          <a:p>
            <a:pPr algn="ctr" defTabSz="3485953">
              <a:spcBef>
                <a:spcPct val="50000"/>
              </a:spcBef>
            </a:pPr>
            <a:r>
              <a:rPr lang="en-US" sz="3598" b="1" dirty="0">
                <a:solidFill>
                  <a:schemeClr val="bg1"/>
                </a:solidFill>
                <a:latin typeface="Arial" panose="020B0604020202020204" pitchFamily="34" charset="0"/>
                <a:cs typeface="Arial" panose="020B0604020202020204" pitchFamily="34" charset="0"/>
              </a:rPr>
              <a:t>Still to do</a:t>
            </a:r>
          </a:p>
        </p:txBody>
      </p:sp>
      <p:sp>
        <p:nvSpPr>
          <p:cNvPr id="3" name="Rectángulo 2">
            <a:extLst>
              <a:ext uri="{FF2B5EF4-FFF2-40B4-BE49-F238E27FC236}">
                <a16:creationId xmlns:a16="http://schemas.microsoft.com/office/drawing/2014/main" id="{3AEB1B1B-ECF2-4A17-888A-503C11FE47DE}"/>
              </a:ext>
            </a:extLst>
          </p:cNvPr>
          <p:cNvSpPr/>
          <p:nvPr/>
        </p:nvSpPr>
        <p:spPr>
          <a:xfrm>
            <a:off x="690465" y="1493739"/>
            <a:ext cx="10807572" cy="2069862"/>
          </a:xfrm>
          <a:prstGeom prst="rect">
            <a:avLst/>
          </a:prstGeom>
        </p:spPr>
        <p:txBody>
          <a:bodyPr wrap="square">
            <a:spAutoFit/>
          </a:bodyPr>
          <a:lstStyle/>
          <a:p>
            <a:pPr>
              <a:lnSpc>
                <a:spcPct val="107000"/>
              </a:lnSpc>
              <a:spcAft>
                <a:spcPts val="600"/>
              </a:spcAft>
            </a:pPr>
            <a:r>
              <a:rPr lang="en-US" sz="2800" dirty="0">
                <a:latin typeface="Calibri" panose="020F0502020204030204" pitchFamily="34" charset="0"/>
                <a:ea typeface="Calibri" panose="020F0502020204030204" pitchFamily="34" charset="0"/>
                <a:cs typeface="Times New Roman" panose="02020603050405020304" pitchFamily="18" charset="0"/>
              </a:rPr>
              <a:t>* Update the 2017-20 results with the 2023 data</a:t>
            </a:r>
          </a:p>
          <a:p>
            <a:pPr>
              <a:lnSpc>
                <a:spcPct val="107000"/>
              </a:lnSpc>
              <a:spcAft>
                <a:spcPts val="600"/>
              </a:spcAft>
            </a:pPr>
            <a:r>
              <a:rPr lang="en-US" sz="2800" dirty="0">
                <a:latin typeface="Calibri" panose="020F0502020204030204" pitchFamily="34" charset="0"/>
                <a:ea typeface="Calibri" panose="020F0502020204030204" pitchFamily="34" charset="0"/>
                <a:cs typeface="Times New Roman" panose="02020603050405020304" pitchFamily="18" charset="0"/>
              </a:rPr>
              <a:t>* Repeat for earlier periods (2001-2006, 2009-2014) to assess changes over time</a:t>
            </a:r>
          </a:p>
          <a:p>
            <a:pPr>
              <a:lnSpc>
                <a:spcPct val="107000"/>
              </a:lnSpc>
              <a:spcAft>
                <a:spcPts val="600"/>
              </a:spcAft>
            </a:pPr>
            <a:endParaRPr lang="es-E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9761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1BC3A54B-7A4C-497D-AF32-A2FA7521096B}"/>
              </a:ext>
            </a:extLst>
          </p:cNvPr>
          <p:cNvSpPr/>
          <p:nvPr/>
        </p:nvSpPr>
        <p:spPr>
          <a:xfrm>
            <a:off x="711687" y="669592"/>
            <a:ext cx="10768626" cy="2246128"/>
          </a:xfrm>
          <a:prstGeom prst="rect">
            <a:avLst/>
          </a:prstGeom>
        </p:spPr>
        <p:txBody>
          <a:bodyPr wrap="square">
            <a:spAutoFit/>
          </a:bodyPr>
          <a:lstStyle/>
          <a:p>
            <a:pPr algn="just"/>
            <a:r>
              <a:rPr lang="en-US" sz="2799" b="1" dirty="0">
                <a:solidFill>
                  <a:srgbClr val="000000"/>
                </a:solidFill>
                <a:latin typeface="Arial" panose="020B0604020202020204" pitchFamily="34" charset="0"/>
                <a:ea typeface="Times New Roman" panose="02020603050405020304" pitchFamily="18" charset="0"/>
              </a:rPr>
              <a:t>Acknowledgements: </a:t>
            </a:r>
            <a:r>
              <a:rPr lang="en-US" sz="2799" dirty="0">
                <a:solidFill>
                  <a:srgbClr val="000000"/>
                </a:solidFill>
                <a:latin typeface="Century" panose="02040604050505020304" pitchFamily="18" charset="0"/>
                <a:ea typeface="Times New Roman" panose="02020603050405020304" pitchFamily="18" charset="0"/>
                <a:cs typeface="Times New Roman" panose="02020603050405020304" pitchFamily="18" charset="0"/>
              </a:rPr>
              <a:t>This study is supported by the </a:t>
            </a:r>
            <a:r>
              <a:rPr lang="es-ES" sz="2799" dirty="0">
                <a:solidFill>
                  <a:srgbClr val="000000"/>
                </a:solidFill>
                <a:latin typeface="Century" panose="02040604050505020304" pitchFamily="18" charset="0"/>
                <a:ea typeface="Times New Roman" panose="02020603050405020304" pitchFamily="18" charset="0"/>
                <a:cs typeface="Times New Roman" panose="02020603050405020304" pitchFamily="18" charset="0"/>
              </a:rPr>
              <a:t>Centro Internacional sobre el Envejecimiento (</a:t>
            </a:r>
            <a:r>
              <a:rPr lang="en-US" sz="2799" dirty="0">
                <a:solidFill>
                  <a:srgbClr val="000000"/>
                </a:solidFill>
                <a:latin typeface="Century" panose="02040604050505020304" pitchFamily="18" charset="0"/>
                <a:ea typeface="Times New Roman" panose="02020603050405020304" pitchFamily="18" charset="0"/>
                <a:cs typeface="Times New Roman" panose="02020603050405020304" pitchFamily="18" charset="0"/>
              </a:rPr>
              <a:t>CENIE); the National R&amp;D Plan (PID2023-152779OB-I00) of the Spanish Ministry of Science and Innovation, and the Catalan Government under the CERCA program.</a:t>
            </a:r>
            <a:endParaRPr lang="es-ES" sz="2799" dirty="0">
              <a:latin typeface="Times New Roman" panose="02020603050405020304" pitchFamily="18" charset="0"/>
              <a:ea typeface="Times New Roman" panose="02020603050405020304" pitchFamily="18" charset="0"/>
            </a:endParaRPr>
          </a:p>
        </p:txBody>
      </p:sp>
      <p:sp>
        <p:nvSpPr>
          <p:cNvPr id="6" name="Title 1">
            <a:extLst>
              <a:ext uri="{FF2B5EF4-FFF2-40B4-BE49-F238E27FC236}">
                <a16:creationId xmlns:a16="http://schemas.microsoft.com/office/drawing/2014/main" id="{8E1DA56F-CCE0-495D-84FC-D1E7BD388C7C}"/>
              </a:ext>
            </a:extLst>
          </p:cNvPr>
          <p:cNvSpPr txBox="1">
            <a:spLocks/>
          </p:cNvSpPr>
          <p:nvPr/>
        </p:nvSpPr>
        <p:spPr>
          <a:xfrm>
            <a:off x="4421265" y="3088828"/>
            <a:ext cx="6238384" cy="1469260"/>
          </a:xfrm>
          <a:prstGeom prst="rect">
            <a:avLst/>
          </a:prstGeom>
        </p:spPr>
        <p:txBody>
          <a:bodyPr vert="horz" lIns="91392" tIns="45696" rIns="91392" bIns="45696"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98" b="1" dirty="0">
                <a:solidFill>
                  <a:schemeClr val="tx1">
                    <a:lumMod val="75000"/>
                    <a:lumOff val="25000"/>
                  </a:schemeClr>
                </a:solidFill>
                <a:latin typeface="Verdana"/>
                <a:cs typeface="Verdana"/>
              </a:rPr>
              <a:t>Gracias/Thank you!</a:t>
            </a:r>
            <a:endParaRPr lang="en-US" sz="3998" dirty="0">
              <a:solidFill>
                <a:schemeClr val="tx1">
                  <a:lumMod val="75000"/>
                  <a:lumOff val="25000"/>
                </a:schemeClr>
              </a:solidFill>
              <a:latin typeface="Verdana"/>
              <a:cs typeface="Verdana"/>
            </a:endParaRPr>
          </a:p>
        </p:txBody>
      </p:sp>
      <p:sp>
        <p:nvSpPr>
          <p:cNvPr id="7" name="Rectángulo 6">
            <a:extLst>
              <a:ext uri="{FF2B5EF4-FFF2-40B4-BE49-F238E27FC236}">
                <a16:creationId xmlns:a16="http://schemas.microsoft.com/office/drawing/2014/main" id="{27282D90-A224-4C64-8335-58DF5E61CB15}"/>
              </a:ext>
            </a:extLst>
          </p:cNvPr>
          <p:cNvSpPr/>
          <p:nvPr/>
        </p:nvSpPr>
        <p:spPr>
          <a:xfrm>
            <a:off x="417096" y="5265562"/>
            <a:ext cx="6092827" cy="1477328"/>
          </a:xfrm>
          <a:prstGeom prst="rect">
            <a:avLst/>
          </a:prstGeom>
        </p:spPr>
        <p:txBody>
          <a:bodyPr>
            <a:spAutoFit/>
          </a:bodyPr>
          <a:lstStyle/>
          <a:p>
            <a:pPr defTabSz="1542464"/>
            <a:r>
              <a:rPr lang="en-US" dirty="0"/>
              <a:t>Jeroen Spijker</a:t>
            </a:r>
            <a:endParaRPr lang="en-US" baseline="30000" dirty="0"/>
          </a:p>
          <a:p>
            <a:pPr defTabSz="1542464"/>
            <a:r>
              <a:rPr lang="en-US" dirty="0"/>
              <a:t>Jordi </a:t>
            </a:r>
            <a:r>
              <a:rPr lang="en-US" dirty="0" err="1"/>
              <a:t>Gumà</a:t>
            </a:r>
            <a:endParaRPr lang="en-US" dirty="0"/>
          </a:p>
          <a:p>
            <a:pPr defTabSz="1542464"/>
            <a:r>
              <a:rPr lang="en-US" dirty="0" err="1"/>
              <a:t>Aïda</a:t>
            </a:r>
            <a:r>
              <a:rPr lang="en-US" dirty="0"/>
              <a:t> </a:t>
            </a:r>
            <a:r>
              <a:rPr lang="en-US" dirty="0" err="1"/>
              <a:t>Solé-Auró</a:t>
            </a:r>
            <a:endParaRPr lang="en-US" baseline="30000" dirty="0"/>
          </a:p>
          <a:p>
            <a:pPr defTabSz="1542464"/>
            <a:r>
              <a:rPr lang="en-US" dirty="0" err="1"/>
              <a:t>Sergi</a:t>
            </a:r>
            <a:r>
              <a:rPr lang="en-US" dirty="0"/>
              <a:t> </a:t>
            </a:r>
            <a:r>
              <a:rPr lang="en-US" dirty="0" err="1"/>
              <a:t>Trias</a:t>
            </a:r>
            <a:endParaRPr lang="en-US" baseline="30000" dirty="0"/>
          </a:p>
          <a:p>
            <a:pPr defTabSz="1542464"/>
            <a:r>
              <a:rPr lang="en-US" dirty="0" err="1"/>
              <a:t>Iñaki</a:t>
            </a:r>
            <a:r>
              <a:rPr lang="en-US" dirty="0"/>
              <a:t> </a:t>
            </a:r>
            <a:r>
              <a:rPr lang="en-US" dirty="0" err="1"/>
              <a:t>Permanyer</a:t>
            </a:r>
            <a:endParaRPr lang="en-GB" sz="1799" kern="0" dirty="0">
              <a:latin typeface="Arial" panose="020B06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DC867757-4ED9-43A3-95FD-31F20869792B}"/>
              </a:ext>
            </a:extLst>
          </p:cNvPr>
          <p:cNvSpPr txBox="1">
            <a:spLocks/>
          </p:cNvSpPr>
          <p:nvPr/>
        </p:nvSpPr>
        <p:spPr>
          <a:xfrm>
            <a:off x="4144146" y="5365712"/>
            <a:ext cx="3903707" cy="722548"/>
          </a:xfrm>
          <a:prstGeom prst="rect">
            <a:avLst/>
          </a:prstGeom>
        </p:spPr>
        <p:txBody>
          <a:bodyPr vert="horz" lIns="91392" tIns="45696" rIns="91392" bIns="45696"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40000"/>
              </a:lnSpc>
            </a:pPr>
            <a:r>
              <a:rPr lang="en-GB" sz="2799" i="1" baseline="30000" dirty="0">
                <a:solidFill>
                  <a:schemeClr val="tx1">
                    <a:lumMod val="75000"/>
                    <a:lumOff val="25000"/>
                  </a:schemeClr>
                </a:solidFill>
                <a:latin typeface="Georgia"/>
                <a:cs typeface="Georgia"/>
              </a:rPr>
              <a:t>Email: </a:t>
            </a:r>
            <a:r>
              <a:rPr lang="en-GB" sz="2799" i="1" baseline="30000" dirty="0">
                <a:solidFill>
                  <a:schemeClr val="tx1">
                    <a:lumMod val="75000"/>
                    <a:lumOff val="25000"/>
                  </a:schemeClr>
                </a:solidFill>
                <a:latin typeface="Georgia"/>
                <a:cs typeface="Georgia"/>
                <a:hlinkClick r:id="rId3"/>
              </a:rPr>
              <a:t>jspijker@ced.uab.es</a:t>
            </a:r>
            <a:r>
              <a:rPr lang="en-GB" sz="2799" i="1" baseline="30000" dirty="0">
                <a:solidFill>
                  <a:schemeClr val="tx1">
                    <a:lumMod val="75000"/>
                    <a:lumOff val="25000"/>
                  </a:schemeClr>
                </a:solidFill>
                <a:latin typeface="Georgia"/>
                <a:cs typeface="Georgia"/>
              </a:rPr>
              <a:t> </a:t>
            </a:r>
          </a:p>
          <a:p>
            <a:pPr algn="l">
              <a:lnSpc>
                <a:spcPct val="140000"/>
              </a:lnSpc>
            </a:pPr>
            <a:r>
              <a:rPr lang="en-GB" sz="2799" i="1" baseline="30000" dirty="0">
                <a:solidFill>
                  <a:srgbClr val="194D93"/>
                </a:solidFill>
                <a:latin typeface="Georgia"/>
              </a:rPr>
              <a:t>             @</a:t>
            </a:r>
            <a:r>
              <a:rPr lang="en-GB" sz="2799" i="1" baseline="30000" dirty="0" err="1">
                <a:solidFill>
                  <a:srgbClr val="194D93"/>
                </a:solidFill>
                <a:latin typeface="Georgia"/>
              </a:rPr>
              <a:t>popageing</a:t>
            </a:r>
            <a:endParaRPr lang="en-GB" sz="2799" i="1" baseline="30000" dirty="0">
              <a:solidFill>
                <a:srgbClr val="194D93"/>
              </a:solidFill>
              <a:latin typeface="Georgia"/>
            </a:endParaRPr>
          </a:p>
          <a:p>
            <a:pPr algn="l">
              <a:lnSpc>
                <a:spcPct val="140000"/>
              </a:lnSpc>
            </a:pPr>
            <a:endParaRPr lang="en-GB" sz="2799" i="1" baseline="30000" dirty="0">
              <a:solidFill>
                <a:schemeClr val="tx1">
                  <a:lumMod val="75000"/>
                  <a:lumOff val="25000"/>
                </a:schemeClr>
              </a:solidFill>
              <a:latin typeface="Georgia"/>
              <a:cs typeface="Georgia"/>
            </a:endParaRPr>
          </a:p>
        </p:txBody>
      </p:sp>
      <p:pic>
        <p:nvPicPr>
          <p:cNvPr id="11" name="Imagen 10">
            <a:extLst>
              <a:ext uri="{FF2B5EF4-FFF2-40B4-BE49-F238E27FC236}">
                <a16:creationId xmlns:a16="http://schemas.microsoft.com/office/drawing/2014/main" id="{4BDD9F3C-B8F1-483D-8374-2F732ED691EE}"/>
              </a:ext>
            </a:extLst>
          </p:cNvPr>
          <p:cNvPicPr>
            <a:picLocks noChangeAspect="1"/>
          </p:cNvPicPr>
          <p:nvPr/>
        </p:nvPicPr>
        <p:blipFill>
          <a:blip r:embed="rId4"/>
          <a:stretch>
            <a:fillRect/>
          </a:stretch>
        </p:blipFill>
        <p:spPr>
          <a:xfrm>
            <a:off x="4486485" y="5807273"/>
            <a:ext cx="400050" cy="409575"/>
          </a:xfrm>
          <a:prstGeom prst="rect">
            <a:avLst/>
          </a:prstGeom>
        </p:spPr>
      </p:pic>
      <p:pic>
        <p:nvPicPr>
          <p:cNvPr id="14" name="Picture 6" descr="logoCED2.jpg">
            <a:extLst>
              <a:ext uri="{FF2B5EF4-FFF2-40B4-BE49-F238E27FC236}">
                <a16:creationId xmlns:a16="http://schemas.microsoft.com/office/drawing/2014/main" id="{F7689432-2F0C-405A-99F7-A4251F0EC93A}"/>
              </a:ext>
            </a:extLst>
          </p:cNvPr>
          <p:cNvPicPr>
            <a:picLocks noChangeAspect="1"/>
          </p:cNvPicPr>
          <p:nvPr/>
        </p:nvPicPr>
        <p:blipFill rotWithShape="1">
          <a:blip r:embed="rId5">
            <a:extLst>
              <a:ext uri="{28A0092B-C50C-407E-A947-70E740481C1C}">
                <a14:useLocalDpi xmlns:a14="http://schemas.microsoft.com/office/drawing/2010/main" val="0"/>
              </a:ext>
            </a:extLst>
          </a:blip>
          <a:srcRect l="11800" t="19876" r="7560" b="26843"/>
          <a:stretch/>
        </p:blipFill>
        <p:spPr>
          <a:xfrm>
            <a:off x="10100310" y="6062464"/>
            <a:ext cx="2048256" cy="676665"/>
          </a:xfrm>
          <a:prstGeom prst="rect">
            <a:avLst/>
          </a:prstGeom>
        </p:spPr>
      </p:pic>
      <p:pic>
        <p:nvPicPr>
          <p:cNvPr id="15" name="Picture 4">
            <a:extLst>
              <a:ext uri="{FF2B5EF4-FFF2-40B4-BE49-F238E27FC236}">
                <a16:creationId xmlns:a16="http://schemas.microsoft.com/office/drawing/2014/main" id="{B87800BD-D17A-41ED-BCF1-2150B50989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82264" y="5298207"/>
            <a:ext cx="1183205" cy="6228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nternational University of Catalonia ...">
            <a:extLst>
              <a:ext uri="{FF2B5EF4-FFF2-40B4-BE49-F238E27FC236}">
                <a16:creationId xmlns:a16="http://schemas.microsoft.com/office/drawing/2014/main" id="{483369C1-618F-47F6-892F-7B921961AB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17058" y="3684590"/>
            <a:ext cx="681759" cy="6909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Universitat Pompeu Fabra - Club GLOBALS">
            <a:extLst>
              <a:ext uri="{FF2B5EF4-FFF2-40B4-BE49-F238E27FC236}">
                <a16:creationId xmlns:a16="http://schemas.microsoft.com/office/drawing/2014/main" id="{BA9A522A-E7AB-4851-80C8-F03B09368E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67310" y="4446236"/>
            <a:ext cx="781256" cy="7812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entro Internacional sobre el Envejecimiento">
            <a:extLst>
              <a:ext uri="{FF2B5EF4-FFF2-40B4-BE49-F238E27FC236}">
                <a16:creationId xmlns:a16="http://schemas.microsoft.com/office/drawing/2014/main" id="{442FDE43-C6F0-47E4-B932-08BAC955E1A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382" t="-2376" r="17682" b="2376"/>
          <a:stretch/>
        </p:blipFill>
        <p:spPr bwMode="auto">
          <a:xfrm>
            <a:off x="11194473" y="2459457"/>
            <a:ext cx="954093" cy="1208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623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5467B55E-82D8-46C6-96D5-BC2E49E2E808}"/>
              </a:ext>
            </a:extLst>
          </p:cNvPr>
          <p:cNvSpPr txBox="1">
            <a:spLocks noChangeArrowheads="1"/>
          </p:cNvSpPr>
          <p:nvPr/>
        </p:nvSpPr>
        <p:spPr bwMode="auto">
          <a:xfrm>
            <a:off x="1066431" y="643923"/>
            <a:ext cx="10440000" cy="702000"/>
          </a:xfrm>
          <a:prstGeom prst="rect">
            <a:avLst/>
          </a:prstGeom>
          <a:solidFill>
            <a:srgbClr val="00B050"/>
          </a:solidFill>
          <a:ln w="9525">
            <a:solidFill>
              <a:srgbClr val="00B050"/>
            </a:solidFill>
            <a:miter lim="800000"/>
            <a:headEnd/>
            <a:tailEnd/>
          </a:ln>
          <a:effectLst>
            <a:innerShdw blurRad="63500" dist="50800" dir="5400000">
              <a:prstClr val="black">
                <a:alpha val="50000"/>
              </a:prstClr>
            </a:innerShdw>
          </a:effectLst>
        </p:spPr>
        <p:txBody>
          <a:bodyPr wrap="square" lIns="295382" tIns="147692" rIns="295382" bIns="147692" anchor="ctr">
            <a:spAutoFit/>
          </a:bodyPr>
          <a:lstStyle/>
          <a:p>
            <a:pPr algn="ctr" defTabSz="7086769">
              <a:spcBef>
                <a:spcPct val="50000"/>
              </a:spcBef>
              <a:defRPr/>
            </a:pPr>
            <a:r>
              <a:rPr lang="en-US" sz="3600" b="1" dirty="0">
                <a:solidFill>
                  <a:schemeClr val="bg1"/>
                </a:solidFill>
                <a:latin typeface="Arial" panose="020B0604020202020204" pitchFamily="34" charset="0"/>
                <a:cs typeface="Arial" panose="020B0604020202020204" pitchFamily="34" charset="0"/>
              </a:rPr>
              <a:t>Research gap and objective</a:t>
            </a:r>
          </a:p>
        </p:txBody>
      </p:sp>
      <p:sp>
        <p:nvSpPr>
          <p:cNvPr id="4" name="Rectángulo 3">
            <a:extLst>
              <a:ext uri="{FF2B5EF4-FFF2-40B4-BE49-F238E27FC236}">
                <a16:creationId xmlns:a16="http://schemas.microsoft.com/office/drawing/2014/main" id="{C1CAF5A3-6364-4886-A310-D779EC38347B}"/>
              </a:ext>
            </a:extLst>
          </p:cNvPr>
          <p:cNvSpPr/>
          <p:nvPr/>
        </p:nvSpPr>
        <p:spPr>
          <a:xfrm>
            <a:off x="1076974" y="1581405"/>
            <a:ext cx="10427047" cy="4124206"/>
          </a:xfrm>
          <a:prstGeom prst="rect">
            <a:avLst/>
          </a:prstGeom>
        </p:spPr>
        <p:txBody>
          <a:bodyPr wrap="square">
            <a:spAutoFit/>
          </a:bodyPr>
          <a:lstStyle/>
          <a:p>
            <a:pPr marL="457200" indent="-457200" algn="just">
              <a:spcAft>
                <a:spcPts val="600"/>
              </a:spcAft>
              <a:buFont typeface="Arial" panose="020B0604020202020204" pitchFamily="34" charset="0"/>
              <a:buChar char="•"/>
            </a:pPr>
            <a:r>
              <a:rPr lang="en-US" sz="2800" dirty="0"/>
              <a:t>The contribution of high BMI to health disparities remains </a:t>
            </a:r>
            <a:r>
              <a:rPr lang="en-US" sz="2800" b="1" dirty="0"/>
              <a:t>underexplored</a:t>
            </a:r>
            <a:r>
              <a:rPr lang="en-US" sz="2800" dirty="0"/>
              <a:t>, particularly amid persistent gender, educational and regional inequalities. </a:t>
            </a:r>
          </a:p>
          <a:p>
            <a:pPr marL="447675" indent="-447675" algn="just">
              <a:spcAft>
                <a:spcPts val="600"/>
              </a:spcAft>
            </a:pPr>
            <a:r>
              <a:rPr lang="en-US" sz="2800" dirty="0">
                <a:sym typeface="Wingdings" panose="05000000000000000000" pitchFamily="2" charset="2"/>
              </a:rPr>
              <a:t> The objective is t</a:t>
            </a:r>
            <a:r>
              <a:rPr lang="en-US" sz="2800" dirty="0"/>
              <a:t>o estimate the contribution of overweight and obesity to years lived with and without CVD in Spain across three periods (2001-2006, 2009-2014, and 2017-2023). Until now we’ve only prepared the data for the </a:t>
            </a:r>
            <a:r>
              <a:rPr lang="en-US" sz="2800" b="1" dirty="0"/>
              <a:t>2017-2019/20 </a:t>
            </a:r>
            <a:r>
              <a:rPr lang="en-US" sz="2800" dirty="0"/>
              <a:t>period.</a:t>
            </a:r>
          </a:p>
          <a:p>
            <a:pPr marL="914400" lvl="1" indent="-457200" algn="just">
              <a:spcAft>
                <a:spcPts val="600"/>
              </a:spcAft>
              <a:buFont typeface="Arial" panose="020B0604020202020204" pitchFamily="34" charset="0"/>
              <a:buChar char="•"/>
            </a:pPr>
            <a:r>
              <a:rPr lang="en-US" sz="2800" dirty="0"/>
              <a:t>We focus on gender, education and differences by autonomous communities (CCAA)</a:t>
            </a:r>
          </a:p>
        </p:txBody>
      </p:sp>
    </p:spTree>
    <p:extLst>
      <p:ext uri="{BB962C8B-B14F-4D97-AF65-F5344CB8AC3E}">
        <p14:creationId xmlns:p14="http://schemas.microsoft.com/office/powerpoint/2010/main" val="3900415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1CAF5A3-6364-4886-A310-D779EC38347B}"/>
              </a:ext>
            </a:extLst>
          </p:cNvPr>
          <p:cNvSpPr/>
          <p:nvPr/>
        </p:nvSpPr>
        <p:spPr>
          <a:xfrm>
            <a:off x="1076974" y="1631509"/>
            <a:ext cx="10427047" cy="5124480"/>
          </a:xfrm>
          <a:prstGeom prst="rect">
            <a:avLst/>
          </a:prstGeom>
        </p:spPr>
        <p:txBody>
          <a:bodyPr wrap="square">
            <a:spAutoFit/>
          </a:bodyPr>
          <a:lstStyle/>
          <a:p>
            <a:pPr marL="457200" indent="-457200" algn="just">
              <a:spcAft>
                <a:spcPts val="600"/>
              </a:spcAft>
              <a:buFont typeface="Arial" panose="020B0604020202020204" pitchFamily="34" charset="0"/>
              <a:buChar char="•"/>
            </a:pPr>
            <a:r>
              <a:rPr lang="en-US" sz="2800" dirty="0"/>
              <a:t>Cause-specific mortality and population data stratified by age, sex and CCAA are obtained from the Spanish Statistical Office. </a:t>
            </a:r>
          </a:p>
          <a:p>
            <a:pPr marL="457200" indent="-457200" algn="just">
              <a:spcAft>
                <a:spcPts val="600"/>
              </a:spcAft>
              <a:buFont typeface="Arial" panose="020B0604020202020204" pitchFamily="34" charset="0"/>
              <a:buChar char="•"/>
            </a:pPr>
            <a:r>
              <a:rPr lang="en-US" sz="2800" dirty="0"/>
              <a:t>The following CVD-related causes of death are </a:t>
            </a:r>
            <a:r>
              <a:rPr lang="en-US" sz="2800" dirty="0" err="1"/>
              <a:t>analysed</a:t>
            </a:r>
            <a:r>
              <a:rPr lang="en-US" sz="2800" dirty="0"/>
              <a:t> </a:t>
            </a:r>
            <a:r>
              <a:rPr lang="en-US" sz="2000" dirty="0"/>
              <a:t>(as the relative risks of high BMI were published in the article by the GBD 2016 Risk Factors Collaborators (2017)):</a:t>
            </a:r>
          </a:p>
          <a:p>
            <a:pPr marL="914400" lvl="1" indent="-457200" algn="just">
              <a:spcAft>
                <a:spcPts val="600"/>
              </a:spcAft>
              <a:buFont typeface="Arial" panose="020B0604020202020204" pitchFamily="34" charset="0"/>
              <a:buChar char="•"/>
            </a:pPr>
            <a:r>
              <a:rPr lang="en-US" sz="2800" dirty="0"/>
              <a:t>Hypertensive heart disease (I11)</a:t>
            </a:r>
            <a:endParaRPr lang="en-US" sz="2000" dirty="0"/>
          </a:p>
          <a:p>
            <a:pPr marL="914400" lvl="1" indent="-457200" algn="just">
              <a:spcAft>
                <a:spcPts val="600"/>
              </a:spcAft>
              <a:buFont typeface="Arial" panose="020B0604020202020204" pitchFamily="34" charset="0"/>
              <a:buChar char="•"/>
            </a:pPr>
            <a:r>
              <a:rPr lang="en-US" sz="2800" dirty="0" err="1"/>
              <a:t>Ischaemic</a:t>
            </a:r>
            <a:r>
              <a:rPr lang="en-US" sz="2800" dirty="0"/>
              <a:t> heart disease (I20-25)</a:t>
            </a:r>
            <a:endParaRPr lang="en-US" sz="2000" dirty="0"/>
          </a:p>
          <a:p>
            <a:pPr marL="914400" lvl="1" indent="-457200" algn="just">
              <a:spcAft>
                <a:spcPts val="600"/>
              </a:spcAft>
              <a:buFont typeface="Arial" panose="020B0604020202020204" pitchFamily="34" charset="0"/>
              <a:buChar char="•"/>
            </a:pPr>
            <a:r>
              <a:rPr lang="en-US" sz="2800" dirty="0"/>
              <a:t>Atrial fibrillation and flutter (ICD-10 I48)</a:t>
            </a:r>
            <a:endParaRPr lang="en-US" sz="2000" dirty="0"/>
          </a:p>
          <a:p>
            <a:pPr marL="914400" lvl="1" indent="-457200" algn="just">
              <a:spcAft>
                <a:spcPts val="600"/>
              </a:spcAft>
              <a:buFont typeface="Arial" panose="020B0604020202020204" pitchFamily="34" charset="0"/>
              <a:buChar char="•"/>
            </a:pPr>
            <a:r>
              <a:rPr lang="en-US" sz="2800" dirty="0" err="1"/>
              <a:t>Haemorrhagic</a:t>
            </a:r>
            <a:r>
              <a:rPr lang="en-US" sz="2800" dirty="0"/>
              <a:t> stroke (ICD-10 I6I) </a:t>
            </a:r>
          </a:p>
          <a:p>
            <a:pPr marL="914400" lvl="1" indent="-457200" algn="just">
              <a:spcAft>
                <a:spcPts val="600"/>
              </a:spcAft>
              <a:buFont typeface="Arial" panose="020B0604020202020204" pitchFamily="34" charset="0"/>
              <a:buChar char="•"/>
            </a:pPr>
            <a:r>
              <a:rPr lang="en-US" sz="2800" dirty="0" err="1"/>
              <a:t>Ischaemic</a:t>
            </a:r>
            <a:r>
              <a:rPr lang="en-US" sz="2800" dirty="0"/>
              <a:t> stroke (ICD-10 I63)</a:t>
            </a:r>
            <a:endParaRPr lang="en-US" sz="2000" dirty="0"/>
          </a:p>
          <a:p>
            <a:pPr marL="914400" lvl="1" indent="-457200" algn="just">
              <a:spcAft>
                <a:spcPts val="600"/>
              </a:spcAft>
              <a:buFont typeface="Arial" panose="020B0604020202020204" pitchFamily="34" charset="0"/>
              <a:buChar char="•"/>
            </a:pPr>
            <a:endParaRPr lang="en-US" sz="2800" dirty="0"/>
          </a:p>
        </p:txBody>
      </p:sp>
      <p:sp>
        <p:nvSpPr>
          <p:cNvPr id="5" name="Text Box 5">
            <a:extLst>
              <a:ext uri="{FF2B5EF4-FFF2-40B4-BE49-F238E27FC236}">
                <a16:creationId xmlns:a16="http://schemas.microsoft.com/office/drawing/2014/main" id="{7B33973D-95F6-455C-A957-5FD4C86A3A27}"/>
              </a:ext>
            </a:extLst>
          </p:cNvPr>
          <p:cNvSpPr txBox="1">
            <a:spLocks noChangeArrowheads="1"/>
          </p:cNvSpPr>
          <p:nvPr/>
        </p:nvSpPr>
        <p:spPr bwMode="auto">
          <a:xfrm>
            <a:off x="1064026" y="657627"/>
            <a:ext cx="10440000" cy="700783"/>
          </a:xfrm>
          <a:prstGeom prst="rect">
            <a:avLst/>
          </a:prstGeom>
          <a:solidFill>
            <a:srgbClr val="B8188A"/>
          </a:solidFill>
          <a:ln w="9525">
            <a:noFill/>
            <a:miter lim="800000"/>
            <a:headEnd/>
            <a:tailEnd/>
          </a:ln>
          <a:effectLst>
            <a:innerShdw blurRad="63500" dist="50800" dir="5400000">
              <a:prstClr val="black">
                <a:alpha val="50000"/>
              </a:prstClr>
            </a:innerShdw>
          </a:effectLst>
        </p:spPr>
        <p:txBody>
          <a:bodyPr wrap="square" lIns="145365" tIns="72683" rIns="145365" bIns="72683" anchor="ctr">
            <a:spAutoFit/>
          </a:bodyPr>
          <a:lstStyle/>
          <a:p>
            <a:pPr algn="ctr" defTabSz="3487697">
              <a:spcBef>
                <a:spcPct val="50000"/>
              </a:spcBef>
            </a:pPr>
            <a:r>
              <a:rPr lang="en-US" sz="3600" b="1" dirty="0">
                <a:solidFill>
                  <a:schemeClr val="bg1"/>
                </a:solidFill>
                <a:latin typeface="Arial" panose="020B0604020202020204" pitchFamily="34" charset="0"/>
                <a:cs typeface="Arial" panose="020B0604020202020204" pitchFamily="34" charset="0"/>
              </a:rPr>
              <a:t>Data Source</a:t>
            </a:r>
          </a:p>
        </p:txBody>
      </p:sp>
    </p:spTree>
    <p:extLst>
      <p:ext uri="{BB962C8B-B14F-4D97-AF65-F5344CB8AC3E}">
        <p14:creationId xmlns:p14="http://schemas.microsoft.com/office/powerpoint/2010/main" val="2062111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1CAF5A3-6364-4886-A310-D779EC38347B}"/>
              </a:ext>
            </a:extLst>
          </p:cNvPr>
          <p:cNvSpPr/>
          <p:nvPr/>
        </p:nvSpPr>
        <p:spPr>
          <a:xfrm>
            <a:off x="1076974" y="1631509"/>
            <a:ext cx="10427047" cy="5016758"/>
          </a:xfrm>
          <a:prstGeom prst="rect">
            <a:avLst/>
          </a:prstGeom>
        </p:spPr>
        <p:txBody>
          <a:bodyPr wrap="square">
            <a:spAutoFit/>
          </a:bodyPr>
          <a:lstStyle/>
          <a:p>
            <a:pPr marL="457200" indent="-457200" algn="just">
              <a:spcAft>
                <a:spcPts val="600"/>
              </a:spcAft>
              <a:buFont typeface="Arial" panose="020B0604020202020204" pitchFamily="34" charset="0"/>
              <a:buChar char="•"/>
            </a:pPr>
            <a:r>
              <a:rPr lang="en-US" sz="2800" dirty="0"/>
              <a:t>BMI distributions are calculated from the 2017 Spanish National Health Survey and 2019/20 waves of the European Health Interview Survey (data are pooled).</a:t>
            </a:r>
          </a:p>
          <a:p>
            <a:pPr marL="457200" indent="-457200" algn="just">
              <a:spcAft>
                <a:spcPts val="600"/>
              </a:spcAft>
              <a:buFont typeface="Arial" panose="020B0604020202020204" pitchFamily="34" charset="0"/>
              <a:buChar char="•"/>
            </a:pPr>
            <a:r>
              <a:rPr lang="en-US" sz="2800" dirty="0"/>
              <a:t>Analyses are restricted to individuals aged 35-84 to ensure educational completion and sufficient deaths. </a:t>
            </a:r>
          </a:p>
          <a:p>
            <a:pPr marL="457200" indent="-457200" algn="just">
              <a:spcAft>
                <a:spcPts val="600"/>
              </a:spcAft>
              <a:buFont typeface="Arial" panose="020B0604020202020204" pitchFamily="34" charset="0"/>
              <a:buChar char="•"/>
            </a:pPr>
            <a:r>
              <a:rPr lang="en-US" sz="2800" dirty="0"/>
              <a:t>Educational categories: </a:t>
            </a:r>
          </a:p>
          <a:p>
            <a:pPr algn="just">
              <a:spcAft>
                <a:spcPts val="600"/>
              </a:spcAft>
            </a:pPr>
            <a:r>
              <a:rPr lang="en-US" sz="2200" dirty="0"/>
              <a:t>	1. ≤ Primary</a:t>
            </a:r>
          </a:p>
          <a:p>
            <a:pPr algn="just">
              <a:spcAft>
                <a:spcPts val="600"/>
              </a:spcAft>
            </a:pPr>
            <a:r>
              <a:rPr lang="en-US" sz="2200" dirty="0"/>
              <a:t>	2. Secondary/Medium Vocational</a:t>
            </a:r>
          </a:p>
          <a:p>
            <a:pPr algn="just">
              <a:spcAft>
                <a:spcPts val="600"/>
              </a:spcAft>
            </a:pPr>
            <a:r>
              <a:rPr lang="en-US" sz="2200" dirty="0"/>
              <a:t>	3. University/Higher Vocational</a:t>
            </a:r>
          </a:p>
          <a:p>
            <a:pPr marL="457200" indent="-457200" algn="just">
              <a:spcAft>
                <a:spcPts val="600"/>
              </a:spcAft>
              <a:buFont typeface="Arial" panose="020B0604020202020204" pitchFamily="34" charset="0"/>
              <a:buChar char="•"/>
            </a:pPr>
            <a:r>
              <a:rPr lang="en-US" sz="2800" dirty="0"/>
              <a:t>The 85+ population is excluded due to underrepresentation of morbidity data.</a:t>
            </a:r>
          </a:p>
        </p:txBody>
      </p:sp>
      <p:sp>
        <p:nvSpPr>
          <p:cNvPr id="5" name="Text Box 5">
            <a:extLst>
              <a:ext uri="{FF2B5EF4-FFF2-40B4-BE49-F238E27FC236}">
                <a16:creationId xmlns:a16="http://schemas.microsoft.com/office/drawing/2014/main" id="{7B33973D-95F6-455C-A957-5FD4C86A3A27}"/>
              </a:ext>
            </a:extLst>
          </p:cNvPr>
          <p:cNvSpPr txBox="1">
            <a:spLocks noChangeArrowheads="1"/>
          </p:cNvSpPr>
          <p:nvPr/>
        </p:nvSpPr>
        <p:spPr bwMode="auto">
          <a:xfrm>
            <a:off x="1064026" y="657627"/>
            <a:ext cx="10440000" cy="700783"/>
          </a:xfrm>
          <a:prstGeom prst="rect">
            <a:avLst/>
          </a:prstGeom>
          <a:solidFill>
            <a:srgbClr val="B8188A"/>
          </a:solidFill>
          <a:ln w="9525">
            <a:noFill/>
            <a:miter lim="800000"/>
            <a:headEnd/>
            <a:tailEnd/>
          </a:ln>
          <a:effectLst>
            <a:innerShdw blurRad="63500" dist="50800" dir="5400000">
              <a:prstClr val="black">
                <a:alpha val="50000"/>
              </a:prstClr>
            </a:innerShdw>
          </a:effectLst>
        </p:spPr>
        <p:txBody>
          <a:bodyPr wrap="square" lIns="145365" tIns="72683" rIns="145365" bIns="72683" anchor="ctr">
            <a:spAutoFit/>
          </a:bodyPr>
          <a:lstStyle/>
          <a:p>
            <a:pPr algn="ctr" defTabSz="3487697">
              <a:spcBef>
                <a:spcPct val="50000"/>
              </a:spcBef>
            </a:pPr>
            <a:r>
              <a:rPr lang="en-US" sz="3600" b="1" dirty="0">
                <a:solidFill>
                  <a:schemeClr val="bg1"/>
                </a:solidFill>
                <a:latin typeface="Arial" panose="020B0604020202020204" pitchFamily="34" charset="0"/>
                <a:cs typeface="Arial" panose="020B0604020202020204" pitchFamily="34" charset="0"/>
              </a:rPr>
              <a:t>Data Source</a:t>
            </a:r>
          </a:p>
        </p:txBody>
      </p:sp>
    </p:spTree>
    <p:extLst>
      <p:ext uri="{BB962C8B-B14F-4D97-AF65-F5344CB8AC3E}">
        <p14:creationId xmlns:p14="http://schemas.microsoft.com/office/powerpoint/2010/main" val="1592328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5B51496-248D-49DE-B8EB-DCDFF74B7A3F}"/>
              </a:ext>
            </a:extLst>
          </p:cNvPr>
          <p:cNvSpPr/>
          <p:nvPr/>
        </p:nvSpPr>
        <p:spPr>
          <a:xfrm>
            <a:off x="1076974" y="1644035"/>
            <a:ext cx="10427047" cy="1892826"/>
          </a:xfrm>
          <a:prstGeom prst="rect">
            <a:avLst/>
          </a:prstGeom>
        </p:spPr>
        <p:txBody>
          <a:bodyPr wrap="square">
            <a:spAutoFit/>
          </a:bodyPr>
          <a:lstStyle/>
          <a:p>
            <a:pPr marL="457200" indent="-457200" algn="just">
              <a:spcAft>
                <a:spcPts val="600"/>
              </a:spcAft>
              <a:buFont typeface="Arial" panose="020B0604020202020204" pitchFamily="34" charset="0"/>
              <a:buChar char="•"/>
            </a:pPr>
            <a:r>
              <a:rPr lang="en-US" sz="2800" dirty="0"/>
              <a:t>Obesity is defined using the standard BMI threshold of ≥30 kg/m².</a:t>
            </a:r>
          </a:p>
          <a:p>
            <a:pPr marL="457200" indent="-457200" algn="just">
              <a:spcAft>
                <a:spcPts val="600"/>
              </a:spcAft>
              <a:buFont typeface="Arial" panose="020B0604020202020204" pitchFamily="34" charset="0"/>
              <a:buChar char="•"/>
            </a:pPr>
            <a:r>
              <a:rPr lang="en-US" sz="2800" dirty="0"/>
              <a:t>Relative Risks (RRs) for CVD-related mortality due to high BMI are obtained from the GBD 2016 Risk Factors Collaborators’ (2017) meta-analyses based on individual/pooled cohort studies.</a:t>
            </a:r>
            <a:r>
              <a:rPr lang="en-US" sz="2200" dirty="0"/>
              <a:t> </a:t>
            </a:r>
            <a:endParaRPr lang="en-US" sz="2800" dirty="0"/>
          </a:p>
        </p:txBody>
      </p:sp>
      <p:sp>
        <p:nvSpPr>
          <p:cNvPr id="5" name="Text Box 5">
            <a:extLst>
              <a:ext uri="{FF2B5EF4-FFF2-40B4-BE49-F238E27FC236}">
                <a16:creationId xmlns:a16="http://schemas.microsoft.com/office/drawing/2014/main" id="{CED092BB-D676-4C0C-A660-C92B05102F1D}"/>
              </a:ext>
            </a:extLst>
          </p:cNvPr>
          <p:cNvSpPr txBox="1">
            <a:spLocks noChangeArrowheads="1"/>
          </p:cNvSpPr>
          <p:nvPr/>
        </p:nvSpPr>
        <p:spPr bwMode="auto">
          <a:xfrm>
            <a:off x="1064026" y="667786"/>
            <a:ext cx="10440000" cy="700783"/>
          </a:xfrm>
          <a:prstGeom prst="rect">
            <a:avLst/>
          </a:prstGeom>
          <a:solidFill>
            <a:srgbClr val="B8188A"/>
          </a:solidFill>
          <a:ln w="9525">
            <a:noFill/>
            <a:miter lim="800000"/>
            <a:headEnd/>
            <a:tailEnd/>
          </a:ln>
          <a:effectLst>
            <a:innerShdw blurRad="63500" dist="50800" dir="5400000">
              <a:prstClr val="black">
                <a:alpha val="50000"/>
              </a:prstClr>
            </a:innerShdw>
          </a:effectLst>
        </p:spPr>
        <p:txBody>
          <a:bodyPr wrap="square" lIns="145365" tIns="72683" rIns="145365" bIns="72683" anchor="ctr">
            <a:spAutoFit/>
          </a:bodyPr>
          <a:lstStyle/>
          <a:p>
            <a:pPr algn="ctr" defTabSz="3487697">
              <a:spcBef>
                <a:spcPct val="50000"/>
              </a:spcBef>
            </a:pPr>
            <a:r>
              <a:rPr lang="en-US" sz="3600" b="1" dirty="0">
                <a:solidFill>
                  <a:schemeClr val="bg1"/>
                </a:solidFill>
                <a:latin typeface="Arial" panose="020B0604020202020204" pitchFamily="34" charset="0"/>
                <a:cs typeface="Arial" panose="020B0604020202020204" pitchFamily="34" charset="0"/>
              </a:rPr>
              <a:t>Method (I)</a:t>
            </a:r>
          </a:p>
        </p:txBody>
      </p:sp>
      <p:graphicFrame>
        <p:nvGraphicFramePr>
          <p:cNvPr id="6" name="Tabla 5">
            <a:extLst>
              <a:ext uri="{FF2B5EF4-FFF2-40B4-BE49-F238E27FC236}">
                <a16:creationId xmlns:a16="http://schemas.microsoft.com/office/drawing/2014/main" id="{90261E1D-D77B-47F5-858D-C4FCBBF3D836}"/>
              </a:ext>
            </a:extLst>
          </p:cNvPr>
          <p:cNvGraphicFramePr>
            <a:graphicFrameLocks noGrp="1"/>
          </p:cNvGraphicFramePr>
          <p:nvPr>
            <p:extLst>
              <p:ext uri="{D42A27DB-BD31-4B8C-83A1-F6EECF244321}">
                <p14:modId xmlns:p14="http://schemas.microsoft.com/office/powerpoint/2010/main" val="989986524"/>
              </p:ext>
            </p:extLst>
          </p:nvPr>
        </p:nvGraphicFramePr>
        <p:xfrm>
          <a:off x="5852021" y="3632142"/>
          <a:ext cx="5652000" cy="2819400"/>
        </p:xfrm>
        <a:graphic>
          <a:graphicData uri="http://schemas.openxmlformats.org/drawingml/2006/table">
            <a:tbl>
              <a:tblPr>
                <a:tableStyleId>{5C22544A-7EE6-4342-B048-85BDC9FD1C3A}</a:tableStyleId>
              </a:tblPr>
              <a:tblGrid>
                <a:gridCol w="2412000">
                  <a:extLst>
                    <a:ext uri="{9D8B030D-6E8A-4147-A177-3AD203B41FA5}">
                      <a16:colId xmlns:a16="http://schemas.microsoft.com/office/drawing/2014/main" val="1757244119"/>
                    </a:ext>
                  </a:extLst>
                </a:gridCol>
                <a:gridCol w="900000">
                  <a:extLst>
                    <a:ext uri="{9D8B030D-6E8A-4147-A177-3AD203B41FA5}">
                      <a16:colId xmlns:a16="http://schemas.microsoft.com/office/drawing/2014/main" val="2693011967"/>
                    </a:ext>
                  </a:extLst>
                </a:gridCol>
                <a:gridCol w="900000">
                  <a:extLst>
                    <a:ext uri="{9D8B030D-6E8A-4147-A177-3AD203B41FA5}">
                      <a16:colId xmlns:a16="http://schemas.microsoft.com/office/drawing/2014/main" val="1333029650"/>
                    </a:ext>
                  </a:extLst>
                </a:gridCol>
                <a:gridCol w="720000">
                  <a:extLst>
                    <a:ext uri="{9D8B030D-6E8A-4147-A177-3AD203B41FA5}">
                      <a16:colId xmlns:a16="http://schemas.microsoft.com/office/drawing/2014/main" val="357684372"/>
                    </a:ext>
                  </a:extLst>
                </a:gridCol>
                <a:gridCol w="720000">
                  <a:extLst>
                    <a:ext uri="{9D8B030D-6E8A-4147-A177-3AD203B41FA5}">
                      <a16:colId xmlns:a16="http://schemas.microsoft.com/office/drawing/2014/main" val="995237546"/>
                    </a:ext>
                  </a:extLst>
                </a:gridCol>
              </a:tblGrid>
              <a:tr h="182880">
                <a:tc>
                  <a:txBody>
                    <a:bodyPr/>
                    <a:lstStyle/>
                    <a:p>
                      <a:pPr algn="l" fontAlgn="b"/>
                      <a:r>
                        <a:rPr lang="es-ES" sz="1800" u="none" strike="noStrike" dirty="0" err="1">
                          <a:effectLst/>
                        </a:rPr>
                        <a:t>Ischaemic</a:t>
                      </a:r>
                      <a:r>
                        <a:rPr lang="es-ES" sz="1800" u="none" strike="noStrike" dirty="0">
                          <a:effectLst/>
                        </a:rPr>
                        <a:t> </a:t>
                      </a:r>
                      <a:r>
                        <a:rPr lang="es-ES" sz="1800" u="none" strike="noStrike" dirty="0" err="1">
                          <a:effectLst/>
                        </a:rPr>
                        <a:t>heart</a:t>
                      </a:r>
                      <a:r>
                        <a:rPr lang="es-ES" sz="1800" u="none" strike="noStrike" dirty="0">
                          <a:effectLst/>
                        </a:rPr>
                        <a:t> </a:t>
                      </a:r>
                      <a:r>
                        <a:rPr lang="es-ES" sz="1800" u="none" strike="noStrike" dirty="0" err="1">
                          <a:effectLst/>
                        </a:rPr>
                        <a:t>disease</a:t>
                      </a:r>
                      <a:endParaRPr lang="es-E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ES" sz="1800" u="none" strike="noStrike" dirty="0">
                          <a:effectLst/>
                        </a:rPr>
                        <a:t>I20-I25</a:t>
                      </a:r>
                      <a:endParaRPr lang="es-ES" sz="1800" b="0" i="0" u="none" strike="noStrike" dirty="0">
                        <a:solidFill>
                          <a:srgbClr val="001D35"/>
                        </a:solidFill>
                        <a:effectLst/>
                        <a:latin typeface="Arial" panose="020B0604020202020204" pitchFamily="34" charset="0"/>
                      </a:endParaRPr>
                    </a:p>
                  </a:txBody>
                  <a:tcPr marL="7620" marR="7620" marT="7620" marB="0" anchor="b"/>
                </a:tc>
                <a:tc>
                  <a:txBody>
                    <a:bodyPr/>
                    <a:lstStyle/>
                    <a:p>
                      <a:pPr algn="l" fontAlgn="b"/>
                      <a:r>
                        <a:rPr lang="es-ES" sz="1800" u="none" strike="noStrike" dirty="0">
                          <a:effectLst/>
                        </a:rPr>
                        <a:t>5 kg/m2</a:t>
                      </a:r>
                      <a:endParaRPr lang="es-E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ES" sz="1800" u="none" strike="noStrike" dirty="0">
                          <a:effectLst/>
                        </a:rPr>
                        <a:t>35-39</a:t>
                      </a:r>
                      <a:endParaRPr lang="es-E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s-ES" sz="1800" u="none" strike="noStrike" dirty="0">
                          <a:effectLst/>
                        </a:rPr>
                        <a:t>1.724</a:t>
                      </a:r>
                      <a:endParaRPr lang="es-E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076978064"/>
                  </a:ext>
                </a:extLst>
              </a:tr>
              <a:tr h="182880">
                <a:tc>
                  <a:txBody>
                    <a:bodyPr/>
                    <a:lstStyle/>
                    <a:p>
                      <a:pPr algn="l" fontAlgn="b"/>
                      <a:r>
                        <a:rPr lang="es-ES" sz="1800" u="none" strike="noStrike" dirty="0" err="1">
                          <a:effectLst/>
                        </a:rPr>
                        <a:t>Ischaemic</a:t>
                      </a:r>
                      <a:r>
                        <a:rPr lang="es-ES" sz="1800" u="none" strike="noStrike" dirty="0">
                          <a:effectLst/>
                        </a:rPr>
                        <a:t> </a:t>
                      </a:r>
                      <a:r>
                        <a:rPr lang="es-ES" sz="1800" u="none" strike="noStrike" dirty="0" err="1">
                          <a:effectLst/>
                        </a:rPr>
                        <a:t>heart</a:t>
                      </a:r>
                      <a:r>
                        <a:rPr lang="es-ES" sz="1800" u="none" strike="noStrike" dirty="0">
                          <a:effectLst/>
                        </a:rPr>
                        <a:t> </a:t>
                      </a:r>
                      <a:r>
                        <a:rPr lang="es-ES" sz="1800" u="none" strike="noStrike" dirty="0" err="1">
                          <a:effectLst/>
                        </a:rPr>
                        <a:t>disease</a:t>
                      </a:r>
                      <a:endParaRPr lang="es-E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ES" sz="1800" u="none" strike="noStrike" dirty="0">
                          <a:effectLst/>
                        </a:rPr>
                        <a:t>I20-I25</a:t>
                      </a:r>
                      <a:endParaRPr lang="es-ES" sz="1800" b="0" i="0" u="none" strike="noStrike" dirty="0">
                        <a:solidFill>
                          <a:srgbClr val="001D35"/>
                        </a:solidFill>
                        <a:effectLst/>
                        <a:latin typeface="Arial" panose="020B0604020202020204" pitchFamily="34" charset="0"/>
                      </a:endParaRPr>
                    </a:p>
                  </a:txBody>
                  <a:tcPr marL="7620" marR="7620" marT="7620" marB="0" anchor="b"/>
                </a:tc>
                <a:tc>
                  <a:txBody>
                    <a:bodyPr/>
                    <a:lstStyle/>
                    <a:p>
                      <a:pPr algn="l" fontAlgn="b"/>
                      <a:r>
                        <a:rPr lang="es-ES" sz="1800" u="none" strike="noStrike" dirty="0">
                          <a:effectLst/>
                        </a:rPr>
                        <a:t>5 kg/m2</a:t>
                      </a:r>
                      <a:endParaRPr lang="es-E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ES" sz="1800" u="none" strike="noStrike" dirty="0">
                          <a:effectLst/>
                        </a:rPr>
                        <a:t>40-44</a:t>
                      </a:r>
                      <a:endParaRPr lang="es-E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s-ES" sz="1800" u="none" strike="noStrike" dirty="0">
                          <a:effectLst/>
                        </a:rPr>
                        <a:t>1.599</a:t>
                      </a:r>
                      <a:endParaRPr lang="es-E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533431558"/>
                  </a:ext>
                </a:extLst>
              </a:tr>
              <a:tr h="182880">
                <a:tc>
                  <a:txBody>
                    <a:bodyPr/>
                    <a:lstStyle/>
                    <a:p>
                      <a:pPr algn="l" fontAlgn="b"/>
                      <a:r>
                        <a:rPr lang="es-ES" sz="1800" u="none" strike="noStrike" dirty="0" err="1">
                          <a:effectLst/>
                        </a:rPr>
                        <a:t>Ischaemic</a:t>
                      </a:r>
                      <a:r>
                        <a:rPr lang="es-ES" sz="1800" u="none" strike="noStrike" dirty="0">
                          <a:effectLst/>
                        </a:rPr>
                        <a:t> </a:t>
                      </a:r>
                      <a:r>
                        <a:rPr lang="es-ES" sz="1800" u="none" strike="noStrike" dirty="0" err="1">
                          <a:effectLst/>
                        </a:rPr>
                        <a:t>heart</a:t>
                      </a:r>
                      <a:r>
                        <a:rPr lang="es-ES" sz="1800" u="none" strike="noStrike" dirty="0">
                          <a:effectLst/>
                        </a:rPr>
                        <a:t> </a:t>
                      </a:r>
                      <a:r>
                        <a:rPr lang="es-ES" sz="1800" u="none" strike="noStrike" dirty="0" err="1">
                          <a:effectLst/>
                        </a:rPr>
                        <a:t>disease</a:t>
                      </a:r>
                      <a:endParaRPr lang="es-E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ES" sz="1800" u="none" strike="noStrike" dirty="0">
                          <a:effectLst/>
                        </a:rPr>
                        <a:t>I20-I25</a:t>
                      </a:r>
                      <a:endParaRPr lang="es-ES" sz="1800" b="0" i="0" u="none" strike="noStrike" dirty="0">
                        <a:solidFill>
                          <a:srgbClr val="001D35"/>
                        </a:solidFill>
                        <a:effectLst/>
                        <a:latin typeface="Arial" panose="020B0604020202020204" pitchFamily="34" charset="0"/>
                      </a:endParaRPr>
                    </a:p>
                  </a:txBody>
                  <a:tcPr marL="7620" marR="7620" marT="7620" marB="0" anchor="b"/>
                </a:tc>
                <a:tc>
                  <a:txBody>
                    <a:bodyPr/>
                    <a:lstStyle/>
                    <a:p>
                      <a:pPr algn="l" fontAlgn="b"/>
                      <a:r>
                        <a:rPr lang="es-ES" sz="1800" u="none" strike="noStrike">
                          <a:effectLst/>
                        </a:rPr>
                        <a:t>5 kg/m2</a:t>
                      </a:r>
                      <a:endParaRPr lang="es-E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ES" sz="1800" u="none" strike="noStrike">
                          <a:effectLst/>
                        </a:rPr>
                        <a:t>45-49</a:t>
                      </a:r>
                      <a:endParaRPr lang="es-E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s-ES" sz="1800" u="none" strike="noStrike">
                          <a:effectLst/>
                        </a:rPr>
                        <a:t>1.567</a:t>
                      </a:r>
                      <a:endParaRPr lang="es-E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417134876"/>
                  </a:ext>
                </a:extLst>
              </a:tr>
              <a:tr h="182880">
                <a:tc>
                  <a:txBody>
                    <a:bodyPr/>
                    <a:lstStyle/>
                    <a:p>
                      <a:pPr algn="l" fontAlgn="b"/>
                      <a:r>
                        <a:rPr lang="es-ES" sz="1800" u="none" strike="noStrike" dirty="0" err="1">
                          <a:effectLst/>
                        </a:rPr>
                        <a:t>Ischaemic</a:t>
                      </a:r>
                      <a:r>
                        <a:rPr lang="es-ES" sz="1800" u="none" strike="noStrike" dirty="0">
                          <a:effectLst/>
                        </a:rPr>
                        <a:t> </a:t>
                      </a:r>
                      <a:r>
                        <a:rPr lang="es-ES" sz="1800" u="none" strike="noStrike" dirty="0" err="1">
                          <a:effectLst/>
                        </a:rPr>
                        <a:t>heart</a:t>
                      </a:r>
                      <a:r>
                        <a:rPr lang="es-ES" sz="1800" u="none" strike="noStrike" dirty="0">
                          <a:effectLst/>
                        </a:rPr>
                        <a:t> </a:t>
                      </a:r>
                      <a:r>
                        <a:rPr lang="es-ES" sz="1800" u="none" strike="noStrike" dirty="0" err="1">
                          <a:effectLst/>
                        </a:rPr>
                        <a:t>disease</a:t>
                      </a:r>
                      <a:endParaRPr lang="es-E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ES" sz="1800" u="none" strike="noStrike">
                          <a:effectLst/>
                        </a:rPr>
                        <a:t>I20-I25</a:t>
                      </a:r>
                      <a:endParaRPr lang="es-ES" sz="1800" b="0" i="0" u="none" strike="noStrike">
                        <a:solidFill>
                          <a:srgbClr val="001D35"/>
                        </a:solidFill>
                        <a:effectLst/>
                        <a:latin typeface="Arial" panose="020B0604020202020204" pitchFamily="34" charset="0"/>
                      </a:endParaRPr>
                    </a:p>
                  </a:txBody>
                  <a:tcPr marL="7620" marR="7620" marT="7620" marB="0" anchor="b"/>
                </a:tc>
                <a:tc>
                  <a:txBody>
                    <a:bodyPr/>
                    <a:lstStyle/>
                    <a:p>
                      <a:pPr algn="l" fontAlgn="b"/>
                      <a:r>
                        <a:rPr lang="es-ES" sz="1800" u="none" strike="noStrike">
                          <a:effectLst/>
                        </a:rPr>
                        <a:t>5 kg/m2</a:t>
                      </a:r>
                      <a:endParaRPr lang="es-E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ES" sz="1800" u="none" strike="noStrike">
                          <a:effectLst/>
                        </a:rPr>
                        <a:t>50-54</a:t>
                      </a:r>
                      <a:endParaRPr lang="es-E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s-ES" sz="1800" u="none" strike="noStrike" dirty="0">
                          <a:effectLst/>
                        </a:rPr>
                        <a:t>1.520</a:t>
                      </a:r>
                      <a:endParaRPr lang="es-E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85819716"/>
                  </a:ext>
                </a:extLst>
              </a:tr>
              <a:tr h="182880">
                <a:tc>
                  <a:txBody>
                    <a:bodyPr/>
                    <a:lstStyle/>
                    <a:p>
                      <a:pPr algn="l" fontAlgn="b"/>
                      <a:r>
                        <a:rPr lang="es-ES" sz="1800" u="none" strike="noStrike" dirty="0" err="1">
                          <a:effectLst/>
                        </a:rPr>
                        <a:t>Ischaemic</a:t>
                      </a:r>
                      <a:r>
                        <a:rPr lang="es-ES" sz="1800" u="none" strike="noStrike" dirty="0">
                          <a:effectLst/>
                        </a:rPr>
                        <a:t> </a:t>
                      </a:r>
                      <a:r>
                        <a:rPr lang="es-ES" sz="1800" u="none" strike="noStrike" dirty="0" err="1">
                          <a:effectLst/>
                        </a:rPr>
                        <a:t>heart</a:t>
                      </a:r>
                      <a:r>
                        <a:rPr lang="es-ES" sz="1800" u="none" strike="noStrike" dirty="0">
                          <a:effectLst/>
                        </a:rPr>
                        <a:t> </a:t>
                      </a:r>
                      <a:r>
                        <a:rPr lang="es-ES" sz="1800" u="none" strike="noStrike" dirty="0" err="1">
                          <a:effectLst/>
                        </a:rPr>
                        <a:t>disease</a:t>
                      </a:r>
                      <a:endParaRPr lang="es-E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tabLst/>
                      </a:pPr>
                      <a:r>
                        <a:rPr lang="es-ES" sz="1800" u="none" strike="noStrike" dirty="0">
                          <a:effectLst/>
                        </a:rPr>
                        <a:t>I20-I25</a:t>
                      </a:r>
                      <a:endParaRPr lang="es-ES" sz="1800" b="0" i="0" u="none" strike="noStrike" dirty="0">
                        <a:solidFill>
                          <a:srgbClr val="001D35"/>
                        </a:solidFill>
                        <a:effectLst/>
                        <a:latin typeface="Arial" panose="020B0604020202020204" pitchFamily="34" charset="0"/>
                      </a:endParaRPr>
                    </a:p>
                  </a:txBody>
                  <a:tcPr marL="7620" marR="7620" marT="7620" marB="0" anchor="b"/>
                </a:tc>
                <a:tc>
                  <a:txBody>
                    <a:bodyPr/>
                    <a:lstStyle/>
                    <a:p>
                      <a:pPr algn="l" fontAlgn="b"/>
                      <a:r>
                        <a:rPr lang="es-ES" sz="1800" u="none" strike="noStrike">
                          <a:effectLst/>
                        </a:rPr>
                        <a:t>5 kg/m2</a:t>
                      </a:r>
                      <a:endParaRPr lang="es-E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ES" sz="1800" u="none" strike="noStrike">
                          <a:effectLst/>
                        </a:rPr>
                        <a:t>55-59</a:t>
                      </a:r>
                      <a:endParaRPr lang="es-E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s-ES" sz="1800" u="none" strike="noStrike" dirty="0">
                          <a:effectLst/>
                        </a:rPr>
                        <a:t>1.466</a:t>
                      </a:r>
                      <a:endParaRPr lang="es-E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64659244"/>
                  </a:ext>
                </a:extLst>
              </a:tr>
              <a:tr h="182880">
                <a:tc>
                  <a:txBody>
                    <a:bodyPr/>
                    <a:lstStyle/>
                    <a:p>
                      <a:pPr algn="l" fontAlgn="b"/>
                      <a:r>
                        <a:rPr lang="es-ES" sz="1800" u="none" strike="noStrike" dirty="0" err="1">
                          <a:effectLst/>
                        </a:rPr>
                        <a:t>Ischaemic</a:t>
                      </a:r>
                      <a:r>
                        <a:rPr lang="es-ES" sz="1800" u="none" strike="noStrike" dirty="0">
                          <a:effectLst/>
                        </a:rPr>
                        <a:t> </a:t>
                      </a:r>
                      <a:r>
                        <a:rPr lang="es-ES" sz="1800" u="none" strike="noStrike" dirty="0" err="1">
                          <a:effectLst/>
                        </a:rPr>
                        <a:t>heart</a:t>
                      </a:r>
                      <a:r>
                        <a:rPr lang="es-ES" sz="1800" u="none" strike="noStrike" dirty="0">
                          <a:effectLst/>
                        </a:rPr>
                        <a:t> </a:t>
                      </a:r>
                      <a:r>
                        <a:rPr lang="es-ES" sz="1800" u="none" strike="noStrike" dirty="0" err="1">
                          <a:effectLst/>
                        </a:rPr>
                        <a:t>disease</a:t>
                      </a:r>
                      <a:endParaRPr lang="es-E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ES" sz="1800" u="none" strike="noStrike" dirty="0">
                          <a:effectLst/>
                        </a:rPr>
                        <a:t>I20-I25</a:t>
                      </a:r>
                      <a:endParaRPr lang="es-ES" sz="1800" b="0" i="0" u="none" strike="noStrike" dirty="0">
                        <a:solidFill>
                          <a:srgbClr val="001D35"/>
                        </a:solidFill>
                        <a:effectLst/>
                        <a:latin typeface="Arial" panose="020B0604020202020204" pitchFamily="34" charset="0"/>
                      </a:endParaRPr>
                    </a:p>
                  </a:txBody>
                  <a:tcPr marL="7620" marR="7620" marT="7620" marB="0" anchor="b"/>
                </a:tc>
                <a:tc>
                  <a:txBody>
                    <a:bodyPr/>
                    <a:lstStyle/>
                    <a:p>
                      <a:pPr algn="l" fontAlgn="b"/>
                      <a:r>
                        <a:rPr lang="es-ES" sz="1800" u="none" strike="noStrike">
                          <a:effectLst/>
                        </a:rPr>
                        <a:t>5 kg/m2</a:t>
                      </a:r>
                      <a:endParaRPr lang="es-E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ES" sz="1800" u="none" strike="noStrike">
                          <a:effectLst/>
                        </a:rPr>
                        <a:t>60-64</a:t>
                      </a:r>
                      <a:endParaRPr lang="es-E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s-ES" sz="1800" u="none" strike="noStrike" dirty="0">
                          <a:effectLst/>
                        </a:rPr>
                        <a:t>1.414</a:t>
                      </a:r>
                      <a:endParaRPr lang="es-E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056419131"/>
                  </a:ext>
                </a:extLst>
              </a:tr>
              <a:tr h="182880">
                <a:tc>
                  <a:txBody>
                    <a:bodyPr/>
                    <a:lstStyle/>
                    <a:p>
                      <a:pPr algn="l" fontAlgn="b"/>
                      <a:r>
                        <a:rPr lang="es-ES" sz="1800" u="none" strike="noStrike">
                          <a:effectLst/>
                        </a:rPr>
                        <a:t>Ischaemic heart disease</a:t>
                      </a:r>
                      <a:endParaRPr lang="es-E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ES" sz="1800" u="none" strike="noStrike">
                          <a:effectLst/>
                        </a:rPr>
                        <a:t>I20-I25</a:t>
                      </a:r>
                      <a:endParaRPr lang="es-ES" sz="1800" b="0" i="0" u="none" strike="noStrike">
                        <a:solidFill>
                          <a:srgbClr val="001D35"/>
                        </a:solidFill>
                        <a:effectLst/>
                        <a:latin typeface="Arial" panose="020B0604020202020204" pitchFamily="34" charset="0"/>
                      </a:endParaRPr>
                    </a:p>
                  </a:txBody>
                  <a:tcPr marL="7620" marR="7620" marT="7620" marB="0" anchor="b"/>
                </a:tc>
                <a:tc>
                  <a:txBody>
                    <a:bodyPr/>
                    <a:lstStyle/>
                    <a:p>
                      <a:pPr algn="l" fontAlgn="b"/>
                      <a:r>
                        <a:rPr lang="es-ES" sz="1800" u="none" strike="noStrike" dirty="0">
                          <a:effectLst/>
                        </a:rPr>
                        <a:t>5 kg/m2</a:t>
                      </a:r>
                      <a:endParaRPr lang="es-E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ES" sz="1800" u="none" strike="noStrike">
                          <a:effectLst/>
                        </a:rPr>
                        <a:t>65-69</a:t>
                      </a:r>
                      <a:endParaRPr lang="es-E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s-ES" sz="1800" u="none" strike="noStrike" dirty="0">
                          <a:effectLst/>
                        </a:rPr>
                        <a:t>1.364</a:t>
                      </a:r>
                      <a:endParaRPr lang="es-E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7817768"/>
                  </a:ext>
                </a:extLst>
              </a:tr>
              <a:tr h="182880">
                <a:tc>
                  <a:txBody>
                    <a:bodyPr/>
                    <a:lstStyle/>
                    <a:p>
                      <a:pPr algn="l" fontAlgn="b"/>
                      <a:r>
                        <a:rPr lang="es-ES" sz="1800" u="none" strike="noStrike" dirty="0" err="1">
                          <a:effectLst/>
                        </a:rPr>
                        <a:t>Ischaemic</a:t>
                      </a:r>
                      <a:r>
                        <a:rPr lang="es-ES" sz="1800" u="none" strike="noStrike" dirty="0">
                          <a:effectLst/>
                        </a:rPr>
                        <a:t> </a:t>
                      </a:r>
                      <a:r>
                        <a:rPr lang="es-ES" sz="1800" u="none" strike="noStrike" dirty="0" err="1">
                          <a:effectLst/>
                        </a:rPr>
                        <a:t>heart</a:t>
                      </a:r>
                      <a:r>
                        <a:rPr lang="es-ES" sz="1800" u="none" strike="noStrike" dirty="0">
                          <a:effectLst/>
                        </a:rPr>
                        <a:t> </a:t>
                      </a:r>
                      <a:r>
                        <a:rPr lang="es-ES" sz="1800" u="none" strike="noStrike" dirty="0" err="1">
                          <a:effectLst/>
                        </a:rPr>
                        <a:t>disease</a:t>
                      </a:r>
                      <a:endParaRPr lang="es-E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ES" sz="1800" u="none" strike="noStrike">
                          <a:effectLst/>
                        </a:rPr>
                        <a:t>I20-I25</a:t>
                      </a:r>
                      <a:endParaRPr lang="es-ES" sz="1800" b="0" i="0" u="none" strike="noStrike">
                        <a:solidFill>
                          <a:srgbClr val="001D35"/>
                        </a:solidFill>
                        <a:effectLst/>
                        <a:latin typeface="Arial" panose="020B0604020202020204" pitchFamily="34" charset="0"/>
                      </a:endParaRPr>
                    </a:p>
                  </a:txBody>
                  <a:tcPr marL="7620" marR="7620" marT="7620" marB="0" anchor="b"/>
                </a:tc>
                <a:tc>
                  <a:txBody>
                    <a:bodyPr/>
                    <a:lstStyle/>
                    <a:p>
                      <a:pPr algn="l" fontAlgn="b"/>
                      <a:r>
                        <a:rPr lang="es-ES" sz="1800" u="none" strike="noStrike" dirty="0">
                          <a:effectLst/>
                        </a:rPr>
                        <a:t>5 kg/m2</a:t>
                      </a:r>
                      <a:endParaRPr lang="es-E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ES" sz="1800" u="none" strike="noStrike">
                          <a:effectLst/>
                        </a:rPr>
                        <a:t>70-74</a:t>
                      </a:r>
                      <a:endParaRPr lang="es-ES" sz="18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s-ES" sz="1800" u="none" strike="noStrike" dirty="0">
                          <a:effectLst/>
                        </a:rPr>
                        <a:t>1.319</a:t>
                      </a:r>
                      <a:endParaRPr lang="es-E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14161789"/>
                  </a:ext>
                </a:extLst>
              </a:tr>
              <a:tr h="182880">
                <a:tc>
                  <a:txBody>
                    <a:bodyPr/>
                    <a:lstStyle/>
                    <a:p>
                      <a:pPr algn="l" fontAlgn="b"/>
                      <a:r>
                        <a:rPr lang="es-ES" sz="1800" u="none" strike="noStrike">
                          <a:effectLst/>
                        </a:rPr>
                        <a:t>Ischaemic heart disease</a:t>
                      </a:r>
                      <a:endParaRPr lang="es-E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ES" sz="1800" u="none" strike="noStrike">
                          <a:effectLst/>
                        </a:rPr>
                        <a:t>I20-I25</a:t>
                      </a:r>
                      <a:endParaRPr lang="es-ES" sz="1800" b="0" i="0" u="none" strike="noStrike">
                        <a:solidFill>
                          <a:srgbClr val="001D35"/>
                        </a:solidFill>
                        <a:effectLst/>
                        <a:latin typeface="Arial" panose="020B0604020202020204" pitchFamily="34" charset="0"/>
                      </a:endParaRPr>
                    </a:p>
                  </a:txBody>
                  <a:tcPr marL="7620" marR="7620" marT="7620" marB="0" anchor="b"/>
                </a:tc>
                <a:tc>
                  <a:txBody>
                    <a:bodyPr/>
                    <a:lstStyle/>
                    <a:p>
                      <a:pPr algn="l" fontAlgn="b"/>
                      <a:r>
                        <a:rPr lang="es-ES" sz="1800" u="none" strike="noStrike">
                          <a:effectLst/>
                        </a:rPr>
                        <a:t>5 kg/m2</a:t>
                      </a:r>
                      <a:endParaRPr lang="es-E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ES" sz="1800" u="none" strike="noStrike" dirty="0">
                          <a:effectLst/>
                        </a:rPr>
                        <a:t>75-79</a:t>
                      </a:r>
                      <a:endParaRPr lang="es-E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s-ES" sz="1800" u="none" strike="noStrike" dirty="0">
                          <a:effectLst/>
                        </a:rPr>
                        <a:t>1.274</a:t>
                      </a:r>
                      <a:endParaRPr lang="es-E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39032799"/>
                  </a:ext>
                </a:extLst>
              </a:tr>
              <a:tr h="182880">
                <a:tc>
                  <a:txBody>
                    <a:bodyPr/>
                    <a:lstStyle/>
                    <a:p>
                      <a:pPr algn="l" fontAlgn="b"/>
                      <a:r>
                        <a:rPr lang="es-ES" sz="1800" u="none" strike="noStrike" dirty="0" err="1">
                          <a:effectLst/>
                        </a:rPr>
                        <a:t>Ischaemic</a:t>
                      </a:r>
                      <a:r>
                        <a:rPr lang="es-ES" sz="1800" u="none" strike="noStrike" dirty="0">
                          <a:effectLst/>
                        </a:rPr>
                        <a:t> </a:t>
                      </a:r>
                      <a:r>
                        <a:rPr lang="es-ES" sz="1800" u="none" strike="noStrike" dirty="0" err="1">
                          <a:effectLst/>
                        </a:rPr>
                        <a:t>heart</a:t>
                      </a:r>
                      <a:r>
                        <a:rPr lang="es-ES" sz="1800" u="none" strike="noStrike" dirty="0">
                          <a:effectLst/>
                        </a:rPr>
                        <a:t> </a:t>
                      </a:r>
                      <a:r>
                        <a:rPr lang="es-ES" sz="1800" u="none" strike="noStrike" dirty="0" err="1">
                          <a:effectLst/>
                        </a:rPr>
                        <a:t>disease</a:t>
                      </a:r>
                      <a:endParaRPr lang="es-E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s-ES" sz="1800" u="none" strike="noStrike">
                          <a:effectLst/>
                        </a:rPr>
                        <a:t>I20-I25</a:t>
                      </a:r>
                      <a:endParaRPr lang="es-ES" sz="1800" b="0" i="0" u="none" strike="noStrike">
                        <a:solidFill>
                          <a:srgbClr val="001D35"/>
                        </a:solidFill>
                        <a:effectLst/>
                        <a:latin typeface="Arial" panose="020B0604020202020204" pitchFamily="34" charset="0"/>
                      </a:endParaRPr>
                    </a:p>
                  </a:txBody>
                  <a:tcPr marL="7620" marR="7620" marT="7620" marB="0" anchor="b"/>
                </a:tc>
                <a:tc>
                  <a:txBody>
                    <a:bodyPr/>
                    <a:lstStyle/>
                    <a:p>
                      <a:pPr algn="l" fontAlgn="b"/>
                      <a:r>
                        <a:rPr lang="es-ES" sz="1800" u="none" strike="noStrike">
                          <a:effectLst/>
                        </a:rPr>
                        <a:t>5 kg/m2</a:t>
                      </a:r>
                      <a:endParaRPr lang="es-ES" sz="18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s-ES" sz="1800" u="none" strike="noStrike" dirty="0">
                          <a:effectLst/>
                        </a:rPr>
                        <a:t>80-84</a:t>
                      </a:r>
                      <a:endParaRPr lang="es-ES"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s-ES" sz="1800" u="none" strike="noStrike" dirty="0">
                          <a:effectLst/>
                        </a:rPr>
                        <a:t>1.170</a:t>
                      </a:r>
                      <a:endParaRPr lang="es-E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60418746"/>
                  </a:ext>
                </a:extLst>
              </a:tr>
            </a:tbl>
          </a:graphicData>
        </a:graphic>
      </p:graphicFrame>
      <p:sp>
        <p:nvSpPr>
          <p:cNvPr id="7" name="Rectángulo 6">
            <a:extLst>
              <a:ext uri="{FF2B5EF4-FFF2-40B4-BE49-F238E27FC236}">
                <a16:creationId xmlns:a16="http://schemas.microsoft.com/office/drawing/2014/main" id="{10C504D7-6F73-4217-B48B-C271B8E17B93}"/>
              </a:ext>
            </a:extLst>
          </p:cNvPr>
          <p:cNvSpPr/>
          <p:nvPr/>
        </p:nvSpPr>
        <p:spPr>
          <a:xfrm>
            <a:off x="1076974" y="3536861"/>
            <a:ext cx="4613821" cy="3216265"/>
          </a:xfrm>
          <a:prstGeom prst="rect">
            <a:avLst/>
          </a:prstGeom>
        </p:spPr>
        <p:txBody>
          <a:bodyPr wrap="square">
            <a:spAutoFit/>
          </a:bodyPr>
          <a:lstStyle/>
          <a:p>
            <a:pPr marL="914400" lvl="1" indent="-457200" algn="just">
              <a:spcAft>
                <a:spcPts val="600"/>
              </a:spcAft>
              <a:buFont typeface="Arial" panose="020B0604020202020204" pitchFamily="34" charset="0"/>
              <a:buChar char="•"/>
            </a:pPr>
            <a:r>
              <a:rPr lang="en-US" sz="2200" dirty="0"/>
              <a:t>GBD estimated RRs </a:t>
            </a:r>
            <a:r>
              <a:rPr lang="en-US" sz="2200" dirty="0">
                <a:solidFill>
                  <a:srgbClr val="FF0000"/>
                </a:solidFill>
              </a:rPr>
              <a:t>per 5-unit change </a:t>
            </a:r>
            <a:r>
              <a:rPr lang="en-US" sz="2200" dirty="0"/>
              <a:t>in BMI (with BMI 20-24.9 as reference) for each disease and age group (RR were not provided by sex for these causes), e.g.:</a:t>
            </a:r>
          </a:p>
          <a:p>
            <a:pPr marL="914400" lvl="1" indent="-457200" algn="just">
              <a:spcAft>
                <a:spcPts val="600"/>
              </a:spcAft>
              <a:buFont typeface="Arial" panose="020B0604020202020204" pitchFamily="34" charset="0"/>
              <a:buChar char="•"/>
            </a:pPr>
            <a:r>
              <a:rPr lang="en-US" sz="2200" dirty="0"/>
              <a:t>We applied the RR to overweight and double the value to obesity (BMI 30+)</a:t>
            </a:r>
          </a:p>
        </p:txBody>
      </p:sp>
    </p:spTree>
    <p:extLst>
      <p:ext uri="{BB962C8B-B14F-4D97-AF65-F5344CB8AC3E}">
        <p14:creationId xmlns:p14="http://schemas.microsoft.com/office/powerpoint/2010/main" val="1874103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1CAF5A3-6364-4886-A310-D779EC38347B}"/>
              </a:ext>
            </a:extLst>
          </p:cNvPr>
          <p:cNvSpPr/>
          <p:nvPr/>
        </p:nvSpPr>
        <p:spPr>
          <a:xfrm>
            <a:off x="1076974" y="1644035"/>
            <a:ext cx="10427047" cy="1892826"/>
          </a:xfrm>
          <a:prstGeom prst="rect">
            <a:avLst/>
          </a:prstGeom>
        </p:spPr>
        <p:txBody>
          <a:bodyPr wrap="square">
            <a:spAutoFit/>
          </a:bodyPr>
          <a:lstStyle/>
          <a:p>
            <a:pPr marL="457200" indent="-457200" algn="just">
              <a:spcAft>
                <a:spcPts val="600"/>
              </a:spcAft>
              <a:buFont typeface="Arial" panose="020B0604020202020204" pitchFamily="34" charset="0"/>
              <a:buChar char="•"/>
            </a:pPr>
            <a:r>
              <a:rPr lang="en-US" sz="2800" dirty="0"/>
              <a:t>Population Attributable Fractions (PAFs) are calculated &amp; applied to CVD mortality rates to estimate the fraction attributable to obesity. </a:t>
            </a:r>
          </a:p>
          <a:p>
            <a:pPr marL="457200" indent="-457200" algn="just">
              <a:spcAft>
                <a:spcPts val="600"/>
              </a:spcAft>
              <a:buFont typeface="Arial" panose="020B0604020202020204" pitchFamily="34" charset="0"/>
              <a:buChar char="•"/>
            </a:pPr>
            <a:r>
              <a:rPr lang="en-US" sz="2800" dirty="0">
                <a:solidFill>
                  <a:srgbClr val="FF0000"/>
                </a:solidFill>
              </a:rPr>
              <a:t>Cause-elimination life tables are constructed to estimate PGLE from no CVD with and without overweight/obesity attributed to CVD</a:t>
            </a:r>
            <a:r>
              <a:rPr lang="en-US" sz="2800" dirty="0"/>
              <a:t>.</a:t>
            </a:r>
          </a:p>
        </p:txBody>
      </p:sp>
      <p:sp>
        <p:nvSpPr>
          <p:cNvPr id="6" name="Text Box 5">
            <a:extLst>
              <a:ext uri="{FF2B5EF4-FFF2-40B4-BE49-F238E27FC236}">
                <a16:creationId xmlns:a16="http://schemas.microsoft.com/office/drawing/2014/main" id="{D76D54D1-FC77-444F-8349-1FB7401DC719}"/>
              </a:ext>
            </a:extLst>
          </p:cNvPr>
          <p:cNvSpPr txBox="1">
            <a:spLocks noChangeArrowheads="1"/>
          </p:cNvSpPr>
          <p:nvPr/>
        </p:nvSpPr>
        <p:spPr bwMode="auto">
          <a:xfrm>
            <a:off x="1064026" y="667786"/>
            <a:ext cx="10440000" cy="700783"/>
          </a:xfrm>
          <a:prstGeom prst="rect">
            <a:avLst/>
          </a:prstGeom>
          <a:solidFill>
            <a:srgbClr val="B8188A"/>
          </a:solidFill>
          <a:ln w="9525">
            <a:noFill/>
            <a:miter lim="800000"/>
            <a:headEnd/>
            <a:tailEnd/>
          </a:ln>
          <a:effectLst>
            <a:innerShdw blurRad="63500" dist="50800" dir="5400000">
              <a:prstClr val="black">
                <a:alpha val="50000"/>
              </a:prstClr>
            </a:innerShdw>
          </a:effectLst>
        </p:spPr>
        <p:txBody>
          <a:bodyPr wrap="square" lIns="145365" tIns="72683" rIns="145365" bIns="72683" anchor="ctr">
            <a:spAutoFit/>
          </a:bodyPr>
          <a:lstStyle/>
          <a:p>
            <a:pPr algn="ctr" defTabSz="3487697">
              <a:spcBef>
                <a:spcPct val="50000"/>
              </a:spcBef>
            </a:pPr>
            <a:r>
              <a:rPr lang="en-US" sz="3600" b="1" dirty="0">
                <a:solidFill>
                  <a:schemeClr val="bg1"/>
                </a:solidFill>
                <a:latin typeface="Arial" panose="020B0604020202020204" pitchFamily="34" charset="0"/>
                <a:cs typeface="Arial" panose="020B0604020202020204" pitchFamily="34" charset="0"/>
              </a:rPr>
              <a:t>Method (II)</a:t>
            </a:r>
          </a:p>
        </p:txBody>
      </p:sp>
    </p:spTree>
    <p:extLst>
      <p:ext uri="{BB962C8B-B14F-4D97-AF65-F5344CB8AC3E}">
        <p14:creationId xmlns:p14="http://schemas.microsoft.com/office/powerpoint/2010/main" val="3314295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1CAF5A3-6364-4886-A310-D779EC38347B}"/>
              </a:ext>
            </a:extLst>
          </p:cNvPr>
          <p:cNvSpPr/>
          <p:nvPr/>
        </p:nvSpPr>
        <p:spPr>
          <a:xfrm>
            <a:off x="3005556" y="2997760"/>
            <a:ext cx="3206927" cy="2046714"/>
          </a:xfrm>
          <a:prstGeom prst="rect">
            <a:avLst/>
          </a:prstGeom>
        </p:spPr>
        <p:txBody>
          <a:bodyPr wrap="square">
            <a:spAutoFit/>
          </a:bodyPr>
          <a:lstStyle/>
          <a:p>
            <a:pPr marL="457200" indent="-457200" algn="just">
              <a:spcAft>
                <a:spcPts val="600"/>
              </a:spcAft>
              <a:buFont typeface="Arial" panose="020B0604020202020204" pitchFamily="34" charset="0"/>
              <a:buChar char="•"/>
            </a:pPr>
            <a:r>
              <a:rPr lang="en-US" sz="2800" dirty="0"/>
              <a:t>Underweight</a:t>
            </a:r>
          </a:p>
          <a:p>
            <a:pPr marL="457200" indent="-457200" algn="just">
              <a:spcAft>
                <a:spcPts val="600"/>
              </a:spcAft>
              <a:buFont typeface="Arial" panose="020B0604020202020204" pitchFamily="34" charset="0"/>
              <a:buChar char="•"/>
            </a:pPr>
            <a:r>
              <a:rPr lang="en-US" sz="2800" dirty="0"/>
              <a:t>Normal weight</a:t>
            </a:r>
          </a:p>
          <a:p>
            <a:pPr marL="457200" indent="-457200" algn="just">
              <a:spcAft>
                <a:spcPts val="600"/>
              </a:spcAft>
              <a:buFont typeface="Arial" panose="020B0604020202020204" pitchFamily="34" charset="0"/>
              <a:buChar char="•"/>
            </a:pPr>
            <a:r>
              <a:rPr lang="en-US" sz="2800" dirty="0"/>
              <a:t>Overweight</a:t>
            </a:r>
          </a:p>
          <a:p>
            <a:pPr marL="457200" indent="-457200" algn="just">
              <a:spcAft>
                <a:spcPts val="600"/>
              </a:spcAft>
              <a:buFont typeface="Arial" panose="020B0604020202020204" pitchFamily="34" charset="0"/>
              <a:buChar char="•"/>
            </a:pPr>
            <a:r>
              <a:rPr lang="en-US" sz="2800" dirty="0"/>
              <a:t>Obesity</a:t>
            </a:r>
          </a:p>
        </p:txBody>
      </p:sp>
      <p:sp>
        <p:nvSpPr>
          <p:cNvPr id="5" name="Text Box 5">
            <a:extLst>
              <a:ext uri="{FF2B5EF4-FFF2-40B4-BE49-F238E27FC236}">
                <a16:creationId xmlns:a16="http://schemas.microsoft.com/office/drawing/2014/main" id="{8FE016D8-35A5-401E-8F44-CDB82FA01B59}"/>
              </a:ext>
            </a:extLst>
          </p:cNvPr>
          <p:cNvSpPr txBox="1">
            <a:spLocks noChangeArrowheads="1"/>
          </p:cNvSpPr>
          <p:nvPr/>
        </p:nvSpPr>
        <p:spPr bwMode="auto">
          <a:xfrm>
            <a:off x="1064026" y="647465"/>
            <a:ext cx="10440000" cy="700783"/>
          </a:xfrm>
          <a:prstGeom prst="rect">
            <a:avLst/>
          </a:prstGeom>
          <a:solidFill>
            <a:srgbClr val="7030A0"/>
          </a:solidFill>
          <a:ln w="9525">
            <a:noFill/>
            <a:miter lim="800000"/>
            <a:headEnd/>
            <a:tailEnd/>
          </a:ln>
          <a:effectLst>
            <a:innerShdw blurRad="63500" dist="50800" dir="5400000">
              <a:prstClr val="black">
                <a:alpha val="50000"/>
              </a:prstClr>
            </a:innerShdw>
          </a:effectLst>
        </p:spPr>
        <p:txBody>
          <a:bodyPr wrap="square" lIns="145365" tIns="72683" rIns="145365" bIns="72683" anchor="ctr">
            <a:spAutoFit/>
          </a:bodyPr>
          <a:lstStyle/>
          <a:p>
            <a:pPr algn="ctr" defTabSz="3487697">
              <a:spcBef>
                <a:spcPct val="50000"/>
              </a:spcBef>
            </a:pPr>
            <a:r>
              <a:rPr lang="en-US" sz="3600" b="1" dirty="0">
                <a:solidFill>
                  <a:schemeClr val="bg1"/>
                </a:solidFill>
                <a:latin typeface="Arial" panose="020B0604020202020204" pitchFamily="34" charset="0"/>
                <a:cs typeface="Arial" panose="020B0604020202020204" pitchFamily="34" charset="0"/>
              </a:rPr>
              <a:t>Results – BMI by Sex</a:t>
            </a:r>
          </a:p>
        </p:txBody>
      </p:sp>
      <p:sp>
        <p:nvSpPr>
          <p:cNvPr id="7" name="Rectángulo 6">
            <a:extLst>
              <a:ext uri="{FF2B5EF4-FFF2-40B4-BE49-F238E27FC236}">
                <a16:creationId xmlns:a16="http://schemas.microsoft.com/office/drawing/2014/main" id="{B0232F13-EBD7-44AF-954A-5487015D1D53}"/>
              </a:ext>
            </a:extLst>
          </p:cNvPr>
          <p:cNvSpPr/>
          <p:nvPr/>
        </p:nvSpPr>
        <p:spPr>
          <a:xfrm>
            <a:off x="6212483" y="2486282"/>
            <a:ext cx="3206927" cy="3570208"/>
          </a:xfrm>
          <a:prstGeom prst="rect">
            <a:avLst/>
          </a:prstGeom>
        </p:spPr>
        <p:txBody>
          <a:bodyPr wrap="square">
            <a:spAutoFit/>
          </a:bodyPr>
          <a:lstStyle/>
          <a:p>
            <a:pPr algn="just">
              <a:spcAft>
                <a:spcPts val="600"/>
              </a:spcAft>
              <a:tabLst>
                <a:tab pos="1790700" algn="ctr"/>
              </a:tabLst>
            </a:pPr>
            <a:r>
              <a:rPr lang="en-US" sz="2800" b="1" dirty="0"/>
              <a:t>  Men	       Women</a:t>
            </a:r>
          </a:p>
          <a:p>
            <a:pPr algn="just">
              <a:spcAft>
                <a:spcPts val="600"/>
              </a:spcAft>
              <a:tabLst>
                <a:tab pos="363538" algn="dec"/>
                <a:tab pos="2330450" algn="ctr"/>
              </a:tabLst>
            </a:pPr>
            <a:r>
              <a:rPr lang="en-US" sz="2800" b="1" dirty="0"/>
              <a:t>	</a:t>
            </a:r>
            <a:r>
              <a:rPr lang="en-US" sz="2800" dirty="0"/>
              <a:t>0.4%	1.8%</a:t>
            </a:r>
          </a:p>
          <a:p>
            <a:pPr algn="just">
              <a:spcAft>
                <a:spcPts val="600"/>
              </a:spcAft>
              <a:tabLst>
                <a:tab pos="363538" algn="dec"/>
                <a:tab pos="1790700" algn="ctr"/>
              </a:tabLst>
            </a:pPr>
            <a:r>
              <a:rPr lang="en-US" sz="2800" b="1" dirty="0">
                <a:solidFill>
                  <a:srgbClr val="00B050"/>
                </a:solidFill>
              </a:rPr>
              <a:t>30.4%</a:t>
            </a:r>
            <a:r>
              <a:rPr lang="en-US" sz="2800" dirty="0"/>
              <a:t>	</a:t>
            </a:r>
            <a:r>
              <a:rPr lang="en-US" sz="2800" b="1" dirty="0">
                <a:solidFill>
                  <a:srgbClr val="FF0000"/>
                </a:solidFill>
              </a:rPr>
              <a:t>	45.9%</a:t>
            </a:r>
          </a:p>
          <a:p>
            <a:pPr algn="just">
              <a:spcAft>
                <a:spcPts val="600"/>
              </a:spcAft>
              <a:tabLst>
                <a:tab pos="363538" algn="dec"/>
                <a:tab pos="1790700" algn="ctr"/>
              </a:tabLst>
            </a:pPr>
            <a:r>
              <a:rPr lang="en-US" sz="2800" b="1" dirty="0">
                <a:solidFill>
                  <a:srgbClr val="FF0000"/>
                </a:solidFill>
              </a:rPr>
              <a:t>	49.8%</a:t>
            </a:r>
            <a:r>
              <a:rPr lang="en-US" sz="2800" dirty="0"/>
              <a:t>	</a:t>
            </a:r>
            <a:r>
              <a:rPr lang="en-US" sz="2800" b="1" dirty="0">
                <a:solidFill>
                  <a:srgbClr val="00B050"/>
                </a:solidFill>
              </a:rPr>
              <a:t>	33.8%</a:t>
            </a:r>
          </a:p>
          <a:p>
            <a:pPr algn="just">
              <a:spcAft>
                <a:spcPts val="600"/>
              </a:spcAft>
              <a:tabLst>
                <a:tab pos="450850" algn="ctr"/>
                <a:tab pos="1790700" algn="ctr"/>
              </a:tabLst>
            </a:pPr>
            <a:r>
              <a:rPr lang="en-US" sz="2800" b="1" dirty="0">
                <a:solidFill>
                  <a:srgbClr val="00B050"/>
                </a:solidFill>
              </a:rPr>
              <a:t>	</a:t>
            </a:r>
            <a:r>
              <a:rPr lang="en-US" sz="2800" b="1" dirty="0">
                <a:solidFill>
                  <a:srgbClr val="7030A0"/>
                </a:solidFill>
              </a:rPr>
              <a:t>19.4%		18.6%</a:t>
            </a:r>
          </a:p>
          <a:p>
            <a:pPr algn="just">
              <a:spcAft>
                <a:spcPts val="600"/>
              </a:spcAft>
            </a:pPr>
            <a:endParaRPr lang="en-US" sz="2800" b="1" dirty="0"/>
          </a:p>
          <a:p>
            <a:pPr algn="just">
              <a:spcAft>
                <a:spcPts val="600"/>
              </a:spcAft>
            </a:pPr>
            <a:endParaRPr lang="en-US" sz="2800" b="1" dirty="0"/>
          </a:p>
        </p:txBody>
      </p:sp>
      <p:sp>
        <p:nvSpPr>
          <p:cNvPr id="3" name="CuadroTexto 2">
            <a:extLst>
              <a:ext uri="{FF2B5EF4-FFF2-40B4-BE49-F238E27FC236}">
                <a16:creationId xmlns:a16="http://schemas.microsoft.com/office/drawing/2014/main" id="{A0571491-AF07-4A19-84FB-24E8CAB69EC8}"/>
              </a:ext>
            </a:extLst>
          </p:cNvPr>
          <p:cNvSpPr txBox="1"/>
          <p:nvPr/>
        </p:nvSpPr>
        <p:spPr>
          <a:xfrm>
            <a:off x="4082633" y="1763827"/>
            <a:ext cx="4929811" cy="523220"/>
          </a:xfrm>
          <a:prstGeom prst="rect">
            <a:avLst/>
          </a:prstGeom>
          <a:noFill/>
        </p:spPr>
        <p:txBody>
          <a:bodyPr wrap="none" rtlCol="0">
            <a:spAutoFit/>
          </a:bodyPr>
          <a:lstStyle/>
          <a:p>
            <a:r>
              <a:rPr lang="es-ES" sz="2800" dirty="0" err="1"/>
              <a:t>Ages</a:t>
            </a:r>
            <a:r>
              <a:rPr lang="es-ES" sz="2800" dirty="0"/>
              <a:t> 35-84. </a:t>
            </a:r>
            <a:r>
              <a:rPr lang="es-ES" sz="2800" dirty="0" err="1"/>
              <a:t>Spain</a:t>
            </a:r>
            <a:r>
              <a:rPr lang="es-ES" sz="2800" dirty="0"/>
              <a:t> 2017/2019-20</a:t>
            </a:r>
          </a:p>
        </p:txBody>
      </p:sp>
      <p:cxnSp>
        <p:nvCxnSpPr>
          <p:cNvPr id="8" name="Conector recto 7">
            <a:extLst>
              <a:ext uri="{FF2B5EF4-FFF2-40B4-BE49-F238E27FC236}">
                <a16:creationId xmlns:a16="http://schemas.microsoft.com/office/drawing/2014/main" id="{FD6CBDAF-26A3-4D03-9A67-4502D1C9A1EB}"/>
              </a:ext>
            </a:extLst>
          </p:cNvPr>
          <p:cNvCxnSpPr/>
          <p:nvPr/>
        </p:nvCxnSpPr>
        <p:spPr>
          <a:xfrm>
            <a:off x="2824480" y="3515360"/>
            <a:ext cx="630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73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1CAF5A3-6364-4886-A310-D779EC38347B}"/>
              </a:ext>
            </a:extLst>
          </p:cNvPr>
          <p:cNvSpPr/>
          <p:nvPr/>
        </p:nvSpPr>
        <p:spPr>
          <a:xfrm>
            <a:off x="137102" y="3561430"/>
            <a:ext cx="3206927" cy="2046714"/>
          </a:xfrm>
          <a:prstGeom prst="rect">
            <a:avLst/>
          </a:prstGeom>
        </p:spPr>
        <p:txBody>
          <a:bodyPr wrap="square">
            <a:spAutoFit/>
          </a:bodyPr>
          <a:lstStyle/>
          <a:p>
            <a:pPr marL="457200" indent="-457200" algn="just">
              <a:spcAft>
                <a:spcPts val="600"/>
              </a:spcAft>
              <a:buFont typeface="Arial" panose="020B0604020202020204" pitchFamily="34" charset="0"/>
              <a:buChar char="•"/>
            </a:pPr>
            <a:r>
              <a:rPr lang="en-US" sz="2800" dirty="0"/>
              <a:t>Underweight</a:t>
            </a:r>
          </a:p>
          <a:p>
            <a:pPr marL="457200" indent="-457200" algn="just">
              <a:spcAft>
                <a:spcPts val="600"/>
              </a:spcAft>
              <a:buFont typeface="Arial" panose="020B0604020202020204" pitchFamily="34" charset="0"/>
              <a:buChar char="•"/>
            </a:pPr>
            <a:r>
              <a:rPr lang="en-US" sz="2800" dirty="0"/>
              <a:t>Normal weight</a:t>
            </a:r>
          </a:p>
          <a:p>
            <a:pPr marL="457200" indent="-457200" algn="just">
              <a:spcAft>
                <a:spcPts val="600"/>
              </a:spcAft>
              <a:buFont typeface="Arial" panose="020B0604020202020204" pitchFamily="34" charset="0"/>
              <a:buChar char="•"/>
            </a:pPr>
            <a:r>
              <a:rPr lang="en-US" sz="2800" dirty="0"/>
              <a:t>Overweight</a:t>
            </a:r>
          </a:p>
          <a:p>
            <a:pPr marL="457200" indent="-457200" algn="just">
              <a:spcAft>
                <a:spcPts val="600"/>
              </a:spcAft>
              <a:buFont typeface="Arial" panose="020B0604020202020204" pitchFamily="34" charset="0"/>
              <a:buChar char="•"/>
            </a:pPr>
            <a:r>
              <a:rPr lang="en-US" sz="2800" dirty="0"/>
              <a:t>Obesity</a:t>
            </a:r>
          </a:p>
        </p:txBody>
      </p:sp>
      <p:sp>
        <p:nvSpPr>
          <p:cNvPr id="7" name="Rectángulo 6">
            <a:extLst>
              <a:ext uri="{FF2B5EF4-FFF2-40B4-BE49-F238E27FC236}">
                <a16:creationId xmlns:a16="http://schemas.microsoft.com/office/drawing/2014/main" id="{B0232F13-EBD7-44AF-954A-5487015D1D53}"/>
              </a:ext>
            </a:extLst>
          </p:cNvPr>
          <p:cNvSpPr/>
          <p:nvPr/>
        </p:nvSpPr>
        <p:spPr>
          <a:xfrm>
            <a:off x="2995687" y="2556653"/>
            <a:ext cx="8423428" cy="3062377"/>
          </a:xfrm>
          <a:prstGeom prst="rect">
            <a:avLst/>
          </a:prstGeom>
        </p:spPr>
        <p:txBody>
          <a:bodyPr wrap="square">
            <a:spAutoFit/>
          </a:bodyPr>
          <a:lstStyle/>
          <a:p>
            <a:pPr algn="just" defTabSz="927100">
              <a:spcAft>
                <a:spcPts val="600"/>
              </a:spcAft>
              <a:tabLst>
                <a:tab pos="358775" algn="ctr"/>
                <a:tab pos="1882775" algn="ctr"/>
                <a:tab pos="3319463" algn="ctr"/>
                <a:tab pos="4843463" algn="ctr"/>
                <a:tab pos="6367463" algn="ctr"/>
                <a:tab pos="7805738" algn="ctr"/>
              </a:tabLst>
            </a:pPr>
            <a:r>
              <a:rPr lang="en-US" sz="2800" b="1" dirty="0"/>
              <a:t>		 Men			Women</a:t>
            </a:r>
          </a:p>
          <a:p>
            <a:pPr algn="just" defTabSz="927100">
              <a:spcAft>
                <a:spcPts val="600"/>
              </a:spcAft>
              <a:tabLst>
                <a:tab pos="358775" algn="ctr"/>
                <a:tab pos="1882775" algn="ctr"/>
                <a:tab pos="3319463" algn="ctr"/>
                <a:tab pos="4843463" algn="ctr"/>
                <a:tab pos="6367463" algn="ctr"/>
                <a:tab pos="7805738" algn="ctr"/>
              </a:tabLst>
            </a:pPr>
            <a:r>
              <a:rPr lang="en-US" sz="2800" b="1" dirty="0"/>
              <a:t> Low	Mid	High	Low	Mid	High</a:t>
            </a:r>
          </a:p>
          <a:p>
            <a:pPr algn="just" defTabSz="927100">
              <a:spcAft>
                <a:spcPts val="600"/>
              </a:spcAft>
              <a:tabLst>
                <a:tab pos="358775" algn="dec"/>
                <a:tab pos="1795463" algn="dec"/>
                <a:tab pos="3233738" algn="dec"/>
                <a:tab pos="4843463" algn="dec"/>
                <a:tab pos="6281738" algn="dec"/>
                <a:tab pos="7805738" algn="dec"/>
              </a:tabLst>
            </a:pPr>
            <a:r>
              <a:rPr lang="en-US" sz="2800" b="1" dirty="0"/>
              <a:t>	</a:t>
            </a:r>
            <a:r>
              <a:rPr lang="en-US" sz="2800" dirty="0"/>
              <a:t>0.5%	0.3%	0.3%	1.0%	2.0%	2.9%</a:t>
            </a:r>
          </a:p>
          <a:p>
            <a:pPr algn="just" defTabSz="927100">
              <a:spcAft>
                <a:spcPts val="600"/>
              </a:spcAft>
              <a:tabLst>
                <a:tab pos="358775" algn="dec"/>
                <a:tab pos="1795463" algn="dec"/>
                <a:tab pos="3233738" algn="dec"/>
                <a:tab pos="4843463" algn="dec"/>
                <a:tab pos="6281738" algn="dec"/>
                <a:tab pos="7805738" algn="dec"/>
              </a:tabLst>
            </a:pPr>
            <a:r>
              <a:rPr lang="en-US" sz="2800" b="1" dirty="0">
                <a:solidFill>
                  <a:srgbClr val="7030A0"/>
                </a:solidFill>
              </a:rPr>
              <a:t>26.2%	30.0%	37.1%	31.6%</a:t>
            </a:r>
            <a:r>
              <a:rPr lang="en-US" sz="2800" b="1" dirty="0"/>
              <a:t>	</a:t>
            </a:r>
            <a:r>
              <a:rPr lang="en-US" sz="2800" b="1" dirty="0">
                <a:solidFill>
                  <a:srgbClr val="FF0000"/>
                </a:solidFill>
              </a:rPr>
              <a:t>50.7%	64.3%</a:t>
            </a:r>
          </a:p>
          <a:p>
            <a:pPr algn="just" defTabSz="927100">
              <a:spcAft>
                <a:spcPts val="600"/>
              </a:spcAft>
              <a:tabLst>
                <a:tab pos="358775" algn="dec"/>
                <a:tab pos="1795463" algn="dec"/>
                <a:tab pos="3233738" algn="dec"/>
                <a:tab pos="4843463" algn="dec"/>
                <a:tab pos="6281738" algn="dec"/>
                <a:tab pos="7805738" algn="dec"/>
              </a:tabLst>
            </a:pPr>
            <a:r>
              <a:rPr lang="en-US" sz="2800" b="1" dirty="0">
                <a:solidFill>
                  <a:srgbClr val="FF0000"/>
                </a:solidFill>
              </a:rPr>
              <a:t>49.7%	50.5%	48.9%	40.5%</a:t>
            </a:r>
            <a:r>
              <a:rPr lang="en-US" sz="2800" b="1" dirty="0"/>
              <a:t>	</a:t>
            </a:r>
            <a:r>
              <a:rPr lang="en-US" sz="2800" b="1" dirty="0">
                <a:solidFill>
                  <a:srgbClr val="7030A0"/>
                </a:solidFill>
              </a:rPr>
              <a:t>32.1%	24.0%</a:t>
            </a:r>
          </a:p>
          <a:p>
            <a:pPr algn="just" defTabSz="927100">
              <a:spcAft>
                <a:spcPts val="600"/>
              </a:spcAft>
              <a:tabLst>
                <a:tab pos="358775" algn="dec"/>
                <a:tab pos="1795463" algn="dec"/>
                <a:tab pos="3233738" algn="dec"/>
                <a:tab pos="4843463" algn="dec"/>
                <a:tab pos="6281738" algn="dec"/>
                <a:tab pos="7805738" algn="dec"/>
              </a:tabLst>
            </a:pPr>
            <a:r>
              <a:rPr lang="en-US" sz="2800" b="1" dirty="0">
                <a:solidFill>
                  <a:srgbClr val="00B050"/>
                </a:solidFill>
              </a:rPr>
              <a:t>23.5%	19.1%	13.7%	26.9%	15.1%	8.8%</a:t>
            </a:r>
          </a:p>
        </p:txBody>
      </p:sp>
      <p:cxnSp>
        <p:nvCxnSpPr>
          <p:cNvPr id="8" name="Conector recto 7">
            <a:extLst>
              <a:ext uri="{FF2B5EF4-FFF2-40B4-BE49-F238E27FC236}">
                <a16:creationId xmlns:a16="http://schemas.microsoft.com/office/drawing/2014/main" id="{2888CE1A-EFFD-44B9-9649-1149B6EB5287}"/>
              </a:ext>
            </a:extLst>
          </p:cNvPr>
          <p:cNvCxnSpPr>
            <a:stCxn id="7" idx="0"/>
            <a:endCxn id="7" idx="2"/>
          </p:cNvCxnSpPr>
          <p:nvPr/>
        </p:nvCxnSpPr>
        <p:spPr>
          <a:xfrm>
            <a:off x="7207401" y="2556653"/>
            <a:ext cx="0" cy="306237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ext Box 5">
            <a:extLst>
              <a:ext uri="{FF2B5EF4-FFF2-40B4-BE49-F238E27FC236}">
                <a16:creationId xmlns:a16="http://schemas.microsoft.com/office/drawing/2014/main" id="{BA5FC26D-CEAB-45BC-AF06-C37CF31C47EB}"/>
              </a:ext>
            </a:extLst>
          </p:cNvPr>
          <p:cNvSpPr txBox="1">
            <a:spLocks noChangeArrowheads="1"/>
          </p:cNvSpPr>
          <p:nvPr/>
        </p:nvSpPr>
        <p:spPr bwMode="auto">
          <a:xfrm>
            <a:off x="1064026" y="647465"/>
            <a:ext cx="10440000" cy="700783"/>
          </a:xfrm>
          <a:prstGeom prst="rect">
            <a:avLst/>
          </a:prstGeom>
          <a:solidFill>
            <a:srgbClr val="7030A0"/>
          </a:solidFill>
          <a:ln w="9525">
            <a:noFill/>
            <a:miter lim="800000"/>
            <a:headEnd/>
            <a:tailEnd/>
          </a:ln>
          <a:effectLst>
            <a:innerShdw blurRad="63500" dist="50800" dir="5400000">
              <a:prstClr val="black">
                <a:alpha val="50000"/>
              </a:prstClr>
            </a:innerShdw>
          </a:effectLst>
        </p:spPr>
        <p:txBody>
          <a:bodyPr wrap="square" lIns="145365" tIns="72683" rIns="145365" bIns="72683" anchor="ctr">
            <a:spAutoFit/>
          </a:bodyPr>
          <a:lstStyle/>
          <a:p>
            <a:pPr algn="ctr" defTabSz="3487697">
              <a:spcBef>
                <a:spcPct val="50000"/>
              </a:spcBef>
            </a:pPr>
            <a:r>
              <a:rPr lang="en-US" sz="3600" b="1" dirty="0">
                <a:solidFill>
                  <a:schemeClr val="bg1"/>
                </a:solidFill>
                <a:latin typeface="Arial" panose="020B0604020202020204" pitchFamily="34" charset="0"/>
                <a:cs typeface="Arial" panose="020B0604020202020204" pitchFamily="34" charset="0"/>
              </a:rPr>
              <a:t>Results – BMI by sex and education</a:t>
            </a:r>
          </a:p>
        </p:txBody>
      </p:sp>
      <p:sp>
        <p:nvSpPr>
          <p:cNvPr id="11" name="CuadroTexto 10">
            <a:extLst>
              <a:ext uri="{FF2B5EF4-FFF2-40B4-BE49-F238E27FC236}">
                <a16:creationId xmlns:a16="http://schemas.microsoft.com/office/drawing/2014/main" id="{25A6E2C0-A55F-4770-AA5C-8586C355F632}"/>
              </a:ext>
            </a:extLst>
          </p:cNvPr>
          <p:cNvSpPr txBox="1"/>
          <p:nvPr/>
        </p:nvSpPr>
        <p:spPr>
          <a:xfrm>
            <a:off x="4082633" y="1763827"/>
            <a:ext cx="4929811" cy="523220"/>
          </a:xfrm>
          <a:prstGeom prst="rect">
            <a:avLst/>
          </a:prstGeom>
          <a:noFill/>
        </p:spPr>
        <p:txBody>
          <a:bodyPr wrap="none" rtlCol="0">
            <a:spAutoFit/>
          </a:bodyPr>
          <a:lstStyle/>
          <a:p>
            <a:r>
              <a:rPr lang="es-ES" sz="2800" dirty="0" err="1"/>
              <a:t>Ages</a:t>
            </a:r>
            <a:r>
              <a:rPr lang="es-ES" sz="2800" dirty="0"/>
              <a:t> 35-84. </a:t>
            </a:r>
            <a:r>
              <a:rPr lang="es-ES" sz="2800" dirty="0" err="1"/>
              <a:t>Spain</a:t>
            </a:r>
            <a:r>
              <a:rPr lang="es-ES" sz="2800" dirty="0"/>
              <a:t> 2017/2019-20</a:t>
            </a:r>
          </a:p>
        </p:txBody>
      </p:sp>
      <p:cxnSp>
        <p:nvCxnSpPr>
          <p:cNvPr id="3" name="Conector recto 2">
            <a:extLst>
              <a:ext uri="{FF2B5EF4-FFF2-40B4-BE49-F238E27FC236}">
                <a16:creationId xmlns:a16="http://schemas.microsoft.com/office/drawing/2014/main" id="{F87CFC32-9744-4254-BA6E-F3814C53C952}"/>
              </a:ext>
            </a:extLst>
          </p:cNvPr>
          <p:cNvCxnSpPr>
            <a:endCxn id="7" idx="3"/>
          </p:cNvCxnSpPr>
          <p:nvPr/>
        </p:nvCxnSpPr>
        <p:spPr>
          <a:xfrm>
            <a:off x="0" y="4074160"/>
            <a:ext cx="11419115" cy="1368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38896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8478</TotalTime>
  <Words>1626</Words>
  <Application>Microsoft Office PowerPoint</Application>
  <PresentationFormat>Panorámica</PresentationFormat>
  <Paragraphs>302</Paragraphs>
  <Slides>23</Slides>
  <Notes>10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23</vt:i4>
      </vt:variant>
    </vt:vector>
  </HeadingPairs>
  <TitlesOfParts>
    <vt:vector size="32" baseType="lpstr">
      <vt:lpstr>Arial</vt:lpstr>
      <vt:lpstr>Calibri</vt:lpstr>
      <vt:lpstr>Calibri Light</vt:lpstr>
      <vt:lpstr>Century</vt:lpstr>
      <vt:lpstr>Georgia</vt:lpstr>
      <vt:lpstr>Times New Roman</vt:lpstr>
      <vt:lpstr>Verdana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Jeroen Spijker</dc:creator>
  <cp:lastModifiedBy>Jeroen Spijker</cp:lastModifiedBy>
  <cp:revision>82</cp:revision>
  <dcterms:created xsi:type="dcterms:W3CDTF">2025-08-09T05:20:35Z</dcterms:created>
  <dcterms:modified xsi:type="dcterms:W3CDTF">2025-09-11T06:56:50Z</dcterms:modified>
</cp:coreProperties>
</file>