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321" r:id="rId3"/>
    <p:sldId id="268" r:id="rId4"/>
    <p:sldId id="345" r:id="rId5"/>
    <p:sldId id="347" r:id="rId6"/>
    <p:sldId id="281" r:id="rId7"/>
    <p:sldId id="323" r:id="rId8"/>
    <p:sldId id="282" r:id="rId9"/>
    <p:sldId id="328" r:id="rId10"/>
    <p:sldId id="324" r:id="rId11"/>
    <p:sldId id="329" r:id="rId12"/>
    <p:sldId id="287" r:id="rId13"/>
    <p:sldId id="327" r:id="rId14"/>
    <p:sldId id="331" r:id="rId15"/>
    <p:sldId id="305" r:id="rId16"/>
    <p:sldId id="308" r:id="rId17"/>
    <p:sldId id="309" r:id="rId18"/>
    <p:sldId id="325" r:id="rId19"/>
    <p:sldId id="326" r:id="rId20"/>
    <p:sldId id="332" r:id="rId21"/>
    <p:sldId id="333" r:id="rId22"/>
    <p:sldId id="348" r:id="rId23"/>
    <p:sldId id="346" r:id="rId24"/>
    <p:sldId id="314" r:id="rId25"/>
    <p:sldId id="344"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
      <p:font typeface="Merriweather" panose="000005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2">
          <p15:clr>
            <a:srgbClr val="A4A3A4"/>
          </p15:clr>
        </p15:guide>
        <p15:guide id="2" pos="3795">
          <p15:clr>
            <a:srgbClr val="A4A3A4"/>
          </p15:clr>
        </p15:guide>
        <p15:guide id="3" pos="824">
          <p15:clr>
            <a:srgbClr val="A4A3A4"/>
          </p15:clr>
        </p15:guide>
        <p15:guide id="4" pos="1436">
          <p15:clr>
            <a:srgbClr val="A4A3A4"/>
          </p15:clr>
        </p15:guide>
        <p15:guide id="5" pos="3273">
          <p15:clr>
            <a:srgbClr val="A4A3A4"/>
          </p15:clr>
        </p15:guide>
        <p15:guide id="6" pos="2048">
          <p15:clr>
            <a:srgbClr val="A4A3A4"/>
          </p15:clr>
        </p15:guide>
        <p15:guide id="7" pos="2661">
          <p15:clr>
            <a:srgbClr val="A4A3A4"/>
          </p15:clr>
        </p15:guide>
        <p15:guide id="8" pos="4407">
          <p15:clr>
            <a:srgbClr val="A4A3A4"/>
          </p15:clr>
        </p15:guide>
        <p15:guide id="9" pos="5110">
          <p15:clr>
            <a:srgbClr val="A4A3A4"/>
          </p15:clr>
        </p15:guide>
        <p15:guide id="10" pos="5722">
          <p15:clr>
            <a:srgbClr val="A4A3A4"/>
          </p15:clr>
        </p15:guide>
        <p15:guide id="11" pos="6244">
          <p15:clr>
            <a:srgbClr val="A4A3A4"/>
          </p15:clr>
        </p15:guide>
        <p15:guide id="12" pos="6856">
          <p15:clr>
            <a:srgbClr val="A4A3A4"/>
          </p15:clr>
        </p15:guide>
        <p15:guide id="13" orient="horz" pos="3226">
          <p15:clr>
            <a:srgbClr val="A4A3A4"/>
          </p15:clr>
        </p15:guide>
        <p15:guide id="14" orient="horz" pos="2047">
          <p15:clr>
            <a:srgbClr val="A4A3A4"/>
          </p15:clr>
        </p15:guide>
        <p15:guide id="15" orient="horz" pos="2137">
          <p15:clr>
            <a:srgbClr val="A4A3A4"/>
          </p15:clr>
        </p15:guide>
        <p15:guide id="16" orient="horz" pos="2636">
          <p15:clr>
            <a:srgbClr val="A4A3A4"/>
          </p15:clr>
        </p15:guide>
        <p15:guide id="17" orient="horz" pos="2727">
          <p15:clr>
            <a:srgbClr val="A4A3A4"/>
          </p15:clr>
        </p15:guide>
        <p15:guide id="18" orient="horz" pos="3612">
          <p15:clr>
            <a:srgbClr val="A4A3A4"/>
          </p15:clr>
        </p15:guide>
        <p15:guide id="19" orient="horz" pos="3521">
          <p15:clr>
            <a:srgbClr val="A4A3A4"/>
          </p15:clr>
        </p15:guide>
        <p15:guide id="20" orient="horz" pos="3816">
          <p15:clr>
            <a:srgbClr val="A4A3A4"/>
          </p15:clr>
        </p15:guide>
        <p15:guide id="21" orient="horz" pos="3906">
          <p15:clr>
            <a:srgbClr val="A4A3A4"/>
          </p15:clr>
        </p15:guide>
        <p15:guide id="22" orient="horz" pos="4110">
          <p15:clr>
            <a:srgbClr val="A4A3A4"/>
          </p15:clr>
        </p15:guide>
        <p15:guide id="23" orient="horz" pos="1548">
          <p15:clr>
            <a:srgbClr val="A4A3A4"/>
          </p15:clr>
        </p15:guide>
        <p15:guide id="24" orient="horz" pos="3317">
          <p15:clr>
            <a:srgbClr val="A4A3A4"/>
          </p15:clr>
        </p15:guide>
        <p15:guide id="25" orient="horz" pos="2931">
          <p15:clr>
            <a:srgbClr val="A4A3A4"/>
          </p15:clr>
        </p15:guide>
        <p15:guide id="26" orient="horz" pos="3022">
          <p15:clr>
            <a:srgbClr val="A4A3A4"/>
          </p15:clr>
        </p15:guide>
        <p15:guide id="27" orient="horz" pos="2341">
          <p15:clr>
            <a:srgbClr val="A4A3A4"/>
          </p15:clr>
        </p15:guide>
        <p15:guide id="28" orient="horz" pos="2432">
          <p15:clr>
            <a:srgbClr val="A4A3A4"/>
          </p15:clr>
        </p15:guide>
        <p15:guide id="29" orient="horz" pos="1752">
          <p15:clr>
            <a:srgbClr val="A4A3A4"/>
          </p15:clr>
        </p15:guide>
        <p15:guide id="30" orient="horz" pos="1457">
          <p15:clr>
            <a:srgbClr val="A4A3A4"/>
          </p15:clr>
        </p15:guide>
        <p15:guide id="31" orient="horz" pos="1162">
          <p15:clr>
            <a:srgbClr val="A4A3A4"/>
          </p15:clr>
        </p15:guide>
        <p15:guide id="32" orient="horz" pos="1253">
          <p15:clr>
            <a:srgbClr val="A4A3A4"/>
          </p15:clr>
        </p15:guide>
        <p15:guide id="33" orient="horz" pos="867">
          <p15:clr>
            <a:srgbClr val="A4A3A4"/>
          </p15:clr>
        </p15:guide>
        <p15:guide id="34" pos="3885">
          <p15:clr>
            <a:srgbClr val="A4A3A4"/>
          </p15:clr>
        </p15:guide>
        <p15:guide id="35" pos="4498">
          <p15:clr>
            <a:srgbClr val="A4A3A4"/>
          </p15:clr>
        </p15:guide>
        <p15:guide id="36" pos="5019">
          <p15:clr>
            <a:srgbClr val="A4A3A4"/>
          </p15:clr>
        </p15:guide>
        <p15:guide id="37" pos="5632">
          <p15:clr>
            <a:srgbClr val="A4A3A4"/>
          </p15:clr>
        </p15:guide>
        <p15:guide id="38" pos="6335">
          <p15:clr>
            <a:srgbClr val="A4A3A4"/>
          </p15:clr>
        </p15:guide>
        <p15:guide id="39" pos="6947">
          <p15:clr>
            <a:srgbClr val="A4A3A4"/>
          </p15:clr>
        </p15:guide>
        <p15:guide id="40" pos="7469">
          <p15:clr>
            <a:srgbClr val="A4A3A4"/>
          </p15:clr>
        </p15:guide>
        <p15:guide id="41" pos="3182">
          <p15:clr>
            <a:srgbClr val="A4A3A4"/>
          </p15:clr>
        </p15:guide>
        <p15:guide id="42" pos="2570">
          <p15:clr>
            <a:srgbClr val="A4A3A4"/>
          </p15:clr>
        </p15:guide>
        <p15:guide id="43" pos="1958">
          <p15:clr>
            <a:srgbClr val="A4A3A4"/>
          </p15:clr>
        </p15:guide>
        <p15:guide id="44" pos="1345">
          <p15:clr>
            <a:srgbClr val="A4A3A4"/>
          </p15:clr>
        </p15:guide>
        <p15:guide id="45" pos="733">
          <p15:clr>
            <a:srgbClr val="A4A3A4"/>
          </p15:clr>
        </p15:guide>
        <p15:guide id="46" pos="211">
          <p15:clr>
            <a:srgbClr val="A4A3A4"/>
          </p15:clr>
        </p15:guide>
        <p15:guide id="47" orient="horz" pos="958">
          <p15:clr>
            <a:srgbClr val="A4A3A4"/>
          </p15:clr>
        </p15:guide>
        <p15:guide id="48" orient="horz" pos="663">
          <p15:clr>
            <a:srgbClr val="A4A3A4"/>
          </p15:clr>
        </p15:guide>
        <p15:guide id="49" orient="horz" pos="572">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6" roundtripDataSignature="AMtx7mhGz9e0HYk5OpCoPzjEtFlkuSlrC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onora Trappolini" initials="ET" lastIdx="1" clrIdx="0">
    <p:extLst>
      <p:ext uri="{19B8F6BF-5375-455C-9EA6-DF929625EA0E}">
        <p15:presenceInfo xmlns:p15="http://schemas.microsoft.com/office/powerpoint/2012/main" userId="7e0172fa9f0e33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77229" autoAdjust="0"/>
  </p:normalViewPr>
  <p:slideViewPr>
    <p:cSldViewPr snapToGrid="0">
      <p:cViewPr varScale="1">
        <p:scale>
          <a:sx n="59" d="100"/>
          <a:sy n="59" d="100"/>
        </p:scale>
        <p:origin x="996" y="52"/>
      </p:cViewPr>
      <p:guideLst>
        <p:guide orient="horz" pos="1842"/>
        <p:guide pos="3795"/>
        <p:guide pos="824"/>
        <p:guide pos="1436"/>
        <p:guide pos="3273"/>
        <p:guide pos="2048"/>
        <p:guide pos="2661"/>
        <p:guide pos="4407"/>
        <p:guide pos="5110"/>
        <p:guide pos="5722"/>
        <p:guide pos="6244"/>
        <p:guide pos="6856"/>
        <p:guide orient="horz" pos="3226"/>
        <p:guide orient="horz" pos="2047"/>
        <p:guide orient="horz" pos="2137"/>
        <p:guide orient="horz" pos="2636"/>
        <p:guide orient="horz" pos="2727"/>
        <p:guide orient="horz" pos="3612"/>
        <p:guide orient="horz" pos="3521"/>
        <p:guide orient="horz" pos="3816"/>
        <p:guide orient="horz" pos="3906"/>
        <p:guide orient="horz" pos="4110"/>
        <p:guide orient="horz" pos="1548"/>
        <p:guide orient="horz" pos="3317"/>
        <p:guide orient="horz" pos="2931"/>
        <p:guide orient="horz" pos="3022"/>
        <p:guide orient="horz" pos="2341"/>
        <p:guide orient="horz" pos="2432"/>
        <p:guide orient="horz" pos="1752"/>
        <p:guide orient="horz" pos="1457"/>
        <p:guide orient="horz" pos="1162"/>
        <p:guide orient="horz" pos="1253"/>
        <p:guide orient="horz" pos="867"/>
        <p:guide pos="3885"/>
        <p:guide pos="4498"/>
        <p:guide pos="5019"/>
        <p:guide pos="5632"/>
        <p:guide pos="6335"/>
        <p:guide pos="6947"/>
        <p:guide pos="7469"/>
        <p:guide pos="3182"/>
        <p:guide pos="2570"/>
        <p:guide pos="1958"/>
        <p:guide pos="1345"/>
        <p:guide pos="733"/>
        <p:guide pos="211"/>
        <p:guide orient="horz" pos="958"/>
        <p:guide orient="horz" pos="663"/>
        <p:guide orient="horz" pos="5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7.fntdata"/><Relationship Id="rId76"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79"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77" Type="http://schemas.openxmlformats.org/officeDocument/2006/relationships/commentAuthors" Target="commentAuthors.xml"/><Relationship Id="rId8" Type="http://schemas.openxmlformats.org/officeDocument/2006/relationships/slide" Target="slides/slide7.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'Predicted risk of dying'!$F$4</c:f>
              <c:strCache>
                <c:ptCount val="1"/>
                <c:pt idx="0">
                  <c:v>Swedish-born</c:v>
                </c:pt>
              </c:strCache>
            </c:strRef>
          </c:tx>
          <c:spPr>
            <a:ln w="28575" cap="rnd">
              <a:noFill/>
              <a:round/>
            </a:ln>
            <a:effectLst/>
          </c:spPr>
          <c:marker>
            <c:symbol val="circle"/>
            <c:size val="8"/>
            <c:spPr>
              <a:solidFill>
                <a:schemeClr val="accent1"/>
              </a:solidFill>
              <a:ln w="9525">
                <a:solidFill>
                  <a:schemeClr val="accent1"/>
                </a:solidFill>
              </a:ln>
              <a:effectLst/>
            </c:spPr>
          </c:marker>
          <c:cat>
            <c:strRef>
              <c:f>'Predicted risk of dying'!$G$3:$I$3</c:f>
              <c:strCache>
                <c:ptCount val="3"/>
                <c:pt idx="0">
                  <c:v>No-Pension</c:v>
                </c:pt>
                <c:pt idx="1">
                  <c:v>Partial-Pension</c:v>
                </c:pt>
                <c:pt idx="2">
                  <c:v>Full-Pension</c:v>
                </c:pt>
              </c:strCache>
            </c:strRef>
          </c:cat>
          <c:val>
            <c:numRef>
              <c:f>'Predicted risk of dying'!$G$4:$I$4</c:f>
              <c:numCache>
                <c:formatCode>General</c:formatCode>
                <c:ptCount val="3"/>
                <c:pt idx="0">
                  <c:v>0.69</c:v>
                </c:pt>
                <c:pt idx="1">
                  <c:v>0.64</c:v>
                </c:pt>
                <c:pt idx="2">
                  <c:v>1</c:v>
                </c:pt>
              </c:numCache>
            </c:numRef>
          </c:val>
          <c:smooth val="0"/>
          <c:extLst>
            <c:ext xmlns:c16="http://schemas.microsoft.com/office/drawing/2014/chart" uri="{C3380CC4-5D6E-409C-BE32-E72D297353CC}">
              <c16:uniqueId val="{00000000-DE49-4FA8-AE0F-BE1E1BCCD6E1}"/>
            </c:ext>
          </c:extLst>
        </c:ser>
        <c:ser>
          <c:idx val="1"/>
          <c:order val="1"/>
          <c:tx>
            <c:strRef>
              <c:f>'Predicted risk of dying'!$F$5</c:f>
              <c:strCache>
                <c:ptCount val="1"/>
                <c:pt idx="0">
                  <c:v>HIC</c:v>
                </c:pt>
              </c:strCache>
            </c:strRef>
          </c:tx>
          <c:spPr>
            <a:ln w="28575" cap="rnd">
              <a:noFill/>
              <a:round/>
            </a:ln>
            <a:effectLst/>
          </c:spPr>
          <c:marker>
            <c:symbol val="square"/>
            <c:size val="8"/>
            <c:spPr>
              <a:solidFill>
                <a:schemeClr val="accent2"/>
              </a:solidFill>
              <a:ln w="9525">
                <a:solidFill>
                  <a:schemeClr val="accent2"/>
                </a:solidFill>
              </a:ln>
              <a:effectLst/>
            </c:spPr>
          </c:marker>
          <c:cat>
            <c:strRef>
              <c:f>'Predicted risk of dying'!$G$3:$I$3</c:f>
              <c:strCache>
                <c:ptCount val="3"/>
                <c:pt idx="0">
                  <c:v>No-Pension</c:v>
                </c:pt>
                <c:pt idx="1">
                  <c:v>Partial-Pension</c:v>
                </c:pt>
                <c:pt idx="2">
                  <c:v>Full-Pension</c:v>
                </c:pt>
              </c:strCache>
            </c:strRef>
          </c:cat>
          <c:val>
            <c:numRef>
              <c:f>'Predicted risk of dying'!$G$5:$I$5</c:f>
              <c:numCache>
                <c:formatCode>General</c:formatCode>
                <c:ptCount val="3"/>
                <c:pt idx="0">
                  <c:v>0.79</c:v>
                </c:pt>
                <c:pt idx="1">
                  <c:v>0.74</c:v>
                </c:pt>
                <c:pt idx="2">
                  <c:v>1.1499999999999999</c:v>
                </c:pt>
              </c:numCache>
            </c:numRef>
          </c:val>
          <c:smooth val="0"/>
          <c:extLst>
            <c:ext xmlns:c16="http://schemas.microsoft.com/office/drawing/2014/chart" uri="{C3380CC4-5D6E-409C-BE32-E72D297353CC}">
              <c16:uniqueId val="{00000001-DE49-4FA8-AE0F-BE1E1BCCD6E1}"/>
            </c:ext>
          </c:extLst>
        </c:ser>
        <c:ser>
          <c:idx val="2"/>
          <c:order val="2"/>
          <c:tx>
            <c:strRef>
              <c:f>'Predicted risk of dying'!$F$6</c:f>
              <c:strCache>
                <c:ptCount val="1"/>
                <c:pt idx="0">
                  <c:v>LMIC</c:v>
                </c:pt>
              </c:strCache>
            </c:strRef>
          </c:tx>
          <c:spPr>
            <a:ln w="28575" cap="rnd">
              <a:noFill/>
              <a:round/>
            </a:ln>
            <a:effectLst/>
          </c:spPr>
          <c:marker>
            <c:symbol val="triangle"/>
            <c:size val="8"/>
            <c:spPr>
              <a:solidFill>
                <a:schemeClr val="accent3"/>
              </a:solidFill>
              <a:ln w="9525">
                <a:solidFill>
                  <a:schemeClr val="accent3"/>
                </a:solidFill>
              </a:ln>
              <a:effectLst/>
            </c:spPr>
          </c:marker>
          <c:cat>
            <c:strRef>
              <c:f>'Predicted risk of dying'!$G$3:$I$3</c:f>
              <c:strCache>
                <c:ptCount val="3"/>
                <c:pt idx="0">
                  <c:v>No-Pension</c:v>
                </c:pt>
                <c:pt idx="1">
                  <c:v>Partial-Pension</c:v>
                </c:pt>
                <c:pt idx="2">
                  <c:v>Full-Pension</c:v>
                </c:pt>
              </c:strCache>
            </c:strRef>
          </c:cat>
          <c:val>
            <c:numRef>
              <c:f>'Predicted risk of dying'!$G$6:$I$6</c:f>
              <c:numCache>
                <c:formatCode>General</c:formatCode>
                <c:ptCount val="3"/>
                <c:pt idx="0">
                  <c:v>0.73</c:v>
                </c:pt>
                <c:pt idx="1">
                  <c:v>0.64</c:v>
                </c:pt>
                <c:pt idx="2">
                  <c:v>1.01</c:v>
                </c:pt>
              </c:numCache>
            </c:numRef>
          </c:val>
          <c:smooth val="0"/>
          <c:extLst>
            <c:ext xmlns:c16="http://schemas.microsoft.com/office/drawing/2014/chart" uri="{C3380CC4-5D6E-409C-BE32-E72D297353CC}">
              <c16:uniqueId val="{00000002-DE49-4FA8-AE0F-BE1E1BCCD6E1}"/>
            </c:ext>
          </c:extLst>
        </c:ser>
        <c:dLbls>
          <c:showLegendKey val="0"/>
          <c:showVal val="0"/>
          <c:showCatName val="0"/>
          <c:showSerName val="0"/>
          <c:showPercent val="0"/>
          <c:showBubbleSize val="0"/>
        </c:dLbls>
        <c:marker val="1"/>
        <c:smooth val="0"/>
        <c:axId val="1044583728"/>
        <c:axId val="1044572912"/>
      </c:lineChart>
      <c:catAx>
        <c:axId val="10445837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4572912"/>
        <c:crosses val="autoZero"/>
        <c:auto val="1"/>
        <c:lblAlgn val="ctr"/>
        <c:lblOffset val="100"/>
        <c:noMultiLvlLbl val="0"/>
      </c:catAx>
      <c:valAx>
        <c:axId val="1044572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dirty="0">
                    <a:solidFill>
                      <a:schemeClr val="tx1"/>
                    </a:solidFill>
                  </a:rPr>
                  <a:t>Hazard ratio</a:t>
                </a:r>
              </a:p>
            </c:rich>
          </c:tx>
          <c:layout>
            <c:manualLayout>
              <c:xMode val="edge"/>
              <c:yMode val="edge"/>
              <c:x val="1.3888888888888888E-2"/>
              <c:y val="0.2959379095590625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458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Foglio1!$F$22</c:f>
              <c:strCache>
                <c:ptCount val="1"/>
                <c:pt idx="0">
                  <c:v>Swedish-born</c:v>
                </c:pt>
              </c:strCache>
            </c:strRef>
          </c:tx>
          <c:spPr>
            <a:ln w="25400" cap="rnd">
              <a:noFill/>
              <a:round/>
            </a:ln>
            <a:effectLst/>
          </c:spPr>
          <c:marker>
            <c:symbol val="circle"/>
            <c:size val="8"/>
            <c:spPr>
              <a:solidFill>
                <a:schemeClr val="accent1"/>
              </a:solidFill>
              <a:ln w="9525">
                <a:solidFill>
                  <a:schemeClr val="accent1"/>
                </a:solidFill>
              </a:ln>
              <a:effectLst/>
            </c:spPr>
          </c:marker>
          <c:cat>
            <c:strRef>
              <c:f>Foglio1!$G$3:$I$3</c:f>
              <c:strCache>
                <c:ptCount val="3"/>
                <c:pt idx="0">
                  <c:v>No-Pension</c:v>
                </c:pt>
                <c:pt idx="1">
                  <c:v>Partial-Pension</c:v>
                </c:pt>
                <c:pt idx="2">
                  <c:v>Full-Pension</c:v>
                </c:pt>
              </c:strCache>
            </c:strRef>
          </c:cat>
          <c:val>
            <c:numRef>
              <c:f>Foglio1!$G$22:$I$22</c:f>
              <c:numCache>
                <c:formatCode>General</c:formatCode>
                <c:ptCount val="3"/>
                <c:pt idx="0">
                  <c:v>0.71</c:v>
                </c:pt>
                <c:pt idx="1">
                  <c:v>0.62</c:v>
                </c:pt>
                <c:pt idx="2">
                  <c:v>1</c:v>
                </c:pt>
              </c:numCache>
            </c:numRef>
          </c:val>
          <c:smooth val="0"/>
          <c:extLst>
            <c:ext xmlns:c16="http://schemas.microsoft.com/office/drawing/2014/chart" uri="{C3380CC4-5D6E-409C-BE32-E72D297353CC}">
              <c16:uniqueId val="{00000000-5E55-40BA-9F61-209357936EEF}"/>
            </c:ext>
          </c:extLst>
        </c:ser>
        <c:ser>
          <c:idx val="1"/>
          <c:order val="1"/>
          <c:tx>
            <c:strRef>
              <c:f>Foglio1!$F$23</c:f>
              <c:strCache>
                <c:ptCount val="1"/>
                <c:pt idx="0">
                  <c:v>HIC</c:v>
                </c:pt>
              </c:strCache>
            </c:strRef>
          </c:tx>
          <c:spPr>
            <a:ln w="25400" cap="rnd">
              <a:noFill/>
              <a:round/>
            </a:ln>
            <a:effectLst/>
          </c:spPr>
          <c:marker>
            <c:symbol val="square"/>
            <c:size val="8"/>
            <c:spPr>
              <a:solidFill>
                <a:schemeClr val="accent2"/>
              </a:solidFill>
              <a:ln w="9525">
                <a:solidFill>
                  <a:schemeClr val="accent2"/>
                </a:solidFill>
              </a:ln>
              <a:effectLst/>
            </c:spPr>
          </c:marker>
          <c:cat>
            <c:strRef>
              <c:f>Foglio1!$G$3:$I$3</c:f>
              <c:strCache>
                <c:ptCount val="3"/>
                <c:pt idx="0">
                  <c:v>No-Pension</c:v>
                </c:pt>
                <c:pt idx="1">
                  <c:v>Partial-Pension</c:v>
                </c:pt>
                <c:pt idx="2">
                  <c:v>Full-Pension</c:v>
                </c:pt>
              </c:strCache>
            </c:strRef>
          </c:cat>
          <c:val>
            <c:numRef>
              <c:f>Foglio1!$G$23:$I$23</c:f>
              <c:numCache>
                <c:formatCode>General</c:formatCode>
                <c:ptCount val="3"/>
                <c:pt idx="0">
                  <c:v>0.8</c:v>
                </c:pt>
                <c:pt idx="1">
                  <c:v>0.65</c:v>
                </c:pt>
                <c:pt idx="2">
                  <c:v>1.01</c:v>
                </c:pt>
              </c:numCache>
            </c:numRef>
          </c:val>
          <c:smooth val="0"/>
          <c:extLst>
            <c:ext xmlns:c16="http://schemas.microsoft.com/office/drawing/2014/chart" uri="{C3380CC4-5D6E-409C-BE32-E72D297353CC}">
              <c16:uniqueId val="{00000001-5E55-40BA-9F61-209357936EEF}"/>
            </c:ext>
          </c:extLst>
        </c:ser>
        <c:ser>
          <c:idx val="2"/>
          <c:order val="2"/>
          <c:tx>
            <c:strRef>
              <c:f>Foglio1!$F$24</c:f>
              <c:strCache>
                <c:ptCount val="1"/>
                <c:pt idx="0">
                  <c:v>LMIC</c:v>
                </c:pt>
              </c:strCache>
            </c:strRef>
          </c:tx>
          <c:spPr>
            <a:ln w="25400" cap="rnd">
              <a:noFill/>
              <a:round/>
            </a:ln>
            <a:effectLst/>
          </c:spPr>
          <c:marker>
            <c:symbol val="triangle"/>
            <c:size val="8"/>
            <c:spPr>
              <a:solidFill>
                <a:schemeClr val="accent3"/>
              </a:solidFill>
              <a:ln w="9525">
                <a:solidFill>
                  <a:schemeClr val="accent3"/>
                </a:solidFill>
              </a:ln>
              <a:effectLst/>
            </c:spPr>
          </c:marker>
          <c:cat>
            <c:strRef>
              <c:f>Foglio1!$G$3:$I$3</c:f>
              <c:strCache>
                <c:ptCount val="3"/>
                <c:pt idx="0">
                  <c:v>No-Pension</c:v>
                </c:pt>
                <c:pt idx="1">
                  <c:v>Partial-Pension</c:v>
                </c:pt>
                <c:pt idx="2">
                  <c:v>Full-Pension</c:v>
                </c:pt>
              </c:strCache>
            </c:strRef>
          </c:cat>
          <c:val>
            <c:numRef>
              <c:f>Foglio1!$G$24:$I$24</c:f>
              <c:numCache>
                <c:formatCode>General</c:formatCode>
                <c:ptCount val="3"/>
                <c:pt idx="0">
                  <c:v>0.56000000000000005</c:v>
                </c:pt>
                <c:pt idx="1">
                  <c:v>0.5</c:v>
                </c:pt>
                <c:pt idx="2">
                  <c:v>0.7</c:v>
                </c:pt>
              </c:numCache>
            </c:numRef>
          </c:val>
          <c:smooth val="0"/>
          <c:extLst>
            <c:ext xmlns:c16="http://schemas.microsoft.com/office/drawing/2014/chart" uri="{C3380CC4-5D6E-409C-BE32-E72D297353CC}">
              <c16:uniqueId val="{00000002-5E55-40BA-9F61-209357936EEF}"/>
            </c:ext>
          </c:extLst>
        </c:ser>
        <c:dLbls>
          <c:showLegendKey val="0"/>
          <c:showVal val="0"/>
          <c:showCatName val="0"/>
          <c:showSerName val="0"/>
          <c:showPercent val="0"/>
          <c:showBubbleSize val="0"/>
        </c:dLbls>
        <c:marker val="1"/>
        <c:smooth val="0"/>
        <c:axId val="1044583728"/>
        <c:axId val="1044572912"/>
      </c:lineChart>
      <c:catAx>
        <c:axId val="10445837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4572912"/>
        <c:crosses val="autoZero"/>
        <c:auto val="1"/>
        <c:lblAlgn val="ctr"/>
        <c:lblOffset val="100"/>
        <c:noMultiLvlLbl val="0"/>
      </c:catAx>
      <c:valAx>
        <c:axId val="1044572912"/>
        <c:scaling>
          <c:orientation val="minMax"/>
          <c:max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GB" sz="1100" dirty="0">
                    <a:solidFill>
                      <a:schemeClr val="tx1"/>
                    </a:solidFill>
                  </a:rPr>
                  <a:t>Hazard ratio</a:t>
                </a:r>
              </a:p>
            </c:rich>
          </c:tx>
          <c:layout>
            <c:manualLayout>
              <c:xMode val="edge"/>
              <c:yMode val="edge"/>
              <c:x val="6.5184735068220187E-3"/>
              <c:y val="0.2892130819765781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458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Good morning everyone, and thank you for being here. My name is [Your Name], and today I’ll be presenting the work I carried out together with Sven </a:t>
            </a:r>
            <a:r>
              <a:rPr lang="en-GB" dirty="0" err="1"/>
              <a:t>Drefahl</a:t>
            </a:r>
            <a:r>
              <a:rPr lang="en-GB" dirty="0"/>
              <a:t>, titled </a:t>
            </a:r>
            <a:r>
              <a:rPr lang="en-GB" i="1" dirty="0"/>
              <a:t>[Title of the Work]</a:t>
            </a:r>
            <a:r>
              <a:rPr lang="en-GB" dirty="0"/>
              <a:t>."</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dirty="0">
                <a:solidFill>
                  <a:srgbClr val="000000"/>
                </a:solidFill>
                <a:effectLst/>
                <a:latin typeface="Times New Roman" panose="02020603050405020304" pitchFamily="18" charset="0"/>
              </a:rPr>
              <a:t>The first main independent variable of interest is a grouped measure of the share of pension income in the total income. The measure is calculated separately for each individual and each calendar year, which means that the measure refers to the calendar year an individual turns age x, not to when an individual is exactly age x. </a:t>
            </a:r>
            <a:endParaRPr dirty="0"/>
          </a:p>
        </p:txBody>
      </p:sp>
      <p:sp>
        <p:nvSpPr>
          <p:cNvPr id="622" name="Google Shape;62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extLst>
      <p:ext uri="{BB962C8B-B14F-4D97-AF65-F5344CB8AC3E}">
        <p14:creationId xmlns:p14="http://schemas.microsoft.com/office/powerpoint/2010/main" val="2133181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22" name="Google Shape;62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extLst>
      <p:ext uri="{BB962C8B-B14F-4D97-AF65-F5344CB8AC3E}">
        <p14:creationId xmlns:p14="http://schemas.microsoft.com/office/powerpoint/2010/main" val="521065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63" name="Google Shape;76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63" name="Google Shape;76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extLst>
      <p:ext uri="{BB962C8B-B14F-4D97-AF65-F5344CB8AC3E}">
        <p14:creationId xmlns:p14="http://schemas.microsoft.com/office/powerpoint/2010/main" val="58226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63" name="Google Shape;76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extLst>
      <p:ext uri="{BB962C8B-B14F-4D97-AF65-F5344CB8AC3E}">
        <p14:creationId xmlns:p14="http://schemas.microsoft.com/office/powerpoint/2010/main" val="3783064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7" name="Google Shape;116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50000"/>
              </a:lnSpc>
              <a:spcBef>
                <a:spcPts val="0"/>
              </a:spcBef>
              <a:spcAft>
                <a:spcPts val="0"/>
              </a:spcAft>
              <a:buSzPts val="1400"/>
              <a:buNone/>
            </a:pPr>
            <a:r>
              <a:rPr lang="en-GB" sz="1200" i="1" dirty="0">
                <a:solidFill>
                  <a:schemeClr val="dk1"/>
                </a:solidFill>
              </a:rPr>
              <a:t>This may reflect the healthy migrant effect, with positive selection and survivor bias leading to a particularly robust subgroup at retirement age. In addition, </a:t>
            </a:r>
            <a:r>
              <a:rPr lang="en-GB" b="0" i="0" dirty="0">
                <a:solidFill>
                  <a:srgbClr val="222222"/>
                </a:solidFill>
                <a:effectLst/>
                <a:latin typeface="Merriweather" panose="00000500000000000000" pitchFamily="2" charset="0"/>
              </a:rPr>
              <a:t>It is possible that biological and </a:t>
            </a:r>
            <a:r>
              <a:rPr lang="en-GB" b="0" i="0" dirty="0" err="1">
                <a:solidFill>
                  <a:srgbClr val="222222"/>
                </a:solidFill>
                <a:effectLst/>
                <a:latin typeface="Merriweather" panose="00000500000000000000" pitchFamily="2" charset="0"/>
              </a:rPr>
              <a:t>behavioral</a:t>
            </a:r>
            <a:r>
              <a:rPr lang="en-GB" b="0" i="0" dirty="0">
                <a:solidFill>
                  <a:srgbClr val="222222"/>
                </a:solidFill>
                <a:effectLst/>
                <a:latin typeface="Merriweather" panose="00000500000000000000" pitchFamily="2" charset="0"/>
              </a:rPr>
              <a:t> differences help women better manage stressful situations, adapt to new life circumstances and cultures, and derive benefits from their new life circumstances that</a:t>
            </a:r>
            <a:r>
              <a:rPr lang="en-GB" sz="1200" i="1" dirty="0">
                <a:solidFill>
                  <a:schemeClr val="dk1"/>
                </a:solidFill>
              </a:rPr>
              <a:t> may contribute to reduced mortality. Finally, extended labour market participation among those with partial or no pensions could provide unexpected health benefits through routine, social engagement, and physical activity.</a:t>
            </a:r>
            <a:endParaRPr dirty="0"/>
          </a:p>
        </p:txBody>
      </p:sp>
      <p:sp>
        <p:nvSpPr>
          <p:cNvPr id="1168" name="Google Shape;116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1" name="Google Shape;122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2" name="Google Shape;122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9" name="Google Shape;123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0" name="Google Shape;124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22" name="Google Shape;62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extLst>
      <p:ext uri="{BB962C8B-B14F-4D97-AF65-F5344CB8AC3E}">
        <p14:creationId xmlns:p14="http://schemas.microsoft.com/office/powerpoint/2010/main" val="3502555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22" name="Google Shape;62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extLst>
      <p:ext uri="{BB962C8B-B14F-4D97-AF65-F5344CB8AC3E}">
        <p14:creationId xmlns:p14="http://schemas.microsoft.com/office/powerpoint/2010/main" val="260712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For some, this partial retirement is a voluntary bridge to full retirement, while for others it reflects financial necessity and the need to avoid old-</a:t>
            </a:r>
            <a:r>
              <a:rPr lang="en-GB" dirty="0" err="1"/>
              <a:t>agepoverty</a:t>
            </a:r>
            <a:r>
              <a:rPr lang="en-GB" dirty="0"/>
              <a:t>. </a:t>
            </a:r>
          </a:p>
          <a:p>
            <a:pPr marL="0" lvl="0" indent="0" algn="l" rtl="0">
              <a:lnSpc>
                <a:spcPct val="100000"/>
              </a:lnSpc>
              <a:spcBef>
                <a:spcPts val="0"/>
              </a:spcBef>
              <a:spcAft>
                <a:spcPts val="0"/>
              </a:spcAft>
              <a:buSzPts val="1400"/>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The generalizability of these findings remains uncertain. Much of the existing research focuses on native-born populations and pays limited attention to differences across populations. While a large body of literature has examined migrants’ labour market integration, far less is known about the health implications of extended working lives among immigrants</a:t>
            </a:r>
          </a:p>
          <a:p>
            <a:pPr marL="0" lvl="0" indent="0" algn="l" rtl="0">
              <a:lnSpc>
                <a:spcPct val="100000"/>
              </a:lnSpc>
              <a:spcBef>
                <a:spcPts val="0"/>
              </a:spcBef>
              <a:spcAft>
                <a:spcPts val="0"/>
              </a:spcAft>
              <a:buSzPts val="1400"/>
              <a:buNone/>
            </a:pPr>
            <a:endParaRPr lang="en-GB" dirty="0"/>
          </a:p>
        </p:txBody>
      </p:sp>
      <p:sp>
        <p:nvSpPr>
          <p:cNvPr id="296" name="Google Shape;2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3625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9" name="Google Shape;123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0" name="Google Shape;124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extLst>
      <p:ext uri="{BB962C8B-B14F-4D97-AF65-F5344CB8AC3E}">
        <p14:creationId xmlns:p14="http://schemas.microsoft.com/office/powerpoint/2010/main" val="1861985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9" name="Google Shape;123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0" name="Google Shape;124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extLst>
      <p:ext uri="{BB962C8B-B14F-4D97-AF65-F5344CB8AC3E}">
        <p14:creationId xmlns:p14="http://schemas.microsoft.com/office/powerpoint/2010/main" val="1485047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9" name="Google Shape;123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0" name="Google Shape;124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extLst>
      <p:ext uri="{BB962C8B-B14F-4D97-AF65-F5344CB8AC3E}">
        <p14:creationId xmlns:p14="http://schemas.microsoft.com/office/powerpoint/2010/main" val="2263540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9" name="Google Shape;123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0" name="Google Shape;124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extLst>
      <p:ext uri="{BB962C8B-B14F-4D97-AF65-F5344CB8AC3E}">
        <p14:creationId xmlns:p14="http://schemas.microsoft.com/office/powerpoint/2010/main" val="1647459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ECB8C979-E16F-486D-82A4-9B1E8D4BE9E8}" type="slidenum">
              <a:rPr lang="en-GB" smtClean="0"/>
              <a:t>24</a:t>
            </a:fld>
            <a:endParaRPr lang="en-GB"/>
          </a:p>
        </p:txBody>
      </p:sp>
    </p:spTree>
    <p:extLst>
      <p:ext uri="{BB962C8B-B14F-4D97-AF65-F5344CB8AC3E}">
        <p14:creationId xmlns:p14="http://schemas.microsoft.com/office/powerpoint/2010/main" val="4134760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ECB8C979-E16F-486D-82A4-9B1E8D4BE9E8}" type="slidenum">
              <a:rPr lang="en-GB" smtClean="0"/>
              <a:t>25</a:t>
            </a:fld>
            <a:endParaRPr lang="en-GB"/>
          </a:p>
        </p:txBody>
      </p:sp>
    </p:spTree>
    <p:extLst>
      <p:ext uri="{BB962C8B-B14F-4D97-AF65-F5344CB8AC3E}">
        <p14:creationId xmlns:p14="http://schemas.microsoft.com/office/powerpoint/2010/main" val="160772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700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2101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9424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dirty="0">
                <a:solidFill>
                  <a:srgbClr val="000000"/>
                </a:solidFill>
                <a:effectLst/>
                <a:latin typeface="WordVisi_MSFontService"/>
              </a:rPr>
              <a:t>2021 represents the final year for which our dataset contained information from the LISA database.</a:t>
            </a:r>
            <a:endParaRPr dirty="0"/>
          </a:p>
        </p:txBody>
      </p:sp>
      <p:sp>
        <p:nvSpPr>
          <p:cNvPr id="622" name="Google Shape;62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22" name="Google Shape;62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extLst>
      <p:ext uri="{BB962C8B-B14F-4D97-AF65-F5344CB8AC3E}">
        <p14:creationId xmlns:p14="http://schemas.microsoft.com/office/powerpoint/2010/main" val="662686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4"/>
        <p:cNvGrpSpPr/>
        <p:nvPr/>
      </p:nvGrpSpPr>
      <p:grpSpPr>
        <a:xfrm>
          <a:off x="0" y="0"/>
          <a:ext cx="0" cy="0"/>
          <a:chOff x="0" y="0"/>
          <a:chExt cx="0" cy="0"/>
        </a:xfrm>
      </p:grpSpPr>
      <p:sp>
        <p:nvSpPr>
          <p:cNvPr id="55" name="Google Shape;5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5183188" y="987425"/>
            <a:ext cx="6172200" cy="4873625"/>
          </a:xfrm>
          <a:prstGeom prst="rect">
            <a:avLst/>
          </a:prstGeom>
          <a:noFill/>
          <a:ln>
            <a:noFill/>
          </a:ln>
        </p:spPr>
      </p:sp>
      <p:sp>
        <p:nvSpPr>
          <p:cNvPr id="68" name="Google Shape;68;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mp"/><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3.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3.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4" name="Google Shape;94;p1"/>
          <p:cNvSpPr/>
          <p:nvPr/>
        </p:nvSpPr>
        <p:spPr>
          <a:xfrm>
            <a:off x="-33729" y="3463845"/>
            <a:ext cx="12259460" cy="341463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 name="Gruppo 1">
            <a:extLst>
              <a:ext uri="{FF2B5EF4-FFF2-40B4-BE49-F238E27FC236}">
                <a16:creationId xmlns:a16="http://schemas.microsoft.com/office/drawing/2014/main" id="{5890286D-3ADB-43D6-A114-B6385D8C74DC}"/>
              </a:ext>
            </a:extLst>
          </p:cNvPr>
          <p:cNvGrpSpPr/>
          <p:nvPr/>
        </p:nvGrpSpPr>
        <p:grpSpPr>
          <a:xfrm>
            <a:off x="1165081" y="146540"/>
            <a:ext cx="9470836" cy="718330"/>
            <a:chOff x="1165081" y="146540"/>
            <a:chExt cx="9470836" cy="718330"/>
          </a:xfrm>
        </p:grpSpPr>
        <p:pic>
          <p:nvPicPr>
            <p:cNvPr id="88" name="Google Shape;88;p1"/>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89" name="Google Shape;89;p1"/>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90" name="Google Shape;90;p1"/>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91" name="Google Shape;91;p1"/>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92" name="Google Shape;92;p1"/>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93" name="Google Shape;93;p1"/>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95" name="Google Shape;95;p1"/>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96" name="Google Shape;96;p1"/>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97" name="Google Shape;97;p1"/>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grpSp>
      <p:sp>
        <p:nvSpPr>
          <p:cNvPr id="98" name="Google Shape;98;p1"/>
          <p:cNvSpPr txBox="1"/>
          <p:nvPr/>
        </p:nvSpPr>
        <p:spPr>
          <a:xfrm>
            <a:off x="334964" y="1218983"/>
            <a:ext cx="11522074" cy="2663825"/>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3660"/>
              </a:buClr>
              <a:buSzPts val="3200"/>
              <a:buFont typeface="Arial"/>
              <a:buNone/>
            </a:pPr>
            <a:r>
              <a:rPr lang="en-GB" sz="3200" b="0" i="0" u="none" strike="noStrike" cap="none" dirty="0">
                <a:solidFill>
                  <a:srgbClr val="003660"/>
                </a:solidFill>
                <a:latin typeface="Arial"/>
                <a:ea typeface="Arial"/>
                <a:cs typeface="Arial"/>
                <a:sym typeface="Arial"/>
              </a:rPr>
              <a:t>Working Longer, Living Longer? Retirement Timing, Migration Background and Mortality in Sweden</a:t>
            </a:r>
            <a:endParaRPr sz="3200" b="0" i="0" u="none" strike="noStrike" cap="none" dirty="0">
              <a:solidFill>
                <a:srgbClr val="004180"/>
              </a:solidFill>
              <a:latin typeface="Arial"/>
              <a:ea typeface="Arial"/>
              <a:cs typeface="Arial"/>
              <a:sym typeface="Arial"/>
            </a:endParaRPr>
          </a:p>
        </p:txBody>
      </p:sp>
      <p:sp>
        <p:nvSpPr>
          <p:cNvPr id="99" name="Google Shape;99;p1"/>
          <p:cNvSpPr txBox="1">
            <a:spLocks noGrp="1"/>
          </p:cNvSpPr>
          <p:nvPr>
            <p:ph type="subTitle" idx="1"/>
          </p:nvPr>
        </p:nvSpPr>
        <p:spPr>
          <a:xfrm>
            <a:off x="343840" y="3463845"/>
            <a:ext cx="11522075" cy="160530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1000"/>
              </a:spcBef>
              <a:spcAft>
                <a:spcPts val="0"/>
              </a:spcAft>
              <a:buClr>
                <a:srgbClr val="004180"/>
              </a:buClr>
              <a:buSzPts val="2000"/>
              <a:buNone/>
            </a:pPr>
            <a:r>
              <a:rPr lang="en-GB" sz="2000" dirty="0">
                <a:solidFill>
                  <a:srgbClr val="004180"/>
                </a:solidFill>
                <a:latin typeface="Arial"/>
                <a:ea typeface="Arial"/>
                <a:cs typeface="Arial"/>
                <a:sym typeface="Arial"/>
              </a:rPr>
              <a:t>Sven </a:t>
            </a:r>
            <a:r>
              <a:rPr lang="en-GB" sz="2000" dirty="0" err="1">
                <a:solidFill>
                  <a:srgbClr val="004180"/>
                </a:solidFill>
                <a:latin typeface="Arial"/>
                <a:ea typeface="Arial"/>
                <a:cs typeface="Arial"/>
                <a:sym typeface="Arial"/>
              </a:rPr>
              <a:t>Drefahl</a:t>
            </a:r>
            <a:r>
              <a:rPr lang="en-GB" sz="2000" dirty="0">
                <a:solidFill>
                  <a:srgbClr val="004180"/>
                </a:solidFill>
                <a:latin typeface="Arial"/>
                <a:ea typeface="Arial"/>
                <a:cs typeface="Arial"/>
                <a:sym typeface="Arial"/>
              </a:rPr>
              <a:t> – Stockholm University (Sweden)</a:t>
            </a:r>
          </a:p>
          <a:p>
            <a:pPr marL="0" indent="0">
              <a:buClr>
                <a:srgbClr val="004180"/>
              </a:buClr>
              <a:buSzPts val="2000"/>
            </a:pPr>
            <a:r>
              <a:rPr lang="it-IT" sz="2400" b="1" dirty="0">
                <a:solidFill>
                  <a:srgbClr val="004180"/>
                </a:solidFill>
                <a:latin typeface="Arial"/>
                <a:ea typeface="Arial"/>
                <a:cs typeface="Arial"/>
                <a:sym typeface="Arial"/>
              </a:rPr>
              <a:t>Eleonora Trappolini – </a:t>
            </a:r>
            <a:r>
              <a:rPr lang="it-IT" sz="2400" dirty="0">
                <a:solidFill>
                  <a:srgbClr val="004180"/>
                </a:solidFill>
                <a:latin typeface="Arial"/>
                <a:ea typeface="Arial"/>
                <a:cs typeface="Arial"/>
                <a:sym typeface="Arial"/>
              </a:rPr>
              <a:t>Sapienza</a:t>
            </a:r>
            <a:r>
              <a:rPr lang="it-IT" sz="2400" b="1" dirty="0">
                <a:solidFill>
                  <a:srgbClr val="004180"/>
                </a:solidFill>
                <a:latin typeface="Arial"/>
                <a:ea typeface="Arial"/>
                <a:cs typeface="Arial"/>
                <a:sym typeface="Arial"/>
              </a:rPr>
              <a:t> </a:t>
            </a:r>
            <a:r>
              <a:rPr lang="it-IT" sz="2400" dirty="0">
                <a:solidFill>
                  <a:srgbClr val="004180"/>
                </a:solidFill>
                <a:latin typeface="Arial"/>
                <a:ea typeface="Arial"/>
                <a:cs typeface="Arial"/>
                <a:sym typeface="Arial"/>
              </a:rPr>
              <a:t>University of Rome (</a:t>
            </a:r>
            <a:r>
              <a:rPr lang="it-IT" sz="2400" dirty="0" err="1">
                <a:solidFill>
                  <a:srgbClr val="004180"/>
                </a:solidFill>
                <a:latin typeface="Arial"/>
                <a:ea typeface="Arial"/>
                <a:cs typeface="Arial"/>
                <a:sym typeface="Arial"/>
              </a:rPr>
              <a:t>Italy</a:t>
            </a:r>
            <a:r>
              <a:rPr lang="it-IT" sz="2400" dirty="0">
                <a:solidFill>
                  <a:srgbClr val="004180"/>
                </a:solidFill>
                <a:latin typeface="Arial"/>
                <a:ea typeface="Arial"/>
                <a:cs typeface="Arial"/>
                <a:sym typeface="Arial"/>
              </a:rPr>
              <a:t>)</a:t>
            </a:r>
            <a:endParaRPr lang="it-IT" dirty="0"/>
          </a:p>
          <a:p>
            <a:pPr marL="0" lvl="0" indent="0" algn="ctr" rtl="0">
              <a:lnSpc>
                <a:spcPct val="90000"/>
              </a:lnSpc>
              <a:spcBef>
                <a:spcPts val="1000"/>
              </a:spcBef>
              <a:spcAft>
                <a:spcPts val="0"/>
              </a:spcAft>
              <a:buClr>
                <a:srgbClr val="004180"/>
              </a:buClr>
              <a:buSzPts val="2000"/>
              <a:buNone/>
            </a:pPr>
            <a:endParaRPr dirty="0"/>
          </a:p>
        </p:txBody>
      </p:sp>
      <p:sp>
        <p:nvSpPr>
          <p:cNvPr id="100" name="Google Shape;100;p1"/>
          <p:cNvSpPr txBox="1"/>
          <p:nvPr/>
        </p:nvSpPr>
        <p:spPr>
          <a:xfrm>
            <a:off x="334963" y="5734050"/>
            <a:ext cx="11522075" cy="7905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3660"/>
              </a:buClr>
              <a:buSzPts val="1400"/>
              <a:buFont typeface="Arial"/>
              <a:buNone/>
            </a:pPr>
            <a:r>
              <a:rPr lang="en-US" sz="1400" b="0" i="0" u="none" strike="noStrike" cap="none" dirty="0" err="1">
                <a:solidFill>
                  <a:srgbClr val="003660"/>
                </a:solidFill>
                <a:latin typeface="Arial"/>
                <a:ea typeface="Arial"/>
                <a:cs typeface="Arial"/>
                <a:sym typeface="Arial"/>
              </a:rPr>
              <a:t>Luxembourgh</a:t>
            </a:r>
            <a:r>
              <a:rPr lang="it-IT" sz="1400" b="0" i="0" u="none" strike="noStrike" cap="none" dirty="0">
                <a:solidFill>
                  <a:srgbClr val="003660"/>
                </a:solidFill>
                <a:latin typeface="Arial"/>
                <a:ea typeface="Arial"/>
                <a:cs typeface="Arial"/>
                <a:sym typeface="Arial"/>
              </a:rPr>
              <a:t>, EAPS HMMWG Workshop</a:t>
            </a:r>
            <a:endParaRPr sz="1400" b="0" i="0" u="none" strike="noStrike" cap="none" dirty="0">
              <a:solidFill>
                <a:srgbClr val="003660"/>
              </a:solidFill>
              <a:latin typeface="Arial"/>
              <a:ea typeface="Arial"/>
              <a:cs typeface="Arial"/>
              <a:sym typeface="Arial"/>
            </a:endParaRPr>
          </a:p>
          <a:p>
            <a:pPr marL="0" marR="0" lvl="0" indent="0" algn="ctr" rtl="0">
              <a:lnSpc>
                <a:spcPct val="90000"/>
              </a:lnSpc>
              <a:spcBef>
                <a:spcPts val="1000"/>
              </a:spcBef>
              <a:spcAft>
                <a:spcPts val="0"/>
              </a:spcAft>
              <a:buClr>
                <a:srgbClr val="003660"/>
              </a:buClr>
              <a:buSzPts val="1400"/>
              <a:buFont typeface="Arial"/>
              <a:buNone/>
            </a:pPr>
            <a:r>
              <a:rPr lang="en-GB" dirty="0">
                <a:solidFill>
                  <a:srgbClr val="003660"/>
                </a:solidFill>
              </a:rPr>
              <a:t>September</a:t>
            </a:r>
            <a:r>
              <a:rPr lang="en-GB" sz="1400" b="0" i="0" u="none" strike="noStrike" cap="none" dirty="0">
                <a:solidFill>
                  <a:srgbClr val="003660"/>
                </a:solidFill>
                <a:latin typeface="Arial"/>
                <a:ea typeface="Arial"/>
                <a:cs typeface="Arial"/>
                <a:sym typeface="Arial"/>
              </a:rPr>
              <a:t> 10-12, 2025</a:t>
            </a:r>
            <a:endParaRPr sz="1400" b="0" i="0" u="none" strike="noStrike" cap="none" dirty="0">
              <a:solidFill>
                <a:srgbClr val="003660"/>
              </a:solidFill>
              <a:latin typeface="Arial"/>
              <a:ea typeface="Arial"/>
              <a:cs typeface="Arial"/>
              <a:sym typeface="Arial"/>
            </a:endParaRPr>
          </a:p>
        </p:txBody>
      </p:sp>
      <p:pic>
        <p:nvPicPr>
          <p:cNvPr id="101" name="Google Shape;101;p1" descr="logo +marchio.jpeg"/>
          <p:cNvPicPr preferRelativeResize="0"/>
          <p:nvPr/>
        </p:nvPicPr>
        <p:blipFill rotWithShape="1">
          <a:blip r:embed="rId5">
            <a:alphaModFix/>
          </a:blip>
          <a:srcRect l="12106" r="52070"/>
          <a:stretch/>
        </p:blipFill>
        <p:spPr>
          <a:xfrm>
            <a:off x="13029" y="6293396"/>
            <a:ext cx="1559859" cy="535838"/>
          </a:xfrm>
          <a:prstGeom prst="rect">
            <a:avLst/>
          </a:prstGeom>
          <a:noFill/>
          <a:ln>
            <a:noFill/>
          </a:ln>
        </p:spPr>
      </p:pic>
      <p:pic>
        <p:nvPicPr>
          <p:cNvPr id="6" name="Immagine 5">
            <a:extLst>
              <a:ext uri="{FF2B5EF4-FFF2-40B4-BE49-F238E27FC236}">
                <a16:creationId xmlns:a16="http://schemas.microsoft.com/office/drawing/2014/main" id="{B9BEE07C-004F-4AC4-A525-365953B94D03}"/>
              </a:ext>
            </a:extLst>
          </p:cNvPr>
          <p:cNvPicPr>
            <a:picLocks noChangeAspect="1"/>
          </p:cNvPicPr>
          <p:nvPr/>
        </p:nvPicPr>
        <p:blipFill>
          <a:blip r:embed="rId6"/>
          <a:stretch>
            <a:fillRect/>
          </a:stretch>
        </p:blipFill>
        <p:spPr>
          <a:xfrm>
            <a:off x="1764726" y="6278478"/>
            <a:ext cx="1550681" cy="5358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15"/>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625" name="Google Shape;625;p15"/>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626" name="Google Shape;626;p15"/>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627" name="Google Shape;627;p15"/>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628" name="Google Shape;628;p15"/>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629" name="Google Shape;629;p15"/>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630" name="Google Shape;630;p15"/>
          <p:cNvSpPr/>
          <p:nvPr/>
        </p:nvSpPr>
        <p:spPr>
          <a:xfrm>
            <a:off x="-33729" y="6200775"/>
            <a:ext cx="12259460" cy="67770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631" name="Google Shape;631;p15"/>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632" name="Google Shape;632;p15"/>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633" name="Google Shape;633;p15"/>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634" name="Google Shape;634;p15"/>
          <p:cNvSpPr txBox="1"/>
          <p:nvPr/>
        </p:nvSpPr>
        <p:spPr>
          <a:xfrm>
            <a:off x="356616" y="1679286"/>
            <a:ext cx="11539714" cy="507827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en-GB" sz="2000" b="0" i="0" u="none" strike="noStrike" cap="none" dirty="0">
                <a:solidFill>
                  <a:schemeClr val="dk1"/>
                </a:solidFill>
                <a:latin typeface="Arial"/>
                <a:ea typeface="Arial"/>
                <a:cs typeface="Arial"/>
                <a:sym typeface="Arial"/>
              </a:rPr>
              <a:t>Share of pension incomes </a:t>
            </a:r>
            <a:r>
              <a:rPr lang="en-GB" sz="2000" b="0" i="0" u="none" strike="noStrike" cap="none" dirty="0">
                <a:solidFill>
                  <a:schemeClr val="dk1"/>
                </a:solidFill>
                <a:latin typeface="Arial"/>
                <a:ea typeface="Arial"/>
                <a:cs typeface="Arial"/>
                <a:sym typeface="Wingdings" panose="05000000000000000000" pitchFamily="2" charset="2"/>
              </a:rPr>
              <a:t>in the</a:t>
            </a:r>
            <a:r>
              <a:rPr lang="en-GB" sz="2000" dirty="0">
                <a:solidFill>
                  <a:schemeClr val="dk1"/>
                </a:solidFill>
                <a:sym typeface="Wingdings" panose="05000000000000000000" pitchFamily="2" charset="2"/>
              </a:rPr>
              <a:t> total income for each individual and each calendar year</a:t>
            </a:r>
          </a:p>
          <a:p>
            <a:pPr marR="0" lvl="0" algn="l" rtl="0">
              <a:lnSpc>
                <a:spcPct val="100000"/>
              </a:lnSpc>
              <a:spcBef>
                <a:spcPts val="0"/>
              </a:spcBef>
              <a:spcAft>
                <a:spcPts val="0"/>
              </a:spcAft>
              <a:buClr>
                <a:schemeClr val="dk1"/>
              </a:buClr>
              <a:buSzPts val="1600"/>
            </a:pPr>
            <a:r>
              <a:rPr lang="en-GB" sz="2000" dirty="0">
                <a:solidFill>
                  <a:schemeClr val="dk1"/>
                </a:solidFill>
                <a:sym typeface="Wingdings" panose="05000000000000000000" pitchFamily="2" charset="2"/>
              </a:rPr>
              <a:t> The measure refers to the </a:t>
            </a:r>
            <a:r>
              <a:rPr lang="en-GB" sz="2000" b="1" dirty="0">
                <a:solidFill>
                  <a:schemeClr val="dk1"/>
                </a:solidFill>
                <a:sym typeface="Wingdings" panose="05000000000000000000" pitchFamily="2" charset="2"/>
              </a:rPr>
              <a:t>calendar year an individuals turns age x</a:t>
            </a:r>
            <a:r>
              <a:rPr lang="en-GB" sz="2000" dirty="0">
                <a:solidFill>
                  <a:schemeClr val="dk1"/>
                </a:solidFill>
                <a:sym typeface="Wingdings" panose="05000000000000000000" pitchFamily="2" charset="2"/>
              </a:rPr>
              <a:t>, not to when an individual is exactly age x. Pension income in each year is defined as the total income from age-related pensions as recorded in LISA</a:t>
            </a:r>
            <a:endParaRPr lang="en-GB" sz="2000" dirty="0">
              <a:solidFill>
                <a:schemeClr val="dk1"/>
              </a:solidFill>
            </a:endParaRPr>
          </a:p>
          <a:p>
            <a:pPr marL="285750" marR="0" lvl="0" indent="-285750" algn="l" rtl="0">
              <a:lnSpc>
                <a:spcPct val="100000"/>
              </a:lnSpc>
              <a:spcBef>
                <a:spcPts val="0"/>
              </a:spcBef>
              <a:spcAft>
                <a:spcPts val="0"/>
              </a:spcAft>
              <a:buClr>
                <a:schemeClr val="dk1"/>
              </a:buClr>
              <a:buSzPts val="1600"/>
              <a:buFont typeface="Arial"/>
              <a:buChar char="•"/>
            </a:pPr>
            <a:endParaRPr lang="en-GB" sz="2000" b="0" i="0" u="none" strike="noStrike" cap="none" dirty="0">
              <a:solidFill>
                <a:schemeClr val="dk1"/>
              </a:solidFill>
              <a:latin typeface="Arial"/>
              <a:ea typeface="Arial"/>
              <a:cs typeface="Arial"/>
              <a:sym typeface="Arial"/>
            </a:endParaRPr>
          </a:p>
          <a:p>
            <a:pPr marR="0" lvl="0" algn="l" rtl="0">
              <a:lnSpc>
                <a:spcPct val="100000"/>
              </a:lnSpc>
              <a:spcBef>
                <a:spcPts val="0"/>
              </a:spcBef>
              <a:spcAft>
                <a:spcPts val="0"/>
              </a:spcAft>
              <a:buClr>
                <a:schemeClr val="dk1"/>
              </a:buClr>
              <a:buSzPts val="1600"/>
            </a:pPr>
            <a:endParaRPr lang="it-IT" sz="1600" dirty="0">
              <a:solidFill>
                <a:schemeClr val="dk1"/>
              </a:solidFill>
            </a:endParaRPr>
          </a:p>
          <a:p>
            <a:pPr marR="0" lvl="0" algn="l" rtl="0">
              <a:lnSpc>
                <a:spcPct val="100000"/>
              </a:lnSpc>
              <a:spcBef>
                <a:spcPts val="0"/>
              </a:spcBef>
              <a:spcAft>
                <a:spcPts val="0"/>
              </a:spcAft>
              <a:buClr>
                <a:schemeClr val="dk1"/>
              </a:buClr>
              <a:buSzPts val="1600"/>
            </a:pPr>
            <a:endParaRPr lang="it-IT" sz="1600" b="0" i="0" u="none" strike="noStrike" cap="none" dirty="0">
              <a:solidFill>
                <a:schemeClr val="dk1"/>
              </a:solidFill>
              <a:latin typeface="Arial"/>
              <a:ea typeface="Arial"/>
              <a:cs typeface="Arial"/>
              <a:sym typeface="Arial"/>
            </a:endParaRPr>
          </a:p>
          <a:p>
            <a:pPr marR="0" lvl="0" algn="l" rtl="0">
              <a:lnSpc>
                <a:spcPct val="100000"/>
              </a:lnSpc>
              <a:spcBef>
                <a:spcPts val="0"/>
              </a:spcBef>
              <a:spcAft>
                <a:spcPts val="0"/>
              </a:spcAft>
              <a:buClr>
                <a:schemeClr val="dk1"/>
              </a:buClr>
              <a:buSzPts val="1600"/>
            </a:pPr>
            <a:endParaRPr lang="it-IT" sz="1600" dirty="0">
              <a:solidFill>
                <a:schemeClr val="dk1"/>
              </a:solidFill>
            </a:endParaRPr>
          </a:p>
          <a:p>
            <a:pPr marR="0" lvl="0" algn="l" rtl="0">
              <a:lnSpc>
                <a:spcPct val="100000"/>
              </a:lnSpc>
              <a:spcBef>
                <a:spcPts val="0"/>
              </a:spcBef>
              <a:spcAft>
                <a:spcPts val="0"/>
              </a:spcAft>
              <a:buClr>
                <a:schemeClr val="dk1"/>
              </a:buClr>
              <a:buSzPts val="1600"/>
            </a:pPr>
            <a:endParaRPr lang="it-IT" sz="1600" dirty="0">
              <a:solidFill>
                <a:schemeClr val="dk1"/>
              </a:solidFill>
            </a:endParaRPr>
          </a:p>
          <a:p>
            <a:pPr marL="285750" marR="0" lvl="0" indent="-285750" algn="l" rtl="0">
              <a:lnSpc>
                <a:spcPct val="100000"/>
              </a:lnSpc>
              <a:spcBef>
                <a:spcPts val="0"/>
              </a:spcBef>
              <a:spcAft>
                <a:spcPts val="0"/>
              </a:spcAft>
              <a:buClr>
                <a:schemeClr val="dk1"/>
              </a:buClr>
              <a:buSzPts val="1600"/>
              <a:buFont typeface="Arial" panose="020B0604020202020204" pitchFamily="34" charset="0"/>
              <a:buChar char="•"/>
            </a:pPr>
            <a:r>
              <a:rPr lang="it-IT" sz="2000" dirty="0" err="1">
                <a:solidFill>
                  <a:schemeClr val="dk1"/>
                </a:solidFill>
              </a:rPr>
              <a:t>All</a:t>
            </a:r>
            <a:r>
              <a:rPr lang="it-IT" sz="2000" dirty="0">
                <a:solidFill>
                  <a:schemeClr val="dk1"/>
                </a:solidFill>
              </a:rPr>
              <a:t> </a:t>
            </a:r>
            <a:r>
              <a:rPr lang="it-IT" sz="2000" b="1" dirty="0" err="1">
                <a:solidFill>
                  <a:schemeClr val="dk1"/>
                </a:solidFill>
              </a:rPr>
              <a:t>types</a:t>
            </a:r>
            <a:r>
              <a:rPr lang="it-IT" sz="2000" b="1" dirty="0">
                <a:solidFill>
                  <a:schemeClr val="dk1"/>
                </a:solidFill>
              </a:rPr>
              <a:t> of </a:t>
            </a:r>
            <a:r>
              <a:rPr lang="it-IT" sz="2000" b="1" dirty="0" err="1">
                <a:solidFill>
                  <a:schemeClr val="dk1"/>
                </a:solidFill>
              </a:rPr>
              <a:t>income</a:t>
            </a:r>
            <a:r>
              <a:rPr lang="it-IT" sz="2000" b="1" dirty="0">
                <a:solidFill>
                  <a:schemeClr val="dk1"/>
                </a:solidFill>
              </a:rPr>
              <a:t> are </a:t>
            </a:r>
            <a:r>
              <a:rPr lang="it-IT" sz="2000" b="1" dirty="0" err="1">
                <a:solidFill>
                  <a:schemeClr val="dk1"/>
                </a:solidFill>
              </a:rPr>
              <a:t>lagged</a:t>
            </a:r>
            <a:r>
              <a:rPr lang="it-IT" sz="2000" b="1" dirty="0">
                <a:solidFill>
                  <a:schemeClr val="dk1"/>
                </a:solidFill>
              </a:rPr>
              <a:t> by one </a:t>
            </a:r>
            <a:r>
              <a:rPr lang="it-IT" sz="2000" b="1" dirty="0" err="1">
                <a:solidFill>
                  <a:schemeClr val="dk1"/>
                </a:solidFill>
              </a:rPr>
              <a:t>year</a:t>
            </a:r>
            <a:r>
              <a:rPr lang="it-IT" sz="2000" b="1" dirty="0">
                <a:solidFill>
                  <a:schemeClr val="dk1"/>
                </a:solidFill>
              </a:rPr>
              <a:t> </a:t>
            </a:r>
            <a:r>
              <a:rPr lang="it-IT" sz="2000" dirty="0" err="1">
                <a:solidFill>
                  <a:schemeClr val="dk1"/>
                </a:solidFill>
              </a:rPr>
              <a:t>as</a:t>
            </a:r>
            <a:r>
              <a:rPr lang="it-IT" sz="2000" dirty="0">
                <a:solidFill>
                  <a:schemeClr val="dk1"/>
                </a:solidFill>
              </a:rPr>
              <a:t> </a:t>
            </a:r>
            <a:r>
              <a:rPr lang="it-IT" sz="2000" dirty="0" err="1">
                <a:solidFill>
                  <a:schemeClr val="dk1"/>
                </a:solidFill>
              </a:rPr>
              <a:t>income</a:t>
            </a:r>
            <a:r>
              <a:rPr lang="it-IT" sz="2000" dirty="0">
                <a:solidFill>
                  <a:schemeClr val="dk1"/>
                </a:solidFill>
              </a:rPr>
              <a:t> information in the </a:t>
            </a:r>
            <a:r>
              <a:rPr lang="it-IT" sz="2000" dirty="0" err="1">
                <a:solidFill>
                  <a:schemeClr val="dk1"/>
                </a:solidFill>
              </a:rPr>
              <a:t>year</a:t>
            </a:r>
            <a:r>
              <a:rPr lang="it-IT" sz="2000" dirty="0">
                <a:solidFill>
                  <a:schemeClr val="dk1"/>
                </a:solidFill>
              </a:rPr>
              <a:t> of </a:t>
            </a:r>
            <a:r>
              <a:rPr lang="it-IT" sz="2000" dirty="0" err="1">
                <a:solidFill>
                  <a:schemeClr val="dk1"/>
                </a:solidFill>
              </a:rPr>
              <a:t>death</a:t>
            </a:r>
            <a:r>
              <a:rPr lang="it-IT" sz="2000" dirty="0">
                <a:solidFill>
                  <a:schemeClr val="dk1"/>
                </a:solidFill>
              </a:rPr>
              <a:t> </a:t>
            </a:r>
            <a:r>
              <a:rPr lang="it-IT" sz="2000" dirty="0" err="1">
                <a:solidFill>
                  <a:schemeClr val="dk1"/>
                </a:solidFill>
              </a:rPr>
              <a:t>is</a:t>
            </a:r>
            <a:r>
              <a:rPr lang="it-IT" sz="2000" dirty="0">
                <a:solidFill>
                  <a:schemeClr val="dk1"/>
                </a:solidFill>
              </a:rPr>
              <a:t> </a:t>
            </a:r>
            <a:r>
              <a:rPr lang="it-IT" sz="2000" dirty="0" err="1">
                <a:solidFill>
                  <a:schemeClr val="dk1"/>
                </a:solidFill>
              </a:rPr>
              <a:t>often</a:t>
            </a:r>
            <a:r>
              <a:rPr lang="it-IT" sz="2000" dirty="0">
                <a:solidFill>
                  <a:schemeClr val="dk1"/>
                </a:solidFill>
              </a:rPr>
              <a:t> </a:t>
            </a:r>
            <a:r>
              <a:rPr lang="it-IT" sz="2000" dirty="0" err="1">
                <a:solidFill>
                  <a:schemeClr val="dk1"/>
                </a:solidFill>
              </a:rPr>
              <a:t>missing</a:t>
            </a:r>
            <a:r>
              <a:rPr lang="it-IT" sz="2000" dirty="0">
                <a:solidFill>
                  <a:schemeClr val="dk1"/>
                </a:solidFill>
              </a:rPr>
              <a:t> and </a:t>
            </a:r>
            <a:r>
              <a:rPr lang="it-IT" sz="2000" dirty="0" err="1">
                <a:solidFill>
                  <a:schemeClr val="dk1"/>
                </a:solidFill>
              </a:rPr>
              <a:t>unreliable</a:t>
            </a:r>
            <a:endParaRPr lang="it-IT" sz="2000" dirty="0">
              <a:solidFill>
                <a:schemeClr val="dk1"/>
              </a:solidFill>
            </a:endParaRPr>
          </a:p>
          <a:p>
            <a:pPr marL="285750" marR="0" lvl="0" indent="-285750" algn="l" rtl="0">
              <a:lnSpc>
                <a:spcPct val="100000"/>
              </a:lnSpc>
              <a:spcBef>
                <a:spcPts val="0"/>
              </a:spcBef>
              <a:spcAft>
                <a:spcPts val="0"/>
              </a:spcAft>
              <a:buClr>
                <a:schemeClr val="dk1"/>
              </a:buClr>
              <a:buSzPts val="1600"/>
              <a:buFont typeface="Arial" panose="020B0604020202020204" pitchFamily="34" charset="0"/>
              <a:buChar char="•"/>
            </a:pPr>
            <a:endParaRPr lang="it-IT" sz="2000" dirty="0">
              <a:solidFill>
                <a:schemeClr val="dk1"/>
              </a:solidFill>
            </a:endParaRPr>
          </a:p>
          <a:p>
            <a:pPr marL="342900" marR="0" lvl="0" indent="-342900" algn="l" rtl="0">
              <a:lnSpc>
                <a:spcPct val="100000"/>
              </a:lnSpc>
              <a:spcBef>
                <a:spcPts val="0"/>
              </a:spcBef>
              <a:spcAft>
                <a:spcPts val="0"/>
              </a:spcAft>
              <a:buClr>
                <a:schemeClr val="dk1"/>
              </a:buClr>
              <a:buSzPts val="1600"/>
              <a:buAutoNum type="arabicParenR"/>
            </a:pPr>
            <a:r>
              <a:rPr lang="it-IT" sz="2000" i="0" u="none" strike="noStrike" cap="none" dirty="0" err="1">
                <a:solidFill>
                  <a:schemeClr val="dk1"/>
                </a:solidFill>
                <a:latin typeface="Arial"/>
                <a:ea typeface="Arial"/>
                <a:cs typeface="Arial"/>
                <a:sym typeface="Arial"/>
              </a:rPr>
              <a:t>Individuals</a:t>
            </a:r>
            <a:r>
              <a:rPr lang="it-IT" sz="2000" i="0" u="none" strike="noStrike" cap="none" dirty="0">
                <a:solidFill>
                  <a:schemeClr val="dk1"/>
                </a:solidFill>
                <a:latin typeface="Arial"/>
                <a:ea typeface="Arial"/>
                <a:cs typeface="Arial"/>
                <a:sym typeface="Arial"/>
              </a:rPr>
              <a:t> </a:t>
            </a:r>
            <a:r>
              <a:rPr lang="it-IT" sz="2000" i="0" u="none" strike="noStrike" cap="none" dirty="0" err="1">
                <a:solidFill>
                  <a:schemeClr val="dk1"/>
                </a:solidFill>
                <a:latin typeface="Arial"/>
                <a:ea typeface="Arial"/>
                <a:cs typeface="Arial"/>
                <a:sym typeface="Arial"/>
              </a:rPr>
              <a:t>without</a:t>
            </a:r>
            <a:r>
              <a:rPr lang="it-IT" sz="2000" i="0" u="none" strike="noStrike" cap="none" dirty="0">
                <a:solidFill>
                  <a:schemeClr val="dk1"/>
                </a:solidFill>
                <a:latin typeface="Arial"/>
                <a:ea typeface="Arial"/>
                <a:cs typeface="Arial"/>
                <a:sym typeface="Arial"/>
              </a:rPr>
              <a:t> </a:t>
            </a:r>
            <a:r>
              <a:rPr lang="it-IT" sz="2000" i="0" u="none" strike="noStrike" cap="none" dirty="0" err="1">
                <a:solidFill>
                  <a:schemeClr val="dk1"/>
                </a:solidFill>
                <a:latin typeface="Arial"/>
                <a:ea typeface="Arial"/>
                <a:cs typeface="Arial"/>
                <a:sym typeface="Arial"/>
              </a:rPr>
              <a:t>any</a:t>
            </a:r>
            <a:r>
              <a:rPr lang="it-IT" sz="2000" i="0" u="none" strike="noStrike" cap="none" dirty="0">
                <a:solidFill>
                  <a:schemeClr val="dk1"/>
                </a:solidFill>
                <a:latin typeface="Arial"/>
                <a:ea typeface="Arial"/>
                <a:cs typeface="Arial"/>
                <a:sym typeface="Arial"/>
              </a:rPr>
              <a:t> </a:t>
            </a:r>
            <a:r>
              <a:rPr lang="it-IT" sz="2000" i="0" u="none" strike="noStrike" cap="none" dirty="0" err="1">
                <a:solidFill>
                  <a:schemeClr val="dk1"/>
                </a:solidFill>
                <a:latin typeface="Arial"/>
                <a:ea typeface="Arial"/>
                <a:cs typeface="Arial"/>
                <a:sym typeface="Arial"/>
              </a:rPr>
              <a:t>pension</a:t>
            </a:r>
            <a:r>
              <a:rPr lang="it-IT" sz="2000" i="0" u="none" strike="noStrike" cap="none" dirty="0">
                <a:solidFill>
                  <a:schemeClr val="dk1"/>
                </a:solidFill>
                <a:latin typeface="Arial"/>
                <a:ea typeface="Arial"/>
                <a:cs typeface="Arial"/>
                <a:sym typeface="Arial"/>
              </a:rPr>
              <a:t> </a:t>
            </a:r>
            <a:r>
              <a:rPr lang="it-IT" sz="2000" i="0" u="none" strike="noStrike" cap="none" dirty="0" err="1">
                <a:solidFill>
                  <a:schemeClr val="dk1"/>
                </a:solidFill>
                <a:latin typeface="Arial"/>
                <a:ea typeface="Arial"/>
                <a:cs typeface="Arial"/>
                <a:sym typeface="Arial"/>
              </a:rPr>
              <a:t>income</a:t>
            </a:r>
            <a:r>
              <a:rPr lang="it-IT" sz="2000" i="0" u="none" strike="noStrike" cap="none" dirty="0">
                <a:solidFill>
                  <a:schemeClr val="dk1"/>
                </a:solidFill>
                <a:latin typeface="Arial"/>
                <a:ea typeface="Arial"/>
                <a:cs typeface="Arial"/>
                <a:sym typeface="Arial"/>
              </a:rPr>
              <a:t> (</a:t>
            </a:r>
            <a:r>
              <a:rPr lang="it-IT" sz="2000" b="1" i="0" u="none" strike="noStrike" cap="none" dirty="0">
                <a:solidFill>
                  <a:schemeClr val="dk1"/>
                </a:solidFill>
                <a:latin typeface="Arial"/>
                <a:ea typeface="Arial"/>
                <a:cs typeface="Arial"/>
                <a:sym typeface="Arial"/>
              </a:rPr>
              <a:t>No </a:t>
            </a:r>
            <a:r>
              <a:rPr lang="it-IT" sz="2000" b="1" i="0" u="none" strike="noStrike" cap="none" dirty="0" err="1">
                <a:solidFill>
                  <a:schemeClr val="dk1"/>
                </a:solidFill>
                <a:latin typeface="Arial"/>
                <a:ea typeface="Arial"/>
                <a:cs typeface="Arial"/>
                <a:sym typeface="Arial"/>
              </a:rPr>
              <a:t>pension</a:t>
            </a:r>
            <a:r>
              <a:rPr lang="it-IT" sz="2000" i="0" u="none" strike="noStrike" cap="none" dirty="0">
                <a:solidFill>
                  <a:schemeClr val="dk1"/>
                </a:solidFill>
                <a:latin typeface="Arial"/>
                <a:ea typeface="Arial"/>
                <a:cs typeface="Arial"/>
                <a:sym typeface="Arial"/>
              </a:rPr>
              <a:t>)</a:t>
            </a:r>
          </a:p>
          <a:p>
            <a:pPr marL="342900" marR="0" lvl="0" indent="-342900" algn="l" rtl="0">
              <a:lnSpc>
                <a:spcPct val="100000"/>
              </a:lnSpc>
              <a:spcBef>
                <a:spcPts val="0"/>
              </a:spcBef>
              <a:spcAft>
                <a:spcPts val="0"/>
              </a:spcAft>
              <a:buClr>
                <a:schemeClr val="dk1"/>
              </a:buClr>
              <a:buSzPts val="1600"/>
              <a:buAutoNum type="arabicParenR"/>
            </a:pPr>
            <a:r>
              <a:rPr lang="it-IT" sz="2000" dirty="0" err="1">
                <a:solidFill>
                  <a:schemeClr val="dk1"/>
                </a:solidFill>
              </a:rPr>
              <a:t>Individuals</a:t>
            </a:r>
            <a:r>
              <a:rPr lang="it-IT" sz="2000" dirty="0">
                <a:solidFill>
                  <a:schemeClr val="dk1"/>
                </a:solidFill>
              </a:rPr>
              <a:t> with some </a:t>
            </a:r>
            <a:r>
              <a:rPr lang="it-IT" sz="2000" dirty="0" err="1">
                <a:solidFill>
                  <a:schemeClr val="dk1"/>
                </a:solidFill>
              </a:rPr>
              <a:t>pension</a:t>
            </a:r>
            <a:r>
              <a:rPr lang="it-IT" sz="2000" dirty="0">
                <a:solidFill>
                  <a:schemeClr val="dk1"/>
                </a:solidFill>
              </a:rPr>
              <a:t> </a:t>
            </a:r>
            <a:r>
              <a:rPr lang="it-IT" sz="2000" dirty="0" err="1">
                <a:solidFill>
                  <a:schemeClr val="dk1"/>
                </a:solidFill>
              </a:rPr>
              <a:t>income</a:t>
            </a:r>
            <a:r>
              <a:rPr lang="it-IT" sz="2000" dirty="0">
                <a:solidFill>
                  <a:schemeClr val="dk1"/>
                </a:solidFill>
              </a:rPr>
              <a:t> (</a:t>
            </a:r>
            <a:r>
              <a:rPr lang="it-IT" sz="2000" b="1" dirty="0" err="1">
                <a:solidFill>
                  <a:schemeClr val="dk1"/>
                </a:solidFill>
              </a:rPr>
              <a:t>Partial</a:t>
            </a:r>
            <a:r>
              <a:rPr lang="it-IT" sz="2000" b="1" dirty="0">
                <a:solidFill>
                  <a:schemeClr val="dk1"/>
                </a:solidFill>
              </a:rPr>
              <a:t> </a:t>
            </a:r>
            <a:r>
              <a:rPr lang="it-IT" sz="2000" b="1" dirty="0" err="1">
                <a:solidFill>
                  <a:schemeClr val="dk1"/>
                </a:solidFill>
              </a:rPr>
              <a:t>pension</a:t>
            </a:r>
            <a:r>
              <a:rPr lang="it-IT" sz="2000" dirty="0">
                <a:solidFill>
                  <a:schemeClr val="dk1"/>
                </a:solidFill>
              </a:rPr>
              <a:t>)</a:t>
            </a:r>
          </a:p>
          <a:p>
            <a:pPr marL="342900" marR="0" lvl="0" indent="-342900" algn="l" rtl="0">
              <a:lnSpc>
                <a:spcPct val="100000"/>
              </a:lnSpc>
              <a:spcBef>
                <a:spcPts val="0"/>
              </a:spcBef>
              <a:spcAft>
                <a:spcPts val="0"/>
              </a:spcAft>
              <a:buClr>
                <a:schemeClr val="dk1"/>
              </a:buClr>
              <a:buSzPts val="1600"/>
              <a:buAutoNum type="arabicParenR"/>
            </a:pPr>
            <a:r>
              <a:rPr lang="it-IT" sz="2000" i="0" u="none" strike="noStrike" cap="none" dirty="0" err="1">
                <a:solidFill>
                  <a:schemeClr val="dk1"/>
                </a:solidFill>
                <a:latin typeface="Arial"/>
                <a:ea typeface="Arial"/>
                <a:cs typeface="Arial"/>
                <a:sym typeface="Arial"/>
              </a:rPr>
              <a:t>Individuals</a:t>
            </a:r>
            <a:r>
              <a:rPr lang="it-IT" sz="2000" i="0" u="none" strike="noStrike" cap="none" dirty="0">
                <a:solidFill>
                  <a:schemeClr val="dk1"/>
                </a:solidFill>
                <a:latin typeface="Arial"/>
                <a:ea typeface="Arial"/>
                <a:cs typeface="Arial"/>
                <a:sym typeface="Arial"/>
              </a:rPr>
              <a:t> </a:t>
            </a:r>
            <a:r>
              <a:rPr lang="it-IT" sz="2000" i="0" u="none" strike="noStrike" cap="none" dirty="0" err="1">
                <a:solidFill>
                  <a:schemeClr val="dk1"/>
                </a:solidFill>
                <a:latin typeface="Arial"/>
                <a:ea typeface="Arial"/>
                <a:cs typeface="Arial"/>
                <a:sym typeface="Arial"/>
              </a:rPr>
              <a:t>whose</a:t>
            </a:r>
            <a:r>
              <a:rPr lang="it-IT" sz="2000" i="0" u="none" strike="noStrike" cap="none" dirty="0">
                <a:solidFill>
                  <a:schemeClr val="dk1"/>
                </a:solidFill>
                <a:latin typeface="Arial"/>
                <a:ea typeface="Arial"/>
                <a:cs typeface="Arial"/>
                <a:sym typeface="Arial"/>
              </a:rPr>
              <a:t> totale </a:t>
            </a:r>
            <a:r>
              <a:rPr lang="it-IT" sz="2000" i="0" u="none" strike="noStrike" cap="none" dirty="0" err="1">
                <a:solidFill>
                  <a:schemeClr val="dk1"/>
                </a:solidFill>
                <a:latin typeface="Arial"/>
                <a:ea typeface="Arial"/>
                <a:cs typeface="Arial"/>
                <a:sym typeface="Arial"/>
              </a:rPr>
              <a:t>income</a:t>
            </a:r>
            <a:r>
              <a:rPr lang="it-IT" sz="2000" i="0" u="none" strike="noStrike" cap="none" dirty="0">
                <a:solidFill>
                  <a:schemeClr val="dk1"/>
                </a:solidFill>
                <a:latin typeface="Arial"/>
                <a:ea typeface="Arial"/>
                <a:cs typeface="Arial"/>
                <a:sym typeface="Arial"/>
              </a:rPr>
              <a:t> </a:t>
            </a:r>
            <a:r>
              <a:rPr lang="it-IT" sz="2000" i="0" u="none" strike="noStrike" cap="none" dirty="0" err="1">
                <a:solidFill>
                  <a:schemeClr val="dk1"/>
                </a:solidFill>
                <a:latin typeface="Arial"/>
                <a:ea typeface="Arial"/>
                <a:cs typeface="Arial"/>
                <a:sym typeface="Arial"/>
              </a:rPr>
              <a:t>consists</a:t>
            </a:r>
            <a:r>
              <a:rPr lang="it-IT" sz="2000" i="0" u="none" strike="noStrike" cap="none" dirty="0">
                <a:solidFill>
                  <a:schemeClr val="dk1"/>
                </a:solidFill>
                <a:latin typeface="Arial"/>
                <a:ea typeface="Arial"/>
                <a:cs typeface="Arial"/>
                <a:sym typeface="Arial"/>
              </a:rPr>
              <a:t> </a:t>
            </a:r>
            <a:r>
              <a:rPr lang="it-IT" sz="2000" i="0" u="none" strike="noStrike" cap="none" dirty="0" err="1">
                <a:solidFill>
                  <a:schemeClr val="dk1"/>
                </a:solidFill>
                <a:latin typeface="Arial"/>
                <a:ea typeface="Arial"/>
                <a:cs typeface="Arial"/>
                <a:sym typeface="Arial"/>
              </a:rPr>
              <a:t>only</a:t>
            </a:r>
            <a:r>
              <a:rPr lang="it-IT" sz="2000" i="0" u="none" strike="noStrike" cap="none" dirty="0">
                <a:solidFill>
                  <a:schemeClr val="dk1"/>
                </a:solidFill>
                <a:latin typeface="Arial"/>
                <a:ea typeface="Arial"/>
                <a:cs typeface="Arial"/>
                <a:sym typeface="Arial"/>
              </a:rPr>
              <a:t> of </a:t>
            </a:r>
            <a:r>
              <a:rPr lang="it-IT" sz="2000" i="0" u="none" strike="noStrike" cap="none" dirty="0" err="1">
                <a:solidFill>
                  <a:schemeClr val="dk1"/>
                </a:solidFill>
                <a:latin typeface="Arial"/>
                <a:ea typeface="Arial"/>
                <a:cs typeface="Arial"/>
                <a:sym typeface="Arial"/>
              </a:rPr>
              <a:t>pension</a:t>
            </a:r>
            <a:r>
              <a:rPr lang="it-IT" sz="2000" i="0" u="none" strike="noStrike" cap="none" dirty="0">
                <a:solidFill>
                  <a:schemeClr val="dk1"/>
                </a:solidFill>
                <a:latin typeface="Arial"/>
                <a:ea typeface="Arial"/>
                <a:cs typeface="Arial"/>
                <a:sym typeface="Arial"/>
              </a:rPr>
              <a:t> </a:t>
            </a:r>
            <a:r>
              <a:rPr lang="it-IT" sz="2000" i="0" u="none" strike="noStrike" cap="none" dirty="0" err="1">
                <a:solidFill>
                  <a:schemeClr val="dk1"/>
                </a:solidFill>
                <a:latin typeface="Arial"/>
                <a:ea typeface="Arial"/>
                <a:cs typeface="Arial"/>
                <a:sym typeface="Arial"/>
              </a:rPr>
              <a:t>income</a:t>
            </a:r>
            <a:r>
              <a:rPr lang="it-IT" sz="2000" i="0" u="none" strike="noStrike" cap="none" dirty="0">
                <a:solidFill>
                  <a:schemeClr val="dk1"/>
                </a:solidFill>
                <a:latin typeface="Arial"/>
                <a:ea typeface="Arial"/>
                <a:cs typeface="Arial"/>
                <a:sym typeface="Arial"/>
              </a:rPr>
              <a:t> (</a:t>
            </a:r>
            <a:r>
              <a:rPr lang="it-IT" sz="2000" b="1" i="0" u="none" strike="noStrike" cap="none" dirty="0">
                <a:solidFill>
                  <a:schemeClr val="dk1"/>
                </a:solidFill>
                <a:latin typeface="Arial"/>
                <a:ea typeface="Arial"/>
                <a:cs typeface="Arial"/>
                <a:sym typeface="Arial"/>
              </a:rPr>
              <a:t>Full </a:t>
            </a:r>
            <a:r>
              <a:rPr lang="it-IT" sz="2000" b="1" i="0" u="none" strike="noStrike" cap="none" dirty="0" err="1">
                <a:solidFill>
                  <a:schemeClr val="dk1"/>
                </a:solidFill>
                <a:latin typeface="Arial"/>
                <a:ea typeface="Arial"/>
                <a:cs typeface="Arial"/>
                <a:sym typeface="Arial"/>
              </a:rPr>
              <a:t>pension</a:t>
            </a:r>
            <a:r>
              <a:rPr lang="it-IT" sz="2000" i="0" u="none" strike="noStrike" cap="none" dirty="0">
                <a:solidFill>
                  <a:schemeClr val="dk1"/>
                </a:solidFill>
                <a:latin typeface="Arial"/>
                <a:ea typeface="Arial"/>
                <a:cs typeface="Arial"/>
                <a:sym typeface="Arial"/>
              </a:rPr>
              <a:t>)</a:t>
            </a:r>
          </a:p>
          <a:p>
            <a:pPr marR="0" lvl="0" algn="l" rtl="0">
              <a:lnSpc>
                <a:spcPct val="100000"/>
              </a:lnSpc>
              <a:spcBef>
                <a:spcPts val="0"/>
              </a:spcBef>
              <a:spcAft>
                <a:spcPts val="0"/>
              </a:spcAft>
              <a:buClr>
                <a:schemeClr val="dk1"/>
              </a:buClr>
              <a:buSzPts val="1600"/>
            </a:pPr>
            <a:endParaRPr lang="it-IT" sz="2000" dirty="0">
              <a:solidFill>
                <a:schemeClr val="dk1"/>
              </a:solidFill>
            </a:endParaRPr>
          </a:p>
          <a:p>
            <a:pPr marR="0" lvl="0" algn="l" rtl="0">
              <a:lnSpc>
                <a:spcPct val="100000"/>
              </a:lnSpc>
              <a:spcBef>
                <a:spcPts val="0"/>
              </a:spcBef>
              <a:spcAft>
                <a:spcPts val="0"/>
              </a:spcAft>
              <a:buClr>
                <a:schemeClr val="dk1"/>
              </a:buClr>
              <a:buSzPts val="1600"/>
            </a:pPr>
            <a:r>
              <a:rPr lang="it-IT" sz="1800" i="0" u="none" strike="noStrike" cap="none" dirty="0">
                <a:solidFill>
                  <a:schemeClr val="tx1">
                    <a:lumMod val="50000"/>
                    <a:lumOff val="50000"/>
                  </a:schemeClr>
                </a:solidFill>
                <a:latin typeface="Arial"/>
                <a:ea typeface="Arial"/>
                <a:cs typeface="Arial"/>
                <a:sym typeface="Arial"/>
              </a:rPr>
              <a:t>(Carlsson et al. 2012)</a:t>
            </a:r>
            <a:endParaRPr sz="2000" i="0" u="none" strike="noStrike" cap="none" dirty="0">
              <a:solidFill>
                <a:schemeClr val="tx1">
                  <a:lumMod val="50000"/>
                  <a:lumOff val="50000"/>
                </a:schemeClr>
              </a:solidFill>
              <a:latin typeface="Arial"/>
              <a:ea typeface="Arial"/>
              <a:cs typeface="Arial"/>
              <a:sym typeface="Arial"/>
            </a:endParaRPr>
          </a:p>
        </p:txBody>
      </p:sp>
      <p:sp>
        <p:nvSpPr>
          <p:cNvPr id="635" name="Google Shape;635;p15"/>
          <p:cNvSpPr txBox="1"/>
          <p:nvPr/>
        </p:nvSpPr>
        <p:spPr>
          <a:xfrm>
            <a:off x="334964" y="901595"/>
            <a:ext cx="11522074" cy="7921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4180"/>
              </a:buClr>
              <a:buSzPts val="2400"/>
              <a:buFont typeface="Arial"/>
              <a:buNone/>
            </a:pPr>
            <a:r>
              <a:rPr lang="en-GB" sz="2400" b="0" i="0" u="none" strike="noStrike" cap="none" dirty="0">
                <a:solidFill>
                  <a:srgbClr val="004180"/>
                </a:solidFill>
                <a:latin typeface="Arial"/>
                <a:ea typeface="Arial"/>
                <a:cs typeface="Arial"/>
                <a:sym typeface="Arial"/>
              </a:rPr>
              <a:t>Operationalisation of the “pension groups”</a:t>
            </a:r>
            <a:endParaRPr sz="1800" b="0" i="0" u="none" strike="noStrike" cap="none" dirty="0">
              <a:solidFill>
                <a:srgbClr val="004180"/>
              </a:solidFill>
              <a:latin typeface="Arial"/>
              <a:ea typeface="Arial"/>
              <a:cs typeface="Arial"/>
              <a:sym typeface="Arial"/>
            </a:endParaRPr>
          </a:p>
        </p:txBody>
      </p:sp>
      <p:pic>
        <p:nvPicPr>
          <p:cNvPr id="636" name="Google Shape;636;p15" descr="logo +marchio.jpeg"/>
          <p:cNvPicPr preferRelativeResize="0"/>
          <p:nvPr/>
        </p:nvPicPr>
        <p:blipFill rotWithShape="1">
          <a:blip r:embed="rId5">
            <a:alphaModFix/>
          </a:blip>
          <a:srcRect l="12106" r="52070"/>
          <a:stretch/>
        </p:blipFill>
        <p:spPr>
          <a:xfrm>
            <a:off x="10793738" y="6380480"/>
            <a:ext cx="1398262" cy="477520"/>
          </a:xfrm>
          <a:prstGeom prst="rect">
            <a:avLst/>
          </a:prstGeom>
          <a:noFill/>
          <a:ln>
            <a:noFill/>
          </a:ln>
        </p:spPr>
      </p:pic>
      <mc:AlternateContent xmlns:mc="http://schemas.openxmlformats.org/markup-compatibility/2006" xmlns:a14="http://schemas.microsoft.com/office/drawing/2010/main">
        <mc:Choice Requires="a14">
          <p:sp>
            <p:nvSpPr>
              <p:cNvPr id="15" name="TextBox 3">
                <a:extLst>
                  <a:ext uri="{FF2B5EF4-FFF2-40B4-BE49-F238E27FC236}">
                    <a16:creationId xmlns:a16="http://schemas.microsoft.com/office/drawing/2014/main" id="{EAAFC107-6481-40F6-8D89-46F70BB3C178}"/>
                  </a:ext>
                </a:extLst>
              </p:cNvPr>
              <p:cNvSpPr txBox="1"/>
              <p:nvPr/>
            </p:nvSpPr>
            <p:spPr>
              <a:xfrm>
                <a:off x="1733985" y="3097636"/>
                <a:ext cx="8784976" cy="5813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de-DE" sz="2000" b="0" i="0" smtClean="0">
                          <a:latin typeface="Cambria Math" panose="02040503050406030204" pitchFamily="18" charset="0"/>
                        </a:rPr>
                        <m:t>Pension</m:t>
                      </m:r>
                      <m:r>
                        <m:rPr>
                          <m:nor/>
                        </m:rPr>
                        <a:rPr lang="de-DE" sz="2000" b="0" i="0" smtClean="0">
                          <a:latin typeface="Cambria Math" panose="02040503050406030204" pitchFamily="18" charset="0"/>
                        </a:rPr>
                        <m:t> </m:t>
                      </m:r>
                      <m:r>
                        <m:rPr>
                          <m:nor/>
                        </m:rPr>
                        <a:rPr lang="de-DE" sz="2000" b="0" i="0" smtClean="0">
                          <a:latin typeface="Cambria Math" panose="02040503050406030204" pitchFamily="18" charset="0"/>
                        </a:rPr>
                        <m:t>Share</m:t>
                      </m:r>
                      <m:r>
                        <a:rPr lang="de-DE" sz="2000" b="0" i="1" smtClean="0">
                          <a:latin typeface="Cambria Math" panose="02040503050406030204" pitchFamily="18" charset="0"/>
                        </a:rPr>
                        <m:t>=</m:t>
                      </m:r>
                      <m:f>
                        <m:fPr>
                          <m:ctrlPr>
                            <a:rPr lang="de-DE" sz="2000" b="0" i="1" smtClean="0">
                              <a:latin typeface="Cambria Math" panose="02040503050406030204" pitchFamily="18" charset="0"/>
                            </a:rPr>
                          </m:ctrlPr>
                        </m:fPr>
                        <m:num>
                          <m:r>
                            <m:rPr>
                              <m:nor/>
                            </m:rPr>
                            <a:rPr lang="de-DE" sz="2000" i="0">
                              <a:latin typeface="Cambria Math" panose="02040503050406030204" pitchFamily="18" charset="0"/>
                            </a:rPr>
                            <m:t>Pension</m:t>
                          </m:r>
                          <m:r>
                            <m:rPr>
                              <m:nor/>
                            </m:rPr>
                            <a:rPr lang="de-DE" sz="2000" i="0">
                              <a:latin typeface="Cambria Math" panose="02040503050406030204" pitchFamily="18" charset="0"/>
                            </a:rPr>
                            <m:t> </m:t>
                          </m:r>
                          <m:r>
                            <m:rPr>
                              <m:nor/>
                            </m:rPr>
                            <a:rPr lang="de-DE" sz="2000" i="0">
                              <a:latin typeface="Cambria Math" panose="02040503050406030204" pitchFamily="18" charset="0"/>
                            </a:rPr>
                            <m:t>Income</m:t>
                          </m:r>
                        </m:num>
                        <m:den>
                          <m:r>
                            <m:rPr>
                              <m:nor/>
                            </m:rPr>
                            <a:rPr lang="de-DE" sz="2000" b="0" i="0" smtClean="0">
                              <a:latin typeface="Cambria Math" panose="02040503050406030204" pitchFamily="18" charset="0"/>
                            </a:rPr>
                            <m:t>Pension</m:t>
                          </m:r>
                          <m:r>
                            <m:rPr>
                              <m:nor/>
                            </m:rPr>
                            <a:rPr lang="de-DE" sz="2000" b="0" i="0" smtClean="0">
                              <a:latin typeface="Cambria Math" panose="02040503050406030204" pitchFamily="18" charset="0"/>
                            </a:rPr>
                            <m:t> </m:t>
                          </m:r>
                          <m:r>
                            <m:rPr>
                              <m:nor/>
                            </m:rPr>
                            <a:rPr lang="de-DE" sz="2000" b="0" i="0" smtClean="0">
                              <a:latin typeface="Cambria Math" panose="02040503050406030204" pitchFamily="18" charset="0"/>
                            </a:rPr>
                            <m:t>Income</m:t>
                          </m:r>
                          <m:r>
                            <a:rPr lang="de-DE" sz="2000" b="0" i="1" smtClean="0">
                              <a:latin typeface="Cambria Math" panose="02040503050406030204" pitchFamily="18" charset="0"/>
                            </a:rPr>
                            <m:t>+</m:t>
                          </m:r>
                          <m:r>
                            <m:rPr>
                              <m:nor/>
                            </m:rPr>
                            <a:rPr lang="de-DE" sz="2000" b="0" i="0" smtClean="0">
                              <a:latin typeface="Cambria Math" panose="02040503050406030204" pitchFamily="18" charset="0"/>
                            </a:rPr>
                            <m:t>Labour</m:t>
                          </m:r>
                          <m:r>
                            <m:rPr>
                              <m:nor/>
                            </m:rPr>
                            <a:rPr lang="de-DE" sz="2000" b="0" i="0" smtClean="0">
                              <a:latin typeface="Cambria Math" panose="02040503050406030204" pitchFamily="18" charset="0"/>
                            </a:rPr>
                            <m:t> </m:t>
                          </m:r>
                          <m:r>
                            <m:rPr>
                              <m:nor/>
                            </m:rPr>
                            <a:rPr lang="de-DE" sz="2000" b="0" i="0" smtClean="0">
                              <a:latin typeface="Cambria Math" panose="02040503050406030204" pitchFamily="18" charset="0"/>
                            </a:rPr>
                            <m:t>Income</m:t>
                          </m:r>
                          <m:r>
                            <a:rPr lang="de-DE" sz="2000" b="0" i="1" smtClean="0">
                              <a:latin typeface="Cambria Math" panose="02040503050406030204" pitchFamily="18" charset="0"/>
                            </a:rPr>
                            <m:t>+</m:t>
                          </m:r>
                          <m:r>
                            <m:rPr>
                              <m:nor/>
                            </m:rPr>
                            <a:rPr lang="de-DE" sz="2000" b="0" i="0" smtClean="0">
                              <a:latin typeface="Cambria Math" panose="02040503050406030204" pitchFamily="18" charset="0"/>
                            </a:rPr>
                            <m:t>Social</m:t>
                          </m:r>
                          <m:r>
                            <m:rPr>
                              <m:nor/>
                            </m:rPr>
                            <a:rPr lang="de-DE" sz="2000" b="0" i="0" smtClean="0">
                              <a:latin typeface="Cambria Math" panose="02040503050406030204" pitchFamily="18" charset="0"/>
                            </a:rPr>
                            <m:t> </m:t>
                          </m:r>
                          <m:r>
                            <m:rPr>
                              <m:nor/>
                            </m:rPr>
                            <a:rPr lang="de-DE" sz="2000" b="0" i="0" smtClean="0">
                              <a:latin typeface="Cambria Math" panose="02040503050406030204" pitchFamily="18" charset="0"/>
                            </a:rPr>
                            <m:t>Income</m:t>
                          </m:r>
                        </m:den>
                      </m:f>
                    </m:oMath>
                  </m:oMathPara>
                </a14:m>
                <a:endParaRPr lang="en-US" sz="2000" dirty="0"/>
              </a:p>
            </p:txBody>
          </p:sp>
        </mc:Choice>
        <mc:Fallback xmlns="">
          <p:sp>
            <p:nvSpPr>
              <p:cNvPr id="15" name="TextBox 3">
                <a:extLst>
                  <a:ext uri="{FF2B5EF4-FFF2-40B4-BE49-F238E27FC236}">
                    <a16:creationId xmlns:a16="http://schemas.microsoft.com/office/drawing/2014/main" id="{EAAFC107-6481-40F6-8D89-46F70BB3C178}"/>
                  </a:ext>
                </a:extLst>
              </p:cNvPr>
              <p:cNvSpPr txBox="1">
                <a:spLocks noRot="1" noChangeAspect="1" noMove="1" noResize="1" noEditPoints="1" noAdjustHandles="1" noChangeArrowheads="1" noChangeShapeType="1" noTextEdit="1"/>
              </p:cNvSpPr>
              <p:nvPr/>
            </p:nvSpPr>
            <p:spPr>
              <a:xfrm>
                <a:off x="1733985" y="3097636"/>
                <a:ext cx="8784976" cy="581378"/>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34206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15"/>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625" name="Google Shape;625;p15"/>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626" name="Google Shape;626;p15"/>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627" name="Google Shape;627;p15"/>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628" name="Google Shape;628;p15"/>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629" name="Google Shape;629;p15"/>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630" name="Google Shape;630;p15"/>
          <p:cNvSpPr/>
          <p:nvPr/>
        </p:nvSpPr>
        <p:spPr>
          <a:xfrm>
            <a:off x="-33729" y="6200775"/>
            <a:ext cx="12259460" cy="67770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631" name="Google Shape;631;p15"/>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632" name="Google Shape;632;p15"/>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633" name="Google Shape;633;p15"/>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634" name="Google Shape;634;p15"/>
          <p:cNvSpPr txBox="1"/>
          <p:nvPr/>
        </p:nvSpPr>
        <p:spPr>
          <a:xfrm>
            <a:off x="356616" y="1855175"/>
            <a:ext cx="11539714" cy="370866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600"/>
              </a:spcAft>
              <a:buClr>
                <a:srgbClr val="000000"/>
              </a:buClr>
              <a:buSzPts val="1600"/>
              <a:buFontTx/>
              <a:buChar char="-"/>
            </a:pPr>
            <a:r>
              <a:rPr lang="en-GB" sz="2000" b="1" i="0" u="none" strike="noStrike" cap="none" dirty="0">
                <a:solidFill>
                  <a:schemeClr val="dk1"/>
                </a:solidFill>
                <a:latin typeface="Arial"/>
                <a:ea typeface="Arial"/>
                <a:cs typeface="Arial"/>
                <a:sym typeface="Arial"/>
              </a:rPr>
              <a:t>Cox proportional hazard models </a:t>
            </a:r>
            <a:r>
              <a:rPr lang="en-GB" sz="2000" i="0" u="none" strike="noStrike" cap="none" dirty="0">
                <a:solidFill>
                  <a:schemeClr val="dk1"/>
                </a:solidFill>
                <a:latin typeface="Arial"/>
                <a:ea typeface="Arial"/>
                <a:cs typeface="Arial"/>
                <a:sym typeface="Arial"/>
              </a:rPr>
              <a:t>with age as the time-scale stratified by sex</a:t>
            </a:r>
          </a:p>
          <a:p>
            <a:pPr marR="0" lvl="0" algn="l" rtl="0">
              <a:lnSpc>
                <a:spcPct val="100000"/>
              </a:lnSpc>
              <a:spcBef>
                <a:spcPts val="0"/>
              </a:spcBef>
              <a:spcAft>
                <a:spcPts val="600"/>
              </a:spcAft>
              <a:buClr>
                <a:srgbClr val="000000"/>
              </a:buClr>
              <a:buSzPts val="1600"/>
            </a:pPr>
            <a:r>
              <a:rPr lang="en-GB" sz="2000" dirty="0">
                <a:solidFill>
                  <a:schemeClr val="dk1"/>
                </a:solidFill>
                <a:sym typeface="Wingdings" panose="05000000000000000000" pitchFamily="2" charset="2"/>
              </a:rPr>
              <a:t>	</a:t>
            </a:r>
            <a:r>
              <a:rPr lang="en-GB" sz="2000" dirty="0">
                <a:solidFill>
                  <a:schemeClr val="dk1"/>
                </a:solidFill>
              </a:rPr>
              <a:t> </a:t>
            </a:r>
            <a:r>
              <a:rPr lang="en-GB" sz="2000" i="1" u="none" strike="noStrike" cap="none" dirty="0">
                <a:solidFill>
                  <a:schemeClr val="dk1"/>
                </a:solidFill>
                <a:latin typeface="Arial"/>
                <a:ea typeface="Arial"/>
                <a:cs typeface="Arial"/>
                <a:sym typeface="Arial"/>
              </a:rPr>
              <a:t>Sex</a:t>
            </a:r>
            <a:r>
              <a:rPr lang="en-GB" sz="2000" i="0" u="none" strike="noStrike" cap="none" dirty="0">
                <a:solidFill>
                  <a:schemeClr val="dk1"/>
                </a:solidFill>
                <a:latin typeface="Arial"/>
                <a:ea typeface="Arial"/>
                <a:cs typeface="Arial"/>
                <a:sym typeface="Arial"/>
              </a:rPr>
              <a:t> and </a:t>
            </a:r>
            <a:r>
              <a:rPr lang="en-GB" sz="2000" i="1" u="none" strike="noStrike" cap="none" dirty="0">
                <a:solidFill>
                  <a:schemeClr val="dk1"/>
                </a:solidFill>
                <a:latin typeface="Arial"/>
                <a:ea typeface="Arial"/>
                <a:cs typeface="Arial"/>
                <a:sym typeface="Arial"/>
              </a:rPr>
              <a:t>area of origin </a:t>
            </a:r>
            <a:r>
              <a:rPr lang="en-GB" sz="2000" dirty="0">
                <a:solidFill>
                  <a:schemeClr val="dk1"/>
                </a:solidFill>
              </a:rPr>
              <a:t>are time-constant variables; all other independent variables are 	time-varying covariates in the analyses</a:t>
            </a:r>
            <a:endParaRPr lang="en-GB" sz="200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600"/>
              </a:spcAft>
              <a:buClr>
                <a:srgbClr val="000000"/>
              </a:buClr>
              <a:buSzPts val="1600"/>
              <a:buFontTx/>
              <a:buChar char="-"/>
            </a:pPr>
            <a:endParaRPr lang="en-GB" sz="2000" b="1" dirty="0">
              <a:solidFill>
                <a:schemeClr val="dk1"/>
              </a:solidFill>
            </a:endParaRPr>
          </a:p>
          <a:p>
            <a:pPr marL="285750" marR="0" lvl="0" indent="-285750" algn="l" rtl="0">
              <a:lnSpc>
                <a:spcPct val="100000"/>
              </a:lnSpc>
              <a:spcBef>
                <a:spcPts val="0"/>
              </a:spcBef>
              <a:spcAft>
                <a:spcPts val="600"/>
              </a:spcAft>
              <a:buClr>
                <a:srgbClr val="000000"/>
              </a:buClr>
              <a:buSzPts val="1600"/>
              <a:buFontTx/>
              <a:buChar char="-"/>
            </a:pPr>
            <a:endParaRPr lang="en-GB" sz="2000" b="1" dirty="0">
              <a:solidFill>
                <a:schemeClr val="dk1"/>
              </a:solidFill>
            </a:endParaRPr>
          </a:p>
          <a:p>
            <a:pPr marL="285750" marR="0" lvl="0" indent="-285750" algn="l" rtl="0">
              <a:lnSpc>
                <a:spcPct val="100000"/>
              </a:lnSpc>
              <a:spcBef>
                <a:spcPts val="0"/>
              </a:spcBef>
              <a:spcAft>
                <a:spcPts val="600"/>
              </a:spcAft>
              <a:buClr>
                <a:srgbClr val="000000"/>
              </a:buClr>
              <a:buSzPts val="1600"/>
              <a:buFontTx/>
              <a:buChar char="-"/>
            </a:pPr>
            <a:r>
              <a:rPr lang="en-GB" sz="2000" b="1" i="0" u="none" strike="noStrike" cap="none" dirty="0">
                <a:solidFill>
                  <a:schemeClr val="dk1"/>
                </a:solidFill>
                <a:latin typeface="Arial"/>
                <a:ea typeface="Arial"/>
                <a:cs typeface="Arial"/>
                <a:sym typeface="Arial"/>
              </a:rPr>
              <a:t>1</a:t>
            </a:r>
            <a:r>
              <a:rPr lang="en-GB" sz="2000" b="1" i="0" u="none" strike="noStrike" cap="none" baseline="30000" dirty="0">
                <a:solidFill>
                  <a:schemeClr val="dk1"/>
                </a:solidFill>
                <a:latin typeface="Arial"/>
                <a:ea typeface="Arial"/>
                <a:cs typeface="Arial"/>
                <a:sym typeface="Arial"/>
              </a:rPr>
              <a:t>st</a:t>
            </a:r>
            <a:r>
              <a:rPr lang="en-GB" sz="2000" b="1" i="0" u="none" strike="noStrike" cap="none" dirty="0">
                <a:solidFill>
                  <a:schemeClr val="dk1"/>
                </a:solidFill>
                <a:latin typeface="Arial"/>
                <a:ea typeface="Arial"/>
                <a:cs typeface="Arial"/>
                <a:sym typeface="Arial"/>
              </a:rPr>
              <a:t> model: </a:t>
            </a:r>
            <a:r>
              <a:rPr lang="en-GB" sz="2000" i="0" u="none" strike="noStrike" cap="none" dirty="0">
                <a:solidFill>
                  <a:schemeClr val="dk1"/>
                </a:solidFill>
                <a:latin typeface="Arial"/>
                <a:ea typeface="Arial"/>
                <a:cs typeface="Arial"/>
                <a:sym typeface="Arial"/>
              </a:rPr>
              <a:t>the two explicative independent variables of interest (share of pension income in the total income group and area of origin) and all other independent variables</a:t>
            </a:r>
          </a:p>
          <a:p>
            <a:pPr marL="285750" marR="0" lvl="0" indent="-285750" algn="l" rtl="0">
              <a:lnSpc>
                <a:spcPct val="100000"/>
              </a:lnSpc>
              <a:spcBef>
                <a:spcPts val="0"/>
              </a:spcBef>
              <a:spcAft>
                <a:spcPts val="600"/>
              </a:spcAft>
              <a:buClr>
                <a:srgbClr val="000000"/>
              </a:buClr>
              <a:buSzPts val="1600"/>
              <a:buFontTx/>
              <a:buChar char="-"/>
            </a:pPr>
            <a:endParaRPr lang="en-GB" sz="200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600"/>
              </a:spcAft>
              <a:buClr>
                <a:srgbClr val="000000"/>
              </a:buClr>
              <a:buSzPts val="1600"/>
              <a:buFontTx/>
              <a:buChar char="-"/>
            </a:pPr>
            <a:r>
              <a:rPr lang="en-GB" sz="2000" b="1" dirty="0">
                <a:solidFill>
                  <a:schemeClr val="dk1"/>
                </a:solidFill>
              </a:rPr>
              <a:t>2</a:t>
            </a:r>
            <a:r>
              <a:rPr lang="en-GB" sz="2000" b="1" baseline="30000" dirty="0">
                <a:solidFill>
                  <a:schemeClr val="dk1"/>
                </a:solidFill>
              </a:rPr>
              <a:t>nd</a:t>
            </a:r>
            <a:r>
              <a:rPr lang="en-GB" sz="2000" b="1" dirty="0">
                <a:solidFill>
                  <a:schemeClr val="dk1"/>
                </a:solidFill>
              </a:rPr>
              <a:t> model: </a:t>
            </a:r>
            <a:r>
              <a:rPr lang="en-GB" sz="2000" dirty="0">
                <a:solidFill>
                  <a:schemeClr val="dk1"/>
                </a:solidFill>
              </a:rPr>
              <a:t>full interaction between the two explicative variables while controlling for all other independent variables </a:t>
            </a:r>
            <a:endParaRPr lang="en-GB" sz="2000" i="0" u="none" strike="noStrike" cap="none" dirty="0">
              <a:solidFill>
                <a:schemeClr val="dk1"/>
              </a:solidFill>
              <a:latin typeface="Arial"/>
              <a:ea typeface="Arial"/>
              <a:cs typeface="Arial"/>
              <a:sym typeface="Arial"/>
            </a:endParaRPr>
          </a:p>
        </p:txBody>
      </p:sp>
      <p:sp>
        <p:nvSpPr>
          <p:cNvPr id="635" name="Google Shape;635;p15"/>
          <p:cNvSpPr txBox="1"/>
          <p:nvPr/>
        </p:nvSpPr>
        <p:spPr>
          <a:xfrm>
            <a:off x="334964" y="901595"/>
            <a:ext cx="11522074" cy="7921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4180"/>
              </a:buClr>
              <a:buSzPts val="2400"/>
              <a:buFont typeface="Arial"/>
              <a:buNone/>
            </a:pPr>
            <a:r>
              <a:rPr lang="en-GB" sz="2400" b="0" i="0" u="none" strike="noStrike" cap="none" dirty="0">
                <a:solidFill>
                  <a:srgbClr val="004180"/>
                </a:solidFill>
                <a:latin typeface="Arial"/>
                <a:ea typeface="Arial"/>
                <a:cs typeface="Arial"/>
                <a:sym typeface="Arial"/>
              </a:rPr>
              <a:t>Method</a:t>
            </a:r>
            <a:endParaRPr sz="1800" b="0" i="0" u="none" strike="noStrike" cap="none" dirty="0">
              <a:solidFill>
                <a:srgbClr val="004180"/>
              </a:solidFill>
              <a:latin typeface="Arial"/>
              <a:ea typeface="Arial"/>
              <a:cs typeface="Arial"/>
              <a:sym typeface="Arial"/>
            </a:endParaRPr>
          </a:p>
        </p:txBody>
      </p:sp>
      <p:pic>
        <p:nvPicPr>
          <p:cNvPr id="636" name="Google Shape;636;p15" descr="logo +marchio.jpeg"/>
          <p:cNvPicPr preferRelativeResize="0"/>
          <p:nvPr/>
        </p:nvPicPr>
        <p:blipFill rotWithShape="1">
          <a:blip r:embed="rId5">
            <a:alphaModFix/>
          </a:blip>
          <a:srcRect l="12106" r="52070"/>
          <a:stretch/>
        </p:blipFill>
        <p:spPr>
          <a:xfrm>
            <a:off x="10793738" y="6380480"/>
            <a:ext cx="1398262" cy="477520"/>
          </a:xfrm>
          <a:prstGeom prst="rect">
            <a:avLst/>
          </a:prstGeom>
          <a:noFill/>
          <a:ln>
            <a:noFill/>
          </a:ln>
        </p:spPr>
      </p:pic>
    </p:spTree>
    <p:extLst>
      <p:ext uri="{BB962C8B-B14F-4D97-AF65-F5344CB8AC3E}">
        <p14:creationId xmlns:p14="http://schemas.microsoft.com/office/powerpoint/2010/main" val="288360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p18"/>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766" name="Google Shape;766;p18"/>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767" name="Google Shape;767;p18"/>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768" name="Google Shape;768;p18"/>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769" name="Google Shape;769;p18"/>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770" name="Google Shape;770;p18"/>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771" name="Google Shape;771;p18"/>
          <p:cNvSpPr/>
          <p:nvPr/>
        </p:nvSpPr>
        <p:spPr>
          <a:xfrm>
            <a:off x="-33729" y="6245163"/>
            <a:ext cx="12259460" cy="67770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772" name="Google Shape;772;p18"/>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773" name="Google Shape;773;p18"/>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774" name="Google Shape;774;p18"/>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775" name="Google Shape;775;p18"/>
          <p:cNvSpPr txBox="1"/>
          <p:nvPr/>
        </p:nvSpPr>
        <p:spPr>
          <a:xfrm>
            <a:off x="334964" y="678075"/>
            <a:ext cx="11522074" cy="7921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4180"/>
              </a:buClr>
              <a:buSzPts val="2400"/>
              <a:buFont typeface="Arial"/>
              <a:buNone/>
            </a:pPr>
            <a:r>
              <a:rPr lang="en-GB" sz="2400" b="0" i="0" u="none" strike="noStrike" cap="none" dirty="0">
                <a:solidFill>
                  <a:srgbClr val="004180"/>
                </a:solidFill>
                <a:latin typeface="Arial"/>
                <a:ea typeface="Arial"/>
                <a:cs typeface="Arial"/>
                <a:sym typeface="Arial"/>
              </a:rPr>
              <a:t>Results</a:t>
            </a:r>
            <a:endParaRPr sz="1800" b="0" i="0" u="none" strike="noStrike" cap="none" dirty="0">
              <a:solidFill>
                <a:srgbClr val="004180"/>
              </a:solidFill>
              <a:latin typeface="Arial"/>
              <a:ea typeface="Arial"/>
              <a:cs typeface="Arial"/>
              <a:sym typeface="Arial"/>
            </a:endParaRPr>
          </a:p>
        </p:txBody>
      </p:sp>
      <p:pic>
        <p:nvPicPr>
          <p:cNvPr id="780" name="Google Shape;780;p18" descr="logo +marchio.jpeg"/>
          <p:cNvPicPr preferRelativeResize="0"/>
          <p:nvPr/>
        </p:nvPicPr>
        <p:blipFill rotWithShape="1">
          <a:blip r:embed="rId5">
            <a:alphaModFix/>
          </a:blip>
          <a:srcRect l="12106" r="52070"/>
          <a:stretch/>
        </p:blipFill>
        <p:spPr>
          <a:xfrm>
            <a:off x="10793738" y="6380480"/>
            <a:ext cx="1398262" cy="477520"/>
          </a:xfrm>
          <a:prstGeom prst="rect">
            <a:avLst/>
          </a:prstGeom>
          <a:noFill/>
          <a:ln>
            <a:noFill/>
          </a:ln>
        </p:spPr>
      </p:pic>
      <p:pic>
        <p:nvPicPr>
          <p:cNvPr id="3" name="Immagine 2">
            <a:extLst>
              <a:ext uri="{FF2B5EF4-FFF2-40B4-BE49-F238E27FC236}">
                <a16:creationId xmlns:a16="http://schemas.microsoft.com/office/drawing/2014/main" id="{34867B5E-DAE6-4D0F-A5AE-0A3CCABEA053}"/>
              </a:ext>
            </a:extLst>
          </p:cNvPr>
          <p:cNvPicPr>
            <a:picLocks noChangeAspect="1"/>
          </p:cNvPicPr>
          <p:nvPr/>
        </p:nvPicPr>
        <p:blipFill rotWithShape="1">
          <a:blip r:embed="rId6"/>
          <a:srcRect l="3485" t="3686" r="2616" b="3686"/>
          <a:stretch/>
        </p:blipFill>
        <p:spPr>
          <a:xfrm>
            <a:off x="1614156" y="1373142"/>
            <a:ext cx="8963687" cy="53284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p18"/>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766" name="Google Shape;766;p18"/>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767" name="Google Shape;767;p18"/>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768" name="Google Shape;768;p18"/>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769" name="Google Shape;769;p18"/>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770" name="Google Shape;770;p18"/>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771" name="Google Shape;771;p18"/>
          <p:cNvSpPr/>
          <p:nvPr/>
        </p:nvSpPr>
        <p:spPr>
          <a:xfrm>
            <a:off x="-33729" y="6245163"/>
            <a:ext cx="12259460" cy="67770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772" name="Google Shape;772;p18"/>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773" name="Google Shape;773;p18"/>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774" name="Google Shape;774;p18"/>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775" name="Google Shape;775;p18"/>
          <p:cNvSpPr txBox="1"/>
          <p:nvPr/>
        </p:nvSpPr>
        <p:spPr>
          <a:xfrm>
            <a:off x="334964" y="863815"/>
            <a:ext cx="11522074" cy="7921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4180"/>
              </a:buClr>
              <a:buSzPts val="2400"/>
              <a:buFont typeface="Arial"/>
              <a:buNone/>
            </a:pPr>
            <a:r>
              <a:rPr lang="en-GB" sz="2400" b="0" i="0" u="none" strike="noStrike" cap="none" dirty="0">
                <a:solidFill>
                  <a:srgbClr val="004180"/>
                </a:solidFill>
                <a:latin typeface="Arial"/>
                <a:ea typeface="Arial"/>
                <a:cs typeface="Arial"/>
                <a:sym typeface="Arial"/>
              </a:rPr>
              <a:t>Predicted risk of dying (Men)</a:t>
            </a:r>
            <a:endParaRPr sz="1800" b="0" i="0" u="none" strike="noStrike" cap="none" dirty="0">
              <a:solidFill>
                <a:srgbClr val="004180"/>
              </a:solidFill>
              <a:latin typeface="Arial"/>
              <a:ea typeface="Arial"/>
              <a:cs typeface="Arial"/>
              <a:sym typeface="Arial"/>
            </a:endParaRPr>
          </a:p>
        </p:txBody>
      </p:sp>
      <p:pic>
        <p:nvPicPr>
          <p:cNvPr id="780" name="Google Shape;780;p18" descr="logo +marchio.jpeg"/>
          <p:cNvPicPr preferRelativeResize="0"/>
          <p:nvPr/>
        </p:nvPicPr>
        <p:blipFill rotWithShape="1">
          <a:blip r:embed="rId5">
            <a:alphaModFix/>
          </a:blip>
          <a:srcRect l="12106" r="52070"/>
          <a:stretch/>
        </p:blipFill>
        <p:spPr>
          <a:xfrm>
            <a:off x="10793738" y="6380480"/>
            <a:ext cx="1398262" cy="477520"/>
          </a:xfrm>
          <a:prstGeom prst="rect">
            <a:avLst/>
          </a:prstGeom>
          <a:noFill/>
          <a:ln>
            <a:noFill/>
          </a:ln>
        </p:spPr>
      </p:pic>
      <p:graphicFrame>
        <p:nvGraphicFramePr>
          <p:cNvPr id="15" name="Grafico 14">
            <a:extLst>
              <a:ext uri="{FF2B5EF4-FFF2-40B4-BE49-F238E27FC236}">
                <a16:creationId xmlns:a16="http://schemas.microsoft.com/office/drawing/2014/main" id="{13CFC51E-A4D3-48A1-8D0E-3C28E482EE5C}"/>
              </a:ext>
            </a:extLst>
          </p:cNvPr>
          <p:cNvGraphicFramePr>
            <a:graphicFrameLocks noChangeAspect="1"/>
          </p:cNvGraphicFramePr>
          <p:nvPr>
            <p:extLst>
              <p:ext uri="{D42A27DB-BD31-4B8C-83A1-F6EECF244321}">
                <p14:modId xmlns:p14="http://schemas.microsoft.com/office/powerpoint/2010/main" val="236747766"/>
              </p:ext>
            </p:extLst>
          </p:nvPr>
        </p:nvGraphicFramePr>
        <p:xfrm>
          <a:off x="2033135" y="1793971"/>
          <a:ext cx="7061652" cy="4200213"/>
        </p:xfrm>
        <a:graphic>
          <a:graphicData uri="http://schemas.openxmlformats.org/drawingml/2006/chart">
            <c:chart xmlns:c="http://schemas.openxmlformats.org/drawingml/2006/chart" xmlns:r="http://schemas.openxmlformats.org/officeDocument/2006/relationships" r:id="rId6"/>
          </a:graphicData>
        </a:graphic>
      </p:graphicFrame>
      <p:sp>
        <p:nvSpPr>
          <p:cNvPr id="2" name="CasellaDiTesto 1">
            <a:extLst>
              <a:ext uri="{FF2B5EF4-FFF2-40B4-BE49-F238E27FC236}">
                <a16:creationId xmlns:a16="http://schemas.microsoft.com/office/drawing/2014/main" id="{18EDED4E-C4B4-4B8E-A5C4-D7565C96936B}"/>
              </a:ext>
            </a:extLst>
          </p:cNvPr>
          <p:cNvSpPr txBox="1"/>
          <p:nvPr/>
        </p:nvSpPr>
        <p:spPr>
          <a:xfrm>
            <a:off x="2033135" y="5973434"/>
            <a:ext cx="5034991" cy="246221"/>
          </a:xfrm>
          <a:prstGeom prst="rect">
            <a:avLst/>
          </a:prstGeom>
          <a:noFill/>
        </p:spPr>
        <p:txBody>
          <a:bodyPr wrap="square" rtlCol="0">
            <a:spAutoFit/>
          </a:bodyPr>
          <a:lstStyle/>
          <a:p>
            <a:r>
              <a:rPr lang="it-IT" sz="1000" dirty="0"/>
              <a:t>The model </a:t>
            </a:r>
            <a:r>
              <a:rPr lang="it-IT" sz="1000" dirty="0" err="1"/>
              <a:t>also</a:t>
            </a:r>
            <a:r>
              <a:rPr lang="it-IT" sz="1000" dirty="0"/>
              <a:t> controls for: </a:t>
            </a:r>
            <a:r>
              <a:rPr lang="it-IT" sz="1000" dirty="0" err="1"/>
              <a:t>education</a:t>
            </a:r>
            <a:r>
              <a:rPr lang="it-IT" sz="1000" dirty="0"/>
              <a:t> and </a:t>
            </a:r>
            <a:r>
              <a:rPr lang="it-IT" sz="1000" dirty="0" err="1"/>
              <a:t>marital</a:t>
            </a:r>
            <a:r>
              <a:rPr lang="it-IT" sz="1000" dirty="0"/>
              <a:t> status</a:t>
            </a:r>
            <a:endParaRPr lang="en-GB" sz="1000" dirty="0"/>
          </a:p>
        </p:txBody>
      </p:sp>
    </p:spTree>
    <p:extLst>
      <p:ext uri="{BB962C8B-B14F-4D97-AF65-F5344CB8AC3E}">
        <p14:creationId xmlns:p14="http://schemas.microsoft.com/office/powerpoint/2010/main" val="45577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p18"/>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766" name="Google Shape;766;p18"/>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767" name="Google Shape;767;p18"/>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768" name="Google Shape;768;p18"/>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769" name="Google Shape;769;p18"/>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770" name="Google Shape;770;p18"/>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771" name="Google Shape;771;p18"/>
          <p:cNvSpPr/>
          <p:nvPr/>
        </p:nvSpPr>
        <p:spPr>
          <a:xfrm>
            <a:off x="-33729" y="6245163"/>
            <a:ext cx="12259460" cy="67770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772" name="Google Shape;772;p18"/>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773" name="Google Shape;773;p18"/>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774" name="Google Shape;774;p18"/>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775" name="Google Shape;775;p18"/>
          <p:cNvSpPr txBox="1"/>
          <p:nvPr/>
        </p:nvSpPr>
        <p:spPr>
          <a:xfrm>
            <a:off x="334964" y="863815"/>
            <a:ext cx="11522074" cy="7921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4180"/>
              </a:buClr>
              <a:buSzPts val="2400"/>
              <a:buFont typeface="Arial"/>
              <a:buNone/>
            </a:pPr>
            <a:r>
              <a:rPr lang="en-GB" sz="2400" b="0" i="0" u="none" strike="noStrike" cap="none" dirty="0">
                <a:solidFill>
                  <a:srgbClr val="004180"/>
                </a:solidFill>
                <a:latin typeface="Arial"/>
                <a:ea typeface="Arial"/>
                <a:cs typeface="Arial"/>
                <a:sym typeface="Arial"/>
              </a:rPr>
              <a:t>Predicted risk of dying (Women)</a:t>
            </a:r>
            <a:endParaRPr sz="1800" b="0" i="0" u="none" strike="noStrike" cap="none" dirty="0">
              <a:solidFill>
                <a:srgbClr val="004180"/>
              </a:solidFill>
              <a:latin typeface="Arial"/>
              <a:ea typeface="Arial"/>
              <a:cs typeface="Arial"/>
              <a:sym typeface="Arial"/>
            </a:endParaRPr>
          </a:p>
        </p:txBody>
      </p:sp>
      <p:pic>
        <p:nvPicPr>
          <p:cNvPr id="780" name="Google Shape;780;p18" descr="logo +marchio.jpeg"/>
          <p:cNvPicPr preferRelativeResize="0"/>
          <p:nvPr/>
        </p:nvPicPr>
        <p:blipFill rotWithShape="1">
          <a:blip r:embed="rId5">
            <a:alphaModFix/>
          </a:blip>
          <a:srcRect l="12106" r="52070"/>
          <a:stretch/>
        </p:blipFill>
        <p:spPr>
          <a:xfrm>
            <a:off x="10793738" y="6380480"/>
            <a:ext cx="1398262" cy="477520"/>
          </a:xfrm>
          <a:prstGeom prst="rect">
            <a:avLst/>
          </a:prstGeom>
          <a:noFill/>
          <a:ln>
            <a:noFill/>
          </a:ln>
        </p:spPr>
      </p:pic>
      <p:graphicFrame>
        <p:nvGraphicFramePr>
          <p:cNvPr id="17" name="Grafico 16">
            <a:extLst>
              <a:ext uri="{FF2B5EF4-FFF2-40B4-BE49-F238E27FC236}">
                <a16:creationId xmlns:a16="http://schemas.microsoft.com/office/drawing/2014/main" id="{FE18DE18-ACB5-4DF5-A134-145F22986C6C}"/>
              </a:ext>
            </a:extLst>
          </p:cNvPr>
          <p:cNvGraphicFramePr>
            <a:graphicFrameLocks noChangeAspect="1"/>
          </p:cNvGraphicFramePr>
          <p:nvPr>
            <p:extLst>
              <p:ext uri="{D42A27DB-BD31-4B8C-83A1-F6EECF244321}">
                <p14:modId xmlns:p14="http://schemas.microsoft.com/office/powerpoint/2010/main" val="221920589"/>
              </p:ext>
            </p:extLst>
          </p:nvPr>
        </p:nvGraphicFramePr>
        <p:xfrm>
          <a:off x="2033135" y="1793971"/>
          <a:ext cx="7076350" cy="4201200"/>
        </p:xfrm>
        <a:graphic>
          <a:graphicData uri="http://schemas.openxmlformats.org/drawingml/2006/chart">
            <c:chart xmlns:c="http://schemas.openxmlformats.org/drawingml/2006/chart" xmlns:r="http://schemas.openxmlformats.org/officeDocument/2006/relationships" r:id="rId6"/>
          </a:graphicData>
        </a:graphic>
      </p:graphicFrame>
      <p:sp>
        <p:nvSpPr>
          <p:cNvPr id="18" name="CasellaDiTesto 17">
            <a:extLst>
              <a:ext uri="{FF2B5EF4-FFF2-40B4-BE49-F238E27FC236}">
                <a16:creationId xmlns:a16="http://schemas.microsoft.com/office/drawing/2014/main" id="{65E09114-CA15-43FF-AB5E-B232B1055E99}"/>
              </a:ext>
            </a:extLst>
          </p:cNvPr>
          <p:cNvSpPr txBox="1"/>
          <p:nvPr/>
        </p:nvSpPr>
        <p:spPr>
          <a:xfrm>
            <a:off x="2033135" y="5973434"/>
            <a:ext cx="5034991" cy="246221"/>
          </a:xfrm>
          <a:prstGeom prst="rect">
            <a:avLst/>
          </a:prstGeom>
          <a:noFill/>
        </p:spPr>
        <p:txBody>
          <a:bodyPr wrap="square" rtlCol="0">
            <a:spAutoFit/>
          </a:bodyPr>
          <a:lstStyle/>
          <a:p>
            <a:r>
              <a:rPr lang="it-IT" sz="1000" dirty="0"/>
              <a:t>The model </a:t>
            </a:r>
            <a:r>
              <a:rPr lang="it-IT" sz="1000" dirty="0" err="1"/>
              <a:t>also</a:t>
            </a:r>
            <a:r>
              <a:rPr lang="it-IT" sz="1000" dirty="0"/>
              <a:t> controls for: </a:t>
            </a:r>
            <a:r>
              <a:rPr lang="it-IT" sz="1000" dirty="0" err="1"/>
              <a:t>education</a:t>
            </a:r>
            <a:r>
              <a:rPr lang="it-IT" sz="1000" dirty="0"/>
              <a:t> and </a:t>
            </a:r>
            <a:r>
              <a:rPr lang="it-IT" sz="1000" dirty="0" err="1"/>
              <a:t>marital</a:t>
            </a:r>
            <a:r>
              <a:rPr lang="it-IT" sz="1000" dirty="0"/>
              <a:t> status</a:t>
            </a:r>
            <a:endParaRPr lang="en-GB" sz="1000" dirty="0"/>
          </a:p>
        </p:txBody>
      </p:sp>
    </p:spTree>
    <p:extLst>
      <p:ext uri="{BB962C8B-B14F-4D97-AF65-F5344CB8AC3E}">
        <p14:creationId xmlns:p14="http://schemas.microsoft.com/office/powerpoint/2010/main" val="2049306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pic>
        <p:nvPicPr>
          <p:cNvPr id="1170" name="Google Shape;1170;p22"/>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1171" name="Google Shape;1171;p22"/>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1172" name="Google Shape;1172;p22"/>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1173" name="Google Shape;1173;p22"/>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1174" name="Google Shape;1174;p22"/>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1175" name="Google Shape;1175;p22"/>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1176" name="Google Shape;1176;p22"/>
          <p:cNvSpPr/>
          <p:nvPr/>
        </p:nvSpPr>
        <p:spPr>
          <a:xfrm>
            <a:off x="-33729" y="6200775"/>
            <a:ext cx="12259460" cy="67770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77" name="Google Shape;1177;p22"/>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1178" name="Google Shape;1178;p22"/>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1179" name="Google Shape;1179;p22"/>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1180" name="Google Shape;1180;p22"/>
          <p:cNvSpPr txBox="1"/>
          <p:nvPr/>
        </p:nvSpPr>
        <p:spPr>
          <a:xfrm>
            <a:off x="345161" y="2151747"/>
            <a:ext cx="11539714" cy="3847167"/>
          </a:xfrm>
          <a:prstGeom prst="rect">
            <a:avLst/>
          </a:prstGeom>
          <a:noFill/>
          <a:ln>
            <a:noFill/>
          </a:ln>
        </p:spPr>
        <p:txBody>
          <a:bodyPr spcFirstLastPara="1" wrap="square" lIns="91425" tIns="45700" rIns="91425" bIns="45700" anchor="t" anchorCtr="0">
            <a:spAutoFit/>
          </a:bodyPr>
          <a:lstStyle/>
          <a:p>
            <a:pPr marL="285750" marR="0" lvl="0" indent="-285750" rtl="0">
              <a:lnSpc>
                <a:spcPct val="100000"/>
              </a:lnSpc>
              <a:spcBef>
                <a:spcPts val="0"/>
              </a:spcBef>
              <a:spcAft>
                <a:spcPts val="0"/>
              </a:spcAft>
              <a:buClr>
                <a:schemeClr val="dk1"/>
              </a:buClr>
              <a:buSzPts val="1800"/>
              <a:buFont typeface="Arial" panose="020B0604020202020204" pitchFamily="34" charset="0"/>
              <a:buChar char="•"/>
            </a:pPr>
            <a:r>
              <a:rPr lang="en-GB" sz="2000" dirty="0"/>
              <a:t>Those with </a:t>
            </a:r>
            <a:r>
              <a:rPr lang="en-GB" sz="2000" b="1" dirty="0"/>
              <a:t>full pension </a:t>
            </a:r>
            <a:r>
              <a:rPr lang="en-GB" sz="2000" dirty="0"/>
              <a:t>experience the </a:t>
            </a:r>
            <a:r>
              <a:rPr lang="en-GB" sz="2000" b="1" dirty="0"/>
              <a:t>highest mortality </a:t>
            </a:r>
            <a:r>
              <a:rPr lang="en-GB" sz="2000" dirty="0"/>
              <a:t>among pension groups</a:t>
            </a:r>
          </a:p>
          <a:p>
            <a:pPr marL="285750" marR="0" lvl="0" indent="-285750" rtl="0">
              <a:lnSpc>
                <a:spcPct val="100000"/>
              </a:lnSpc>
              <a:spcBef>
                <a:spcPts val="0"/>
              </a:spcBef>
              <a:spcAft>
                <a:spcPts val="0"/>
              </a:spcAft>
              <a:buClr>
                <a:schemeClr val="dk1"/>
              </a:buClr>
              <a:buSzPts val="1800"/>
              <a:buFont typeface="Arial" panose="020B0604020202020204" pitchFamily="34" charset="0"/>
              <a:buChar char="•"/>
            </a:pPr>
            <a:r>
              <a:rPr lang="en-GB" sz="2000" b="1" dirty="0"/>
              <a:t>Working longer or Partial retirement is advantageous </a:t>
            </a:r>
            <a:r>
              <a:rPr lang="en-GB" sz="2000" dirty="0"/>
              <a:t>similarly for both men and women: </a:t>
            </a:r>
            <a:r>
              <a:rPr lang="en-GB" sz="1800" b="1" i="1" dirty="0"/>
              <a:t>e</a:t>
            </a:r>
            <a:r>
              <a:rPr lang="en-GB" sz="1800" b="1" i="1" dirty="0">
                <a:solidFill>
                  <a:schemeClr val="dk1"/>
                </a:solidFill>
              </a:rPr>
              <a:t>xtended labour market participation </a:t>
            </a:r>
            <a:r>
              <a:rPr lang="en-GB" sz="1800" i="1" dirty="0">
                <a:solidFill>
                  <a:schemeClr val="dk1"/>
                </a:solidFill>
              </a:rPr>
              <a:t>could provide health benefits </a:t>
            </a:r>
            <a:r>
              <a:rPr lang="en-GB" sz="1600" i="1" dirty="0">
                <a:solidFill>
                  <a:schemeClr val="tx1">
                    <a:lumMod val="50000"/>
                    <a:lumOff val="50000"/>
                  </a:schemeClr>
                </a:solidFill>
              </a:rPr>
              <a:t>(</a:t>
            </a:r>
            <a:r>
              <a:rPr lang="en-GB" sz="1600" i="1" dirty="0" err="1">
                <a:solidFill>
                  <a:schemeClr val="tx1">
                    <a:lumMod val="50000"/>
                    <a:lumOff val="50000"/>
                  </a:schemeClr>
                </a:solidFill>
              </a:rPr>
              <a:t>Oshio</a:t>
            </a:r>
            <a:r>
              <a:rPr lang="en-GB" sz="1600" i="1" dirty="0">
                <a:solidFill>
                  <a:schemeClr val="tx1">
                    <a:lumMod val="50000"/>
                    <a:lumOff val="50000"/>
                  </a:schemeClr>
                </a:solidFill>
              </a:rPr>
              <a:t> &amp; </a:t>
            </a:r>
            <a:r>
              <a:rPr lang="en-GB" sz="1600" i="1" dirty="0" err="1">
                <a:solidFill>
                  <a:schemeClr val="tx1">
                    <a:lumMod val="50000"/>
                    <a:lumOff val="50000"/>
                  </a:schemeClr>
                </a:solidFill>
              </a:rPr>
              <a:t>Shimizutani</a:t>
            </a:r>
            <a:r>
              <a:rPr lang="en-GB" sz="1600" i="1" dirty="0">
                <a:solidFill>
                  <a:schemeClr val="tx1">
                    <a:lumMod val="50000"/>
                    <a:lumOff val="50000"/>
                  </a:schemeClr>
                </a:solidFill>
              </a:rPr>
              <a:t> 2023; Welsh et al. 2016)</a:t>
            </a:r>
            <a:endParaRPr lang="en-GB" sz="1800" i="1" dirty="0"/>
          </a:p>
          <a:p>
            <a:pPr marL="285750" marR="0" lvl="0" indent="-285750" rtl="0">
              <a:lnSpc>
                <a:spcPct val="100000"/>
              </a:lnSpc>
              <a:spcBef>
                <a:spcPts val="0"/>
              </a:spcBef>
              <a:spcAft>
                <a:spcPts val="0"/>
              </a:spcAft>
              <a:buClr>
                <a:schemeClr val="dk1"/>
              </a:buClr>
              <a:buSzPts val="1800"/>
              <a:buFont typeface="Arial" panose="020B0604020202020204" pitchFamily="34" charset="0"/>
              <a:buChar char="•"/>
            </a:pPr>
            <a:endParaRPr sz="2000" dirty="0"/>
          </a:p>
          <a:p>
            <a:pPr marL="342900" marR="0" lvl="1" indent="-342900" rtl="0">
              <a:lnSpc>
                <a:spcPct val="100000"/>
              </a:lnSpc>
              <a:spcBef>
                <a:spcPts val="0"/>
              </a:spcBef>
              <a:spcAft>
                <a:spcPts val="0"/>
              </a:spcAft>
              <a:buFont typeface="Arial" panose="020B0604020202020204" pitchFamily="34" charset="0"/>
              <a:buChar char="•"/>
            </a:pPr>
            <a:r>
              <a:rPr lang="en-GB" sz="2000" b="0" i="0" u="none" strike="noStrike" cap="none" dirty="0">
                <a:solidFill>
                  <a:schemeClr val="dk1"/>
                </a:solidFill>
                <a:latin typeface="Arial"/>
                <a:ea typeface="Arial"/>
                <a:cs typeface="Arial"/>
                <a:sym typeface="Arial"/>
              </a:rPr>
              <a:t>Swedish migrant mortality patterns in lin</a:t>
            </a:r>
            <a:r>
              <a:rPr lang="en-GB" sz="2000" dirty="0">
                <a:solidFill>
                  <a:schemeClr val="dk1"/>
                </a:solidFill>
              </a:rPr>
              <a:t>e with previous studies</a:t>
            </a:r>
            <a:r>
              <a:rPr lang="en-GB" sz="2000" b="0" i="0" u="none" strike="noStrike" cap="none" dirty="0">
                <a:solidFill>
                  <a:schemeClr val="dk1"/>
                </a:solidFill>
                <a:latin typeface="Arial"/>
                <a:ea typeface="Arial"/>
                <a:cs typeface="Arial"/>
                <a:sym typeface="Arial"/>
              </a:rPr>
              <a:t> </a:t>
            </a:r>
            <a:r>
              <a:rPr lang="en-GB" sz="1800" b="0" i="0" u="none" strike="noStrike" cap="none" dirty="0">
                <a:solidFill>
                  <a:schemeClr val="tx1">
                    <a:lumMod val="50000"/>
                    <a:lumOff val="50000"/>
                  </a:schemeClr>
                </a:solidFill>
                <a:latin typeface="Arial"/>
                <a:ea typeface="Arial"/>
                <a:cs typeface="Arial"/>
                <a:sym typeface="Arial"/>
              </a:rPr>
              <a:t>(e.g. Callaway et al. 2024; Wallace &amp; </a:t>
            </a:r>
            <a:r>
              <a:rPr lang="en-GB" sz="1800" b="0" i="0" u="none" strike="noStrike" cap="none" dirty="0" err="1">
                <a:solidFill>
                  <a:schemeClr val="tx1">
                    <a:lumMod val="50000"/>
                    <a:lumOff val="50000"/>
                  </a:schemeClr>
                </a:solidFill>
                <a:latin typeface="Arial"/>
                <a:ea typeface="Arial"/>
                <a:cs typeface="Arial"/>
                <a:sym typeface="Arial"/>
              </a:rPr>
              <a:t>Drefahl</a:t>
            </a:r>
            <a:r>
              <a:rPr lang="en-GB" sz="1800" b="0" i="0" u="none" strike="noStrike" cap="none" dirty="0">
                <a:solidFill>
                  <a:schemeClr val="tx1">
                    <a:lumMod val="50000"/>
                    <a:lumOff val="50000"/>
                  </a:schemeClr>
                </a:solidFill>
                <a:latin typeface="Arial"/>
                <a:ea typeface="Arial"/>
                <a:cs typeface="Arial"/>
                <a:sym typeface="Arial"/>
              </a:rPr>
              <a:t> 2024)</a:t>
            </a:r>
            <a:r>
              <a:rPr lang="en-GB" sz="1800" b="0" i="0" u="none" strike="noStrike" cap="none" dirty="0">
                <a:solidFill>
                  <a:schemeClr val="dk1"/>
                </a:solidFill>
                <a:latin typeface="Arial"/>
                <a:ea typeface="Arial"/>
                <a:cs typeface="Arial"/>
                <a:sym typeface="Arial"/>
              </a:rPr>
              <a:t> </a:t>
            </a:r>
          </a:p>
          <a:p>
            <a:pPr marR="0" lvl="1" rtl="0">
              <a:lnSpc>
                <a:spcPct val="100000"/>
              </a:lnSpc>
              <a:spcBef>
                <a:spcPts val="0"/>
              </a:spcBef>
              <a:spcAft>
                <a:spcPts val="0"/>
              </a:spcAft>
            </a:pPr>
            <a:r>
              <a:rPr lang="en-GB" sz="1800" dirty="0">
                <a:solidFill>
                  <a:schemeClr val="dk1"/>
                </a:solidFill>
              </a:rPr>
              <a:t>	</a:t>
            </a:r>
            <a:r>
              <a:rPr lang="en-GB" sz="2000" b="0" i="0" u="none" strike="noStrike" cap="none" dirty="0">
                <a:solidFill>
                  <a:schemeClr val="dk1"/>
                </a:solidFill>
                <a:latin typeface="Arial"/>
                <a:ea typeface="Arial"/>
                <a:cs typeface="Arial"/>
                <a:sym typeface="Arial"/>
              </a:rPr>
              <a:t> </a:t>
            </a:r>
            <a:r>
              <a:rPr lang="en-GB" sz="2000" b="0" i="0" u="none" strike="noStrike" cap="none" dirty="0">
                <a:solidFill>
                  <a:schemeClr val="dk1"/>
                </a:solidFill>
                <a:latin typeface="Arial"/>
                <a:ea typeface="Arial"/>
                <a:cs typeface="Arial"/>
                <a:sym typeface="Wingdings" panose="05000000000000000000" pitchFamily="2" charset="2"/>
              </a:rPr>
              <a:t> </a:t>
            </a:r>
            <a:r>
              <a:rPr lang="en-GB" sz="2000" b="1" i="0" u="none" strike="noStrike" cap="none" dirty="0">
                <a:solidFill>
                  <a:schemeClr val="dk1"/>
                </a:solidFill>
                <a:latin typeface="Arial"/>
                <a:ea typeface="Arial"/>
                <a:cs typeface="Arial"/>
                <a:sym typeface="Arial"/>
              </a:rPr>
              <a:t>higher mortality </a:t>
            </a:r>
            <a:r>
              <a:rPr lang="en-GB" sz="2000" b="0" i="0" u="none" strike="noStrike" cap="none" dirty="0">
                <a:solidFill>
                  <a:schemeClr val="dk1"/>
                </a:solidFill>
                <a:latin typeface="Arial"/>
                <a:ea typeface="Arial"/>
                <a:cs typeface="Arial"/>
                <a:sym typeface="Arial"/>
              </a:rPr>
              <a:t>especially among </a:t>
            </a:r>
            <a:r>
              <a:rPr lang="en-GB" sz="2000" b="1" i="0" u="none" strike="noStrike" cap="none" dirty="0">
                <a:solidFill>
                  <a:schemeClr val="dk1"/>
                </a:solidFill>
                <a:latin typeface="Arial"/>
                <a:ea typeface="Arial"/>
                <a:cs typeface="Arial"/>
                <a:sym typeface="Arial"/>
              </a:rPr>
              <a:t>men from HIC</a:t>
            </a:r>
            <a:r>
              <a:rPr lang="en-GB" sz="2000" b="0" i="0" u="none" strike="noStrike" cap="none" dirty="0">
                <a:solidFill>
                  <a:schemeClr val="dk1"/>
                </a:solidFill>
                <a:latin typeface="Arial"/>
                <a:ea typeface="Arial"/>
                <a:cs typeface="Arial"/>
                <a:sym typeface="Arial"/>
              </a:rPr>
              <a:t> : </a:t>
            </a:r>
            <a:r>
              <a:rPr lang="en-GB" sz="1800" i="1" dirty="0">
                <a:solidFill>
                  <a:schemeClr val="tx1"/>
                </a:solidFill>
              </a:rPr>
              <a:t>the mortality disadvantage of the 	Finnish-born population in Sweden </a:t>
            </a:r>
            <a:r>
              <a:rPr lang="en-GB" sz="1600" i="1" dirty="0">
                <a:solidFill>
                  <a:schemeClr val="tx1">
                    <a:lumMod val="50000"/>
                    <a:lumOff val="50000"/>
                  </a:schemeClr>
                </a:solidFill>
              </a:rPr>
              <a:t>(</a:t>
            </a:r>
            <a:r>
              <a:rPr lang="en-GB" sz="1600" i="1" dirty="0" err="1">
                <a:solidFill>
                  <a:schemeClr val="tx1">
                    <a:lumMod val="50000"/>
                    <a:lumOff val="50000"/>
                  </a:schemeClr>
                </a:solidFill>
              </a:rPr>
              <a:t>Honkaniemi</a:t>
            </a:r>
            <a:r>
              <a:rPr lang="en-GB" sz="1600" i="1" dirty="0">
                <a:solidFill>
                  <a:schemeClr val="tx1">
                    <a:lumMod val="50000"/>
                    <a:lumOff val="50000"/>
                  </a:schemeClr>
                </a:solidFill>
              </a:rPr>
              <a:t> et al. 2017)</a:t>
            </a:r>
            <a:endParaRPr lang="en-GB" sz="1800" i="1" dirty="0">
              <a:solidFill>
                <a:schemeClr val="tx1">
                  <a:lumMod val="50000"/>
                  <a:lumOff val="50000"/>
                </a:schemeClr>
              </a:solidFill>
            </a:endParaRPr>
          </a:p>
          <a:p>
            <a:pPr marR="0" lvl="1" rtl="0">
              <a:lnSpc>
                <a:spcPct val="100000"/>
              </a:lnSpc>
              <a:spcBef>
                <a:spcPts val="0"/>
              </a:spcBef>
              <a:spcAft>
                <a:spcPts val="0"/>
              </a:spcAft>
            </a:pPr>
            <a:endParaRPr lang="en-GB" sz="2000" b="0" i="1" u="none" strike="noStrike" cap="none" dirty="0">
              <a:solidFill>
                <a:schemeClr val="dk1"/>
              </a:solidFill>
              <a:latin typeface="Arial"/>
              <a:ea typeface="Arial"/>
              <a:cs typeface="Arial"/>
              <a:sym typeface="Arial"/>
            </a:endParaRPr>
          </a:p>
          <a:p>
            <a:pPr lvl="3"/>
            <a:r>
              <a:rPr lang="en-GB" sz="2000" dirty="0">
                <a:solidFill>
                  <a:schemeClr val="dk1"/>
                </a:solidFill>
              </a:rPr>
              <a:t>	</a:t>
            </a:r>
            <a:r>
              <a:rPr lang="en-GB" sz="2000" dirty="0">
                <a:solidFill>
                  <a:schemeClr val="dk1"/>
                </a:solidFill>
                <a:sym typeface="Wingdings" panose="05000000000000000000" pitchFamily="2" charset="2"/>
              </a:rPr>
              <a:t> </a:t>
            </a:r>
            <a:r>
              <a:rPr lang="en-GB" sz="2000" b="1" dirty="0">
                <a:solidFill>
                  <a:schemeClr val="dk1"/>
                </a:solidFill>
                <a:sym typeface="Wingdings" panose="05000000000000000000" pitchFamily="2" charset="2"/>
              </a:rPr>
              <a:t>l</a:t>
            </a:r>
            <a:r>
              <a:rPr lang="en-GB" sz="2000" b="1" dirty="0">
                <a:solidFill>
                  <a:schemeClr val="dk1"/>
                </a:solidFill>
              </a:rPr>
              <a:t>ower mortality </a:t>
            </a:r>
            <a:r>
              <a:rPr lang="en-GB" sz="2000" dirty="0">
                <a:solidFill>
                  <a:schemeClr val="dk1"/>
                </a:solidFill>
              </a:rPr>
              <a:t>especially among </a:t>
            </a:r>
            <a:r>
              <a:rPr lang="en-GB" sz="2000" b="1" dirty="0">
                <a:solidFill>
                  <a:schemeClr val="dk1"/>
                </a:solidFill>
              </a:rPr>
              <a:t>women from LMIC</a:t>
            </a:r>
            <a:r>
              <a:rPr lang="en-GB" sz="2000" dirty="0">
                <a:solidFill>
                  <a:schemeClr val="dk1"/>
                </a:solidFill>
              </a:rPr>
              <a:t>: </a:t>
            </a:r>
            <a:r>
              <a:rPr lang="en-GB" sz="1800" b="1" i="1" dirty="0">
                <a:solidFill>
                  <a:schemeClr val="dk1"/>
                </a:solidFill>
              </a:rPr>
              <a:t>healthy migrant effect </a:t>
            </a:r>
            <a:r>
              <a:rPr lang="en-GB" sz="1800" i="1" dirty="0">
                <a:solidFill>
                  <a:schemeClr val="dk1"/>
                </a:solidFill>
              </a:rPr>
              <a:t>and</a:t>
            </a:r>
            <a:r>
              <a:rPr lang="en-GB" sz="1800" b="1" i="1" dirty="0">
                <a:solidFill>
                  <a:schemeClr val="dk1"/>
                </a:solidFill>
              </a:rPr>
              <a:t> survivor 	bias </a:t>
            </a:r>
            <a:r>
              <a:rPr lang="en-GB" sz="1600" i="1" dirty="0">
                <a:solidFill>
                  <a:schemeClr val="tx1">
                    <a:lumMod val="50000"/>
                    <a:lumOff val="50000"/>
                  </a:schemeClr>
                </a:solidFill>
              </a:rPr>
              <a:t>(</a:t>
            </a:r>
            <a:r>
              <a:rPr lang="en-GB" sz="1600" i="1" dirty="0" err="1">
                <a:solidFill>
                  <a:schemeClr val="tx1">
                    <a:lumMod val="50000"/>
                    <a:lumOff val="50000"/>
                  </a:schemeClr>
                </a:solidFill>
              </a:rPr>
              <a:t>Razum</a:t>
            </a:r>
            <a:r>
              <a:rPr lang="en-GB" sz="1600" i="1" dirty="0">
                <a:solidFill>
                  <a:schemeClr val="tx1">
                    <a:lumMod val="50000"/>
                    <a:lumOff val="50000"/>
                  </a:schemeClr>
                </a:solidFill>
              </a:rPr>
              <a:t> &amp; </a:t>
            </a:r>
            <a:r>
              <a:rPr lang="en-GB" sz="1600" i="1" dirty="0" err="1">
                <a:solidFill>
                  <a:schemeClr val="tx1">
                    <a:lumMod val="50000"/>
                    <a:lumOff val="50000"/>
                  </a:schemeClr>
                </a:solidFill>
              </a:rPr>
              <a:t>Rohrmann</a:t>
            </a:r>
            <a:r>
              <a:rPr lang="en-GB" sz="1600" i="1" dirty="0">
                <a:solidFill>
                  <a:schemeClr val="tx1">
                    <a:lumMod val="50000"/>
                    <a:lumOff val="50000"/>
                  </a:schemeClr>
                </a:solidFill>
              </a:rPr>
              <a:t> 2002; Wallace &amp; Wilson 2022)</a:t>
            </a:r>
            <a:r>
              <a:rPr lang="en-GB" sz="1800" i="1" dirty="0">
                <a:solidFill>
                  <a:schemeClr val="dk1"/>
                </a:solidFill>
              </a:rPr>
              <a:t>, </a:t>
            </a:r>
            <a:r>
              <a:rPr lang="en-GB" sz="1800" b="1" i="1" dirty="0">
                <a:solidFill>
                  <a:schemeClr val="dk1"/>
                </a:solidFill>
              </a:rPr>
              <a:t>protective biological, cultural and behavioural 	factors</a:t>
            </a:r>
            <a:r>
              <a:rPr lang="en-GB" sz="1800" i="1" dirty="0">
                <a:solidFill>
                  <a:schemeClr val="dk1"/>
                </a:solidFill>
              </a:rPr>
              <a:t> </a:t>
            </a:r>
            <a:r>
              <a:rPr lang="en-GB" sz="1600" i="1" dirty="0">
                <a:solidFill>
                  <a:schemeClr val="tx1">
                    <a:lumMod val="50000"/>
                    <a:lumOff val="50000"/>
                  </a:schemeClr>
                </a:solidFill>
              </a:rPr>
              <a:t>(Juárez et al. 2022: </a:t>
            </a:r>
            <a:r>
              <a:rPr lang="en-GB" sz="1600" i="1" dirty="0" err="1">
                <a:solidFill>
                  <a:schemeClr val="tx1">
                    <a:lumMod val="50000"/>
                    <a:lumOff val="50000"/>
                  </a:schemeClr>
                </a:solidFill>
              </a:rPr>
              <a:t>Zarulli</a:t>
            </a:r>
            <a:r>
              <a:rPr lang="en-GB" sz="1600" i="1" dirty="0">
                <a:solidFill>
                  <a:schemeClr val="tx1">
                    <a:lumMod val="50000"/>
                    <a:lumOff val="50000"/>
                  </a:schemeClr>
                </a:solidFill>
              </a:rPr>
              <a:t> et al. 2018) </a:t>
            </a:r>
            <a:r>
              <a:rPr lang="en-GB" sz="1800" i="1" dirty="0">
                <a:solidFill>
                  <a:schemeClr val="dk1"/>
                </a:solidFill>
              </a:rPr>
              <a:t>may contribute to reduced mortality</a:t>
            </a:r>
            <a:r>
              <a:rPr lang="en-GB" sz="1800" dirty="0">
                <a:solidFill>
                  <a:schemeClr val="dk1"/>
                </a:solidFill>
              </a:rPr>
              <a:t> </a:t>
            </a:r>
            <a:endParaRPr sz="1800" b="0" i="1" u="none" strike="noStrike" cap="none" dirty="0">
              <a:solidFill>
                <a:schemeClr val="tx1">
                  <a:lumMod val="50000"/>
                  <a:lumOff val="50000"/>
                </a:schemeClr>
              </a:solidFill>
              <a:latin typeface="Arial"/>
              <a:ea typeface="Arial"/>
              <a:cs typeface="Arial"/>
              <a:sym typeface="Arial"/>
            </a:endParaRPr>
          </a:p>
        </p:txBody>
      </p:sp>
      <p:pic>
        <p:nvPicPr>
          <p:cNvPr id="1181" name="Google Shape;1181;p22" descr="logo +marchio.jpeg"/>
          <p:cNvPicPr preferRelativeResize="0"/>
          <p:nvPr/>
        </p:nvPicPr>
        <p:blipFill rotWithShape="1">
          <a:blip r:embed="rId5">
            <a:alphaModFix/>
          </a:blip>
          <a:srcRect l="12106" r="52070"/>
          <a:stretch/>
        </p:blipFill>
        <p:spPr>
          <a:xfrm>
            <a:off x="10793738" y="6380480"/>
            <a:ext cx="1398262" cy="477520"/>
          </a:xfrm>
          <a:prstGeom prst="rect">
            <a:avLst/>
          </a:prstGeom>
          <a:noFill/>
          <a:ln>
            <a:noFill/>
          </a:ln>
        </p:spPr>
      </p:pic>
      <p:sp>
        <p:nvSpPr>
          <p:cNvPr id="1182" name="Google Shape;1182;p22"/>
          <p:cNvSpPr txBox="1"/>
          <p:nvPr/>
        </p:nvSpPr>
        <p:spPr>
          <a:xfrm>
            <a:off x="334964" y="1064371"/>
            <a:ext cx="11522074" cy="7921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4180"/>
              </a:buClr>
              <a:buSzPts val="2400"/>
              <a:buFont typeface="Arial"/>
              <a:buNone/>
            </a:pPr>
            <a:r>
              <a:rPr lang="en-GB" sz="2400" b="0" i="0" u="none" strike="noStrike" cap="none" dirty="0">
                <a:solidFill>
                  <a:srgbClr val="004180"/>
                </a:solidFill>
                <a:latin typeface="Arial"/>
                <a:ea typeface="Arial"/>
                <a:cs typeface="Arial"/>
                <a:sym typeface="Arial"/>
              </a:rPr>
              <a:t>Discussion</a:t>
            </a:r>
            <a:endParaRPr sz="1800" b="0" i="0" u="none" strike="noStrike" cap="none" dirty="0">
              <a:solidFill>
                <a:srgbClr val="00418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24"/>
          <p:cNvSpPr txBox="1"/>
          <p:nvPr/>
        </p:nvSpPr>
        <p:spPr>
          <a:xfrm>
            <a:off x="334963" y="3581401"/>
            <a:ext cx="11522074" cy="266382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3660"/>
              </a:buClr>
              <a:buSzPts val="1800"/>
              <a:buFont typeface="Arial"/>
              <a:buNone/>
            </a:pPr>
            <a:r>
              <a:rPr lang="en-GB" sz="1800" b="0" i="0" u="none" strike="noStrike" cap="none">
                <a:solidFill>
                  <a:srgbClr val="003660"/>
                </a:solidFill>
                <a:latin typeface="Arial"/>
                <a:ea typeface="Arial"/>
                <a:cs typeface="Arial"/>
                <a:sym typeface="Arial"/>
              </a:rPr>
              <a:t>We acknowledge funding from </a:t>
            </a:r>
            <a:r>
              <a:rPr lang="en-GB" sz="1800" b="1" i="0" u="none" strike="noStrike" cap="none">
                <a:solidFill>
                  <a:srgbClr val="003660"/>
                </a:solidFill>
                <a:latin typeface="Arial"/>
                <a:ea typeface="Arial"/>
                <a:cs typeface="Arial"/>
                <a:sym typeface="Arial"/>
              </a:rPr>
              <a:t>Next Generation EU</a:t>
            </a:r>
            <a:r>
              <a:rPr lang="en-GB" sz="1800" b="0" i="0" u="none" strike="noStrike" cap="none">
                <a:solidFill>
                  <a:srgbClr val="003660"/>
                </a:solidFill>
                <a:latin typeface="Arial"/>
                <a:ea typeface="Arial"/>
                <a:cs typeface="Arial"/>
                <a:sym typeface="Arial"/>
              </a:rPr>
              <a:t>, in the context of the </a:t>
            </a:r>
            <a:r>
              <a:rPr lang="en-GB" sz="1800" b="1" i="0" u="none" strike="noStrike" cap="none">
                <a:solidFill>
                  <a:srgbClr val="003660"/>
                </a:solidFill>
                <a:latin typeface="Arial"/>
                <a:ea typeface="Arial"/>
                <a:cs typeface="Arial"/>
                <a:sym typeface="Arial"/>
              </a:rPr>
              <a:t>National Recovery and Resilience Plan, Investment PE8 – Project Age-It: “Ageing Well in an Ageing Society” [DM 1557 11.10.2022]</a:t>
            </a:r>
            <a:r>
              <a:rPr lang="en-GB" sz="1800" b="0" i="0" u="none" strike="noStrike" cap="none">
                <a:solidFill>
                  <a:srgbClr val="00366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3660"/>
              </a:buClr>
              <a:buSzPts val="1800"/>
              <a:buFont typeface="Arial"/>
              <a:buNone/>
            </a:pPr>
            <a:r>
              <a:rPr lang="en-GB" sz="1800" b="0" i="0" u="none" strike="noStrike" cap="none">
                <a:solidFill>
                  <a:srgbClr val="003660"/>
                </a:solidFill>
                <a:latin typeface="Arial"/>
                <a:ea typeface="Arial"/>
                <a:cs typeface="Arial"/>
                <a:sym typeface="Arial"/>
              </a:rPr>
              <a:t>The views and opinions expressed are only those of the authors and do not necessarily reflect those of the European Union or the European Commission. Neither the European Union nor the European Commission can be held responsible for them.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3660"/>
              </a:buClr>
              <a:buSzPts val="1800"/>
              <a:buFont typeface="Arial"/>
              <a:buNone/>
            </a:pPr>
            <a:r>
              <a:rPr lang="en-GB" sz="1800" b="0" i="0" u="none" strike="noStrike" cap="none">
                <a:solidFill>
                  <a:srgbClr val="003660"/>
                </a:solidFill>
                <a:latin typeface="Arial"/>
                <a:ea typeface="Arial"/>
                <a:cs typeface="Arial"/>
                <a:sym typeface="Arial"/>
              </a:rPr>
              <a:t>This resource was co-financed by the Next Generation EU.</a:t>
            </a:r>
            <a:endParaRPr sz="1400" b="0" i="0" u="none" strike="noStrike" cap="none">
              <a:solidFill>
                <a:srgbClr val="000000"/>
              </a:solidFill>
              <a:latin typeface="Arial"/>
              <a:ea typeface="Arial"/>
              <a:cs typeface="Arial"/>
              <a:sym typeface="Arial"/>
            </a:endParaRPr>
          </a:p>
        </p:txBody>
      </p:sp>
      <p:sp>
        <p:nvSpPr>
          <p:cNvPr id="1225" name="Google Shape;1225;p24"/>
          <p:cNvSpPr txBox="1"/>
          <p:nvPr/>
        </p:nvSpPr>
        <p:spPr>
          <a:xfrm>
            <a:off x="334963" y="1574695"/>
            <a:ext cx="11522074" cy="200202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4180"/>
              </a:buClr>
              <a:buSzPts val="3000"/>
              <a:buFont typeface="Arial"/>
              <a:buNone/>
            </a:pPr>
            <a:r>
              <a:rPr lang="en-GB" sz="3000" b="0" i="0" u="none" strike="noStrike" cap="none">
                <a:solidFill>
                  <a:srgbClr val="004180"/>
                </a:solidFill>
                <a:latin typeface="Arial"/>
                <a:ea typeface="Arial"/>
                <a:cs typeface="Arial"/>
                <a:sym typeface="Arial"/>
              </a:rPr>
              <a:t>Thanks for your attention!</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400"/>
              <a:buFont typeface="Arial"/>
              <a:buNone/>
            </a:pPr>
            <a:endParaRPr sz="2400" b="0" i="0" u="none" strike="noStrike" cap="none">
              <a:solidFill>
                <a:srgbClr val="004180"/>
              </a:solidFill>
              <a:latin typeface="Arial"/>
              <a:ea typeface="Arial"/>
              <a:cs typeface="Arial"/>
              <a:sym typeface="Arial"/>
            </a:endParaRPr>
          </a:p>
          <a:p>
            <a:pPr marL="0" marR="0" lvl="0" indent="0" algn="ctr" rtl="0">
              <a:lnSpc>
                <a:spcPct val="90000"/>
              </a:lnSpc>
              <a:spcBef>
                <a:spcPts val="1000"/>
              </a:spcBef>
              <a:spcAft>
                <a:spcPts val="0"/>
              </a:spcAft>
              <a:buClr>
                <a:srgbClr val="004180"/>
              </a:buClr>
              <a:buSzPts val="2200"/>
              <a:buFont typeface="Arial"/>
              <a:buNone/>
            </a:pPr>
            <a:r>
              <a:rPr lang="en-GB" sz="2200" b="0" i="0" u="none" strike="noStrike" cap="none">
                <a:solidFill>
                  <a:srgbClr val="004180"/>
                </a:solidFill>
                <a:latin typeface="Arial"/>
                <a:ea typeface="Arial"/>
                <a:cs typeface="Arial"/>
                <a:sym typeface="Arial"/>
              </a:rPr>
              <a:t>eleonora.trappolini@uniroma1.it</a:t>
            </a:r>
            <a:endParaRPr sz="1400" b="0" i="0" u="none" strike="noStrike" cap="none">
              <a:solidFill>
                <a:srgbClr val="000000"/>
              </a:solidFill>
              <a:latin typeface="Arial"/>
              <a:ea typeface="Arial"/>
              <a:cs typeface="Arial"/>
              <a:sym typeface="Arial"/>
            </a:endParaRPr>
          </a:p>
        </p:txBody>
      </p:sp>
      <p:sp>
        <p:nvSpPr>
          <p:cNvPr id="1226" name="Google Shape;1226;p24"/>
          <p:cNvSpPr/>
          <p:nvPr/>
        </p:nvSpPr>
        <p:spPr>
          <a:xfrm>
            <a:off x="-33729" y="6200775"/>
            <a:ext cx="12259460" cy="67770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27" name="Google Shape;1227;p24"/>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1228" name="Google Shape;1228;p24"/>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1229" name="Google Shape;1229;p24"/>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1230" name="Google Shape;1230;p24"/>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1231" name="Google Shape;1231;p24"/>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1232" name="Google Shape;1232;p24"/>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1233" name="Google Shape;1233;p24"/>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1234" name="Google Shape;1234;p24"/>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1235" name="Google Shape;1235;p24"/>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pic>
        <p:nvPicPr>
          <p:cNvPr id="1236" name="Google Shape;1236;p24" descr="logo +marchio.jpeg"/>
          <p:cNvPicPr preferRelativeResize="0"/>
          <p:nvPr/>
        </p:nvPicPr>
        <p:blipFill rotWithShape="1">
          <a:blip r:embed="rId5">
            <a:alphaModFix/>
          </a:blip>
          <a:srcRect l="12106" r="52070"/>
          <a:stretch/>
        </p:blipFill>
        <p:spPr>
          <a:xfrm>
            <a:off x="10793738" y="6380480"/>
            <a:ext cx="1398262" cy="4775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Appendix</a:t>
            </a:r>
            <a:endParaRPr/>
          </a:p>
        </p:txBody>
      </p:sp>
      <p:sp>
        <p:nvSpPr>
          <p:cNvPr id="1243" name="Google Shape;1243;p25"/>
          <p:cNvSpPr/>
          <p:nvPr/>
        </p:nvSpPr>
        <p:spPr>
          <a:xfrm>
            <a:off x="152400" y="60960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15"/>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625" name="Google Shape;625;p15"/>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626" name="Google Shape;626;p15"/>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627" name="Google Shape;627;p15"/>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628" name="Google Shape;628;p15"/>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629" name="Google Shape;629;p15"/>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630" name="Google Shape;630;p15"/>
          <p:cNvSpPr/>
          <p:nvPr/>
        </p:nvSpPr>
        <p:spPr>
          <a:xfrm>
            <a:off x="-33729" y="6200775"/>
            <a:ext cx="12259460" cy="67770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631" name="Google Shape;631;p15"/>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632" name="Google Shape;632;p15"/>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633" name="Google Shape;633;p15"/>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635" name="Google Shape;635;p15"/>
          <p:cNvSpPr txBox="1"/>
          <p:nvPr/>
        </p:nvSpPr>
        <p:spPr>
          <a:xfrm>
            <a:off x="334964" y="901595"/>
            <a:ext cx="11522074" cy="7921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4180"/>
              </a:buClr>
              <a:buSzPts val="2400"/>
              <a:buFont typeface="Arial"/>
              <a:buNone/>
            </a:pPr>
            <a:r>
              <a:rPr lang="it-IT" sz="2400" dirty="0">
                <a:solidFill>
                  <a:srgbClr val="004180"/>
                </a:solidFill>
              </a:rPr>
              <a:t>T</a:t>
            </a:r>
            <a:r>
              <a:rPr lang="en-GB" sz="2400" dirty="0" err="1">
                <a:solidFill>
                  <a:srgbClr val="004180"/>
                </a:solidFill>
              </a:rPr>
              <a:t>ransition</a:t>
            </a:r>
            <a:r>
              <a:rPr lang="en-GB" sz="2400" dirty="0">
                <a:solidFill>
                  <a:srgbClr val="004180"/>
                </a:solidFill>
              </a:rPr>
              <a:t> to retirement (2010 vs. 2019)</a:t>
            </a:r>
            <a:endParaRPr sz="1800" b="0" i="0" u="none" strike="noStrike" cap="none" dirty="0">
              <a:solidFill>
                <a:srgbClr val="004180"/>
              </a:solidFill>
              <a:latin typeface="Arial"/>
              <a:ea typeface="Arial"/>
              <a:cs typeface="Arial"/>
              <a:sym typeface="Arial"/>
            </a:endParaRPr>
          </a:p>
        </p:txBody>
      </p:sp>
      <p:pic>
        <p:nvPicPr>
          <p:cNvPr id="636" name="Google Shape;636;p15" descr="logo +marchio.jpeg"/>
          <p:cNvPicPr preferRelativeResize="0"/>
          <p:nvPr/>
        </p:nvPicPr>
        <p:blipFill rotWithShape="1">
          <a:blip r:embed="rId5">
            <a:alphaModFix/>
          </a:blip>
          <a:srcRect l="12106" r="52070"/>
          <a:stretch/>
        </p:blipFill>
        <p:spPr>
          <a:xfrm>
            <a:off x="10793738" y="6380480"/>
            <a:ext cx="1398262" cy="477520"/>
          </a:xfrm>
          <a:prstGeom prst="rect">
            <a:avLst/>
          </a:prstGeom>
          <a:noFill/>
          <a:ln>
            <a:noFill/>
          </a:ln>
        </p:spPr>
      </p:pic>
      <p:pic>
        <p:nvPicPr>
          <p:cNvPr id="16" name="Picture 9">
            <a:extLst>
              <a:ext uri="{FF2B5EF4-FFF2-40B4-BE49-F238E27FC236}">
                <a16:creationId xmlns:a16="http://schemas.microsoft.com/office/drawing/2014/main" id="{8AAAEED3-254E-4718-A7BB-863F688F675B}"/>
              </a:ext>
            </a:extLst>
          </p:cNvPr>
          <p:cNvPicPr>
            <a:picLocks noChangeAspect="1"/>
          </p:cNvPicPr>
          <p:nvPr/>
        </p:nvPicPr>
        <p:blipFill>
          <a:blip r:embed="rId6"/>
          <a:stretch>
            <a:fillRect/>
          </a:stretch>
        </p:blipFill>
        <p:spPr>
          <a:xfrm>
            <a:off x="2891055" y="1730481"/>
            <a:ext cx="6409890" cy="4574835"/>
          </a:xfrm>
          <a:prstGeom prst="rect">
            <a:avLst/>
          </a:prstGeom>
        </p:spPr>
      </p:pic>
      <p:sp>
        <p:nvSpPr>
          <p:cNvPr id="17" name="TextBox 12">
            <a:extLst>
              <a:ext uri="{FF2B5EF4-FFF2-40B4-BE49-F238E27FC236}">
                <a16:creationId xmlns:a16="http://schemas.microsoft.com/office/drawing/2014/main" id="{D97C4E28-18FE-4202-99D5-8E468AC42930}"/>
              </a:ext>
            </a:extLst>
          </p:cNvPr>
          <p:cNvSpPr txBox="1"/>
          <p:nvPr/>
        </p:nvSpPr>
        <p:spPr>
          <a:xfrm>
            <a:off x="3188081" y="6384459"/>
            <a:ext cx="6336704" cy="307777"/>
          </a:xfrm>
          <a:prstGeom prst="rect">
            <a:avLst/>
          </a:prstGeom>
          <a:noFill/>
        </p:spPr>
        <p:txBody>
          <a:bodyPr wrap="square">
            <a:spAutoFit/>
          </a:bodyPr>
          <a:lstStyle/>
          <a:p>
            <a:pPr marL="0" indent="0">
              <a:buNone/>
            </a:pPr>
            <a:r>
              <a:rPr lang="en-US" dirty="0"/>
              <a:t>Pension groups are defined by the year individuals turn age x</a:t>
            </a:r>
          </a:p>
        </p:txBody>
      </p:sp>
    </p:spTree>
    <p:extLst>
      <p:ext uri="{BB962C8B-B14F-4D97-AF65-F5344CB8AC3E}">
        <p14:creationId xmlns:p14="http://schemas.microsoft.com/office/powerpoint/2010/main" val="272347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15"/>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625" name="Google Shape;625;p15"/>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626" name="Google Shape;626;p15"/>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627" name="Google Shape;627;p15"/>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628" name="Google Shape;628;p15"/>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629" name="Google Shape;629;p15"/>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630" name="Google Shape;630;p15"/>
          <p:cNvSpPr/>
          <p:nvPr/>
        </p:nvSpPr>
        <p:spPr>
          <a:xfrm>
            <a:off x="-33729" y="6200775"/>
            <a:ext cx="12259460" cy="67770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631" name="Google Shape;631;p15"/>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632" name="Google Shape;632;p15"/>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633" name="Google Shape;633;p15"/>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635" name="Google Shape;635;p15"/>
          <p:cNvSpPr txBox="1"/>
          <p:nvPr/>
        </p:nvSpPr>
        <p:spPr>
          <a:xfrm>
            <a:off x="334964" y="830155"/>
            <a:ext cx="11522074" cy="7921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4180"/>
              </a:buClr>
              <a:buSzPts val="2400"/>
              <a:buFont typeface="Arial"/>
              <a:buNone/>
            </a:pPr>
            <a:r>
              <a:rPr lang="it-IT" sz="2400" dirty="0">
                <a:solidFill>
                  <a:srgbClr val="004180"/>
                </a:solidFill>
              </a:rPr>
              <a:t>T</a:t>
            </a:r>
            <a:r>
              <a:rPr lang="en-GB" sz="2400" dirty="0" err="1">
                <a:solidFill>
                  <a:srgbClr val="004180"/>
                </a:solidFill>
              </a:rPr>
              <a:t>ransition</a:t>
            </a:r>
            <a:r>
              <a:rPr lang="en-GB" sz="2400" dirty="0">
                <a:solidFill>
                  <a:srgbClr val="004180"/>
                </a:solidFill>
              </a:rPr>
              <a:t> to retirement in 2019 (Swedish-born vs. Foreign-born)</a:t>
            </a:r>
            <a:endParaRPr sz="1800" b="0" i="0" u="none" strike="noStrike" cap="none" dirty="0">
              <a:solidFill>
                <a:srgbClr val="004180"/>
              </a:solidFill>
              <a:latin typeface="Arial"/>
              <a:ea typeface="Arial"/>
              <a:cs typeface="Arial"/>
              <a:sym typeface="Arial"/>
            </a:endParaRPr>
          </a:p>
        </p:txBody>
      </p:sp>
      <p:pic>
        <p:nvPicPr>
          <p:cNvPr id="636" name="Google Shape;636;p15" descr="logo +marchio.jpeg"/>
          <p:cNvPicPr preferRelativeResize="0"/>
          <p:nvPr/>
        </p:nvPicPr>
        <p:blipFill rotWithShape="1">
          <a:blip r:embed="rId5">
            <a:alphaModFix/>
          </a:blip>
          <a:srcRect l="12106" r="52070"/>
          <a:stretch/>
        </p:blipFill>
        <p:spPr>
          <a:xfrm>
            <a:off x="10793738" y="6380480"/>
            <a:ext cx="1398262" cy="477520"/>
          </a:xfrm>
          <a:prstGeom prst="rect">
            <a:avLst/>
          </a:prstGeom>
          <a:noFill/>
          <a:ln>
            <a:noFill/>
          </a:ln>
        </p:spPr>
      </p:pic>
      <p:sp>
        <p:nvSpPr>
          <p:cNvPr id="17" name="TextBox 12">
            <a:extLst>
              <a:ext uri="{FF2B5EF4-FFF2-40B4-BE49-F238E27FC236}">
                <a16:creationId xmlns:a16="http://schemas.microsoft.com/office/drawing/2014/main" id="{D97C4E28-18FE-4202-99D5-8E468AC42930}"/>
              </a:ext>
            </a:extLst>
          </p:cNvPr>
          <p:cNvSpPr txBox="1"/>
          <p:nvPr/>
        </p:nvSpPr>
        <p:spPr>
          <a:xfrm>
            <a:off x="3188081" y="6384459"/>
            <a:ext cx="6336704" cy="307777"/>
          </a:xfrm>
          <a:prstGeom prst="rect">
            <a:avLst/>
          </a:prstGeom>
          <a:noFill/>
        </p:spPr>
        <p:txBody>
          <a:bodyPr wrap="square">
            <a:spAutoFit/>
          </a:bodyPr>
          <a:lstStyle/>
          <a:p>
            <a:pPr marL="0" indent="0">
              <a:buNone/>
            </a:pPr>
            <a:r>
              <a:rPr lang="en-US" dirty="0"/>
              <a:t>Pension groups are defined by the year individuals turn age x</a:t>
            </a:r>
          </a:p>
        </p:txBody>
      </p:sp>
      <p:pic>
        <p:nvPicPr>
          <p:cNvPr id="18" name="Picture 6">
            <a:extLst>
              <a:ext uri="{FF2B5EF4-FFF2-40B4-BE49-F238E27FC236}">
                <a16:creationId xmlns:a16="http://schemas.microsoft.com/office/drawing/2014/main" id="{264607E7-5E1A-485B-AC09-FEDEF327B809}"/>
              </a:ext>
            </a:extLst>
          </p:cNvPr>
          <p:cNvPicPr>
            <a:picLocks noChangeAspect="1"/>
          </p:cNvPicPr>
          <p:nvPr/>
        </p:nvPicPr>
        <p:blipFill>
          <a:blip r:embed="rId6"/>
          <a:stretch>
            <a:fillRect/>
          </a:stretch>
        </p:blipFill>
        <p:spPr>
          <a:xfrm>
            <a:off x="2876680" y="1421564"/>
            <a:ext cx="6409890" cy="4958916"/>
          </a:xfrm>
          <a:prstGeom prst="rect">
            <a:avLst/>
          </a:prstGeom>
        </p:spPr>
      </p:pic>
    </p:spTree>
    <p:extLst>
      <p:ext uri="{BB962C8B-B14F-4D97-AF65-F5344CB8AC3E}">
        <p14:creationId xmlns:p14="http://schemas.microsoft.com/office/powerpoint/2010/main" val="284006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299" name="Google Shape;299;p2"/>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300" name="Google Shape;300;p2"/>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301" name="Google Shape;301;p2"/>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302" name="Google Shape;302;p2"/>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303" name="Google Shape;303;p2"/>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304" name="Google Shape;304;p2"/>
          <p:cNvSpPr/>
          <p:nvPr/>
        </p:nvSpPr>
        <p:spPr>
          <a:xfrm>
            <a:off x="-33729" y="6200775"/>
            <a:ext cx="12259460" cy="67770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05" name="Google Shape;305;p2"/>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306" name="Google Shape;306;p2"/>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307" name="Google Shape;307;p2"/>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308" name="Google Shape;308;p2"/>
          <p:cNvSpPr txBox="1">
            <a:spLocks noGrp="1"/>
          </p:cNvSpPr>
          <p:nvPr>
            <p:ph type="subTitle" idx="1"/>
          </p:nvPr>
        </p:nvSpPr>
        <p:spPr>
          <a:xfrm>
            <a:off x="334964" y="1121595"/>
            <a:ext cx="11522074" cy="46772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4180"/>
              </a:buClr>
              <a:buSzPts val="2400"/>
              <a:buNone/>
            </a:pPr>
            <a:r>
              <a:rPr lang="en-GB" dirty="0">
                <a:solidFill>
                  <a:srgbClr val="004180"/>
                </a:solidFill>
                <a:latin typeface="Arial"/>
                <a:ea typeface="Arial"/>
                <a:cs typeface="Arial"/>
                <a:sym typeface="Arial"/>
              </a:rPr>
              <a:t>Background</a:t>
            </a:r>
            <a:endParaRPr dirty="0">
              <a:solidFill>
                <a:srgbClr val="004180"/>
              </a:solidFill>
              <a:latin typeface="Arial"/>
              <a:ea typeface="Arial"/>
              <a:cs typeface="Arial"/>
              <a:sym typeface="Arial"/>
            </a:endParaRPr>
          </a:p>
        </p:txBody>
      </p:sp>
      <p:sp>
        <p:nvSpPr>
          <p:cNvPr id="309" name="Google Shape;309;p2"/>
          <p:cNvSpPr txBox="1"/>
          <p:nvPr/>
        </p:nvSpPr>
        <p:spPr>
          <a:xfrm>
            <a:off x="187287" y="1781929"/>
            <a:ext cx="11787989" cy="495516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600"/>
              <a:buFont typeface="Arial" panose="020B0604020202020204" pitchFamily="34" charset="0"/>
              <a:buChar char="•"/>
            </a:pPr>
            <a:r>
              <a:rPr lang="en-GB" sz="2000" b="0" i="0" u="none" strike="noStrike" cap="none" dirty="0">
                <a:solidFill>
                  <a:schemeClr val="dk1"/>
                </a:solidFill>
                <a:latin typeface="Arial"/>
                <a:ea typeface="Arial"/>
                <a:cs typeface="Arial"/>
                <a:sym typeface="Arial"/>
              </a:rPr>
              <a:t>Population agein</a:t>
            </a:r>
            <a:r>
              <a:rPr lang="en-GB" sz="2000" dirty="0">
                <a:solidFill>
                  <a:schemeClr val="dk1"/>
                </a:solidFill>
              </a:rPr>
              <a:t>g is transforming labour markets and pension systems across high-income countries</a:t>
            </a:r>
            <a:endParaRPr lang="en-GB" sz="2000" dirty="0">
              <a:solidFill>
                <a:srgbClr val="7F7F7F"/>
              </a:solidFill>
            </a:endParaRPr>
          </a:p>
          <a:p>
            <a:pPr marL="0" marR="0" lvl="0" indent="0" algn="just" rtl="0">
              <a:lnSpc>
                <a:spcPct val="100000"/>
              </a:lnSpc>
              <a:spcBef>
                <a:spcPts val="0"/>
              </a:spcBef>
              <a:spcAft>
                <a:spcPts val="0"/>
              </a:spcAft>
              <a:buClr>
                <a:srgbClr val="000000"/>
              </a:buClr>
              <a:buSzPts val="1600"/>
              <a:buFont typeface="Arial"/>
              <a:buNone/>
            </a:pPr>
            <a:endParaRPr lang="en-GB" sz="2000" b="0" i="0" u="none" strike="noStrike" cap="none" dirty="0">
              <a:solidFill>
                <a:schemeClr val="tx1"/>
              </a:solidFill>
              <a:latin typeface="Arial"/>
              <a:ea typeface="Arial"/>
              <a:cs typeface="Arial"/>
              <a:sym typeface="Arial"/>
            </a:endParaRPr>
          </a:p>
          <a:p>
            <a:pPr marL="285750" lvl="0" indent="-285750" algn="just">
              <a:buSzPts val="1600"/>
              <a:buFont typeface="Arial" panose="020B0604020202020204" pitchFamily="34" charset="0"/>
              <a:buChar char="•"/>
            </a:pPr>
            <a:r>
              <a:rPr lang="it-IT" sz="2000" dirty="0">
                <a:solidFill>
                  <a:schemeClr val="tx1"/>
                </a:solidFill>
              </a:rPr>
              <a:t>Governments are p</a:t>
            </a:r>
            <a:r>
              <a:rPr lang="en-GB" sz="2000" dirty="0" err="1"/>
              <a:t>romoting</a:t>
            </a:r>
            <a:r>
              <a:rPr lang="en-GB" sz="2000" dirty="0"/>
              <a:t> later retirement as a strategy to ensure welfare state sustainability</a:t>
            </a:r>
            <a:endParaRPr lang="en-GB" sz="2000" dirty="0">
              <a:solidFill>
                <a:srgbClr val="7F7F7F"/>
              </a:solidFill>
            </a:endParaRPr>
          </a:p>
          <a:p>
            <a:pPr marL="285750" lvl="0" indent="-285750" algn="just">
              <a:buSzPts val="1600"/>
              <a:buFont typeface="Arial" panose="020B0604020202020204" pitchFamily="34" charset="0"/>
              <a:buChar char="•"/>
            </a:pPr>
            <a:endParaRPr lang="en-GB" sz="2000" dirty="0">
              <a:solidFill>
                <a:srgbClr val="7F7F7F"/>
              </a:solidFill>
              <a:sym typeface="Wingdings" panose="05000000000000000000" pitchFamily="2" charset="2"/>
            </a:endParaRPr>
          </a:p>
          <a:p>
            <a:pPr marL="285750" lvl="0" indent="-285750" algn="just">
              <a:buSzPts val="1600"/>
              <a:buFont typeface="Arial" panose="020B0604020202020204" pitchFamily="34" charset="0"/>
              <a:buChar char="•"/>
            </a:pPr>
            <a:r>
              <a:rPr lang="en-GB" sz="2000" dirty="0">
                <a:solidFill>
                  <a:schemeClr val="tx1"/>
                </a:solidFill>
                <a:sym typeface="Wingdings" panose="05000000000000000000" pitchFamily="2" charset="2"/>
              </a:rPr>
              <a:t>In recent years, growing interest in the health consequences of work and retirement:</a:t>
            </a:r>
          </a:p>
          <a:p>
            <a:pPr lvl="4" algn="just">
              <a:buSzPts val="1600"/>
            </a:pPr>
            <a:r>
              <a:rPr lang="en-GB" sz="2000" b="1" dirty="0">
                <a:solidFill>
                  <a:schemeClr val="tx1"/>
                </a:solidFill>
                <a:sym typeface="Wingdings" panose="05000000000000000000" pitchFamily="2" charset="2"/>
              </a:rPr>
              <a:t>	</a:t>
            </a:r>
            <a:r>
              <a:rPr lang="en-GB" sz="2000" dirty="0">
                <a:solidFill>
                  <a:schemeClr val="tx1"/>
                </a:solidFill>
                <a:sym typeface="Wingdings" panose="05000000000000000000" pitchFamily="2" charset="2"/>
              </a:rPr>
              <a:t>-</a:t>
            </a:r>
            <a:r>
              <a:rPr lang="en-GB" sz="2000" b="1" dirty="0">
                <a:solidFill>
                  <a:schemeClr val="tx1"/>
                </a:solidFill>
                <a:sym typeface="Wingdings" panose="05000000000000000000" pitchFamily="2" charset="2"/>
              </a:rPr>
              <a:t> working/later retirement is often linked to improved health outcomes </a:t>
            </a:r>
            <a:r>
              <a:rPr lang="en-GB" sz="2000" dirty="0">
                <a:solidFill>
                  <a:schemeClr val="tx1"/>
                </a:solidFill>
                <a:sym typeface="Wingdings" panose="05000000000000000000" pitchFamily="2" charset="2"/>
              </a:rPr>
              <a:t>through continued 	social engagement, routine and income stability </a:t>
            </a:r>
            <a:r>
              <a:rPr lang="en-GB" sz="1800" dirty="0">
                <a:solidFill>
                  <a:schemeClr val="tx1">
                    <a:lumMod val="50000"/>
                    <a:lumOff val="50000"/>
                  </a:schemeClr>
                </a:solidFill>
                <a:sym typeface="Wingdings" panose="05000000000000000000" pitchFamily="2" charset="2"/>
              </a:rPr>
              <a:t>(</a:t>
            </a:r>
            <a:r>
              <a:rPr lang="en-GB" sz="1800" dirty="0" err="1">
                <a:solidFill>
                  <a:schemeClr val="tx1">
                    <a:lumMod val="50000"/>
                    <a:lumOff val="50000"/>
                  </a:schemeClr>
                </a:solidFill>
                <a:sym typeface="Wingdings" panose="05000000000000000000" pitchFamily="2" charset="2"/>
              </a:rPr>
              <a:t>Klumb</a:t>
            </a:r>
            <a:r>
              <a:rPr lang="en-GB" sz="1800" dirty="0">
                <a:solidFill>
                  <a:schemeClr val="tx1">
                    <a:lumMod val="50000"/>
                    <a:lumOff val="50000"/>
                  </a:schemeClr>
                </a:solidFill>
                <a:sym typeface="Wingdings" panose="05000000000000000000" pitchFamily="2" charset="2"/>
              </a:rPr>
              <a:t> et al. 2004; Stenholm et al. 2014; </a:t>
            </a:r>
            <a:r>
              <a:rPr lang="nl-NL" sz="1800" dirty="0">
                <a:solidFill>
                  <a:schemeClr val="tx1">
                    <a:lumMod val="50000"/>
                    <a:lumOff val="50000"/>
                  </a:schemeClr>
                </a:solidFill>
                <a:sym typeface="Wingdings" panose="05000000000000000000" pitchFamily="2" charset="2"/>
              </a:rPr>
              <a:t>van</a:t>
            </a:r>
          </a:p>
          <a:p>
            <a:pPr lvl="4" algn="just">
              <a:buSzPts val="1600"/>
            </a:pPr>
            <a:r>
              <a:rPr lang="nl-NL" sz="1800" dirty="0">
                <a:solidFill>
                  <a:schemeClr val="tx1">
                    <a:lumMod val="50000"/>
                    <a:lumOff val="50000"/>
                  </a:schemeClr>
                </a:solidFill>
                <a:sym typeface="Wingdings" panose="05000000000000000000" pitchFamily="2" charset="2"/>
              </a:rPr>
              <a:t>	der Noordt et al. 2014</a:t>
            </a:r>
            <a:r>
              <a:rPr lang="en-GB" sz="1800" dirty="0">
                <a:solidFill>
                  <a:schemeClr val="tx1">
                    <a:lumMod val="50000"/>
                    <a:lumOff val="50000"/>
                  </a:schemeClr>
                </a:solidFill>
                <a:sym typeface="Wingdings" panose="05000000000000000000" pitchFamily="2" charset="2"/>
              </a:rPr>
              <a:t>)</a:t>
            </a:r>
            <a:r>
              <a:rPr lang="en-GB" sz="1800" dirty="0">
                <a:solidFill>
                  <a:schemeClr val="tx1"/>
                </a:solidFill>
                <a:sym typeface="Wingdings" panose="05000000000000000000" pitchFamily="2" charset="2"/>
              </a:rPr>
              <a:t>; </a:t>
            </a:r>
          </a:p>
          <a:p>
            <a:pPr lvl="4" algn="just">
              <a:buSzPts val="1600"/>
            </a:pPr>
            <a:endParaRPr lang="en-GB" sz="2000" dirty="0">
              <a:solidFill>
                <a:schemeClr val="tx1"/>
              </a:solidFill>
              <a:sym typeface="Wingdings" panose="05000000000000000000" pitchFamily="2" charset="2"/>
            </a:endParaRPr>
          </a:p>
          <a:p>
            <a:pPr lvl="4" algn="just">
              <a:buSzPts val="1600"/>
            </a:pPr>
            <a:r>
              <a:rPr lang="en-GB" sz="2000" b="1" dirty="0">
                <a:solidFill>
                  <a:schemeClr val="tx1"/>
                </a:solidFill>
                <a:sym typeface="Wingdings" panose="05000000000000000000" pitchFamily="2" charset="2"/>
              </a:rPr>
              <a:t>	</a:t>
            </a:r>
            <a:r>
              <a:rPr lang="en-GB" sz="2000" dirty="0">
                <a:solidFill>
                  <a:schemeClr val="tx1"/>
                </a:solidFill>
                <a:sym typeface="Wingdings" panose="05000000000000000000" pitchFamily="2" charset="2"/>
              </a:rPr>
              <a:t>-</a:t>
            </a:r>
            <a:r>
              <a:rPr lang="en-GB" sz="2000" b="1" dirty="0">
                <a:solidFill>
                  <a:schemeClr val="tx1"/>
                </a:solidFill>
                <a:sym typeface="Wingdings" panose="05000000000000000000" pitchFamily="2" charset="2"/>
              </a:rPr>
              <a:t> retirement, especially early retirement </a:t>
            </a:r>
            <a:r>
              <a:rPr lang="en-GB" sz="1800" dirty="0">
                <a:solidFill>
                  <a:schemeClr val="tx1">
                    <a:lumMod val="50000"/>
                    <a:lumOff val="50000"/>
                  </a:schemeClr>
                </a:solidFill>
                <a:sym typeface="Wingdings" panose="05000000000000000000" pitchFamily="2" charset="2"/>
              </a:rPr>
              <a:t>(</a:t>
            </a:r>
            <a:r>
              <a:rPr lang="en-GB" sz="1800" dirty="0" err="1">
                <a:solidFill>
                  <a:schemeClr val="tx1">
                    <a:lumMod val="50000"/>
                    <a:lumOff val="50000"/>
                  </a:schemeClr>
                </a:solidFill>
                <a:sym typeface="Wingdings" panose="05000000000000000000" pitchFamily="2" charset="2"/>
              </a:rPr>
              <a:t>Quaade</a:t>
            </a:r>
            <a:r>
              <a:rPr lang="en-GB" sz="1800" dirty="0">
                <a:solidFill>
                  <a:schemeClr val="tx1">
                    <a:lumMod val="50000"/>
                    <a:lumOff val="50000"/>
                  </a:schemeClr>
                </a:solidFill>
                <a:sym typeface="Wingdings" panose="05000000000000000000" pitchFamily="2" charset="2"/>
              </a:rPr>
              <a:t> et al. 2002)</a:t>
            </a:r>
            <a:r>
              <a:rPr lang="en-GB" sz="2000" b="1" dirty="0">
                <a:solidFill>
                  <a:schemeClr val="tx1"/>
                </a:solidFill>
                <a:sym typeface="Wingdings" panose="05000000000000000000" pitchFamily="2" charset="2"/>
              </a:rPr>
              <a:t> is linked to an increased risk 	of mortality </a:t>
            </a:r>
            <a:r>
              <a:rPr lang="en-GB" sz="1800" dirty="0">
                <a:solidFill>
                  <a:schemeClr val="tx1">
                    <a:lumMod val="50000"/>
                    <a:lumOff val="50000"/>
                  </a:schemeClr>
                </a:solidFill>
                <a:sym typeface="Wingdings" panose="05000000000000000000" pitchFamily="2" charset="2"/>
              </a:rPr>
              <a:t>(</a:t>
            </a:r>
            <a:r>
              <a:rPr lang="da-DK" sz="1800" dirty="0">
                <a:solidFill>
                  <a:schemeClr val="tx1">
                    <a:lumMod val="50000"/>
                    <a:lumOff val="50000"/>
                  </a:schemeClr>
                </a:solidFill>
                <a:sym typeface="Wingdings" panose="05000000000000000000" pitchFamily="2" charset="2"/>
              </a:rPr>
              <a:t>Carlsson et al. 2012; Kühntopf &amp; Tivig 2012; Sewdas et al. 2020)</a:t>
            </a:r>
          </a:p>
          <a:p>
            <a:pPr lvl="4" algn="just">
              <a:buSzPts val="1600"/>
            </a:pPr>
            <a:endParaRPr lang="da-DK" sz="1800" dirty="0">
              <a:solidFill>
                <a:schemeClr val="tx1">
                  <a:lumMod val="50000"/>
                  <a:lumOff val="50000"/>
                </a:schemeClr>
              </a:solidFill>
              <a:sym typeface="Wingdings" panose="05000000000000000000" pitchFamily="2" charset="2"/>
            </a:endParaRPr>
          </a:p>
          <a:p>
            <a:pPr lvl="4" algn="just">
              <a:buSzPts val="1600"/>
            </a:pPr>
            <a:r>
              <a:rPr lang="da-DK" sz="1800" dirty="0">
                <a:solidFill>
                  <a:schemeClr val="tx1">
                    <a:lumMod val="50000"/>
                    <a:lumOff val="50000"/>
                  </a:schemeClr>
                </a:solidFill>
                <a:sym typeface="Wingdings" panose="05000000000000000000" pitchFamily="2" charset="2"/>
              </a:rPr>
              <a:t>	- </a:t>
            </a:r>
            <a:r>
              <a:rPr lang="da-DK" sz="2000" b="1" dirty="0">
                <a:solidFill>
                  <a:schemeClr val="tx1"/>
                </a:solidFill>
                <a:sym typeface="Wingdings" panose="05000000000000000000" pitchFamily="2" charset="2"/>
              </a:rPr>
              <a:t>older adults are redifining retirement </a:t>
            </a:r>
            <a:r>
              <a:rPr lang="da-DK" sz="2000" dirty="0">
                <a:solidFill>
                  <a:schemeClr val="tx1"/>
                </a:solidFill>
                <a:sym typeface="Wingdings" panose="05000000000000000000" pitchFamily="2" charset="2"/>
              </a:rPr>
              <a:t>by </a:t>
            </a:r>
            <a:r>
              <a:rPr lang="da-DK" sz="2000" b="1" dirty="0">
                <a:solidFill>
                  <a:schemeClr val="tx1"/>
                </a:solidFill>
                <a:sym typeface="Wingdings" panose="05000000000000000000" pitchFamily="2" charset="2"/>
              </a:rPr>
              <a:t>combining part-time employment with pension 	benefits</a:t>
            </a:r>
            <a:r>
              <a:rPr lang="da-DK" sz="2000" dirty="0">
                <a:solidFill>
                  <a:schemeClr val="tx1"/>
                </a:solidFill>
                <a:sym typeface="Wingdings" panose="05000000000000000000" pitchFamily="2" charset="2"/>
              </a:rPr>
              <a:t>, becoming</a:t>
            </a:r>
            <a:r>
              <a:rPr lang="da-DK" sz="2000" b="1" dirty="0">
                <a:solidFill>
                  <a:schemeClr val="tx1"/>
                </a:solidFill>
                <a:sym typeface="Wingdings" panose="05000000000000000000" pitchFamily="2" charset="2"/>
              </a:rPr>
              <a:t> </a:t>
            </a:r>
            <a:r>
              <a:rPr lang="da-DK" sz="2000" dirty="0">
                <a:solidFill>
                  <a:schemeClr val="tx1"/>
                </a:solidFill>
                <a:sym typeface="Wingdings" panose="05000000000000000000" pitchFamily="2" charset="2"/>
              </a:rPr>
              <a:t>”working retirees”</a:t>
            </a:r>
            <a:r>
              <a:rPr lang="da-DK" sz="2000" b="1" dirty="0">
                <a:solidFill>
                  <a:schemeClr val="tx1">
                    <a:lumMod val="50000"/>
                    <a:lumOff val="50000"/>
                  </a:schemeClr>
                </a:solidFill>
                <a:sym typeface="Wingdings" panose="05000000000000000000" pitchFamily="2" charset="2"/>
              </a:rPr>
              <a:t> </a:t>
            </a:r>
            <a:r>
              <a:rPr lang="da-DK" sz="1800" dirty="0">
                <a:solidFill>
                  <a:schemeClr val="tx1">
                    <a:lumMod val="50000"/>
                    <a:lumOff val="50000"/>
                  </a:schemeClr>
                </a:solidFill>
                <a:sym typeface="Wingdings" panose="05000000000000000000" pitchFamily="2" charset="2"/>
              </a:rPr>
              <a:t>(Brydsten &amp; Stattin 2025)</a:t>
            </a:r>
            <a:endParaRPr lang="en-GB" sz="1800" dirty="0">
              <a:solidFill>
                <a:schemeClr val="tx1">
                  <a:lumMod val="50000"/>
                  <a:lumOff val="50000"/>
                </a:schemeClr>
              </a:solidFill>
              <a:sym typeface="Wingdings" panose="05000000000000000000" pitchFamily="2" charset="2"/>
            </a:endParaRPr>
          </a:p>
          <a:p>
            <a:pPr marL="285750" lvl="0" indent="-285750" algn="just">
              <a:buSzPts val="1600"/>
              <a:buFont typeface="Arial" panose="020B0604020202020204" pitchFamily="34" charset="0"/>
              <a:buChar char="•"/>
            </a:pPr>
            <a:endParaRPr lang="en-GB" sz="2000" dirty="0">
              <a:solidFill>
                <a:schemeClr val="tx1"/>
              </a:solidFill>
              <a:sym typeface="Wingdings" panose="05000000000000000000" pitchFamily="2" charset="2"/>
            </a:endParaRPr>
          </a:p>
        </p:txBody>
      </p:sp>
      <p:pic>
        <p:nvPicPr>
          <p:cNvPr id="310" name="Google Shape;310;p2" descr="logo +marchio.jpeg"/>
          <p:cNvPicPr preferRelativeResize="0"/>
          <p:nvPr/>
        </p:nvPicPr>
        <p:blipFill rotWithShape="1">
          <a:blip r:embed="rId5">
            <a:alphaModFix/>
          </a:blip>
          <a:srcRect l="12106" r="52070"/>
          <a:stretch/>
        </p:blipFill>
        <p:spPr>
          <a:xfrm>
            <a:off x="10793738" y="6380480"/>
            <a:ext cx="1398262" cy="477520"/>
          </a:xfrm>
          <a:prstGeom prst="rect">
            <a:avLst/>
          </a:prstGeom>
          <a:noFill/>
          <a:ln>
            <a:noFill/>
          </a:ln>
        </p:spPr>
      </p:pic>
    </p:spTree>
    <p:extLst>
      <p:ext uri="{BB962C8B-B14F-4D97-AF65-F5344CB8AC3E}">
        <p14:creationId xmlns:p14="http://schemas.microsoft.com/office/powerpoint/2010/main" val="4182502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25"/>
          <p:cNvSpPr txBox="1">
            <a:spLocks noGrp="1"/>
          </p:cNvSpPr>
          <p:nvPr>
            <p:ph type="title"/>
          </p:nvPr>
        </p:nvSpPr>
        <p:spPr>
          <a:xfrm>
            <a:off x="838200" y="365126"/>
            <a:ext cx="10515600" cy="7887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sz="2400" dirty="0"/>
              <a:t>I</a:t>
            </a:r>
            <a:r>
              <a:rPr lang="en-GB" sz="2400" dirty="0" err="1"/>
              <a:t>nteraction</a:t>
            </a:r>
            <a:r>
              <a:rPr lang="en-GB" sz="2400" dirty="0"/>
              <a:t>: pension group * migrant status (Men)</a:t>
            </a:r>
            <a:endParaRPr sz="2400" dirty="0"/>
          </a:p>
        </p:txBody>
      </p:sp>
      <p:sp>
        <p:nvSpPr>
          <p:cNvPr id="1243" name="Google Shape;1243;p25"/>
          <p:cNvSpPr/>
          <p:nvPr/>
        </p:nvSpPr>
        <p:spPr>
          <a:xfrm>
            <a:off x="152400" y="60960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3" name="Tabella 2">
            <a:extLst>
              <a:ext uri="{FF2B5EF4-FFF2-40B4-BE49-F238E27FC236}">
                <a16:creationId xmlns:a16="http://schemas.microsoft.com/office/drawing/2014/main" id="{DAE7739D-8DB2-4DB2-B814-653AE9AAC802}"/>
              </a:ext>
            </a:extLst>
          </p:cNvPr>
          <p:cNvGraphicFramePr>
            <a:graphicFrameLocks noGrp="1"/>
          </p:cNvGraphicFramePr>
          <p:nvPr>
            <p:extLst>
              <p:ext uri="{D42A27DB-BD31-4B8C-83A1-F6EECF244321}">
                <p14:modId xmlns:p14="http://schemas.microsoft.com/office/powerpoint/2010/main" val="1440688400"/>
              </p:ext>
            </p:extLst>
          </p:nvPr>
        </p:nvGraphicFramePr>
        <p:xfrm>
          <a:off x="2694938" y="1101038"/>
          <a:ext cx="6802124" cy="4873643"/>
        </p:xfrm>
        <a:graphic>
          <a:graphicData uri="http://schemas.openxmlformats.org/drawingml/2006/table">
            <a:tbl>
              <a:tblPr/>
              <a:tblGrid>
                <a:gridCol w="2609801">
                  <a:extLst>
                    <a:ext uri="{9D8B030D-6E8A-4147-A177-3AD203B41FA5}">
                      <a16:colId xmlns:a16="http://schemas.microsoft.com/office/drawing/2014/main" val="2026115397"/>
                    </a:ext>
                  </a:extLst>
                </a:gridCol>
                <a:gridCol w="1582522">
                  <a:extLst>
                    <a:ext uri="{9D8B030D-6E8A-4147-A177-3AD203B41FA5}">
                      <a16:colId xmlns:a16="http://schemas.microsoft.com/office/drawing/2014/main" val="1152323653"/>
                    </a:ext>
                  </a:extLst>
                </a:gridCol>
                <a:gridCol w="2609801">
                  <a:extLst>
                    <a:ext uri="{9D8B030D-6E8A-4147-A177-3AD203B41FA5}">
                      <a16:colId xmlns:a16="http://schemas.microsoft.com/office/drawing/2014/main" val="1583178286"/>
                    </a:ext>
                  </a:extLst>
                </a:gridCol>
              </a:tblGrid>
              <a:tr h="180098">
                <a:tc>
                  <a:txBody>
                    <a:bodyPr/>
                    <a:lstStyle/>
                    <a:p>
                      <a:pPr>
                        <a:lnSpc>
                          <a:spcPct val="107000"/>
                        </a:lnSpc>
                        <a:spcAft>
                          <a:spcPts val="800"/>
                        </a:spcAft>
                      </a:pPr>
                      <a:endParaRPr lang="en-GB" sz="1400" dirty="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HR</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95%CI</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848073"/>
                  </a:ext>
                </a:extLst>
              </a:tr>
              <a:tr h="180098">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Pension group (ref. full pension)</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337179"/>
                  </a:ext>
                </a:extLst>
              </a:tr>
              <a:tr h="180098">
                <a:tc>
                  <a:txBody>
                    <a:bodyPr/>
                    <a:lstStyle/>
                    <a:p>
                      <a:pPr algn="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No-Pension</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0.69</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[0.67,0.72]</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37353218"/>
                  </a:ext>
                </a:extLst>
              </a:tr>
              <a:tr h="180098">
                <a:tc>
                  <a:txBody>
                    <a:bodyPr/>
                    <a:lstStyle/>
                    <a:p>
                      <a:pPr algn="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Partial-Pension</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0.64</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[0.63,0.65]</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extLst>
                  <a:ext uri="{0D108BD9-81ED-4DB2-BD59-A6C34878D82A}">
                    <a16:rowId xmlns:a16="http://schemas.microsoft.com/office/drawing/2014/main" val="3855353301"/>
                  </a:ext>
                </a:extLst>
              </a:tr>
              <a:tr h="180098">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Migrant status (ref. Sweden)</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extLst>
                  <a:ext uri="{0D108BD9-81ED-4DB2-BD59-A6C34878D82A}">
                    <a16:rowId xmlns:a16="http://schemas.microsoft.com/office/drawing/2014/main" val="3912336378"/>
                  </a:ext>
                </a:extLst>
              </a:tr>
              <a:tr h="180098">
                <a:tc>
                  <a:txBody>
                    <a:bodyPr/>
                    <a:lstStyle/>
                    <a:p>
                      <a:pPr algn="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HIC</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1.15</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[1.12,1.18]</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extLst>
                  <a:ext uri="{0D108BD9-81ED-4DB2-BD59-A6C34878D82A}">
                    <a16:rowId xmlns:a16="http://schemas.microsoft.com/office/drawing/2014/main" val="1129342664"/>
                  </a:ext>
                </a:extLst>
              </a:tr>
              <a:tr h="180098">
                <a:tc>
                  <a:txBody>
                    <a:bodyPr/>
                    <a:lstStyle/>
                    <a:p>
                      <a:pPr algn="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LMIC</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1.01</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[0.97,1.06]</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extLst>
                  <a:ext uri="{0D108BD9-81ED-4DB2-BD59-A6C34878D82A}">
                    <a16:rowId xmlns:a16="http://schemas.microsoft.com/office/drawing/2014/main" val="3880780500"/>
                  </a:ext>
                </a:extLst>
              </a:tr>
              <a:tr h="558848">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Interaction term: pension group*migrant status (ref. No-Pension # Sweden)</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extLst>
                  <a:ext uri="{0D108BD9-81ED-4DB2-BD59-A6C34878D82A}">
                    <a16:rowId xmlns:a16="http://schemas.microsoft.com/office/drawing/2014/main" val="3309282176"/>
                  </a:ext>
                </a:extLst>
              </a:tr>
              <a:tr h="180098">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No-Pension # HIC</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0.99</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[0.91,1.09]</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extLst>
                  <a:ext uri="{0D108BD9-81ED-4DB2-BD59-A6C34878D82A}">
                    <a16:rowId xmlns:a16="http://schemas.microsoft.com/office/drawing/2014/main" val="2092721053"/>
                  </a:ext>
                </a:extLst>
              </a:tr>
              <a:tr h="258072">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No-Pension # LMIC</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1.05</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[0.93,1.18]</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extLst>
                  <a:ext uri="{0D108BD9-81ED-4DB2-BD59-A6C34878D82A}">
                    <a16:rowId xmlns:a16="http://schemas.microsoft.com/office/drawing/2014/main" val="762145590"/>
                  </a:ext>
                </a:extLst>
              </a:tr>
              <a:tr h="258072">
                <a:tc>
                  <a:txBody>
                    <a:bodyPr/>
                    <a:lstStyle/>
                    <a:p>
                      <a:pPr>
                        <a:lnSpc>
                          <a:spcPct val="107000"/>
                        </a:lnSpc>
                        <a:spcAft>
                          <a:spcPts val="80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Full-Pension # Sweden</a:t>
                      </a:r>
                      <a:endParaRPr lang="en-GB" sz="1400" dirty="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1.00</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[1.00,1.00]</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extLst>
                  <a:ext uri="{0D108BD9-81ED-4DB2-BD59-A6C34878D82A}">
                    <a16:rowId xmlns:a16="http://schemas.microsoft.com/office/drawing/2014/main" val="349900856"/>
                  </a:ext>
                </a:extLst>
              </a:tr>
              <a:tr h="180098">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Full-Pension # HIC</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1.00</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[1.00,1.00]</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extLst>
                  <a:ext uri="{0D108BD9-81ED-4DB2-BD59-A6C34878D82A}">
                    <a16:rowId xmlns:a16="http://schemas.microsoft.com/office/drawing/2014/main" val="13588902"/>
                  </a:ext>
                </a:extLst>
              </a:tr>
              <a:tr h="258072">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Full-Pension # LMIC</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1.00</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[1.00,1.00]</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extLst>
                  <a:ext uri="{0D108BD9-81ED-4DB2-BD59-A6C34878D82A}">
                    <a16:rowId xmlns:a16="http://schemas.microsoft.com/office/drawing/2014/main" val="3123209217"/>
                  </a:ext>
                </a:extLst>
              </a:tr>
              <a:tr h="258072">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Partial-Pension # Sweden</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1.00</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[1.00,1.00]</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extLst>
                  <a:ext uri="{0D108BD9-81ED-4DB2-BD59-A6C34878D82A}">
                    <a16:rowId xmlns:a16="http://schemas.microsoft.com/office/drawing/2014/main" val="3329860486"/>
                  </a:ext>
                </a:extLst>
              </a:tr>
              <a:tr h="262987">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Partial-Pension # HIC</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1.01</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[0.95,1.07]</a:t>
                      </a:r>
                      <a:endParaRPr lang="en-GB" sz="1400" dirty="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extLst>
                  <a:ext uri="{0D108BD9-81ED-4DB2-BD59-A6C34878D82A}">
                    <a16:rowId xmlns:a16="http://schemas.microsoft.com/office/drawing/2014/main" val="3561698232"/>
                  </a:ext>
                </a:extLst>
              </a:tr>
              <a:tr h="258072">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Partial-Pension # LMIC</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0.99</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[0.91,1.08]</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495207"/>
                  </a:ext>
                </a:extLst>
              </a:tr>
              <a:tr h="180098">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Observations</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3326252</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04255481"/>
                  </a:ext>
                </a:extLst>
              </a:tr>
              <a:tr h="180098">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N_fail</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88962</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a:noFill/>
                    </a:lnB>
                  </a:tcPr>
                </a:tc>
                <a:extLst>
                  <a:ext uri="{0D108BD9-81ED-4DB2-BD59-A6C34878D82A}">
                    <a16:rowId xmlns:a16="http://schemas.microsoft.com/office/drawing/2014/main" val="2300394818"/>
                  </a:ext>
                </a:extLst>
              </a:tr>
              <a:tr h="258072">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risk</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Arial" panose="020B0604020202020204" pitchFamily="34" charset="0"/>
                        </a:rPr>
                        <a:t>2144724603</a:t>
                      </a:r>
                      <a:endParaRPr lang="en-GB" sz="140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dirty="0">
                        <a:effectLst/>
                        <a:latin typeface="Calibri" panose="020F0502020204030204" pitchFamily="34" charset="0"/>
                        <a:ea typeface="Times New Roman" panose="02020603050405020304" pitchFamily="18" charset="0"/>
                        <a:cs typeface="Arial" panose="020B0604020202020204" pitchFamily="34" charset="0"/>
                      </a:endParaRPr>
                    </a:p>
                  </a:txBody>
                  <a:tcPr marL="66361" marR="6636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830818"/>
                  </a:ext>
                </a:extLst>
              </a:tr>
            </a:tbl>
          </a:graphicData>
        </a:graphic>
      </p:graphicFrame>
      <p:sp>
        <p:nvSpPr>
          <p:cNvPr id="5" name="CasellaDiTesto 4">
            <a:extLst>
              <a:ext uri="{FF2B5EF4-FFF2-40B4-BE49-F238E27FC236}">
                <a16:creationId xmlns:a16="http://schemas.microsoft.com/office/drawing/2014/main" id="{DE5225E4-F3BF-4B3F-BD02-601BBEF3504A}"/>
              </a:ext>
            </a:extLst>
          </p:cNvPr>
          <p:cNvSpPr txBox="1"/>
          <p:nvPr/>
        </p:nvSpPr>
        <p:spPr>
          <a:xfrm>
            <a:off x="2694938" y="6023950"/>
            <a:ext cx="5034991" cy="246221"/>
          </a:xfrm>
          <a:prstGeom prst="rect">
            <a:avLst/>
          </a:prstGeom>
          <a:noFill/>
        </p:spPr>
        <p:txBody>
          <a:bodyPr wrap="square" rtlCol="0">
            <a:spAutoFit/>
          </a:bodyPr>
          <a:lstStyle/>
          <a:p>
            <a:r>
              <a:rPr lang="it-IT" sz="1000" dirty="0"/>
              <a:t>The model </a:t>
            </a:r>
            <a:r>
              <a:rPr lang="it-IT" sz="1000" dirty="0" err="1"/>
              <a:t>also</a:t>
            </a:r>
            <a:r>
              <a:rPr lang="it-IT" sz="1000" dirty="0"/>
              <a:t> controls for: </a:t>
            </a:r>
            <a:r>
              <a:rPr lang="it-IT" sz="1000" dirty="0" err="1"/>
              <a:t>education</a:t>
            </a:r>
            <a:r>
              <a:rPr lang="it-IT" sz="1000" dirty="0"/>
              <a:t> and </a:t>
            </a:r>
            <a:r>
              <a:rPr lang="it-IT" sz="1000" dirty="0" err="1"/>
              <a:t>marital</a:t>
            </a:r>
            <a:r>
              <a:rPr lang="it-IT" sz="1000" dirty="0"/>
              <a:t> status</a:t>
            </a:r>
            <a:endParaRPr lang="en-GB" sz="1000" dirty="0"/>
          </a:p>
        </p:txBody>
      </p:sp>
    </p:spTree>
    <p:extLst>
      <p:ext uri="{BB962C8B-B14F-4D97-AF65-F5344CB8AC3E}">
        <p14:creationId xmlns:p14="http://schemas.microsoft.com/office/powerpoint/2010/main" val="1549914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25"/>
          <p:cNvSpPr txBox="1">
            <a:spLocks noGrp="1"/>
          </p:cNvSpPr>
          <p:nvPr>
            <p:ph type="title"/>
          </p:nvPr>
        </p:nvSpPr>
        <p:spPr>
          <a:xfrm>
            <a:off x="838200" y="365126"/>
            <a:ext cx="10515600" cy="7887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sz="2400" dirty="0"/>
              <a:t>I</a:t>
            </a:r>
            <a:r>
              <a:rPr lang="en-GB" sz="2400" dirty="0" err="1"/>
              <a:t>nteraction</a:t>
            </a:r>
            <a:r>
              <a:rPr lang="en-GB" sz="2400" dirty="0"/>
              <a:t>: pension group * migrant status (Women)</a:t>
            </a:r>
            <a:endParaRPr sz="2400" dirty="0"/>
          </a:p>
        </p:txBody>
      </p:sp>
      <p:sp>
        <p:nvSpPr>
          <p:cNvPr id="1243" name="Google Shape;1243;p25"/>
          <p:cNvSpPr/>
          <p:nvPr/>
        </p:nvSpPr>
        <p:spPr>
          <a:xfrm>
            <a:off x="152400" y="60960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4" name="Tabella 3">
            <a:extLst>
              <a:ext uri="{FF2B5EF4-FFF2-40B4-BE49-F238E27FC236}">
                <a16:creationId xmlns:a16="http://schemas.microsoft.com/office/drawing/2014/main" id="{B5540ECE-924C-4C5E-AD5B-88F76DA90339}"/>
              </a:ext>
            </a:extLst>
          </p:cNvPr>
          <p:cNvGraphicFramePr>
            <a:graphicFrameLocks noGrp="1"/>
          </p:cNvGraphicFramePr>
          <p:nvPr>
            <p:extLst>
              <p:ext uri="{D42A27DB-BD31-4B8C-83A1-F6EECF244321}">
                <p14:modId xmlns:p14="http://schemas.microsoft.com/office/powerpoint/2010/main" val="2052363290"/>
              </p:ext>
            </p:extLst>
          </p:nvPr>
        </p:nvGraphicFramePr>
        <p:xfrm>
          <a:off x="2478316" y="991934"/>
          <a:ext cx="7235367" cy="5091852"/>
        </p:xfrm>
        <a:graphic>
          <a:graphicData uri="http://schemas.openxmlformats.org/drawingml/2006/table">
            <a:tbl>
              <a:tblPr/>
              <a:tblGrid>
                <a:gridCol w="2775912">
                  <a:extLst>
                    <a:ext uri="{9D8B030D-6E8A-4147-A177-3AD203B41FA5}">
                      <a16:colId xmlns:a16="http://schemas.microsoft.com/office/drawing/2014/main" val="3282153949"/>
                    </a:ext>
                  </a:extLst>
                </a:gridCol>
                <a:gridCol w="1683543">
                  <a:extLst>
                    <a:ext uri="{9D8B030D-6E8A-4147-A177-3AD203B41FA5}">
                      <a16:colId xmlns:a16="http://schemas.microsoft.com/office/drawing/2014/main" val="2251026683"/>
                    </a:ext>
                  </a:extLst>
                </a:gridCol>
                <a:gridCol w="2775912">
                  <a:extLst>
                    <a:ext uri="{9D8B030D-6E8A-4147-A177-3AD203B41FA5}">
                      <a16:colId xmlns:a16="http://schemas.microsoft.com/office/drawing/2014/main" val="3243734732"/>
                    </a:ext>
                  </a:extLst>
                </a:gridCol>
              </a:tblGrid>
              <a:tr h="273873">
                <a:tc>
                  <a:txBody>
                    <a:bodyPr/>
                    <a:lstStyle/>
                    <a:p>
                      <a:pPr>
                        <a:lnSpc>
                          <a:spcPct val="107000"/>
                        </a:lnSpc>
                        <a:spcAft>
                          <a:spcPts val="80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HR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95%CI</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010853"/>
                  </a:ext>
                </a:extLst>
              </a:tr>
              <a:tr h="273873">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Pension group (ref. full pension)</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922035"/>
                  </a:ext>
                </a:extLst>
              </a:tr>
              <a:tr h="155869">
                <a:tc>
                  <a:txBody>
                    <a:bodyPr/>
                    <a:lstStyle/>
                    <a:p>
                      <a:pPr algn="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No-Pension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0.71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[0.68,0.75]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59930374"/>
                  </a:ext>
                </a:extLst>
              </a:tr>
              <a:tr h="155869">
                <a:tc>
                  <a:txBody>
                    <a:bodyPr/>
                    <a:lstStyle/>
                    <a:p>
                      <a:pPr algn="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Partial-Pension</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0.62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[0.61,0.63]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extLst>
                  <a:ext uri="{0D108BD9-81ED-4DB2-BD59-A6C34878D82A}">
                    <a16:rowId xmlns:a16="http://schemas.microsoft.com/office/drawing/2014/main" val="2446818739"/>
                  </a:ext>
                </a:extLst>
              </a:tr>
              <a:tr h="155869">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Migrant status (ref. Sweden)</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extLst>
                  <a:ext uri="{0D108BD9-81ED-4DB2-BD59-A6C34878D82A}">
                    <a16:rowId xmlns:a16="http://schemas.microsoft.com/office/drawing/2014/main" val="696678400"/>
                  </a:ext>
                </a:extLst>
              </a:tr>
              <a:tr h="155869">
                <a:tc>
                  <a:txBody>
                    <a:bodyPr/>
                    <a:lstStyle/>
                    <a:p>
                      <a:pPr algn="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HIC</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[0.98,1.04]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extLst>
                  <a:ext uri="{0D108BD9-81ED-4DB2-BD59-A6C34878D82A}">
                    <a16:rowId xmlns:a16="http://schemas.microsoft.com/office/drawing/2014/main" val="3009329362"/>
                  </a:ext>
                </a:extLst>
              </a:tr>
              <a:tr h="155869">
                <a:tc>
                  <a:txBody>
                    <a:bodyPr/>
                    <a:lstStyle/>
                    <a:p>
                      <a:pPr algn="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LMIC</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0.70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[0.66,0.74]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extLst>
                  <a:ext uri="{0D108BD9-81ED-4DB2-BD59-A6C34878D82A}">
                    <a16:rowId xmlns:a16="http://schemas.microsoft.com/office/drawing/2014/main" val="843555239"/>
                  </a:ext>
                </a:extLst>
              </a:tr>
              <a:tr h="483665">
                <a:tc>
                  <a:txBody>
                    <a:bodyPr/>
                    <a:lstStyle/>
                    <a:p>
                      <a:pPr>
                        <a:lnSpc>
                          <a:spcPct val="107000"/>
                        </a:lnSpc>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Interaction term: pension group*migrant status (ref. No-Pension # Sweden)</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extLst>
                  <a:ext uri="{0D108BD9-81ED-4DB2-BD59-A6C34878D82A}">
                    <a16:rowId xmlns:a16="http://schemas.microsoft.com/office/drawing/2014/main" val="3305326638"/>
                  </a:ext>
                </a:extLst>
              </a:tr>
              <a:tr h="155869">
                <a:tc>
                  <a:txBody>
                    <a:bodyPr/>
                    <a:lstStyle/>
                    <a:p>
                      <a:pPr algn="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No-Pension # HIC</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1.11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[1.00,1.23]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extLst>
                  <a:ext uri="{0D108BD9-81ED-4DB2-BD59-A6C34878D82A}">
                    <a16:rowId xmlns:a16="http://schemas.microsoft.com/office/drawing/2014/main" val="1439291578"/>
                  </a:ext>
                </a:extLst>
              </a:tr>
              <a:tr h="273873">
                <a:tc>
                  <a:txBody>
                    <a:bodyPr/>
                    <a:lstStyle/>
                    <a:p>
                      <a:pPr algn="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No-Pension # LMIC</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1.13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[0.96,1.34]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extLst>
                  <a:ext uri="{0D108BD9-81ED-4DB2-BD59-A6C34878D82A}">
                    <a16:rowId xmlns:a16="http://schemas.microsoft.com/office/drawing/2014/main" val="483426670"/>
                  </a:ext>
                </a:extLst>
              </a:tr>
              <a:tr h="273873">
                <a:tc>
                  <a:txBody>
                    <a:bodyPr/>
                    <a:lstStyle/>
                    <a:p>
                      <a:pPr algn="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Full-Pension # Sweden</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[1.00,1.00]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extLst>
                  <a:ext uri="{0D108BD9-81ED-4DB2-BD59-A6C34878D82A}">
                    <a16:rowId xmlns:a16="http://schemas.microsoft.com/office/drawing/2014/main" val="1883478547"/>
                  </a:ext>
                </a:extLst>
              </a:tr>
              <a:tr h="155869">
                <a:tc>
                  <a:txBody>
                    <a:bodyPr/>
                    <a:lstStyle/>
                    <a:p>
                      <a:pPr algn="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Full-Pension # HIC</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[1.00,1.00]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extLst>
                  <a:ext uri="{0D108BD9-81ED-4DB2-BD59-A6C34878D82A}">
                    <a16:rowId xmlns:a16="http://schemas.microsoft.com/office/drawing/2014/main" val="2396896149"/>
                  </a:ext>
                </a:extLst>
              </a:tr>
              <a:tr h="273873">
                <a:tc>
                  <a:txBody>
                    <a:bodyPr/>
                    <a:lstStyle/>
                    <a:p>
                      <a:pPr algn="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Full-Pension # LMIC</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[1.00,1.00]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extLst>
                  <a:ext uri="{0D108BD9-81ED-4DB2-BD59-A6C34878D82A}">
                    <a16:rowId xmlns:a16="http://schemas.microsoft.com/office/drawing/2014/main" val="3412904445"/>
                  </a:ext>
                </a:extLst>
              </a:tr>
              <a:tr h="273873">
                <a:tc>
                  <a:txBody>
                    <a:bodyPr/>
                    <a:lstStyle/>
                    <a:p>
                      <a:pPr algn="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Partial-Pension # Sweden</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[1.00,1.00]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extLst>
                  <a:ext uri="{0D108BD9-81ED-4DB2-BD59-A6C34878D82A}">
                    <a16:rowId xmlns:a16="http://schemas.microsoft.com/office/drawing/2014/main" val="821016523"/>
                  </a:ext>
                </a:extLst>
              </a:tr>
              <a:tr h="273873">
                <a:tc>
                  <a:txBody>
                    <a:bodyPr/>
                    <a:lstStyle/>
                    <a:p>
                      <a:pPr algn="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Partial-Pension # HIC</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[0.98,1.12]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extLst>
                  <a:ext uri="{0D108BD9-81ED-4DB2-BD59-A6C34878D82A}">
                    <a16:rowId xmlns:a16="http://schemas.microsoft.com/office/drawing/2014/main" val="3377410452"/>
                  </a:ext>
                </a:extLst>
              </a:tr>
              <a:tr h="273873">
                <a:tc>
                  <a:txBody>
                    <a:bodyPr/>
                    <a:lstStyle/>
                    <a:p>
                      <a:pPr algn="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Partial-Pension # LMIC</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1.15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[1.00,1.31]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925263"/>
                  </a:ext>
                </a:extLst>
              </a:tr>
              <a:tr h="155869">
                <a:tc>
                  <a:txBody>
                    <a:bodyPr/>
                    <a:lstStyle/>
                    <a:p>
                      <a:pP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Observations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3441165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57089498"/>
                  </a:ext>
                </a:extLst>
              </a:tr>
              <a:tr h="155869">
                <a:tc>
                  <a:txBody>
                    <a:bodyPr/>
                    <a:lstStyle/>
                    <a:p>
                      <a:pPr>
                        <a:lnSpc>
                          <a:spcPct val="107000"/>
                        </a:lnSpc>
                        <a:spcAft>
                          <a:spcPts val="80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N_fail</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57883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a:noFill/>
                    </a:lnB>
                  </a:tcPr>
                </a:tc>
                <a:extLst>
                  <a:ext uri="{0D108BD9-81ED-4DB2-BD59-A6C34878D82A}">
                    <a16:rowId xmlns:a16="http://schemas.microsoft.com/office/drawing/2014/main" val="868509533"/>
                  </a:ext>
                </a:extLst>
              </a:tr>
              <a:tr h="273873">
                <a:tc>
                  <a:txBody>
                    <a:bodyPr/>
                    <a:lstStyle/>
                    <a:p>
                      <a:pPr>
                        <a:lnSpc>
                          <a:spcPct val="107000"/>
                        </a:lnSpc>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risk</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2250151026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434" marR="57434"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5054397"/>
                  </a:ext>
                </a:extLst>
              </a:tr>
            </a:tbl>
          </a:graphicData>
        </a:graphic>
      </p:graphicFrame>
      <p:sp>
        <p:nvSpPr>
          <p:cNvPr id="7" name="CasellaDiTesto 6">
            <a:extLst>
              <a:ext uri="{FF2B5EF4-FFF2-40B4-BE49-F238E27FC236}">
                <a16:creationId xmlns:a16="http://schemas.microsoft.com/office/drawing/2014/main" id="{7727EA25-C4BA-4C21-A3EB-FA006A7FEC50}"/>
              </a:ext>
            </a:extLst>
          </p:cNvPr>
          <p:cNvSpPr txBox="1"/>
          <p:nvPr/>
        </p:nvSpPr>
        <p:spPr>
          <a:xfrm>
            <a:off x="2478316" y="6125289"/>
            <a:ext cx="5034991" cy="246221"/>
          </a:xfrm>
          <a:prstGeom prst="rect">
            <a:avLst/>
          </a:prstGeom>
          <a:noFill/>
        </p:spPr>
        <p:txBody>
          <a:bodyPr wrap="square" rtlCol="0">
            <a:spAutoFit/>
          </a:bodyPr>
          <a:lstStyle/>
          <a:p>
            <a:r>
              <a:rPr lang="it-IT" sz="1000" dirty="0"/>
              <a:t>The model </a:t>
            </a:r>
            <a:r>
              <a:rPr lang="it-IT" sz="1000" dirty="0" err="1"/>
              <a:t>also</a:t>
            </a:r>
            <a:r>
              <a:rPr lang="it-IT" sz="1000" dirty="0"/>
              <a:t> controls for: </a:t>
            </a:r>
            <a:r>
              <a:rPr lang="it-IT" sz="1000" dirty="0" err="1"/>
              <a:t>education</a:t>
            </a:r>
            <a:r>
              <a:rPr lang="it-IT" sz="1000" dirty="0"/>
              <a:t> and </a:t>
            </a:r>
            <a:r>
              <a:rPr lang="it-IT" sz="1000" dirty="0" err="1"/>
              <a:t>marital</a:t>
            </a:r>
            <a:r>
              <a:rPr lang="it-IT" sz="1000" dirty="0"/>
              <a:t> status</a:t>
            </a:r>
            <a:endParaRPr lang="en-GB" sz="1000" dirty="0"/>
          </a:p>
        </p:txBody>
      </p:sp>
    </p:spTree>
    <p:extLst>
      <p:ext uri="{BB962C8B-B14F-4D97-AF65-F5344CB8AC3E}">
        <p14:creationId xmlns:p14="http://schemas.microsoft.com/office/powerpoint/2010/main" val="2283555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3" name="Google Shape;1243;p25"/>
          <p:cNvSpPr/>
          <p:nvPr/>
        </p:nvSpPr>
        <p:spPr>
          <a:xfrm>
            <a:off x="152400" y="60960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 name="CasellaDiTesto 7">
            <a:extLst>
              <a:ext uri="{FF2B5EF4-FFF2-40B4-BE49-F238E27FC236}">
                <a16:creationId xmlns:a16="http://schemas.microsoft.com/office/drawing/2014/main" id="{E29A8F02-0316-4CEE-AF81-777D92DB2294}"/>
              </a:ext>
            </a:extLst>
          </p:cNvPr>
          <p:cNvSpPr txBox="1"/>
          <p:nvPr/>
        </p:nvSpPr>
        <p:spPr>
          <a:xfrm>
            <a:off x="388259" y="6369763"/>
            <a:ext cx="5034991" cy="246221"/>
          </a:xfrm>
          <a:prstGeom prst="rect">
            <a:avLst/>
          </a:prstGeom>
          <a:noFill/>
        </p:spPr>
        <p:txBody>
          <a:bodyPr wrap="square" rtlCol="0">
            <a:spAutoFit/>
          </a:bodyPr>
          <a:lstStyle/>
          <a:p>
            <a:r>
              <a:rPr lang="it-IT" sz="1000" dirty="0"/>
              <a:t>The model </a:t>
            </a:r>
            <a:r>
              <a:rPr lang="it-IT" sz="1000" dirty="0" err="1"/>
              <a:t>also</a:t>
            </a:r>
            <a:r>
              <a:rPr lang="it-IT" sz="1000" dirty="0"/>
              <a:t> controls for: </a:t>
            </a:r>
            <a:r>
              <a:rPr lang="it-IT" sz="1000" dirty="0" err="1"/>
              <a:t>education</a:t>
            </a:r>
            <a:r>
              <a:rPr lang="it-IT" sz="1000" dirty="0"/>
              <a:t> and </a:t>
            </a:r>
            <a:r>
              <a:rPr lang="it-IT" sz="1000" dirty="0" err="1"/>
              <a:t>marital</a:t>
            </a:r>
            <a:r>
              <a:rPr lang="it-IT" sz="1000" dirty="0"/>
              <a:t> status</a:t>
            </a:r>
            <a:endParaRPr lang="en-GB" sz="1000" dirty="0"/>
          </a:p>
        </p:txBody>
      </p:sp>
      <p:sp>
        <p:nvSpPr>
          <p:cNvPr id="10" name="Google Shape;1242;p25">
            <a:extLst>
              <a:ext uri="{FF2B5EF4-FFF2-40B4-BE49-F238E27FC236}">
                <a16:creationId xmlns:a16="http://schemas.microsoft.com/office/drawing/2014/main" id="{6235462D-CDE9-4E04-8D94-D859A880B44E}"/>
              </a:ext>
            </a:extLst>
          </p:cNvPr>
          <p:cNvSpPr txBox="1">
            <a:spLocks noGrp="1"/>
          </p:cNvSpPr>
          <p:nvPr>
            <p:ph type="title"/>
          </p:nvPr>
        </p:nvSpPr>
        <p:spPr>
          <a:xfrm>
            <a:off x="244720" y="242015"/>
            <a:ext cx="5437623" cy="10207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sz="2400" dirty="0" err="1"/>
              <a:t>Robustness</a:t>
            </a:r>
            <a:r>
              <a:rPr lang="it-IT" sz="2400" dirty="0"/>
              <a:t> check: </a:t>
            </a:r>
            <a:r>
              <a:rPr lang="it-IT" sz="2400" dirty="0" err="1"/>
              <a:t>healthy</a:t>
            </a:r>
            <a:r>
              <a:rPr lang="it-IT" sz="2400" dirty="0"/>
              <a:t> </a:t>
            </a:r>
            <a:r>
              <a:rPr lang="it-IT" sz="2400" dirty="0" err="1"/>
              <a:t>individuals</a:t>
            </a:r>
            <a:br>
              <a:rPr lang="it-IT" sz="2400" dirty="0"/>
            </a:br>
            <a:r>
              <a:rPr lang="it-IT" sz="2400" dirty="0"/>
              <a:t>Men</a:t>
            </a:r>
            <a:endParaRPr sz="2400" dirty="0"/>
          </a:p>
        </p:txBody>
      </p:sp>
      <p:graphicFrame>
        <p:nvGraphicFramePr>
          <p:cNvPr id="4" name="Tabella 3">
            <a:extLst>
              <a:ext uri="{FF2B5EF4-FFF2-40B4-BE49-F238E27FC236}">
                <a16:creationId xmlns:a16="http://schemas.microsoft.com/office/drawing/2014/main" id="{0E893D66-6982-4A8C-9A89-9E8824B58EB0}"/>
              </a:ext>
            </a:extLst>
          </p:cNvPr>
          <p:cNvGraphicFramePr>
            <a:graphicFrameLocks noGrp="1"/>
          </p:cNvGraphicFramePr>
          <p:nvPr>
            <p:extLst>
              <p:ext uri="{D42A27DB-BD31-4B8C-83A1-F6EECF244321}">
                <p14:modId xmlns:p14="http://schemas.microsoft.com/office/powerpoint/2010/main" val="2245884908"/>
              </p:ext>
            </p:extLst>
          </p:nvPr>
        </p:nvGraphicFramePr>
        <p:xfrm>
          <a:off x="6341839" y="242015"/>
          <a:ext cx="5605441" cy="6420455"/>
        </p:xfrm>
        <a:graphic>
          <a:graphicData uri="http://schemas.openxmlformats.org/drawingml/2006/table">
            <a:tbl>
              <a:tblPr/>
              <a:tblGrid>
                <a:gridCol w="1499989">
                  <a:extLst>
                    <a:ext uri="{9D8B030D-6E8A-4147-A177-3AD203B41FA5}">
                      <a16:colId xmlns:a16="http://schemas.microsoft.com/office/drawing/2014/main" val="4168392775"/>
                    </a:ext>
                  </a:extLst>
                </a:gridCol>
                <a:gridCol w="986487">
                  <a:extLst>
                    <a:ext uri="{9D8B030D-6E8A-4147-A177-3AD203B41FA5}">
                      <a16:colId xmlns:a16="http://schemas.microsoft.com/office/drawing/2014/main" val="2439839107"/>
                    </a:ext>
                  </a:extLst>
                </a:gridCol>
                <a:gridCol w="981424">
                  <a:extLst>
                    <a:ext uri="{9D8B030D-6E8A-4147-A177-3AD203B41FA5}">
                      <a16:colId xmlns:a16="http://schemas.microsoft.com/office/drawing/2014/main" val="1158517419"/>
                    </a:ext>
                  </a:extLst>
                </a:gridCol>
                <a:gridCol w="946696">
                  <a:extLst>
                    <a:ext uri="{9D8B030D-6E8A-4147-A177-3AD203B41FA5}">
                      <a16:colId xmlns:a16="http://schemas.microsoft.com/office/drawing/2014/main" val="2615947411"/>
                    </a:ext>
                  </a:extLst>
                </a:gridCol>
                <a:gridCol w="1190845">
                  <a:extLst>
                    <a:ext uri="{9D8B030D-6E8A-4147-A177-3AD203B41FA5}">
                      <a16:colId xmlns:a16="http://schemas.microsoft.com/office/drawing/2014/main" val="2665887815"/>
                    </a:ext>
                  </a:extLst>
                </a:gridCol>
              </a:tblGrid>
              <a:tr h="398082">
                <a:tc>
                  <a:txBody>
                    <a:bodyPr/>
                    <a:lstStyle/>
                    <a:p>
                      <a:pPr>
                        <a:lnSpc>
                          <a:spcPct val="107000"/>
                        </a:lnSpc>
                        <a:spcAft>
                          <a:spcPts val="800"/>
                        </a:spcAft>
                      </a:pPr>
                      <a:r>
                        <a:rPr lang="en-US" sz="13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dirty="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300" dirty="0">
                          <a:effectLst/>
                          <a:latin typeface="Times New Roman" panose="02020603050405020304" pitchFamily="18" charset="0"/>
                          <a:ea typeface="Times New Roman" panose="02020603050405020304" pitchFamily="18" charset="0"/>
                          <a:cs typeface="Arial" panose="020B0604020202020204" pitchFamily="34" charset="0"/>
                        </a:rPr>
                        <a:t>Men</a:t>
                      </a:r>
                      <a:endParaRPr lang="en-GB" sz="1300" dirty="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3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dirty="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300" dirty="0">
                          <a:effectLst/>
                          <a:latin typeface="Times New Roman" panose="02020603050405020304" pitchFamily="18" charset="0"/>
                          <a:ea typeface="Times New Roman" panose="02020603050405020304" pitchFamily="18" charset="0"/>
                          <a:cs typeface="Arial" panose="020B0604020202020204" pitchFamily="34" charset="0"/>
                        </a:rPr>
                        <a:t>Healthy Men</a:t>
                      </a:r>
                      <a:endParaRPr lang="en-GB" sz="1300" dirty="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3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dirty="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2107930"/>
                  </a:ext>
                </a:extLst>
              </a:tr>
              <a:tr h="398082">
                <a:tc>
                  <a:txBody>
                    <a:bodyPr/>
                    <a:lstStyle/>
                    <a:p>
                      <a:pP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Pension group (ref. Full pension)</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342006170"/>
                  </a:ext>
                </a:extLst>
              </a:tr>
              <a:tr h="193997">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No-Pension</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0.69</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[0.67,0.72]</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0.57</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[0.54,0.61]</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extLst>
                  <a:ext uri="{0D108BD9-81ED-4DB2-BD59-A6C34878D82A}">
                    <a16:rowId xmlns:a16="http://schemas.microsoft.com/office/drawing/2014/main" val="882222761"/>
                  </a:ext>
                </a:extLst>
              </a:tr>
              <a:tr h="193997">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Partial-Pension</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0.64</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[0.63,0.65]</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0.69</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[0.67,0.71]</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extLst>
                  <a:ext uri="{0D108BD9-81ED-4DB2-BD59-A6C34878D82A}">
                    <a16:rowId xmlns:a16="http://schemas.microsoft.com/office/drawing/2014/main" val="2939505568"/>
                  </a:ext>
                </a:extLst>
              </a:tr>
              <a:tr h="398082">
                <a:tc>
                  <a:txBody>
                    <a:bodyPr/>
                    <a:lstStyle/>
                    <a:p>
                      <a:pP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Origin area (ref. Sweden)</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extLst>
                  <a:ext uri="{0D108BD9-81ED-4DB2-BD59-A6C34878D82A}">
                    <a16:rowId xmlns:a16="http://schemas.microsoft.com/office/drawing/2014/main" val="3702614674"/>
                  </a:ext>
                </a:extLst>
              </a:tr>
              <a:tr h="193997">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HIC</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1.15</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[1.12,1.18]</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1.18</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[1.12,1.23]</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extLst>
                  <a:ext uri="{0D108BD9-81ED-4DB2-BD59-A6C34878D82A}">
                    <a16:rowId xmlns:a16="http://schemas.microsoft.com/office/drawing/2014/main" val="2491126272"/>
                  </a:ext>
                </a:extLst>
              </a:tr>
              <a:tr h="193997">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LMIC</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1.01</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[0.97,1.06]</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1.16</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[1.09,1.25]</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extLst>
                  <a:ext uri="{0D108BD9-81ED-4DB2-BD59-A6C34878D82A}">
                    <a16:rowId xmlns:a16="http://schemas.microsoft.com/office/drawing/2014/main" val="1090782205"/>
                  </a:ext>
                </a:extLst>
              </a:tr>
              <a:tr h="602168">
                <a:tc>
                  <a:txBody>
                    <a:bodyPr/>
                    <a:lstStyle/>
                    <a:p>
                      <a:pP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Interaction: pension group*origin area (ref. Sweden)</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extLst>
                  <a:ext uri="{0D108BD9-81ED-4DB2-BD59-A6C34878D82A}">
                    <a16:rowId xmlns:a16="http://schemas.microsoft.com/office/drawing/2014/main" val="2716158829"/>
                  </a:ext>
                </a:extLst>
              </a:tr>
              <a:tr h="398082">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No-Pension # Sweden</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extLst>
                  <a:ext uri="{0D108BD9-81ED-4DB2-BD59-A6C34878D82A}">
                    <a16:rowId xmlns:a16="http://schemas.microsoft.com/office/drawing/2014/main" val="1356605911"/>
                  </a:ext>
                </a:extLst>
              </a:tr>
              <a:tr h="193997">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No-Pension # HIC</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0.99</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[0.91,1.09]</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1.11</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[0.94,1.31]</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extLst>
                  <a:ext uri="{0D108BD9-81ED-4DB2-BD59-A6C34878D82A}">
                    <a16:rowId xmlns:a16="http://schemas.microsoft.com/office/drawing/2014/main" val="1882014131"/>
                  </a:ext>
                </a:extLst>
              </a:tr>
              <a:tr h="260628">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No-Pension # LMIC</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1.05</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[0.93,1.18]</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0.96</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[0.77,1.19]</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extLst>
                  <a:ext uri="{0D108BD9-81ED-4DB2-BD59-A6C34878D82A}">
                    <a16:rowId xmlns:a16="http://schemas.microsoft.com/office/drawing/2014/main" val="226645900"/>
                  </a:ext>
                </a:extLst>
              </a:tr>
              <a:tr h="398082">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Full-Pension # Sweden</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extLst>
                  <a:ext uri="{0D108BD9-81ED-4DB2-BD59-A6C34878D82A}">
                    <a16:rowId xmlns:a16="http://schemas.microsoft.com/office/drawing/2014/main" val="3808797217"/>
                  </a:ext>
                </a:extLst>
              </a:tr>
              <a:tr h="193997">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Full-Pension # HIC</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extLst>
                  <a:ext uri="{0D108BD9-81ED-4DB2-BD59-A6C34878D82A}">
                    <a16:rowId xmlns:a16="http://schemas.microsoft.com/office/drawing/2014/main" val="3853710206"/>
                  </a:ext>
                </a:extLst>
              </a:tr>
              <a:tr h="398082">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Full-Pension # LMIC</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extLst>
                  <a:ext uri="{0D108BD9-81ED-4DB2-BD59-A6C34878D82A}">
                    <a16:rowId xmlns:a16="http://schemas.microsoft.com/office/drawing/2014/main" val="1219008331"/>
                  </a:ext>
                </a:extLst>
              </a:tr>
              <a:tr h="398082">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Partial-Pension # Sweden</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[1.00,1.00]</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extLst>
                  <a:ext uri="{0D108BD9-81ED-4DB2-BD59-A6C34878D82A}">
                    <a16:rowId xmlns:a16="http://schemas.microsoft.com/office/drawing/2014/main" val="368778450"/>
                  </a:ext>
                </a:extLst>
              </a:tr>
              <a:tr h="398082">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Partial-Pension # HIC</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1.01</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[0.95,1.07]</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0.98</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[0.89,1.07]</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extLst>
                  <a:ext uri="{0D108BD9-81ED-4DB2-BD59-A6C34878D82A}">
                    <a16:rowId xmlns:a16="http://schemas.microsoft.com/office/drawing/2014/main" val="448479270"/>
                  </a:ext>
                </a:extLst>
              </a:tr>
              <a:tr h="398082">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Partial-Pension # LMIC</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0.99</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[0.91,1.08]</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0.82</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[0.72,0.94]</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501290"/>
                  </a:ext>
                </a:extLst>
              </a:tr>
              <a:tr h="193997">
                <a:tc>
                  <a:txBody>
                    <a:bodyPr/>
                    <a:lstStyle/>
                    <a:p>
                      <a:pP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Observations</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3326252</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1974381</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8373192"/>
                  </a:ext>
                </a:extLst>
              </a:tr>
              <a:tr h="193997">
                <a:tc>
                  <a:txBody>
                    <a:bodyPr/>
                    <a:lstStyle/>
                    <a:p>
                      <a:pP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N_fail</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88962</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35863</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a:noFill/>
                    </a:lnB>
                  </a:tcPr>
                </a:tc>
                <a:extLst>
                  <a:ext uri="{0D108BD9-81ED-4DB2-BD59-A6C34878D82A}">
                    <a16:rowId xmlns:a16="http://schemas.microsoft.com/office/drawing/2014/main" val="3746181833"/>
                  </a:ext>
                </a:extLst>
              </a:tr>
              <a:tr h="179743">
                <a:tc>
                  <a:txBody>
                    <a:bodyPr/>
                    <a:lstStyle/>
                    <a:p>
                      <a:pP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risk</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Arial" panose="020B0604020202020204" pitchFamily="34" charset="0"/>
                        </a:rPr>
                        <a:t>2144724603</a:t>
                      </a:r>
                      <a:endParaRPr lang="en-GB" sz="130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dirty="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dirty="0">
                          <a:effectLst/>
                          <a:latin typeface="Times New Roman" panose="02020603050405020304" pitchFamily="18" charset="0"/>
                          <a:ea typeface="Times New Roman" panose="02020603050405020304" pitchFamily="18" charset="0"/>
                          <a:cs typeface="Arial" panose="020B0604020202020204" pitchFamily="34" charset="0"/>
                        </a:rPr>
                        <a:t>1290272112</a:t>
                      </a:r>
                      <a:endParaRPr lang="en-GB" sz="1300" dirty="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GB" sz="1300" dirty="0">
                        <a:effectLst/>
                        <a:latin typeface="Calibri" panose="020F0502020204030204" pitchFamily="34" charset="0"/>
                        <a:ea typeface="Times New Roman" panose="02020603050405020304" pitchFamily="18" charset="0"/>
                        <a:cs typeface="Arial" panose="020B0604020202020204" pitchFamily="34" charset="0"/>
                      </a:endParaRPr>
                    </a:p>
                  </a:txBody>
                  <a:tcPr marL="50793" marR="5079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57342"/>
                  </a:ext>
                </a:extLst>
              </a:tr>
            </a:tbl>
          </a:graphicData>
        </a:graphic>
      </p:graphicFrame>
      <p:sp>
        <p:nvSpPr>
          <p:cNvPr id="9" name="CasellaDiTesto 8">
            <a:extLst>
              <a:ext uri="{FF2B5EF4-FFF2-40B4-BE49-F238E27FC236}">
                <a16:creationId xmlns:a16="http://schemas.microsoft.com/office/drawing/2014/main" id="{C033C492-BF6F-4CCB-9BDD-2CF51AD7D6B7}"/>
              </a:ext>
            </a:extLst>
          </p:cNvPr>
          <p:cNvSpPr txBox="1"/>
          <p:nvPr/>
        </p:nvSpPr>
        <p:spPr>
          <a:xfrm>
            <a:off x="244720" y="1630327"/>
            <a:ext cx="4795366" cy="2862322"/>
          </a:xfrm>
          <a:prstGeom prst="rect">
            <a:avLst/>
          </a:prstGeom>
          <a:noFill/>
        </p:spPr>
        <p:txBody>
          <a:bodyPr wrap="square">
            <a:spAutoFit/>
          </a:bodyPr>
          <a:lstStyle/>
          <a:p>
            <a:r>
              <a:rPr lang="en-GB" sz="1800" dirty="0"/>
              <a:t>To account for confounding from medical problems, we restricted the analysis to subjects who were gainfully employed at the year they turn 60 and healthy, which means that we excluded subjects who during their 60th year:</a:t>
            </a:r>
          </a:p>
          <a:p>
            <a:pPr marL="342900" indent="-342900">
              <a:buAutoNum type="arabicParenBoth"/>
            </a:pPr>
            <a:r>
              <a:rPr lang="en-GB" sz="1800" dirty="0"/>
              <a:t>had &gt;14 consecutive days of sickness absence </a:t>
            </a:r>
          </a:p>
          <a:p>
            <a:pPr marL="342900" indent="-342900">
              <a:buAutoNum type="arabicParenBoth"/>
            </a:pPr>
            <a:r>
              <a:rPr lang="en-GB" sz="1800" dirty="0"/>
              <a:t>received rehabilitation benefits</a:t>
            </a:r>
          </a:p>
          <a:p>
            <a:pPr marL="342900" indent="-342900">
              <a:buAutoNum type="arabicParenBoth"/>
            </a:pPr>
            <a:r>
              <a:rPr lang="en-GB" sz="1800" dirty="0"/>
              <a:t>had disability pension</a:t>
            </a:r>
          </a:p>
        </p:txBody>
      </p:sp>
    </p:spTree>
    <p:extLst>
      <p:ext uri="{BB962C8B-B14F-4D97-AF65-F5344CB8AC3E}">
        <p14:creationId xmlns:p14="http://schemas.microsoft.com/office/powerpoint/2010/main" val="3014951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3" name="Google Shape;1243;p25"/>
          <p:cNvSpPr/>
          <p:nvPr/>
        </p:nvSpPr>
        <p:spPr>
          <a:xfrm>
            <a:off x="152400" y="60960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3" name="Tabella 2">
            <a:extLst>
              <a:ext uri="{FF2B5EF4-FFF2-40B4-BE49-F238E27FC236}">
                <a16:creationId xmlns:a16="http://schemas.microsoft.com/office/drawing/2014/main" id="{E8D47E1A-2313-4B7C-AC17-1FFCBC24FB9C}"/>
              </a:ext>
            </a:extLst>
          </p:cNvPr>
          <p:cNvGraphicFramePr>
            <a:graphicFrameLocks noGrp="1"/>
          </p:cNvGraphicFramePr>
          <p:nvPr>
            <p:extLst>
              <p:ext uri="{D42A27DB-BD31-4B8C-83A1-F6EECF244321}">
                <p14:modId xmlns:p14="http://schemas.microsoft.com/office/powerpoint/2010/main" val="888779779"/>
              </p:ext>
            </p:extLst>
          </p:nvPr>
        </p:nvGraphicFramePr>
        <p:xfrm>
          <a:off x="5807320" y="147600"/>
          <a:ext cx="6232280" cy="6562799"/>
        </p:xfrm>
        <a:graphic>
          <a:graphicData uri="http://schemas.openxmlformats.org/drawingml/2006/table">
            <a:tbl>
              <a:tblPr/>
              <a:tblGrid>
                <a:gridCol w="1479128">
                  <a:extLst>
                    <a:ext uri="{9D8B030D-6E8A-4147-A177-3AD203B41FA5}">
                      <a16:colId xmlns:a16="http://schemas.microsoft.com/office/drawing/2014/main" val="2647266870"/>
                    </a:ext>
                  </a:extLst>
                </a:gridCol>
                <a:gridCol w="1008466">
                  <a:extLst>
                    <a:ext uri="{9D8B030D-6E8A-4147-A177-3AD203B41FA5}">
                      <a16:colId xmlns:a16="http://schemas.microsoft.com/office/drawing/2014/main" val="1105559928"/>
                    </a:ext>
                  </a:extLst>
                </a:gridCol>
                <a:gridCol w="1368110">
                  <a:extLst>
                    <a:ext uri="{9D8B030D-6E8A-4147-A177-3AD203B41FA5}">
                      <a16:colId xmlns:a16="http://schemas.microsoft.com/office/drawing/2014/main" val="993374254"/>
                    </a:ext>
                  </a:extLst>
                </a:gridCol>
                <a:gridCol w="1113833">
                  <a:extLst>
                    <a:ext uri="{9D8B030D-6E8A-4147-A177-3AD203B41FA5}">
                      <a16:colId xmlns:a16="http://schemas.microsoft.com/office/drawing/2014/main" val="193695291"/>
                    </a:ext>
                  </a:extLst>
                </a:gridCol>
                <a:gridCol w="1262743">
                  <a:extLst>
                    <a:ext uri="{9D8B030D-6E8A-4147-A177-3AD203B41FA5}">
                      <a16:colId xmlns:a16="http://schemas.microsoft.com/office/drawing/2014/main" val="2855357055"/>
                    </a:ext>
                  </a:extLst>
                </a:gridCol>
              </a:tblGrid>
              <a:tr h="346379">
                <a:tc>
                  <a:txBody>
                    <a:bodyPr/>
                    <a:lstStyle/>
                    <a:p>
                      <a:pP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Women</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Healthy Women</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509099"/>
                  </a:ext>
                </a:extLst>
              </a:tr>
              <a:tr h="168841">
                <a:tc>
                  <a:txBody>
                    <a:bodyPr/>
                    <a:lstStyle/>
                    <a:p>
                      <a:pP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HR</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95% CI</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HR</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95% CI</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85165773"/>
                  </a:ext>
                </a:extLst>
              </a:tr>
              <a:tr h="346379">
                <a:tc>
                  <a:txBody>
                    <a:bodyPr/>
                    <a:lstStyle/>
                    <a:p>
                      <a:pP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Pension group (ref. Full pension)</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extLst>
                  <a:ext uri="{0D108BD9-81ED-4DB2-BD59-A6C34878D82A}">
                    <a16:rowId xmlns:a16="http://schemas.microsoft.com/office/drawing/2014/main" val="2125226549"/>
                  </a:ext>
                </a:extLst>
              </a:tr>
              <a:tr h="168841">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No-Pension</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0.71</a:t>
                      </a:r>
                      <a:endParaRPr lang="en-GB"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[0.68,0.75]</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0.66</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[0.61,0.71]</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extLst>
                  <a:ext uri="{0D108BD9-81ED-4DB2-BD59-A6C34878D82A}">
                    <a16:rowId xmlns:a16="http://schemas.microsoft.com/office/drawing/2014/main" val="3131611300"/>
                  </a:ext>
                </a:extLst>
              </a:tr>
              <a:tr h="168841">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Partial-Pension</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0.62</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[0.61,0.63]</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0.66</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[0.63,0.68]</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extLst>
                  <a:ext uri="{0D108BD9-81ED-4DB2-BD59-A6C34878D82A}">
                    <a16:rowId xmlns:a16="http://schemas.microsoft.com/office/drawing/2014/main" val="1043748179"/>
                  </a:ext>
                </a:extLst>
              </a:tr>
              <a:tr h="346379">
                <a:tc>
                  <a:txBody>
                    <a:bodyPr/>
                    <a:lstStyle/>
                    <a:p>
                      <a:pP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Origin area (ref. Sweden)</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extLst>
                  <a:ext uri="{0D108BD9-81ED-4DB2-BD59-A6C34878D82A}">
                    <a16:rowId xmlns:a16="http://schemas.microsoft.com/office/drawing/2014/main" val="3425216452"/>
                  </a:ext>
                </a:extLst>
              </a:tr>
              <a:tr h="168841">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HIC</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1.01</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[0.98,1.04]</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1.06</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[0.99,1.13]</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extLst>
                  <a:ext uri="{0D108BD9-81ED-4DB2-BD59-A6C34878D82A}">
                    <a16:rowId xmlns:a16="http://schemas.microsoft.com/office/drawing/2014/main" val="402872121"/>
                  </a:ext>
                </a:extLst>
              </a:tr>
              <a:tr h="168841">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LMIC</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0.70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[0.66,0.74]</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0.88</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[0.79,0.97]</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extLst>
                  <a:ext uri="{0D108BD9-81ED-4DB2-BD59-A6C34878D82A}">
                    <a16:rowId xmlns:a16="http://schemas.microsoft.com/office/drawing/2014/main" val="1842490112"/>
                  </a:ext>
                </a:extLst>
              </a:tr>
              <a:tr h="523917">
                <a:tc>
                  <a:txBody>
                    <a:bodyPr/>
                    <a:lstStyle/>
                    <a:p>
                      <a:pP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Interaction: pension group*origin area (ref. Sweden)</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extLst>
                  <a:ext uri="{0D108BD9-81ED-4DB2-BD59-A6C34878D82A}">
                    <a16:rowId xmlns:a16="http://schemas.microsoft.com/office/drawing/2014/main" val="3944917622"/>
                  </a:ext>
                </a:extLst>
              </a:tr>
              <a:tr h="346379">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No-Pension # Sweden</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extLst>
                  <a:ext uri="{0D108BD9-81ED-4DB2-BD59-A6C34878D82A}">
                    <a16:rowId xmlns:a16="http://schemas.microsoft.com/office/drawing/2014/main" val="2502924698"/>
                  </a:ext>
                </a:extLst>
              </a:tr>
              <a:tr h="168841">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No-Pension # HIC</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1.11</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[1.00,1.23]</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1.01</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[0.81,1.25]</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extLst>
                  <a:ext uri="{0D108BD9-81ED-4DB2-BD59-A6C34878D82A}">
                    <a16:rowId xmlns:a16="http://schemas.microsoft.com/office/drawing/2014/main" val="2979257949"/>
                  </a:ext>
                </a:extLst>
              </a:tr>
              <a:tr h="168841">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No-Pension # LMIC</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1.13</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[0.96,1.34]</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1.19</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[0.86,1.64]</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extLst>
                  <a:ext uri="{0D108BD9-81ED-4DB2-BD59-A6C34878D82A}">
                    <a16:rowId xmlns:a16="http://schemas.microsoft.com/office/drawing/2014/main" val="2383639792"/>
                  </a:ext>
                </a:extLst>
              </a:tr>
              <a:tr h="346379">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Full-Pension # Sweden</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extLst>
                  <a:ext uri="{0D108BD9-81ED-4DB2-BD59-A6C34878D82A}">
                    <a16:rowId xmlns:a16="http://schemas.microsoft.com/office/drawing/2014/main" val="248342506"/>
                  </a:ext>
                </a:extLst>
              </a:tr>
              <a:tr h="168841">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Full-Pension # HIC</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extLst>
                  <a:ext uri="{0D108BD9-81ED-4DB2-BD59-A6C34878D82A}">
                    <a16:rowId xmlns:a16="http://schemas.microsoft.com/office/drawing/2014/main" val="2443547439"/>
                  </a:ext>
                </a:extLst>
              </a:tr>
              <a:tr h="168841">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Full-Pension # LMIC</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extLst>
                  <a:ext uri="{0D108BD9-81ED-4DB2-BD59-A6C34878D82A}">
                    <a16:rowId xmlns:a16="http://schemas.microsoft.com/office/drawing/2014/main" val="1221143698"/>
                  </a:ext>
                </a:extLst>
              </a:tr>
              <a:tr h="346379">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Partial-Pension # Sweden</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extLst>
                  <a:ext uri="{0D108BD9-81ED-4DB2-BD59-A6C34878D82A}">
                    <a16:rowId xmlns:a16="http://schemas.microsoft.com/office/drawing/2014/main" val="2270204723"/>
                  </a:ext>
                </a:extLst>
              </a:tr>
              <a:tr h="346379">
                <a:tc>
                  <a:txBody>
                    <a:bodyPr/>
                    <a:lstStyle/>
                    <a:p>
                      <a:pPr algn="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Partial-Pension # HIC</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1.04</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[0.98,1.12]</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[0.89,1.13]</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extLst>
                  <a:ext uri="{0D108BD9-81ED-4DB2-BD59-A6C34878D82A}">
                    <a16:rowId xmlns:a16="http://schemas.microsoft.com/office/drawing/2014/main" val="1780453363"/>
                  </a:ext>
                </a:extLst>
              </a:tr>
              <a:tr h="346379">
                <a:tc>
                  <a:txBody>
                    <a:bodyPr/>
                    <a:lstStyle/>
                    <a:p>
                      <a:pPr algn="r">
                        <a:lnSpc>
                          <a:spcPct val="107000"/>
                        </a:lnSpc>
                        <a:spcAft>
                          <a:spcPts val="80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Partial-Pension # LMIC</a:t>
                      </a:r>
                      <a:endParaRPr lang="en-GB"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1.15</a:t>
                      </a:r>
                      <a:endParaRPr lang="en-GB"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[1.00,1.31]</a:t>
                      </a:r>
                      <a:endParaRPr lang="en-GB"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1.06</a:t>
                      </a:r>
                      <a:endParaRPr lang="en-GB"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[0.86,1.32]</a:t>
                      </a:r>
                      <a:endParaRPr lang="en-GB"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9889354"/>
                  </a:ext>
                </a:extLst>
              </a:tr>
              <a:tr h="168841">
                <a:tc>
                  <a:txBody>
                    <a:bodyPr/>
                    <a:lstStyle/>
                    <a:p>
                      <a:pP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Observations</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3441165</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1702934</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80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472323665"/>
                  </a:ext>
                </a:extLst>
              </a:tr>
              <a:tr h="168841">
                <a:tc>
                  <a:txBody>
                    <a:bodyPr/>
                    <a:lstStyle/>
                    <a:p>
                      <a:pP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N_fail</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57883</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19201</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a:noFill/>
                    </a:lnB>
                  </a:tcPr>
                </a:tc>
                <a:extLst>
                  <a:ext uri="{0D108BD9-81ED-4DB2-BD59-A6C34878D82A}">
                    <a16:rowId xmlns:a16="http://schemas.microsoft.com/office/drawing/2014/main" val="2629294937"/>
                  </a:ext>
                </a:extLst>
              </a:tr>
              <a:tr h="168841">
                <a:tc>
                  <a:txBody>
                    <a:bodyPr/>
                    <a:lstStyle/>
                    <a:p>
                      <a:pP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risk</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2250151026</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a:effectLst/>
                          <a:latin typeface="Times New Roman" panose="02020603050405020304" pitchFamily="18" charset="0"/>
                          <a:ea typeface="Times New Roman" panose="02020603050405020304" pitchFamily="18" charset="0"/>
                          <a:cs typeface="Times New Roman" panose="02020603050405020304" pitchFamily="18" charset="0"/>
                        </a:rPr>
                        <a:t>1133329231</a:t>
                      </a:r>
                      <a:endParaRPr lang="en-GB"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629" marR="36629"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131030"/>
                  </a:ext>
                </a:extLst>
              </a:tr>
            </a:tbl>
          </a:graphicData>
        </a:graphic>
      </p:graphicFrame>
      <p:sp>
        <p:nvSpPr>
          <p:cNvPr id="8" name="CasellaDiTesto 7">
            <a:extLst>
              <a:ext uri="{FF2B5EF4-FFF2-40B4-BE49-F238E27FC236}">
                <a16:creationId xmlns:a16="http://schemas.microsoft.com/office/drawing/2014/main" id="{E29A8F02-0316-4CEE-AF81-777D92DB2294}"/>
              </a:ext>
            </a:extLst>
          </p:cNvPr>
          <p:cNvSpPr txBox="1"/>
          <p:nvPr/>
        </p:nvSpPr>
        <p:spPr>
          <a:xfrm>
            <a:off x="388259" y="6369763"/>
            <a:ext cx="5034991" cy="246221"/>
          </a:xfrm>
          <a:prstGeom prst="rect">
            <a:avLst/>
          </a:prstGeom>
          <a:noFill/>
        </p:spPr>
        <p:txBody>
          <a:bodyPr wrap="square" rtlCol="0">
            <a:spAutoFit/>
          </a:bodyPr>
          <a:lstStyle/>
          <a:p>
            <a:r>
              <a:rPr lang="it-IT" sz="1000" dirty="0"/>
              <a:t>The model </a:t>
            </a:r>
            <a:r>
              <a:rPr lang="it-IT" sz="1000" dirty="0" err="1"/>
              <a:t>also</a:t>
            </a:r>
            <a:r>
              <a:rPr lang="it-IT" sz="1000" dirty="0"/>
              <a:t> controls for: </a:t>
            </a:r>
            <a:r>
              <a:rPr lang="it-IT" sz="1000" dirty="0" err="1"/>
              <a:t>education</a:t>
            </a:r>
            <a:r>
              <a:rPr lang="it-IT" sz="1000" dirty="0"/>
              <a:t> and </a:t>
            </a:r>
            <a:r>
              <a:rPr lang="it-IT" sz="1000" dirty="0" err="1"/>
              <a:t>marital</a:t>
            </a:r>
            <a:r>
              <a:rPr lang="it-IT" sz="1000" dirty="0"/>
              <a:t> status</a:t>
            </a:r>
            <a:endParaRPr lang="en-GB" sz="1000" dirty="0"/>
          </a:p>
        </p:txBody>
      </p:sp>
      <p:sp>
        <p:nvSpPr>
          <p:cNvPr id="10" name="Google Shape;1242;p25">
            <a:extLst>
              <a:ext uri="{FF2B5EF4-FFF2-40B4-BE49-F238E27FC236}">
                <a16:creationId xmlns:a16="http://schemas.microsoft.com/office/drawing/2014/main" id="{6235462D-CDE9-4E04-8D94-D859A880B44E}"/>
              </a:ext>
            </a:extLst>
          </p:cNvPr>
          <p:cNvSpPr txBox="1">
            <a:spLocks noGrp="1"/>
          </p:cNvSpPr>
          <p:nvPr>
            <p:ph type="title"/>
          </p:nvPr>
        </p:nvSpPr>
        <p:spPr>
          <a:xfrm>
            <a:off x="244720" y="242015"/>
            <a:ext cx="5437623" cy="10207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sz="2400" dirty="0" err="1"/>
              <a:t>Robustness</a:t>
            </a:r>
            <a:r>
              <a:rPr lang="it-IT" sz="2400" dirty="0"/>
              <a:t> check: </a:t>
            </a:r>
            <a:r>
              <a:rPr lang="it-IT" sz="2400" dirty="0" err="1"/>
              <a:t>healthy</a:t>
            </a:r>
            <a:r>
              <a:rPr lang="it-IT" sz="2400" dirty="0"/>
              <a:t> </a:t>
            </a:r>
            <a:r>
              <a:rPr lang="it-IT" sz="2400" dirty="0" err="1"/>
              <a:t>individuals</a:t>
            </a:r>
            <a:br>
              <a:rPr lang="it-IT" sz="2400" dirty="0"/>
            </a:br>
            <a:r>
              <a:rPr lang="it-IT" sz="2400" dirty="0"/>
              <a:t>Women</a:t>
            </a:r>
            <a:endParaRPr sz="2400" dirty="0"/>
          </a:p>
        </p:txBody>
      </p:sp>
    </p:spTree>
    <p:extLst>
      <p:ext uri="{BB962C8B-B14F-4D97-AF65-F5344CB8AC3E}">
        <p14:creationId xmlns:p14="http://schemas.microsoft.com/office/powerpoint/2010/main" val="1587959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2032" y="169803"/>
            <a:ext cx="1303885" cy="695067"/>
          </a:xfrm>
          <a:prstGeom prst="rect">
            <a:avLst/>
          </a:prstGeom>
        </p:spPr>
      </p:pic>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l="76889" t="24798" r="4980" b="17263"/>
          <a:stretch/>
        </p:blipFill>
        <p:spPr>
          <a:xfrm>
            <a:off x="7301400" y="146540"/>
            <a:ext cx="1652944" cy="659722"/>
          </a:xfrm>
          <a:prstGeom prst="rect">
            <a:avLst/>
          </a:prstGeom>
        </p:spPr>
      </p:pic>
      <p:pic>
        <p:nvPicPr>
          <p:cNvPr id="10" name="Immagine 9"/>
          <p:cNvPicPr>
            <a:picLocks noChangeAspect="1"/>
          </p:cNvPicPr>
          <p:nvPr/>
        </p:nvPicPr>
        <p:blipFill rotWithShape="1">
          <a:blip r:embed="rId4" cstate="print">
            <a:extLst>
              <a:ext uri="{28A0092B-C50C-407E-A947-70E740481C1C}">
                <a14:useLocalDpi xmlns:a14="http://schemas.microsoft.com/office/drawing/2010/main" val="0"/>
              </a:ext>
            </a:extLst>
          </a:blip>
          <a:srcRect l="3913" t="24798" r="74124" b="17263"/>
          <a:stretch/>
        </p:blipFill>
        <p:spPr>
          <a:xfrm>
            <a:off x="1165081" y="150175"/>
            <a:ext cx="2002314" cy="659722"/>
          </a:xfrm>
          <a:prstGeom prst="rect">
            <a:avLst/>
          </a:prstGeom>
        </p:spPr>
      </p:pic>
      <p:pic>
        <p:nvPicPr>
          <p:cNvPr id="11" name="Immagine 10"/>
          <p:cNvPicPr>
            <a:picLocks noChangeAspect="1"/>
          </p:cNvPicPr>
          <p:nvPr/>
        </p:nvPicPr>
        <p:blipFill rotWithShape="1">
          <a:blip r:embed="rId4" cstate="print">
            <a:extLst>
              <a:ext uri="{28A0092B-C50C-407E-A947-70E740481C1C}">
                <a14:useLocalDpi xmlns:a14="http://schemas.microsoft.com/office/drawing/2010/main" val="0"/>
              </a:ext>
            </a:extLst>
          </a:blip>
          <a:srcRect l="30180" t="24797" r="50906" b="26062"/>
          <a:stretch/>
        </p:blipFill>
        <p:spPr>
          <a:xfrm>
            <a:off x="3315407" y="210333"/>
            <a:ext cx="1724321" cy="559535"/>
          </a:xfrm>
          <a:prstGeom prst="rect">
            <a:avLst/>
          </a:prstGeom>
        </p:spPr>
      </p:pic>
      <p:pic>
        <p:nvPicPr>
          <p:cNvPr id="14" name="Immagine 13"/>
          <p:cNvPicPr>
            <a:picLocks noChangeAspect="1"/>
          </p:cNvPicPr>
          <p:nvPr/>
        </p:nvPicPr>
        <p:blipFill rotWithShape="1">
          <a:blip r:embed="rId4" cstate="print">
            <a:extLst>
              <a:ext uri="{28A0092B-C50C-407E-A947-70E740481C1C}">
                <a14:useLocalDpi xmlns:a14="http://schemas.microsoft.com/office/drawing/2010/main" val="0"/>
              </a:ext>
            </a:extLst>
          </a:blip>
          <a:srcRect l="52226" t="24798" r="28036" b="21003"/>
          <a:stretch/>
        </p:blipFill>
        <p:spPr>
          <a:xfrm>
            <a:off x="5215292" y="168958"/>
            <a:ext cx="1799453" cy="617143"/>
          </a:xfrm>
          <a:prstGeom prst="rect">
            <a:avLst/>
          </a:prstGeom>
        </p:spPr>
      </p:pic>
      <p:cxnSp>
        <p:nvCxnSpPr>
          <p:cNvPr id="15" name="Connettore diritto 14"/>
          <p:cNvCxnSpPr/>
          <p:nvPr/>
        </p:nvCxnSpPr>
        <p:spPr>
          <a:xfrm>
            <a:off x="3188081" y="210062"/>
            <a:ext cx="0" cy="484408"/>
          </a:xfrm>
          <a:prstGeom prst="line">
            <a:avLst/>
          </a:prstGeom>
          <a:ln w="9525"/>
        </p:spPr>
        <p:style>
          <a:lnRef idx="1">
            <a:schemeClr val="accent3"/>
          </a:lnRef>
          <a:fillRef idx="0">
            <a:schemeClr val="accent3"/>
          </a:fillRef>
          <a:effectRef idx="0">
            <a:schemeClr val="accent3"/>
          </a:effectRef>
          <a:fontRef idx="minor">
            <a:schemeClr val="tx1"/>
          </a:fontRef>
        </p:style>
      </p:cxnSp>
      <p:sp>
        <p:nvSpPr>
          <p:cNvPr id="19" name="Rettangolo 18"/>
          <p:cNvSpPr/>
          <p:nvPr/>
        </p:nvSpPr>
        <p:spPr>
          <a:xfrm>
            <a:off x="-33729" y="6200775"/>
            <a:ext cx="12259460" cy="677700"/>
          </a:xfrm>
          <a:prstGeom prst="rect">
            <a:avLst/>
          </a:prstGeom>
          <a:gradFill flip="none" rotWithShape="1">
            <a:gsLst>
              <a:gs pos="0">
                <a:srgbClr val="F0C9DE">
                  <a:alpha val="50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diritto 15"/>
          <p:cNvCxnSpPr/>
          <p:nvPr/>
        </p:nvCxnSpPr>
        <p:spPr>
          <a:xfrm>
            <a:off x="5125543" y="210062"/>
            <a:ext cx="0" cy="484408"/>
          </a:xfrm>
          <a:prstGeom prst="line">
            <a:avLst/>
          </a:prstGeom>
          <a:ln w="9525"/>
        </p:spPr>
        <p:style>
          <a:lnRef idx="1">
            <a:schemeClr val="accent3"/>
          </a:lnRef>
          <a:fillRef idx="0">
            <a:schemeClr val="accent3"/>
          </a:fillRef>
          <a:effectRef idx="0">
            <a:schemeClr val="accent3"/>
          </a:effectRef>
          <a:fontRef idx="minor">
            <a:schemeClr val="tx1"/>
          </a:fontRef>
        </p:style>
      </p:cxnSp>
      <p:cxnSp>
        <p:nvCxnSpPr>
          <p:cNvPr id="17" name="Connettore diritto 16"/>
          <p:cNvCxnSpPr/>
          <p:nvPr/>
        </p:nvCxnSpPr>
        <p:spPr>
          <a:xfrm>
            <a:off x="7068126" y="199825"/>
            <a:ext cx="0" cy="484408"/>
          </a:xfrm>
          <a:prstGeom prst="line">
            <a:avLst/>
          </a:prstGeom>
          <a:ln w="9525"/>
        </p:spPr>
        <p:style>
          <a:lnRef idx="1">
            <a:schemeClr val="accent3"/>
          </a:lnRef>
          <a:fillRef idx="0">
            <a:schemeClr val="accent3"/>
          </a:fillRef>
          <a:effectRef idx="0">
            <a:schemeClr val="accent3"/>
          </a:effectRef>
          <a:fontRef idx="minor">
            <a:schemeClr val="tx1"/>
          </a:fontRef>
        </p:style>
      </p:cxnSp>
      <p:cxnSp>
        <p:nvCxnSpPr>
          <p:cNvPr id="18" name="Connettore diritto 17"/>
          <p:cNvCxnSpPr/>
          <p:nvPr/>
        </p:nvCxnSpPr>
        <p:spPr>
          <a:xfrm>
            <a:off x="9011880" y="199825"/>
            <a:ext cx="0" cy="484408"/>
          </a:xfrm>
          <a:prstGeom prst="line">
            <a:avLst/>
          </a:prstGeom>
          <a:ln w="9525"/>
        </p:spPr>
        <p:style>
          <a:lnRef idx="1">
            <a:schemeClr val="accent3"/>
          </a:lnRef>
          <a:fillRef idx="0">
            <a:schemeClr val="accent3"/>
          </a:fillRef>
          <a:effectRef idx="0">
            <a:schemeClr val="accent3"/>
          </a:effectRef>
          <a:fontRef idx="minor">
            <a:schemeClr val="tx1"/>
          </a:fontRef>
        </p:style>
      </p:cxnSp>
      <p:sp>
        <p:nvSpPr>
          <p:cNvPr id="2" name="CasellaDiTesto 1">
            <a:extLst>
              <a:ext uri="{FF2B5EF4-FFF2-40B4-BE49-F238E27FC236}">
                <a16:creationId xmlns:a16="http://schemas.microsoft.com/office/drawing/2014/main" id="{16E4AF6C-6944-4355-A5A9-4732E07F9837}"/>
              </a:ext>
            </a:extLst>
          </p:cNvPr>
          <p:cNvSpPr txBox="1"/>
          <p:nvPr/>
        </p:nvSpPr>
        <p:spPr>
          <a:xfrm>
            <a:off x="334964" y="1693756"/>
            <a:ext cx="11640312" cy="3954224"/>
          </a:xfrm>
          <a:prstGeom prst="rect">
            <a:avLst/>
          </a:prstGeom>
          <a:noFill/>
        </p:spPr>
        <p:txBody>
          <a:bodyPr wrap="square" rtlCol="0">
            <a:spAutoFit/>
          </a:bodyPr>
          <a:lstStyle/>
          <a:p>
            <a:pPr algn="just">
              <a:lnSpc>
                <a:spcPct val="130000"/>
              </a:lnSpc>
            </a:pPr>
            <a:r>
              <a:rPr lang="en-GB" sz="1600" dirty="0">
                <a:latin typeface="Arial" panose="020B0604020202020204" pitchFamily="34" charset="0"/>
                <a:cs typeface="Arial" panose="020B0604020202020204" pitchFamily="34" charset="0"/>
              </a:rPr>
              <a:t>Different models for migrants’ integration in the labour market </a:t>
            </a:r>
            <a:r>
              <a:rPr lang="en-GB" sz="1400" dirty="0">
                <a:solidFill>
                  <a:schemeClr val="bg1">
                    <a:lumMod val="50000"/>
                  </a:schemeClr>
                </a:solidFill>
                <a:latin typeface="Arial" panose="020B0604020202020204" pitchFamily="34" charset="0"/>
                <a:cs typeface="Arial" panose="020B0604020202020204" pitchFamily="34" charset="0"/>
              </a:rPr>
              <a:t>(</a:t>
            </a:r>
            <a:r>
              <a:rPr lang="en-GB" sz="1400" dirty="0" err="1">
                <a:solidFill>
                  <a:schemeClr val="bg1">
                    <a:lumMod val="50000"/>
                  </a:schemeClr>
                </a:solidFill>
                <a:latin typeface="Arial" panose="020B0604020202020204" pitchFamily="34" charset="0"/>
                <a:cs typeface="Arial" panose="020B0604020202020204" pitchFamily="34" charset="0"/>
              </a:rPr>
              <a:t>Reyneri</a:t>
            </a:r>
            <a:r>
              <a:rPr lang="en-GB" sz="1400" dirty="0">
                <a:solidFill>
                  <a:schemeClr val="bg1">
                    <a:lumMod val="50000"/>
                  </a:schemeClr>
                </a:solidFill>
                <a:latin typeface="Arial" panose="020B0604020202020204" pitchFamily="34" charset="0"/>
                <a:cs typeface="Arial" panose="020B0604020202020204" pitchFamily="34" charset="0"/>
              </a:rPr>
              <a:t> &amp; </a:t>
            </a:r>
            <a:r>
              <a:rPr lang="en-GB" sz="1400" dirty="0" err="1">
                <a:solidFill>
                  <a:schemeClr val="bg1">
                    <a:lumMod val="50000"/>
                  </a:schemeClr>
                </a:solidFill>
                <a:latin typeface="Arial" panose="020B0604020202020204" pitchFamily="34" charset="0"/>
                <a:cs typeface="Arial" panose="020B0604020202020204" pitchFamily="34" charset="0"/>
              </a:rPr>
              <a:t>Fullin</a:t>
            </a:r>
            <a:r>
              <a:rPr lang="en-GB" sz="1400" dirty="0">
                <a:solidFill>
                  <a:schemeClr val="bg1">
                    <a:lumMod val="50000"/>
                  </a:schemeClr>
                </a:solidFill>
                <a:latin typeface="Arial" panose="020B0604020202020204" pitchFamily="34" charset="0"/>
                <a:cs typeface="Arial" panose="020B0604020202020204" pitchFamily="34" charset="0"/>
              </a:rPr>
              <a:t>, 2011; </a:t>
            </a:r>
            <a:r>
              <a:rPr lang="en-GB" sz="1400" dirty="0" err="1">
                <a:solidFill>
                  <a:schemeClr val="bg1">
                    <a:lumMod val="50000"/>
                  </a:schemeClr>
                </a:solidFill>
                <a:latin typeface="Arial" panose="020B0604020202020204" pitchFamily="34" charset="0"/>
                <a:cs typeface="Arial" panose="020B0604020202020204" pitchFamily="34" charset="0"/>
              </a:rPr>
              <a:t>Adserà</a:t>
            </a:r>
            <a:r>
              <a:rPr lang="en-GB" sz="1400" dirty="0">
                <a:solidFill>
                  <a:schemeClr val="bg1">
                    <a:lumMod val="50000"/>
                  </a:schemeClr>
                </a:solidFill>
                <a:latin typeface="Arial" panose="020B0604020202020204" pitchFamily="34" charset="0"/>
                <a:cs typeface="Arial" panose="020B0604020202020204" pitchFamily="34" charset="0"/>
              </a:rPr>
              <a:t> et al., 2020; </a:t>
            </a:r>
            <a:r>
              <a:rPr lang="en-GB" sz="1400" dirty="0" err="1">
                <a:solidFill>
                  <a:schemeClr val="bg1">
                    <a:lumMod val="50000"/>
                  </a:schemeClr>
                </a:solidFill>
                <a:latin typeface="Arial" panose="020B0604020202020204" pitchFamily="34" charset="0"/>
                <a:cs typeface="Arial" panose="020B0604020202020204" pitchFamily="34" charset="0"/>
              </a:rPr>
              <a:t>Alderotti</a:t>
            </a:r>
            <a:r>
              <a:rPr lang="en-GB" sz="1400" dirty="0">
                <a:solidFill>
                  <a:schemeClr val="bg1">
                    <a:lumMod val="50000"/>
                  </a:schemeClr>
                </a:solidFill>
                <a:latin typeface="Arial" panose="020B0604020202020204" pitchFamily="34" charset="0"/>
                <a:cs typeface="Arial" panose="020B0604020202020204" pitchFamily="34" charset="0"/>
              </a:rPr>
              <a:t> et al., 2023)</a:t>
            </a:r>
          </a:p>
          <a:p>
            <a:pPr algn="just">
              <a:lnSpc>
                <a:spcPct val="130000"/>
              </a:lnSpc>
            </a:pPr>
            <a:r>
              <a:rPr lang="en-GB" sz="1600" dirty="0">
                <a:latin typeface="Arial" panose="020B0604020202020204" pitchFamily="34" charset="0"/>
                <a:cs typeface="Arial" panose="020B0604020202020204" pitchFamily="34" charset="0"/>
              </a:rPr>
              <a:t> </a:t>
            </a:r>
            <a:endParaRPr lang="it-IT" sz="1600" dirty="0">
              <a:latin typeface="Arial" panose="020B0604020202020204" pitchFamily="34" charset="0"/>
              <a:cs typeface="Arial" panose="020B0604020202020204" pitchFamily="34" charset="0"/>
            </a:endParaRPr>
          </a:p>
          <a:p>
            <a:pPr algn="just">
              <a:lnSpc>
                <a:spcPct val="130000"/>
              </a:lnSpc>
            </a:pPr>
            <a:r>
              <a:rPr lang="it-IT" sz="1600" b="1" dirty="0">
                <a:latin typeface="Arial" panose="020B0604020202020204" pitchFamily="34" charset="0"/>
                <a:cs typeface="Arial" panose="020B0604020202020204" pitchFamily="34" charset="0"/>
              </a:rPr>
              <a:t>Northern Europe </a:t>
            </a:r>
            <a:endParaRPr lang="en-GB" sz="1600" b="1" dirty="0">
              <a:solidFill>
                <a:schemeClr val="bg1">
                  <a:lumMod val="50000"/>
                </a:schemeClr>
              </a:solidFill>
              <a:latin typeface="Arial" panose="020B0604020202020204" pitchFamily="34" charset="0"/>
              <a:cs typeface="Arial" panose="020B0604020202020204" pitchFamily="34" charset="0"/>
            </a:endParaRPr>
          </a:p>
          <a:p>
            <a:pPr marL="285750" indent="-285750" algn="just">
              <a:lnSpc>
                <a:spcPct val="130000"/>
              </a:lnSpc>
              <a:buFont typeface="Arial" panose="020B0604020202020204" pitchFamily="34" charset="0"/>
              <a:buChar char="•"/>
            </a:pPr>
            <a:r>
              <a:rPr lang="en-GB" sz="1600" dirty="0">
                <a:latin typeface="Arial" panose="020B0604020202020204" pitchFamily="34" charset="0"/>
                <a:cs typeface="Arial" panose="020B0604020202020204" pitchFamily="34" charset="0"/>
              </a:rPr>
              <a:t>Highly regulated labour market with low demand for low-skilled labour</a:t>
            </a:r>
          </a:p>
          <a:p>
            <a:pPr marL="285750" indent="-285750" algn="just">
              <a:lnSpc>
                <a:spcPct val="130000"/>
              </a:lnSpc>
              <a:buFont typeface="Arial" panose="020B0604020202020204" pitchFamily="34" charset="0"/>
              <a:buChar char="•"/>
            </a:pPr>
            <a:r>
              <a:rPr lang="en-GB" sz="1600" dirty="0">
                <a:latin typeface="Arial" panose="020B0604020202020204" pitchFamily="34" charset="0"/>
                <a:cs typeface="Arial" panose="020B0604020202020204" pitchFamily="34" charset="0"/>
              </a:rPr>
              <a:t>Migrants have </a:t>
            </a:r>
            <a:r>
              <a:rPr lang="en-GB" sz="1600" b="1" dirty="0">
                <a:latin typeface="Arial" panose="020B0604020202020204" pitchFamily="34" charset="0"/>
                <a:cs typeface="Arial" panose="020B0604020202020204" pitchFamily="34" charset="0"/>
              </a:rPr>
              <a:t>lower employment probabilities</a:t>
            </a:r>
            <a:r>
              <a:rPr lang="en-GB" sz="1600" dirty="0">
                <a:latin typeface="Arial" panose="020B0604020202020204" pitchFamily="34" charset="0"/>
                <a:cs typeface="Arial" panose="020B0604020202020204" pitchFamily="34" charset="0"/>
              </a:rPr>
              <a:t> compared to natives</a:t>
            </a:r>
          </a:p>
          <a:p>
            <a:pPr marL="285750" indent="-285750" algn="just">
              <a:lnSpc>
                <a:spcPct val="130000"/>
              </a:lnSpc>
              <a:buFont typeface="Arial" panose="020B0604020202020204" pitchFamily="34" charset="0"/>
              <a:buChar char="•"/>
            </a:pPr>
            <a:r>
              <a:rPr lang="en-GB" sz="1600" dirty="0">
                <a:latin typeface="Arial" panose="020B0604020202020204" pitchFamily="34" charset="0"/>
                <a:cs typeface="Arial" panose="020B0604020202020204" pitchFamily="34" charset="0"/>
              </a:rPr>
              <a:t>However, they face </a:t>
            </a:r>
            <a:r>
              <a:rPr lang="en-GB" sz="1600" b="1" dirty="0">
                <a:latin typeface="Arial" panose="020B0604020202020204" pitchFamily="34" charset="0"/>
                <a:cs typeface="Arial" panose="020B0604020202020204" pitchFamily="34" charset="0"/>
              </a:rPr>
              <a:t>less disadvantage in job quality</a:t>
            </a:r>
            <a:r>
              <a:rPr lang="en-GB" sz="1600" dirty="0">
                <a:latin typeface="Arial" panose="020B0604020202020204" pitchFamily="34" charset="0"/>
                <a:cs typeface="Arial" panose="020B0604020202020204" pitchFamily="34" charset="0"/>
              </a:rPr>
              <a:t> once employed</a:t>
            </a:r>
          </a:p>
          <a:p>
            <a:pPr marL="285750" indent="-285750" algn="just">
              <a:lnSpc>
                <a:spcPct val="130000"/>
              </a:lnSpc>
              <a:buFont typeface="Arial" panose="020B0604020202020204" pitchFamily="34" charset="0"/>
              <a:buChar char="•"/>
            </a:pPr>
            <a:endParaRPr lang="en-GB" sz="1000" dirty="0">
              <a:latin typeface="Arial" panose="020B0604020202020204" pitchFamily="34" charset="0"/>
              <a:cs typeface="Arial" panose="020B0604020202020204" pitchFamily="34" charset="0"/>
              <a:sym typeface="Wingdings" panose="05000000000000000000" pitchFamily="2" charset="2"/>
            </a:endParaRPr>
          </a:p>
          <a:p>
            <a:pPr marL="285750" indent="-285750" algn="just">
              <a:lnSpc>
                <a:spcPct val="130000"/>
              </a:lnSpc>
              <a:buFont typeface="Arial" panose="020B0604020202020204" pitchFamily="34" charset="0"/>
              <a:buChar char="•"/>
            </a:pPr>
            <a:endParaRPr lang="en-GB" sz="1050" dirty="0">
              <a:latin typeface="Arial" panose="020B0604020202020204" pitchFamily="34" charset="0"/>
              <a:cs typeface="Arial" panose="020B0604020202020204" pitchFamily="34" charset="0"/>
              <a:sym typeface="Wingdings" panose="05000000000000000000" pitchFamily="2" charset="2"/>
            </a:endParaRPr>
          </a:p>
          <a:p>
            <a:pPr algn="just">
              <a:lnSpc>
                <a:spcPct val="130000"/>
              </a:lnSpc>
            </a:pPr>
            <a:r>
              <a:rPr lang="en-GB" sz="1600" b="1" dirty="0">
                <a:latin typeface="Arial" panose="020B0604020202020204" pitchFamily="34" charset="0"/>
                <a:cs typeface="Arial" panose="020B0604020202020204" pitchFamily="34" charset="0"/>
                <a:sym typeface="Wingdings" panose="05000000000000000000" pitchFamily="2" charset="2"/>
              </a:rPr>
              <a:t>Southern Europe </a:t>
            </a:r>
          </a:p>
          <a:p>
            <a:pPr marL="285750" indent="-285750" algn="just">
              <a:lnSpc>
                <a:spcPct val="130000"/>
              </a:lnSpc>
              <a:buFont typeface="Arial" panose="020B0604020202020204" pitchFamily="34" charset="0"/>
              <a:buChar char="•"/>
            </a:pPr>
            <a:r>
              <a:rPr lang="en-GB" sz="1600" dirty="0">
                <a:latin typeface="Arial" panose="020B0604020202020204" pitchFamily="34" charset="0"/>
                <a:cs typeface="Arial" panose="020B0604020202020204" pitchFamily="34" charset="0"/>
              </a:rPr>
              <a:t>High demand for low-skilled labour, but lower regulation in the lowest job segments </a:t>
            </a:r>
            <a:r>
              <a:rPr lang="en-GB" sz="1400" dirty="0">
                <a:solidFill>
                  <a:schemeClr val="bg1">
                    <a:lumMod val="50000"/>
                  </a:schemeClr>
                </a:solidFill>
                <a:latin typeface="Arial" panose="020B0604020202020204" pitchFamily="34" charset="0"/>
                <a:cs typeface="Arial" panose="020B0604020202020204" pitchFamily="34" charset="0"/>
              </a:rPr>
              <a:t>(</a:t>
            </a:r>
            <a:r>
              <a:rPr lang="en-GB" sz="1400" dirty="0" err="1">
                <a:solidFill>
                  <a:schemeClr val="bg1">
                    <a:lumMod val="50000"/>
                  </a:schemeClr>
                </a:solidFill>
                <a:latin typeface="Arial" panose="020B0604020202020204" pitchFamily="34" charset="0"/>
                <a:cs typeface="Arial" panose="020B0604020202020204" pitchFamily="34" charset="0"/>
              </a:rPr>
              <a:t>Reyneri</a:t>
            </a:r>
            <a:r>
              <a:rPr lang="en-GB" sz="1400" dirty="0">
                <a:solidFill>
                  <a:schemeClr val="bg1">
                    <a:lumMod val="50000"/>
                  </a:schemeClr>
                </a:solidFill>
                <a:latin typeface="Arial" panose="020B0604020202020204" pitchFamily="34" charset="0"/>
                <a:cs typeface="Arial" panose="020B0604020202020204" pitchFamily="34" charset="0"/>
              </a:rPr>
              <a:t>, 2004)</a:t>
            </a:r>
            <a:endParaRPr lang="en-GB" sz="14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endParaRPr>
          </a:p>
          <a:p>
            <a:pPr marL="285750" indent="-285750" algn="just">
              <a:lnSpc>
                <a:spcPct val="130000"/>
              </a:lnSpc>
              <a:buFont typeface="Arial" panose="020B0604020202020204" pitchFamily="34" charset="0"/>
              <a:buChar char="•"/>
            </a:pPr>
            <a:r>
              <a:rPr lang="en-GB" sz="1600" dirty="0">
                <a:latin typeface="Arial" panose="020B0604020202020204" pitchFamily="34" charset="0"/>
                <a:cs typeface="Arial" panose="020B0604020202020204" pitchFamily="34" charset="0"/>
              </a:rPr>
              <a:t>Migrants have better access to employment than in Northern Europe</a:t>
            </a:r>
            <a:endParaRPr lang="en-GB" sz="1600" dirty="0">
              <a:latin typeface="Arial" panose="020B0604020202020204" pitchFamily="34" charset="0"/>
              <a:cs typeface="Arial" panose="020B0604020202020204" pitchFamily="34" charset="0"/>
              <a:sym typeface="Wingdings" panose="05000000000000000000" pitchFamily="2" charset="2"/>
            </a:endParaRPr>
          </a:p>
          <a:p>
            <a:pPr marL="285750" indent="-285750" algn="just">
              <a:lnSpc>
                <a:spcPct val="130000"/>
              </a:lnSpc>
              <a:buFont typeface="Arial" panose="020B0604020202020204" pitchFamily="34" charset="0"/>
              <a:buChar char="•"/>
            </a:pPr>
            <a:r>
              <a:rPr lang="en-GB" sz="1600" dirty="0">
                <a:latin typeface="Arial" panose="020B0604020202020204" pitchFamily="34" charset="0"/>
                <a:cs typeface="Arial" panose="020B0604020202020204" pitchFamily="34" charset="0"/>
              </a:rPr>
              <a:t>However, they face a </a:t>
            </a:r>
            <a:r>
              <a:rPr lang="en-GB" sz="1600" b="1" dirty="0">
                <a:latin typeface="Arial" panose="020B0604020202020204" pitchFamily="34" charset="0"/>
                <a:cs typeface="Arial" panose="020B0604020202020204" pitchFamily="34" charset="0"/>
              </a:rPr>
              <a:t>higher risk of being trapped in low-quality, secondary labour market jobs </a:t>
            </a:r>
            <a:r>
              <a:rPr lang="it-IT" sz="1400" dirty="0">
                <a:solidFill>
                  <a:schemeClr val="bg1">
                    <a:lumMod val="50000"/>
                  </a:schemeClr>
                </a:solidFill>
                <a:latin typeface="Arial" panose="020B0604020202020204" pitchFamily="34" charset="0"/>
                <a:cs typeface="Arial" panose="020B0604020202020204" pitchFamily="34" charset="0"/>
              </a:rPr>
              <a:t>(Fellini &amp; </a:t>
            </a:r>
            <a:r>
              <a:rPr lang="it-IT" sz="1400" dirty="0" err="1">
                <a:solidFill>
                  <a:schemeClr val="bg1">
                    <a:lumMod val="50000"/>
                  </a:schemeClr>
                </a:solidFill>
                <a:latin typeface="Arial" panose="020B0604020202020204" pitchFamily="34" charset="0"/>
                <a:cs typeface="Arial" panose="020B0604020202020204" pitchFamily="34" charset="0"/>
              </a:rPr>
              <a:t>Guetto</a:t>
            </a:r>
            <a:r>
              <a:rPr lang="it-IT" sz="1400" dirty="0">
                <a:solidFill>
                  <a:schemeClr val="bg1">
                    <a:lumMod val="50000"/>
                  </a:schemeClr>
                </a:solidFill>
                <a:latin typeface="Arial" panose="020B0604020202020204" pitchFamily="34" charset="0"/>
                <a:cs typeface="Arial" panose="020B0604020202020204" pitchFamily="34" charset="0"/>
              </a:rPr>
              <a:t>, 2018; </a:t>
            </a:r>
            <a:r>
              <a:rPr lang="it-IT" sz="1400" dirty="0" err="1">
                <a:solidFill>
                  <a:schemeClr val="bg1">
                    <a:lumMod val="50000"/>
                  </a:schemeClr>
                </a:solidFill>
                <a:latin typeface="Arial" panose="020B0604020202020204" pitchFamily="34" charset="0"/>
                <a:cs typeface="Arial" panose="020B0604020202020204" pitchFamily="34" charset="0"/>
              </a:rPr>
              <a:t>Guetto</a:t>
            </a:r>
            <a:r>
              <a:rPr lang="it-IT" sz="1400" dirty="0">
                <a:solidFill>
                  <a:schemeClr val="bg1">
                    <a:lumMod val="50000"/>
                  </a:schemeClr>
                </a:solidFill>
                <a:latin typeface="Arial" panose="020B0604020202020204" pitchFamily="34" charset="0"/>
                <a:cs typeface="Arial" panose="020B0604020202020204" pitchFamily="34" charset="0"/>
              </a:rPr>
              <a:t>, 2018)</a:t>
            </a:r>
            <a:endParaRPr lang="en-GB" sz="14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endParaRPr>
          </a:p>
        </p:txBody>
      </p:sp>
      <p:sp>
        <p:nvSpPr>
          <p:cNvPr id="21" name="Sottotitolo 2">
            <a:extLst>
              <a:ext uri="{FF2B5EF4-FFF2-40B4-BE49-F238E27FC236}">
                <a16:creationId xmlns:a16="http://schemas.microsoft.com/office/drawing/2014/main" id="{8F7DFE11-D525-4DAA-8D03-351C71436494}"/>
              </a:ext>
            </a:extLst>
          </p:cNvPr>
          <p:cNvSpPr txBox="1">
            <a:spLocks/>
          </p:cNvSpPr>
          <p:nvPr/>
        </p:nvSpPr>
        <p:spPr>
          <a:xfrm>
            <a:off x="334964" y="901595"/>
            <a:ext cx="11522074" cy="79216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err="1">
                <a:solidFill>
                  <a:srgbClr val="004180"/>
                </a:solidFill>
                <a:latin typeface="Arial" panose="020B0604020202020204" pitchFamily="34" charset="0"/>
                <a:cs typeface="Arial" panose="020B0604020202020204" pitchFamily="34" charset="0"/>
              </a:rPr>
              <a:t>Migrants</a:t>
            </a:r>
            <a:r>
              <a:rPr lang="it-IT" dirty="0">
                <a:solidFill>
                  <a:srgbClr val="004180"/>
                </a:solidFill>
                <a:latin typeface="Arial" panose="020B0604020202020204" pitchFamily="34" charset="0"/>
                <a:cs typeface="Arial" panose="020B0604020202020204" pitchFamily="34" charset="0"/>
              </a:rPr>
              <a:t>’ </a:t>
            </a:r>
            <a:r>
              <a:rPr lang="it-IT" dirty="0" err="1">
                <a:solidFill>
                  <a:srgbClr val="004180"/>
                </a:solidFill>
                <a:latin typeface="Arial" panose="020B0604020202020204" pitchFamily="34" charset="0"/>
                <a:cs typeface="Arial" panose="020B0604020202020204" pitchFamily="34" charset="0"/>
              </a:rPr>
              <a:t>integration</a:t>
            </a:r>
            <a:r>
              <a:rPr lang="it-IT" dirty="0">
                <a:solidFill>
                  <a:srgbClr val="004180"/>
                </a:solidFill>
                <a:latin typeface="Arial" panose="020B0604020202020204" pitchFamily="34" charset="0"/>
                <a:cs typeface="Arial" panose="020B0604020202020204" pitchFamily="34" charset="0"/>
              </a:rPr>
              <a:t> in the labour market</a:t>
            </a:r>
          </a:p>
        </p:txBody>
      </p:sp>
      <p:pic>
        <p:nvPicPr>
          <p:cNvPr id="20" name="Picture 4" descr="logo +marchio.jpeg">
            <a:extLst>
              <a:ext uri="{FF2B5EF4-FFF2-40B4-BE49-F238E27FC236}">
                <a16:creationId xmlns:a16="http://schemas.microsoft.com/office/drawing/2014/main" id="{87B1FDA1-7F90-4435-9134-EEBAF3F89C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106" r="52070"/>
          <a:stretch/>
        </p:blipFill>
        <p:spPr bwMode="auto">
          <a:xfrm>
            <a:off x="10793738" y="6380480"/>
            <a:ext cx="1398262"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3120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2032" y="169803"/>
            <a:ext cx="1303885" cy="695067"/>
          </a:xfrm>
          <a:prstGeom prst="rect">
            <a:avLst/>
          </a:prstGeom>
        </p:spPr>
      </p:pic>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l="76889" t="24798" r="4980" b="17263"/>
          <a:stretch/>
        </p:blipFill>
        <p:spPr>
          <a:xfrm>
            <a:off x="7301400" y="146540"/>
            <a:ext cx="1652944" cy="659722"/>
          </a:xfrm>
          <a:prstGeom prst="rect">
            <a:avLst/>
          </a:prstGeom>
        </p:spPr>
      </p:pic>
      <p:pic>
        <p:nvPicPr>
          <p:cNvPr id="10" name="Immagine 9"/>
          <p:cNvPicPr>
            <a:picLocks noChangeAspect="1"/>
          </p:cNvPicPr>
          <p:nvPr/>
        </p:nvPicPr>
        <p:blipFill rotWithShape="1">
          <a:blip r:embed="rId4" cstate="print">
            <a:extLst>
              <a:ext uri="{28A0092B-C50C-407E-A947-70E740481C1C}">
                <a14:useLocalDpi xmlns:a14="http://schemas.microsoft.com/office/drawing/2010/main" val="0"/>
              </a:ext>
            </a:extLst>
          </a:blip>
          <a:srcRect l="3913" t="24798" r="74124" b="17263"/>
          <a:stretch/>
        </p:blipFill>
        <p:spPr>
          <a:xfrm>
            <a:off x="1165081" y="150175"/>
            <a:ext cx="2002314" cy="659722"/>
          </a:xfrm>
          <a:prstGeom prst="rect">
            <a:avLst/>
          </a:prstGeom>
        </p:spPr>
      </p:pic>
      <p:pic>
        <p:nvPicPr>
          <p:cNvPr id="11" name="Immagine 10"/>
          <p:cNvPicPr>
            <a:picLocks noChangeAspect="1"/>
          </p:cNvPicPr>
          <p:nvPr/>
        </p:nvPicPr>
        <p:blipFill rotWithShape="1">
          <a:blip r:embed="rId4" cstate="print">
            <a:extLst>
              <a:ext uri="{28A0092B-C50C-407E-A947-70E740481C1C}">
                <a14:useLocalDpi xmlns:a14="http://schemas.microsoft.com/office/drawing/2010/main" val="0"/>
              </a:ext>
            </a:extLst>
          </a:blip>
          <a:srcRect l="30180" t="24797" r="50906" b="26062"/>
          <a:stretch/>
        </p:blipFill>
        <p:spPr>
          <a:xfrm>
            <a:off x="3315407" y="210333"/>
            <a:ext cx="1724321" cy="559535"/>
          </a:xfrm>
          <a:prstGeom prst="rect">
            <a:avLst/>
          </a:prstGeom>
        </p:spPr>
      </p:pic>
      <p:pic>
        <p:nvPicPr>
          <p:cNvPr id="14" name="Immagine 13"/>
          <p:cNvPicPr>
            <a:picLocks noChangeAspect="1"/>
          </p:cNvPicPr>
          <p:nvPr/>
        </p:nvPicPr>
        <p:blipFill rotWithShape="1">
          <a:blip r:embed="rId4" cstate="print">
            <a:extLst>
              <a:ext uri="{28A0092B-C50C-407E-A947-70E740481C1C}">
                <a14:useLocalDpi xmlns:a14="http://schemas.microsoft.com/office/drawing/2010/main" val="0"/>
              </a:ext>
            </a:extLst>
          </a:blip>
          <a:srcRect l="52226" t="24798" r="28036" b="21003"/>
          <a:stretch/>
        </p:blipFill>
        <p:spPr>
          <a:xfrm>
            <a:off x="5215292" y="168958"/>
            <a:ext cx="1799453" cy="617143"/>
          </a:xfrm>
          <a:prstGeom prst="rect">
            <a:avLst/>
          </a:prstGeom>
        </p:spPr>
      </p:pic>
      <p:cxnSp>
        <p:nvCxnSpPr>
          <p:cNvPr id="15" name="Connettore diritto 14"/>
          <p:cNvCxnSpPr/>
          <p:nvPr/>
        </p:nvCxnSpPr>
        <p:spPr>
          <a:xfrm>
            <a:off x="3188081" y="210062"/>
            <a:ext cx="0" cy="484408"/>
          </a:xfrm>
          <a:prstGeom prst="line">
            <a:avLst/>
          </a:prstGeom>
          <a:ln w="9525"/>
        </p:spPr>
        <p:style>
          <a:lnRef idx="1">
            <a:schemeClr val="accent3"/>
          </a:lnRef>
          <a:fillRef idx="0">
            <a:schemeClr val="accent3"/>
          </a:fillRef>
          <a:effectRef idx="0">
            <a:schemeClr val="accent3"/>
          </a:effectRef>
          <a:fontRef idx="minor">
            <a:schemeClr val="tx1"/>
          </a:fontRef>
        </p:style>
      </p:cxnSp>
      <p:sp>
        <p:nvSpPr>
          <p:cNvPr id="19" name="Rettangolo 18"/>
          <p:cNvSpPr/>
          <p:nvPr/>
        </p:nvSpPr>
        <p:spPr>
          <a:xfrm>
            <a:off x="-33729" y="6200775"/>
            <a:ext cx="12259460" cy="677700"/>
          </a:xfrm>
          <a:prstGeom prst="rect">
            <a:avLst/>
          </a:prstGeom>
          <a:gradFill flip="none" rotWithShape="1">
            <a:gsLst>
              <a:gs pos="0">
                <a:srgbClr val="F0C9DE">
                  <a:alpha val="50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diritto 15"/>
          <p:cNvCxnSpPr/>
          <p:nvPr/>
        </p:nvCxnSpPr>
        <p:spPr>
          <a:xfrm>
            <a:off x="5125543" y="210062"/>
            <a:ext cx="0" cy="484408"/>
          </a:xfrm>
          <a:prstGeom prst="line">
            <a:avLst/>
          </a:prstGeom>
          <a:ln w="9525"/>
        </p:spPr>
        <p:style>
          <a:lnRef idx="1">
            <a:schemeClr val="accent3"/>
          </a:lnRef>
          <a:fillRef idx="0">
            <a:schemeClr val="accent3"/>
          </a:fillRef>
          <a:effectRef idx="0">
            <a:schemeClr val="accent3"/>
          </a:effectRef>
          <a:fontRef idx="minor">
            <a:schemeClr val="tx1"/>
          </a:fontRef>
        </p:style>
      </p:cxnSp>
      <p:cxnSp>
        <p:nvCxnSpPr>
          <p:cNvPr id="17" name="Connettore diritto 16"/>
          <p:cNvCxnSpPr/>
          <p:nvPr/>
        </p:nvCxnSpPr>
        <p:spPr>
          <a:xfrm>
            <a:off x="7068126" y="199825"/>
            <a:ext cx="0" cy="484408"/>
          </a:xfrm>
          <a:prstGeom prst="line">
            <a:avLst/>
          </a:prstGeom>
          <a:ln w="9525"/>
        </p:spPr>
        <p:style>
          <a:lnRef idx="1">
            <a:schemeClr val="accent3"/>
          </a:lnRef>
          <a:fillRef idx="0">
            <a:schemeClr val="accent3"/>
          </a:fillRef>
          <a:effectRef idx="0">
            <a:schemeClr val="accent3"/>
          </a:effectRef>
          <a:fontRef idx="minor">
            <a:schemeClr val="tx1"/>
          </a:fontRef>
        </p:style>
      </p:cxnSp>
      <p:cxnSp>
        <p:nvCxnSpPr>
          <p:cNvPr id="18" name="Connettore diritto 17"/>
          <p:cNvCxnSpPr/>
          <p:nvPr/>
        </p:nvCxnSpPr>
        <p:spPr>
          <a:xfrm>
            <a:off x="9011880" y="199825"/>
            <a:ext cx="0" cy="484408"/>
          </a:xfrm>
          <a:prstGeom prst="line">
            <a:avLst/>
          </a:prstGeom>
          <a:ln w="9525"/>
        </p:spPr>
        <p:style>
          <a:lnRef idx="1">
            <a:schemeClr val="accent3"/>
          </a:lnRef>
          <a:fillRef idx="0">
            <a:schemeClr val="accent3"/>
          </a:fillRef>
          <a:effectRef idx="0">
            <a:schemeClr val="accent3"/>
          </a:effectRef>
          <a:fontRef idx="minor">
            <a:schemeClr val="tx1"/>
          </a:fontRef>
        </p:style>
      </p:cxnSp>
      <p:sp>
        <p:nvSpPr>
          <p:cNvPr id="2" name="CasellaDiTesto 1">
            <a:extLst>
              <a:ext uri="{FF2B5EF4-FFF2-40B4-BE49-F238E27FC236}">
                <a16:creationId xmlns:a16="http://schemas.microsoft.com/office/drawing/2014/main" id="{16E4AF6C-6944-4355-A5A9-4732E07F9837}"/>
              </a:ext>
            </a:extLst>
          </p:cNvPr>
          <p:cNvSpPr txBox="1"/>
          <p:nvPr/>
        </p:nvSpPr>
        <p:spPr>
          <a:xfrm>
            <a:off x="334962" y="1693756"/>
            <a:ext cx="7996238" cy="3900042"/>
          </a:xfrm>
          <a:prstGeom prst="rect">
            <a:avLst/>
          </a:prstGeom>
          <a:noFill/>
        </p:spPr>
        <p:txBody>
          <a:bodyPr wrap="square" rtlCol="0">
            <a:spAutoFit/>
          </a:bodyPr>
          <a:lstStyle/>
          <a:p>
            <a:pPr algn="just">
              <a:lnSpc>
                <a:spcPct val="130000"/>
              </a:lnSpc>
            </a:pPr>
            <a:r>
              <a:rPr lang="it-IT" sz="1600" b="1" dirty="0" err="1">
                <a:latin typeface="Arial" panose="020B0604020202020204" pitchFamily="34" charset="0"/>
                <a:cs typeface="Arial" panose="020B0604020202020204" pitchFamily="34" charset="0"/>
                <a:sym typeface="Wingdings" panose="05000000000000000000" pitchFamily="2" charset="2"/>
              </a:rPr>
              <a:t>Italy’s</a:t>
            </a:r>
            <a:r>
              <a:rPr lang="it-IT" sz="1600" b="1" dirty="0">
                <a:latin typeface="Arial" panose="020B0604020202020204" pitchFamily="34" charset="0"/>
                <a:cs typeface="Arial" panose="020B0604020202020204" pitchFamily="34" charset="0"/>
                <a:sym typeface="Wingdings" panose="05000000000000000000" pitchFamily="2" charset="2"/>
              </a:rPr>
              <a:t> labour market </a:t>
            </a:r>
            <a:r>
              <a:rPr lang="it-IT" sz="1600" b="1" dirty="0" err="1">
                <a:latin typeface="Arial" panose="020B0604020202020204" pitchFamily="34" charset="0"/>
                <a:cs typeface="Arial" panose="020B0604020202020204" pitchFamily="34" charset="0"/>
                <a:sym typeface="Wingdings" panose="05000000000000000000" pitchFamily="2" charset="2"/>
              </a:rPr>
              <a:t>still</a:t>
            </a:r>
            <a:r>
              <a:rPr lang="it-IT" sz="1600" b="1" dirty="0">
                <a:latin typeface="Arial" panose="020B0604020202020204" pitchFamily="34" charset="0"/>
                <a:cs typeface="Arial" panose="020B0604020202020204" pitchFamily="34" charset="0"/>
                <a:sym typeface="Wingdings" panose="05000000000000000000" pitchFamily="2" charset="2"/>
              </a:rPr>
              <a:t> </a:t>
            </a:r>
            <a:r>
              <a:rPr lang="it-IT" sz="1600" b="1" dirty="0" err="1">
                <a:latin typeface="Arial" panose="020B0604020202020204" pitchFamily="34" charset="0"/>
                <a:cs typeface="Arial" panose="020B0604020202020204" pitchFamily="34" charset="0"/>
                <a:sym typeface="Wingdings" panose="05000000000000000000" pitchFamily="2" charset="2"/>
              </a:rPr>
              <a:t>has</a:t>
            </a:r>
            <a:r>
              <a:rPr lang="it-IT" sz="1600" b="1" dirty="0">
                <a:latin typeface="Arial" panose="020B0604020202020204" pitchFamily="34" charset="0"/>
                <a:cs typeface="Arial" panose="020B0604020202020204" pitchFamily="34" charset="0"/>
                <a:sym typeface="Wingdings" panose="05000000000000000000" pitchFamily="2" charset="2"/>
              </a:rPr>
              <a:t> a strong demand for:</a:t>
            </a:r>
          </a:p>
          <a:p>
            <a:pPr marL="285750" indent="-285750" algn="just">
              <a:lnSpc>
                <a:spcPct val="130000"/>
              </a:lnSpc>
              <a:buFont typeface="Arial" panose="020B0604020202020204" pitchFamily="34" charset="0"/>
              <a:buChar char="•"/>
            </a:pPr>
            <a:r>
              <a:rPr lang="en-GB" sz="1600" dirty="0">
                <a:latin typeface="Arial" panose="020B0604020202020204" pitchFamily="34" charset="0"/>
                <a:cs typeface="Arial" panose="020B0604020202020204" pitchFamily="34" charset="0"/>
                <a:sym typeface="Wingdings" panose="05000000000000000000" pitchFamily="2" charset="2"/>
              </a:rPr>
              <a:t>Low-skilled, flexible, and often irregular jobs</a:t>
            </a:r>
          </a:p>
          <a:p>
            <a:pPr marL="285750" indent="-285750" algn="just">
              <a:lnSpc>
                <a:spcPct val="130000"/>
              </a:lnSpc>
              <a:buFont typeface="Arial" panose="020B0604020202020204" pitchFamily="34" charset="0"/>
              <a:buChar char="•"/>
            </a:pPr>
            <a:r>
              <a:rPr lang="en-GB" sz="1600" dirty="0">
                <a:latin typeface="Arial" panose="020B0604020202020204" pitchFamily="34" charset="0"/>
                <a:cs typeface="Arial" panose="020B0604020202020204" pitchFamily="34" charset="0"/>
                <a:sym typeface="Wingdings" panose="05000000000000000000" pitchFamily="2" charset="2"/>
              </a:rPr>
              <a:t>Low-paid jobs with poor social recognition</a:t>
            </a:r>
          </a:p>
          <a:p>
            <a:pPr marL="285750" indent="-285750" algn="just">
              <a:lnSpc>
                <a:spcPct val="130000"/>
              </a:lnSpc>
              <a:buFont typeface="Arial" panose="020B0604020202020204" pitchFamily="34" charset="0"/>
              <a:buChar char="•"/>
            </a:pPr>
            <a:endParaRPr lang="en-GB" sz="1600" dirty="0">
              <a:latin typeface="Arial" panose="020B0604020202020204" pitchFamily="34" charset="0"/>
              <a:cs typeface="Arial" panose="020B0604020202020204" pitchFamily="34" charset="0"/>
              <a:sym typeface="Wingdings" panose="05000000000000000000" pitchFamily="2" charset="2"/>
            </a:endParaRPr>
          </a:p>
          <a:p>
            <a:pPr algn="just">
              <a:lnSpc>
                <a:spcPct val="130000"/>
              </a:lnSpc>
            </a:pPr>
            <a:r>
              <a:rPr lang="en-GB" sz="1600" b="1" dirty="0">
                <a:latin typeface="Arial" panose="020B0604020202020204" pitchFamily="34" charset="0"/>
                <a:cs typeface="Arial" panose="020B0604020202020204" pitchFamily="34" charset="0"/>
                <a:sym typeface="Wingdings" panose="05000000000000000000" pitchFamily="2" charset="2"/>
              </a:rPr>
              <a:t>Changing occupational expectations among natives:</a:t>
            </a:r>
          </a:p>
          <a:p>
            <a:pPr marL="285750" indent="-285750" algn="just">
              <a:lnSpc>
                <a:spcPct val="130000"/>
              </a:lnSpc>
              <a:buFont typeface="Arial" panose="020B0604020202020204" pitchFamily="34" charset="0"/>
              <a:buChar char="•"/>
            </a:pPr>
            <a:r>
              <a:rPr lang="en-GB" sz="1600" dirty="0">
                <a:latin typeface="Arial" panose="020B0604020202020204" pitchFamily="34" charset="0"/>
                <a:cs typeface="Arial" panose="020B0604020202020204" pitchFamily="34" charset="0"/>
                <a:sym typeface="Wingdings" panose="05000000000000000000" pitchFamily="2" charset="2"/>
              </a:rPr>
              <a:t>Young and educated native workers are aiming for more qualified job segments</a:t>
            </a:r>
          </a:p>
          <a:p>
            <a:pPr marL="285750" indent="-285750" algn="just">
              <a:lnSpc>
                <a:spcPct val="130000"/>
              </a:lnSpc>
              <a:buFont typeface="Arial" panose="020B0604020202020204" pitchFamily="34" charset="0"/>
              <a:buChar char="•"/>
            </a:pPr>
            <a:endParaRPr lang="en-GB" sz="1600" dirty="0">
              <a:latin typeface="Arial" panose="020B0604020202020204" pitchFamily="34" charset="0"/>
              <a:cs typeface="Arial" panose="020B0604020202020204" pitchFamily="34" charset="0"/>
              <a:sym typeface="Wingdings" panose="05000000000000000000" pitchFamily="2" charset="2"/>
            </a:endParaRPr>
          </a:p>
          <a:p>
            <a:pPr algn="just">
              <a:lnSpc>
                <a:spcPct val="130000"/>
              </a:lnSpc>
            </a:pPr>
            <a:r>
              <a:rPr lang="en-GB" sz="1600" b="1" dirty="0">
                <a:latin typeface="Arial" panose="020B0604020202020204" pitchFamily="34" charset="0"/>
                <a:cs typeface="Arial" panose="020B0604020202020204" pitchFamily="34" charset="0"/>
                <a:sym typeface="Wingdings" panose="05000000000000000000" pitchFamily="2" charset="2"/>
              </a:rPr>
              <a:t>Migrants as a substitute labour force in traditional sectors:</a:t>
            </a:r>
          </a:p>
          <a:p>
            <a:pPr marL="285750" indent="-285750" algn="just">
              <a:lnSpc>
                <a:spcPct val="130000"/>
              </a:lnSpc>
              <a:buFont typeface="Arial" panose="020B0604020202020204" pitchFamily="34" charset="0"/>
              <a:buChar char="•"/>
            </a:pPr>
            <a:r>
              <a:rPr lang="en-GB" sz="1600" dirty="0">
                <a:latin typeface="Arial" panose="020B0604020202020204" pitchFamily="34" charset="0"/>
                <a:cs typeface="Arial" panose="020B0604020202020204" pitchFamily="34" charset="0"/>
                <a:sym typeface="Wingdings" panose="05000000000000000000" pitchFamily="2" charset="2"/>
              </a:rPr>
              <a:t>Agriculture, construction, hospitality, small trade, and manufacturing</a:t>
            </a:r>
          </a:p>
          <a:p>
            <a:pPr marL="285750" indent="-285750" algn="just">
              <a:lnSpc>
                <a:spcPct val="130000"/>
              </a:lnSpc>
              <a:buFont typeface="Arial" panose="020B0604020202020204" pitchFamily="34" charset="0"/>
              <a:buChar char="•"/>
            </a:pPr>
            <a:endParaRPr lang="en-GB" sz="1600" dirty="0">
              <a:latin typeface="Arial" panose="020B0604020202020204" pitchFamily="34" charset="0"/>
              <a:cs typeface="Arial" panose="020B0604020202020204" pitchFamily="34" charset="0"/>
              <a:sym typeface="Wingdings" panose="05000000000000000000" pitchFamily="2" charset="2"/>
            </a:endParaRPr>
          </a:p>
          <a:p>
            <a:pPr algn="just">
              <a:lnSpc>
                <a:spcPct val="130000"/>
              </a:lnSpc>
            </a:pPr>
            <a:r>
              <a:rPr lang="en-GB" sz="1600" b="1" dirty="0">
                <a:latin typeface="Arial" panose="020B0604020202020204" pitchFamily="34" charset="0"/>
                <a:cs typeface="Arial" panose="020B0604020202020204" pitchFamily="34" charset="0"/>
                <a:sym typeface="Wingdings" panose="05000000000000000000" pitchFamily="2" charset="2"/>
              </a:rPr>
              <a:t>Beyond substitution, migrants have also created new labour demand:</a:t>
            </a:r>
          </a:p>
          <a:p>
            <a:pPr marL="285750" indent="-285750" algn="just">
              <a:lnSpc>
                <a:spcPct val="130000"/>
              </a:lnSpc>
              <a:buFont typeface="Arial" panose="020B0604020202020204" pitchFamily="34" charset="0"/>
              <a:buChar char="•"/>
            </a:pPr>
            <a:r>
              <a:rPr lang="en-GB" sz="1600" dirty="0">
                <a:latin typeface="Arial" panose="020B0604020202020204" pitchFamily="34" charset="0"/>
                <a:cs typeface="Arial" panose="020B0604020202020204" pitchFamily="34" charset="0"/>
                <a:sym typeface="Wingdings" panose="05000000000000000000" pitchFamily="2" charset="2"/>
              </a:rPr>
              <a:t>Expansion of low-cost, precarious employment in care services and domestic work</a:t>
            </a:r>
          </a:p>
        </p:txBody>
      </p:sp>
      <p:sp>
        <p:nvSpPr>
          <p:cNvPr id="21" name="Sottotitolo 2">
            <a:extLst>
              <a:ext uri="{FF2B5EF4-FFF2-40B4-BE49-F238E27FC236}">
                <a16:creationId xmlns:a16="http://schemas.microsoft.com/office/drawing/2014/main" id="{8F7DFE11-D525-4DAA-8D03-351C71436494}"/>
              </a:ext>
            </a:extLst>
          </p:cNvPr>
          <p:cNvSpPr txBox="1">
            <a:spLocks/>
          </p:cNvSpPr>
          <p:nvPr/>
        </p:nvSpPr>
        <p:spPr>
          <a:xfrm>
            <a:off x="334964" y="901595"/>
            <a:ext cx="11522074" cy="79216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err="1">
                <a:solidFill>
                  <a:srgbClr val="004180"/>
                </a:solidFill>
                <a:latin typeface="Arial" panose="020B0604020202020204" pitchFamily="34" charset="0"/>
                <a:cs typeface="Arial" panose="020B0604020202020204" pitchFamily="34" charset="0"/>
              </a:rPr>
              <a:t>Migrants</a:t>
            </a:r>
            <a:r>
              <a:rPr lang="it-IT" dirty="0">
                <a:solidFill>
                  <a:srgbClr val="004180"/>
                </a:solidFill>
                <a:latin typeface="Arial" panose="020B0604020202020204" pitchFamily="34" charset="0"/>
                <a:cs typeface="Arial" panose="020B0604020202020204" pitchFamily="34" charset="0"/>
              </a:rPr>
              <a:t>’ in the </a:t>
            </a:r>
            <a:r>
              <a:rPr lang="it-IT" dirty="0" err="1">
                <a:solidFill>
                  <a:srgbClr val="004180"/>
                </a:solidFill>
                <a:latin typeface="Arial" panose="020B0604020202020204" pitchFamily="34" charset="0"/>
                <a:cs typeface="Arial" panose="020B0604020202020204" pitchFamily="34" charset="0"/>
              </a:rPr>
              <a:t>Italian</a:t>
            </a:r>
            <a:r>
              <a:rPr lang="it-IT" dirty="0">
                <a:solidFill>
                  <a:srgbClr val="004180"/>
                </a:solidFill>
                <a:latin typeface="Arial" panose="020B0604020202020204" pitchFamily="34" charset="0"/>
                <a:cs typeface="Arial" panose="020B0604020202020204" pitchFamily="34" charset="0"/>
              </a:rPr>
              <a:t> labour market</a:t>
            </a:r>
          </a:p>
        </p:txBody>
      </p:sp>
      <p:sp>
        <p:nvSpPr>
          <p:cNvPr id="3" name="Freccia a destra 2">
            <a:extLst>
              <a:ext uri="{FF2B5EF4-FFF2-40B4-BE49-F238E27FC236}">
                <a16:creationId xmlns:a16="http://schemas.microsoft.com/office/drawing/2014/main" id="{B4872630-8E4B-4527-9551-0B27EA35E3AD}"/>
              </a:ext>
            </a:extLst>
          </p:cNvPr>
          <p:cNvSpPr/>
          <p:nvPr/>
        </p:nvSpPr>
        <p:spPr>
          <a:xfrm>
            <a:off x="8199120" y="5030264"/>
            <a:ext cx="755224" cy="28301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4" descr="logo +marchio.jpeg">
            <a:extLst>
              <a:ext uri="{FF2B5EF4-FFF2-40B4-BE49-F238E27FC236}">
                <a16:creationId xmlns:a16="http://schemas.microsoft.com/office/drawing/2014/main" id="{925997C6-BA02-4A21-9BDB-6D6174DF45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106" r="52070"/>
          <a:stretch/>
        </p:blipFill>
        <p:spPr bwMode="auto">
          <a:xfrm>
            <a:off x="10793738" y="6380480"/>
            <a:ext cx="1398262" cy="47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asellaDiTesto 3">
            <a:extLst>
              <a:ext uri="{FF2B5EF4-FFF2-40B4-BE49-F238E27FC236}">
                <a16:creationId xmlns:a16="http://schemas.microsoft.com/office/drawing/2014/main" id="{2158F477-E69A-4D97-82D8-C1D2424E9FEC}"/>
              </a:ext>
            </a:extLst>
          </p:cNvPr>
          <p:cNvSpPr txBox="1"/>
          <p:nvPr/>
        </p:nvSpPr>
        <p:spPr>
          <a:xfrm>
            <a:off x="9011880" y="3720418"/>
            <a:ext cx="3078520" cy="2619692"/>
          </a:xfrm>
          <a:prstGeom prst="rect">
            <a:avLst/>
          </a:prstGeom>
          <a:noFill/>
          <a:ln>
            <a:solidFill>
              <a:srgbClr val="C00000"/>
            </a:solidFill>
          </a:ln>
        </p:spPr>
        <p:txBody>
          <a:bodyPr wrap="square" rtlCol="0">
            <a:spAutoFit/>
          </a:bodyPr>
          <a:lstStyle/>
          <a:p>
            <a:pPr>
              <a:lnSpc>
                <a:spcPct val="130000"/>
              </a:lnSpc>
            </a:pPr>
            <a:r>
              <a:rPr lang="it-IT" sz="1600" b="1" dirty="0">
                <a:latin typeface="Arial" panose="020B0604020202020204" pitchFamily="34" charset="0"/>
                <a:cs typeface="Arial" panose="020B0604020202020204" pitchFamily="34" charset="0"/>
              </a:rPr>
              <a:t>Drivers of </a:t>
            </a:r>
            <a:r>
              <a:rPr lang="en-US" sz="1600" b="1" dirty="0">
                <a:latin typeface="Arial" panose="020B0604020202020204" pitchFamily="34" charset="0"/>
                <a:cs typeface="Arial" panose="020B0604020202020204" pitchFamily="34" charset="0"/>
              </a:rPr>
              <a:t>this</a:t>
            </a:r>
            <a:r>
              <a:rPr lang="it-IT" sz="1600" b="1" dirty="0">
                <a:latin typeface="Arial" panose="020B0604020202020204" pitchFamily="34" charset="0"/>
                <a:cs typeface="Arial" panose="020B0604020202020204" pitchFamily="34" charset="0"/>
              </a:rPr>
              <a:t> demand: </a:t>
            </a:r>
          </a:p>
          <a:p>
            <a:pPr marL="285750" indent="-285750">
              <a:lnSpc>
                <a:spcPct val="130000"/>
              </a:lnSpc>
              <a:buFontTx/>
              <a:buChar char="-"/>
            </a:pPr>
            <a:r>
              <a:rPr lang="it-IT" sz="1600" dirty="0">
                <a:latin typeface="Arial" panose="020B0604020202020204" pitchFamily="34" charset="0"/>
                <a:cs typeface="Arial" panose="020B0604020202020204" pitchFamily="34" charset="0"/>
              </a:rPr>
              <a:t>Aging </a:t>
            </a:r>
            <a:r>
              <a:rPr lang="en-US" sz="1600" dirty="0">
                <a:latin typeface="Arial" panose="020B0604020202020204" pitchFamily="34" charset="0"/>
                <a:cs typeface="Arial" panose="020B0604020202020204" pitchFamily="34" charset="0"/>
              </a:rPr>
              <a:t>population</a:t>
            </a:r>
          </a:p>
          <a:p>
            <a:pPr marL="285750" indent="-285750">
              <a:lnSpc>
                <a:spcPct val="130000"/>
              </a:lnSpc>
              <a:buFontTx/>
              <a:buChar char="-"/>
            </a:pPr>
            <a:r>
              <a:rPr lang="en-GB" sz="1600" dirty="0">
                <a:latin typeface="Arial" panose="020B0604020202020204" pitchFamily="34" charset="0"/>
                <a:cs typeface="Arial" panose="020B0604020202020204" pitchFamily="34" charset="0"/>
              </a:rPr>
              <a:t>Increasing female labour market participation</a:t>
            </a:r>
          </a:p>
          <a:p>
            <a:pPr marL="285750" indent="-285750">
              <a:lnSpc>
                <a:spcPct val="130000"/>
              </a:lnSpc>
              <a:buFontTx/>
              <a:buChar char="-"/>
            </a:pPr>
            <a:r>
              <a:rPr lang="en-GB" sz="1600" dirty="0">
                <a:latin typeface="Arial" panose="020B0604020202020204" pitchFamily="34" charset="0"/>
                <a:cs typeface="Arial" panose="020B0604020202020204" pitchFamily="34" charset="0"/>
              </a:rPr>
              <a:t>Changing family models and lifestyles</a:t>
            </a:r>
          </a:p>
          <a:p>
            <a:pPr marL="285750" indent="-285750">
              <a:lnSpc>
                <a:spcPct val="130000"/>
              </a:lnSpc>
              <a:buFontTx/>
              <a:buChar char="-"/>
            </a:pPr>
            <a:r>
              <a:rPr lang="en-GB" sz="1600" dirty="0">
                <a:latin typeface="Arial" panose="020B0604020202020204" pitchFamily="34" charset="0"/>
                <a:cs typeface="Arial" panose="020B0604020202020204" pitchFamily="34" charset="0"/>
              </a:rPr>
              <a:t>Limited public support for care and family policies</a:t>
            </a:r>
          </a:p>
        </p:txBody>
      </p:sp>
      <p:sp>
        <p:nvSpPr>
          <p:cNvPr id="22" name="CasellaDiTesto 21">
            <a:extLst>
              <a:ext uri="{FF2B5EF4-FFF2-40B4-BE49-F238E27FC236}">
                <a16:creationId xmlns:a16="http://schemas.microsoft.com/office/drawing/2014/main" id="{1A8F1268-6D7D-45C6-93D3-66A7AB421295}"/>
              </a:ext>
            </a:extLst>
          </p:cNvPr>
          <p:cNvSpPr txBox="1"/>
          <p:nvPr/>
        </p:nvSpPr>
        <p:spPr>
          <a:xfrm>
            <a:off x="252167" y="5956405"/>
            <a:ext cx="6126480" cy="307777"/>
          </a:xfrm>
          <a:prstGeom prst="rect">
            <a:avLst/>
          </a:prstGeom>
          <a:noFill/>
        </p:spPr>
        <p:txBody>
          <a:bodyPr wrap="square">
            <a:spAutoFit/>
          </a:bodyPr>
          <a:lstStyle/>
          <a:p>
            <a:r>
              <a:rPr lang="en-GB" sz="1400" dirty="0">
                <a:solidFill>
                  <a:schemeClr val="bg1">
                    <a:lumMod val="50000"/>
                  </a:schemeClr>
                </a:solidFill>
                <a:latin typeface="Arial" panose="020B0604020202020204" pitchFamily="34" charset="0"/>
                <a:cs typeface="Arial" panose="020B0604020202020204" pitchFamily="34" charset="0"/>
              </a:rPr>
              <a:t>(Fellini &amp; </a:t>
            </a:r>
            <a:r>
              <a:rPr lang="en-GB" sz="1400" dirty="0" err="1">
                <a:solidFill>
                  <a:schemeClr val="bg1">
                    <a:lumMod val="50000"/>
                  </a:schemeClr>
                </a:solidFill>
                <a:latin typeface="Arial" panose="020B0604020202020204" pitchFamily="34" charset="0"/>
                <a:cs typeface="Arial" panose="020B0604020202020204" pitchFamily="34" charset="0"/>
              </a:rPr>
              <a:t>Fullin</a:t>
            </a:r>
            <a:r>
              <a:rPr lang="en-GB" sz="1400" dirty="0">
                <a:solidFill>
                  <a:schemeClr val="bg1">
                    <a:lumMod val="50000"/>
                  </a:schemeClr>
                </a:solidFill>
                <a:latin typeface="Arial" panose="020B0604020202020204" pitchFamily="34" charset="0"/>
                <a:cs typeface="Arial" panose="020B0604020202020204" pitchFamily="34" charset="0"/>
              </a:rPr>
              <a:t>, 2018; Sciortino, 2004)</a:t>
            </a:r>
          </a:p>
        </p:txBody>
      </p:sp>
    </p:spTree>
    <p:extLst>
      <p:ext uri="{BB962C8B-B14F-4D97-AF65-F5344CB8AC3E}">
        <p14:creationId xmlns:p14="http://schemas.microsoft.com/office/powerpoint/2010/main" val="413260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299" name="Google Shape;299;p2"/>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300" name="Google Shape;300;p2"/>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301" name="Google Shape;301;p2"/>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302" name="Google Shape;302;p2"/>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303" name="Google Shape;303;p2"/>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304" name="Google Shape;304;p2"/>
          <p:cNvSpPr/>
          <p:nvPr/>
        </p:nvSpPr>
        <p:spPr>
          <a:xfrm>
            <a:off x="-33729" y="6200775"/>
            <a:ext cx="12259460" cy="67770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05" name="Google Shape;305;p2"/>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306" name="Google Shape;306;p2"/>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307" name="Google Shape;307;p2"/>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308" name="Google Shape;308;p2"/>
          <p:cNvSpPr txBox="1">
            <a:spLocks noGrp="1"/>
          </p:cNvSpPr>
          <p:nvPr>
            <p:ph type="subTitle" idx="1"/>
          </p:nvPr>
        </p:nvSpPr>
        <p:spPr>
          <a:xfrm>
            <a:off x="334964" y="1121595"/>
            <a:ext cx="11522074" cy="46772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4180"/>
              </a:buClr>
              <a:buSzPts val="2400"/>
              <a:buNone/>
            </a:pPr>
            <a:r>
              <a:rPr lang="en-GB" dirty="0">
                <a:solidFill>
                  <a:srgbClr val="004180"/>
                </a:solidFill>
                <a:latin typeface="Arial"/>
                <a:ea typeface="Arial"/>
                <a:cs typeface="Arial"/>
                <a:sym typeface="Arial"/>
              </a:rPr>
              <a:t>Background</a:t>
            </a:r>
            <a:endParaRPr dirty="0">
              <a:solidFill>
                <a:srgbClr val="004180"/>
              </a:solidFill>
              <a:latin typeface="Arial"/>
              <a:ea typeface="Arial"/>
              <a:cs typeface="Arial"/>
              <a:sym typeface="Arial"/>
            </a:endParaRPr>
          </a:p>
        </p:txBody>
      </p:sp>
      <p:sp>
        <p:nvSpPr>
          <p:cNvPr id="309" name="Google Shape;309;p2"/>
          <p:cNvSpPr txBox="1"/>
          <p:nvPr/>
        </p:nvSpPr>
        <p:spPr>
          <a:xfrm>
            <a:off x="187287" y="1781929"/>
            <a:ext cx="11787989" cy="4093388"/>
          </a:xfrm>
          <a:prstGeom prst="rect">
            <a:avLst/>
          </a:prstGeom>
          <a:noFill/>
          <a:ln>
            <a:noFill/>
          </a:ln>
        </p:spPr>
        <p:txBody>
          <a:bodyPr spcFirstLastPara="1" wrap="square" lIns="91425" tIns="45700" rIns="91425" bIns="45700" anchor="t" anchorCtr="0">
            <a:spAutoFit/>
          </a:bodyPr>
          <a:lstStyle/>
          <a:p>
            <a:pPr marL="285750" indent="-285750" algn="just">
              <a:buSzPts val="1600"/>
              <a:buFont typeface="Arial" panose="020B0604020202020204" pitchFamily="34" charset="0"/>
              <a:buChar char="•"/>
            </a:pPr>
            <a:r>
              <a:rPr lang="en-GB" sz="2000" dirty="0">
                <a:solidFill>
                  <a:schemeClr val="tx1"/>
                </a:solidFill>
                <a:sym typeface="Wingdings" panose="05000000000000000000" pitchFamily="2" charset="2"/>
              </a:rPr>
              <a:t>Immigration has been seen as the solution (in the short-run – at least) to mitigate the ageing workforce; in the longer run it adds to the complexity of ageing societies: </a:t>
            </a:r>
            <a:r>
              <a:rPr lang="en-GB" sz="2000" i="1" dirty="0">
                <a:solidFill>
                  <a:schemeClr val="tx1"/>
                </a:solidFill>
                <a:sym typeface="Wingdings" panose="05000000000000000000" pitchFamily="2" charset="2"/>
              </a:rPr>
              <a:t>migrants are ageing too</a:t>
            </a:r>
            <a:r>
              <a:rPr lang="en-GB" sz="2000" dirty="0">
                <a:solidFill>
                  <a:schemeClr val="tx1"/>
                </a:solidFill>
                <a:sym typeface="Wingdings" panose="05000000000000000000" pitchFamily="2" charset="2"/>
              </a:rPr>
              <a:t>!</a:t>
            </a:r>
            <a:endParaRPr lang="en-GB" sz="2000" b="0" i="0" u="none" strike="noStrike" cap="none" dirty="0">
              <a:solidFill>
                <a:schemeClr val="dk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panose="020B0604020202020204" pitchFamily="34" charset="0"/>
              <a:buChar char="•"/>
            </a:pPr>
            <a:endParaRPr lang="en-GB" sz="2000" dirty="0">
              <a:solidFill>
                <a:schemeClr val="dk1"/>
              </a:solidFill>
            </a:endParaRPr>
          </a:p>
          <a:p>
            <a:pPr marL="285750" marR="0" lvl="0" indent="-285750" algn="just" rtl="0">
              <a:lnSpc>
                <a:spcPct val="100000"/>
              </a:lnSpc>
              <a:spcBef>
                <a:spcPts val="0"/>
              </a:spcBef>
              <a:spcAft>
                <a:spcPts val="0"/>
              </a:spcAft>
              <a:buClr>
                <a:srgbClr val="000000"/>
              </a:buClr>
              <a:buSzPts val="1600"/>
              <a:buFont typeface="Arial" panose="020B0604020202020204" pitchFamily="34" charset="0"/>
              <a:buChar char="•"/>
            </a:pPr>
            <a:r>
              <a:rPr lang="en-GB" sz="2000" b="0" i="0" u="none" strike="noStrike" cap="none" dirty="0">
                <a:solidFill>
                  <a:schemeClr val="dk1"/>
                </a:solidFill>
                <a:latin typeface="Arial"/>
                <a:ea typeface="Arial"/>
                <a:cs typeface="Arial"/>
                <a:sym typeface="Arial"/>
              </a:rPr>
              <a:t>Among </a:t>
            </a:r>
            <a:r>
              <a:rPr lang="en-GB" sz="2000" b="1" i="0" u="none" strike="noStrike" cap="none" dirty="0">
                <a:solidFill>
                  <a:schemeClr val="dk1"/>
                </a:solidFill>
                <a:latin typeface="Arial"/>
                <a:ea typeface="Arial"/>
                <a:cs typeface="Arial"/>
                <a:sym typeface="Arial"/>
              </a:rPr>
              <a:t>immigrants</a:t>
            </a:r>
            <a:r>
              <a:rPr lang="en-GB" sz="2000" b="0" i="0" u="none" strike="noStrike" cap="none" dirty="0">
                <a:solidFill>
                  <a:schemeClr val="dk1"/>
                </a:solidFill>
                <a:latin typeface="Arial"/>
                <a:ea typeface="Arial"/>
                <a:cs typeface="Arial"/>
                <a:sym typeface="Arial"/>
              </a:rPr>
              <a:t>: </a:t>
            </a:r>
            <a:r>
              <a:rPr lang="en-GB" sz="2000" b="1" i="0" u="none" strike="noStrike" cap="none" dirty="0">
                <a:solidFill>
                  <a:schemeClr val="dk1"/>
                </a:solidFill>
                <a:latin typeface="Arial"/>
                <a:ea typeface="Arial"/>
                <a:cs typeface="Arial"/>
                <a:sym typeface="Arial"/>
              </a:rPr>
              <a:t>later retirement is well-established across high-income countries</a:t>
            </a:r>
          </a:p>
          <a:p>
            <a:pPr marR="0" lvl="0" algn="just" rtl="0">
              <a:lnSpc>
                <a:spcPct val="100000"/>
              </a:lnSpc>
              <a:spcBef>
                <a:spcPts val="0"/>
              </a:spcBef>
              <a:spcAft>
                <a:spcPts val="0"/>
              </a:spcAft>
              <a:buClr>
                <a:srgbClr val="000000"/>
              </a:buClr>
              <a:buSzPts val="1600"/>
            </a:pPr>
            <a:r>
              <a:rPr lang="en-GB" sz="2000" b="1" dirty="0">
                <a:solidFill>
                  <a:schemeClr val="dk1"/>
                </a:solidFill>
              </a:rPr>
              <a:t>	</a:t>
            </a:r>
            <a:r>
              <a:rPr lang="en-GB" sz="2000" dirty="0">
                <a:solidFill>
                  <a:schemeClr val="dk1"/>
                </a:solidFill>
              </a:rPr>
              <a:t>-</a:t>
            </a:r>
            <a:r>
              <a:rPr lang="en-GB" sz="2000" b="1" dirty="0">
                <a:solidFill>
                  <a:schemeClr val="dk1"/>
                </a:solidFill>
              </a:rPr>
              <a:t> </a:t>
            </a:r>
            <a:r>
              <a:rPr lang="en-GB" sz="2000" dirty="0">
                <a:solidFill>
                  <a:schemeClr val="dk1"/>
                </a:solidFill>
              </a:rPr>
              <a:t>Fragmented employment histories, employment instability and lower pension entitlements,     	leading to delayed retirement more out of economic necessity than choice </a:t>
            </a:r>
            <a:r>
              <a:rPr lang="en-GB" sz="1800" dirty="0">
                <a:solidFill>
                  <a:schemeClr val="tx1">
                    <a:lumMod val="50000"/>
                    <a:lumOff val="50000"/>
                  </a:schemeClr>
                </a:solidFill>
              </a:rPr>
              <a:t>(</a:t>
            </a:r>
            <a:r>
              <a:rPr lang="en-GB" sz="1800" dirty="0" err="1">
                <a:solidFill>
                  <a:schemeClr val="tx1">
                    <a:lumMod val="50000"/>
                    <a:lumOff val="50000"/>
                  </a:schemeClr>
                </a:solidFill>
              </a:rPr>
              <a:t>Harrysson</a:t>
            </a:r>
            <a:r>
              <a:rPr lang="en-GB" sz="1800" dirty="0">
                <a:solidFill>
                  <a:schemeClr val="tx1">
                    <a:lumMod val="50000"/>
                    <a:lumOff val="50000"/>
                  </a:schemeClr>
                </a:solidFill>
              </a:rPr>
              <a:t> et al. 	2016)</a:t>
            </a:r>
            <a:endParaRPr lang="en-GB" sz="2000" dirty="0">
              <a:solidFill>
                <a:schemeClr val="tx1"/>
              </a:solidFill>
            </a:endParaRPr>
          </a:p>
          <a:p>
            <a:pPr marL="284400" lvl="3" indent="-285750" algn="just">
              <a:buSzPts val="1600"/>
              <a:buFont typeface="Arial" panose="020B0604020202020204" pitchFamily="34" charset="0"/>
              <a:buChar char="•"/>
            </a:pPr>
            <a:endParaRPr lang="en-GB" sz="2000" dirty="0">
              <a:solidFill>
                <a:schemeClr val="tx1"/>
              </a:solidFill>
            </a:endParaRPr>
          </a:p>
          <a:p>
            <a:pPr marL="284400" lvl="3" indent="-285750" algn="just">
              <a:buSzPts val="1600"/>
              <a:buFont typeface="Arial" panose="020B0604020202020204" pitchFamily="34" charset="0"/>
              <a:buChar char="•"/>
            </a:pPr>
            <a:r>
              <a:rPr lang="en-GB" sz="2000" dirty="0">
                <a:solidFill>
                  <a:schemeClr val="tx1"/>
                </a:solidFill>
              </a:rPr>
              <a:t>Immigration is diversifying the older population and raising new questions about retirement patterns, pension adequacy, and health inequalities in later life </a:t>
            </a:r>
            <a:r>
              <a:rPr lang="da-DK" sz="1800" dirty="0">
                <a:solidFill>
                  <a:schemeClr val="tx1">
                    <a:lumMod val="50000"/>
                    <a:lumOff val="50000"/>
                  </a:schemeClr>
                </a:solidFill>
                <a:sym typeface="Wingdings" panose="05000000000000000000" pitchFamily="2" charset="2"/>
              </a:rPr>
              <a:t>(Baxter et al. 2021; Sewdas et al. 2020)</a:t>
            </a:r>
            <a:endParaRPr lang="en-GB" sz="1800" dirty="0">
              <a:solidFill>
                <a:schemeClr val="tx1">
                  <a:lumMod val="50000"/>
                  <a:lumOff val="50000"/>
                </a:schemeClr>
              </a:solidFill>
              <a:sym typeface="Wingdings" panose="05000000000000000000" pitchFamily="2" charset="2"/>
            </a:endParaRPr>
          </a:p>
          <a:p>
            <a:pPr marL="284400" lvl="3" indent="-285750" algn="just">
              <a:buSzPts val="1600"/>
              <a:buFont typeface="Arial" panose="020B0604020202020204" pitchFamily="34" charset="0"/>
              <a:buChar char="•"/>
            </a:pPr>
            <a:endParaRPr lang="en-GB" sz="2000" dirty="0">
              <a:solidFill>
                <a:schemeClr val="tx1"/>
              </a:solidFill>
            </a:endParaRPr>
          </a:p>
          <a:p>
            <a:pPr marL="284400" lvl="3" indent="-285750" algn="just">
              <a:buSzPts val="1600"/>
              <a:buFont typeface="Arial" panose="020B0604020202020204" pitchFamily="34" charset="0"/>
              <a:buChar char="•"/>
            </a:pPr>
            <a:endParaRPr lang="en-GB" sz="2000" dirty="0">
              <a:solidFill>
                <a:schemeClr val="tx1"/>
              </a:solidFill>
              <a:sym typeface="Wingdings" panose="05000000000000000000" pitchFamily="2" charset="2"/>
            </a:endParaRPr>
          </a:p>
          <a:p>
            <a:pPr lvl="3" algn="just">
              <a:buSzPts val="1600"/>
            </a:pPr>
            <a:endParaRPr lang="en-GB" sz="2000" dirty="0">
              <a:solidFill>
                <a:schemeClr val="tx1"/>
              </a:solidFill>
            </a:endParaRPr>
          </a:p>
        </p:txBody>
      </p:sp>
      <p:pic>
        <p:nvPicPr>
          <p:cNvPr id="310" name="Google Shape;310;p2" descr="logo +marchio.jpeg"/>
          <p:cNvPicPr preferRelativeResize="0"/>
          <p:nvPr/>
        </p:nvPicPr>
        <p:blipFill rotWithShape="1">
          <a:blip r:embed="rId5">
            <a:alphaModFix/>
          </a:blip>
          <a:srcRect l="12106" r="52070"/>
          <a:stretch/>
        </p:blipFill>
        <p:spPr>
          <a:xfrm>
            <a:off x="10793738" y="6380480"/>
            <a:ext cx="1398262" cy="4775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299" name="Google Shape;299;p2"/>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300" name="Google Shape;300;p2"/>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301" name="Google Shape;301;p2"/>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302" name="Google Shape;302;p2"/>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303" name="Google Shape;303;p2"/>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304" name="Google Shape;304;p2"/>
          <p:cNvSpPr/>
          <p:nvPr/>
        </p:nvSpPr>
        <p:spPr>
          <a:xfrm>
            <a:off x="-33729" y="6200775"/>
            <a:ext cx="12259460" cy="67770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05" name="Google Shape;305;p2"/>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306" name="Google Shape;306;p2"/>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307" name="Google Shape;307;p2"/>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308" name="Google Shape;308;p2"/>
          <p:cNvSpPr txBox="1">
            <a:spLocks noGrp="1"/>
          </p:cNvSpPr>
          <p:nvPr>
            <p:ph type="subTitle" idx="1"/>
          </p:nvPr>
        </p:nvSpPr>
        <p:spPr>
          <a:xfrm>
            <a:off x="334964" y="1121595"/>
            <a:ext cx="11522074" cy="46772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4180"/>
              </a:buClr>
              <a:buSzPts val="2400"/>
              <a:buNone/>
            </a:pPr>
            <a:r>
              <a:rPr lang="en-GB" dirty="0">
                <a:solidFill>
                  <a:srgbClr val="004180"/>
                </a:solidFill>
                <a:latin typeface="Arial"/>
                <a:ea typeface="Arial"/>
                <a:cs typeface="Arial"/>
                <a:sym typeface="Arial"/>
              </a:rPr>
              <a:t>Background</a:t>
            </a:r>
            <a:endParaRPr dirty="0">
              <a:solidFill>
                <a:srgbClr val="004180"/>
              </a:solidFill>
              <a:latin typeface="Arial"/>
              <a:ea typeface="Arial"/>
              <a:cs typeface="Arial"/>
              <a:sym typeface="Arial"/>
            </a:endParaRPr>
          </a:p>
        </p:txBody>
      </p:sp>
      <p:sp>
        <p:nvSpPr>
          <p:cNvPr id="309" name="Google Shape;309;p2"/>
          <p:cNvSpPr txBox="1"/>
          <p:nvPr/>
        </p:nvSpPr>
        <p:spPr>
          <a:xfrm>
            <a:off x="187287" y="1781929"/>
            <a:ext cx="11787989" cy="4401164"/>
          </a:xfrm>
          <a:prstGeom prst="rect">
            <a:avLst/>
          </a:prstGeom>
          <a:noFill/>
          <a:ln>
            <a:noFill/>
          </a:ln>
        </p:spPr>
        <p:txBody>
          <a:bodyPr spcFirstLastPara="1" wrap="square" lIns="91425" tIns="45700" rIns="91425" bIns="45700" anchor="t" anchorCtr="0">
            <a:spAutoFit/>
          </a:bodyPr>
          <a:lstStyle/>
          <a:p>
            <a:pPr marL="285750" indent="-285750" algn="just">
              <a:buSzPts val="1600"/>
              <a:buFont typeface="Arial" panose="020B0604020202020204" pitchFamily="34" charset="0"/>
              <a:buChar char="•"/>
            </a:pPr>
            <a:r>
              <a:rPr lang="en-GB" sz="2000" dirty="0">
                <a:solidFill>
                  <a:schemeClr val="tx1"/>
                </a:solidFill>
                <a:sym typeface="Wingdings" panose="05000000000000000000" pitchFamily="2" charset="2"/>
              </a:rPr>
              <a:t>Immigration has been seen as the solution (in the short-run – at least) to mitigate the ageing workforce; in the longer run it adds to the complexity of ageing societies: </a:t>
            </a:r>
            <a:r>
              <a:rPr lang="en-GB" sz="2000" i="1" dirty="0">
                <a:solidFill>
                  <a:schemeClr val="tx1"/>
                </a:solidFill>
                <a:sym typeface="Wingdings" panose="05000000000000000000" pitchFamily="2" charset="2"/>
              </a:rPr>
              <a:t>migrants are ageing too</a:t>
            </a:r>
            <a:r>
              <a:rPr lang="en-GB" sz="2000" dirty="0">
                <a:solidFill>
                  <a:schemeClr val="tx1"/>
                </a:solidFill>
                <a:sym typeface="Wingdings" panose="05000000000000000000" pitchFamily="2" charset="2"/>
              </a:rPr>
              <a:t>!</a:t>
            </a:r>
            <a:endParaRPr lang="en-GB" sz="2000" b="0" i="0" u="none" strike="noStrike" cap="none" dirty="0">
              <a:solidFill>
                <a:schemeClr val="dk1"/>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panose="020B0604020202020204" pitchFamily="34" charset="0"/>
              <a:buChar char="•"/>
            </a:pPr>
            <a:endParaRPr lang="en-GB" sz="2000" dirty="0">
              <a:solidFill>
                <a:schemeClr val="dk1"/>
              </a:solidFill>
            </a:endParaRPr>
          </a:p>
          <a:p>
            <a:pPr marL="285750" marR="0" lvl="0" indent="-285750" algn="just" rtl="0">
              <a:lnSpc>
                <a:spcPct val="100000"/>
              </a:lnSpc>
              <a:spcBef>
                <a:spcPts val="0"/>
              </a:spcBef>
              <a:spcAft>
                <a:spcPts val="0"/>
              </a:spcAft>
              <a:buClr>
                <a:srgbClr val="000000"/>
              </a:buClr>
              <a:buSzPts val="1600"/>
              <a:buFont typeface="Arial" panose="020B0604020202020204" pitchFamily="34" charset="0"/>
              <a:buChar char="•"/>
            </a:pPr>
            <a:r>
              <a:rPr lang="en-GB" sz="2000" b="0" i="0" u="none" strike="noStrike" cap="none" dirty="0">
                <a:solidFill>
                  <a:schemeClr val="dk1"/>
                </a:solidFill>
                <a:latin typeface="Arial"/>
                <a:ea typeface="Arial"/>
                <a:cs typeface="Arial"/>
                <a:sym typeface="Arial"/>
              </a:rPr>
              <a:t>Among </a:t>
            </a:r>
            <a:r>
              <a:rPr lang="en-GB" sz="2000" b="1" i="0" u="none" strike="noStrike" cap="none" dirty="0">
                <a:solidFill>
                  <a:schemeClr val="dk1"/>
                </a:solidFill>
                <a:latin typeface="Arial"/>
                <a:ea typeface="Arial"/>
                <a:cs typeface="Arial"/>
                <a:sym typeface="Arial"/>
              </a:rPr>
              <a:t>immigrants</a:t>
            </a:r>
            <a:r>
              <a:rPr lang="en-GB" sz="2000" b="0" i="0" u="none" strike="noStrike" cap="none" dirty="0">
                <a:solidFill>
                  <a:schemeClr val="dk1"/>
                </a:solidFill>
                <a:latin typeface="Arial"/>
                <a:ea typeface="Arial"/>
                <a:cs typeface="Arial"/>
                <a:sym typeface="Arial"/>
              </a:rPr>
              <a:t>: </a:t>
            </a:r>
            <a:r>
              <a:rPr lang="en-GB" sz="2000" b="1" i="0" u="none" strike="noStrike" cap="none" dirty="0">
                <a:solidFill>
                  <a:schemeClr val="dk1"/>
                </a:solidFill>
                <a:latin typeface="Arial"/>
                <a:ea typeface="Arial"/>
                <a:cs typeface="Arial"/>
                <a:sym typeface="Arial"/>
              </a:rPr>
              <a:t>later retirement is well-established across high-income countries</a:t>
            </a:r>
          </a:p>
          <a:p>
            <a:pPr marR="0" lvl="0" algn="just" rtl="0">
              <a:lnSpc>
                <a:spcPct val="100000"/>
              </a:lnSpc>
              <a:spcBef>
                <a:spcPts val="0"/>
              </a:spcBef>
              <a:spcAft>
                <a:spcPts val="0"/>
              </a:spcAft>
              <a:buClr>
                <a:srgbClr val="000000"/>
              </a:buClr>
              <a:buSzPts val="1600"/>
            </a:pPr>
            <a:r>
              <a:rPr lang="en-GB" sz="2000" b="1" dirty="0">
                <a:solidFill>
                  <a:schemeClr val="dk1"/>
                </a:solidFill>
              </a:rPr>
              <a:t>	</a:t>
            </a:r>
            <a:r>
              <a:rPr lang="en-GB" sz="2000" dirty="0">
                <a:solidFill>
                  <a:schemeClr val="dk1"/>
                </a:solidFill>
              </a:rPr>
              <a:t>-</a:t>
            </a:r>
            <a:r>
              <a:rPr lang="en-GB" sz="2000" b="1" dirty="0">
                <a:solidFill>
                  <a:schemeClr val="dk1"/>
                </a:solidFill>
              </a:rPr>
              <a:t> </a:t>
            </a:r>
            <a:r>
              <a:rPr lang="en-GB" sz="2000" dirty="0">
                <a:solidFill>
                  <a:schemeClr val="dk1"/>
                </a:solidFill>
              </a:rPr>
              <a:t>Fragmented employment histories, employment instability and lower pension entitlements,     	leading to delayed retirement more out of economic necessity than choice </a:t>
            </a:r>
            <a:r>
              <a:rPr lang="en-GB" sz="1800" dirty="0">
                <a:solidFill>
                  <a:schemeClr val="tx1">
                    <a:lumMod val="50000"/>
                    <a:lumOff val="50000"/>
                  </a:schemeClr>
                </a:solidFill>
              </a:rPr>
              <a:t>(</a:t>
            </a:r>
            <a:r>
              <a:rPr lang="en-GB" sz="1800" dirty="0" err="1">
                <a:solidFill>
                  <a:schemeClr val="tx1">
                    <a:lumMod val="50000"/>
                    <a:lumOff val="50000"/>
                  </a:schemeClr>
                </a:solidFill>
              </a:rPr>
              <a:t>Harrysson</a:t>
            </a:r>
            <a:r>
              <a:rPr lang="en-GB" sz="1800" dirty="0">
                <a:solidFill>
                  <a:schemeClr val="tx1">
                    <a:lumMod val="50000"/>
                    <a:lumOff val="50000"/>
                  </a:schemeClr>
                </a:solidFill>
              </a:rPr>
              <a:t> et al. 	2016)</a:t>
            </a:r>
            <a:endParaRPr lang="en-GB" sz="2000" dirty="0">
              <a:solidFill>
                <a:schemeClr val="tx1"/>
              </a:solidFill>
            </a:endParaRPr>
          </a:p>
          <a:p>
            <a:pPr marL="284400" lvl="3" indent="-285750" algn="just">
              <a:buSzPts val="1600"/>
              <a:buFont typeface="Arial" panose="020B0604020202020204" pitchFamily="34" charset="0"/>
              <a:buChar char="•"/>
            </a:pPr>
            <a:endParaRPr lang="en-GB" sz="2000" dirty="0">
              <a:solidFill>
                <a:schemeClr val="tx1"/>
              </a:solidFill>
            </a:endParaRPr>
          </a:p>
          <a:p>
            <a:pPr marL="284400" lvl="3" indent="-285750" algn="just">
              <a:buSzPts val="1600"/>
              <a:buFont typeface="Arial" panose="020B0604020202020204" pitchFamily="34" charset="0"/>
              <a:buChar char="•"/>
            </a:pPr>
            <a:r>
              <a:rPr lang="en-GB" sz="2000" dirty="0">
                <a:solidFill>
                  <a:schemeClr val="tx1"/>
                </a:solidFill>
              </a:rPr>
              <a:t>Immigration is diversifying the older population and raising new questions about retirement patterns, pension adequacy, and health inequalities in later life </a:t>
            </a:r>
            <a:r>
              <a:rPr lang="da-DK" sz="1800" dirty="0">
                <a:solidFill>
                  <a:schemeClr val="tx1">
                    <a:lumMod val="50000"/>
                    <a:lumOff val="50000"/>
                  </a:schemeClr>
                </a:solidFill>
                <a:sym typeface="Wingdings" panose="05000000000000000000" pitchFamily="2" charset="2"/>
              </a:rPr>
              <a:t>(Baxter et al. 2021; Sewdas et al. 2020)</a:t>
            </a:r>
            <a:endParaRPr lang="en-GB" sz="1800" dirty="0">
              <a:solidFill>
                <a:schemeClr val="tx1">
                  <a:lumMod val="50000"/>
                  <a:lumOff val="50000"/>
                </a:schemeClr>
              </a:solidFill>
              <a:sym typeface="Wingdings" panose="05000000000000000000" pitchFamily="2" charset="2"/>
            </a:endParaRPr>
          </a:p>
          <a:p>
            <a:pPr marL="284400" lvl="3" indent="-285750" algn="just">
              <a:buSzPts val="1600"/>
              <a:buFont typeface="Arial" panose="020B0604020202020204" pitchFamily="34" charset="0"/>
              <a:buChar char="•"/>
            </a:pPr>
            <a:endParaRPr lang="en-GB" sz="2000" dirty="0">
              <a:solidFill>
                <a:schemeClr val="tx1"/>
              </a:solidFill>
            </a:endParaRPr>
          </a:p>
          <a:p>
            <a:pPr marL="284400" lvl="3" indent="-285750" algn="just">
              <a:buSzPts val="1600"/>
              <a:buFont typeface="Arial" panose="020B0604020202020204" pitchFamily="34" charset="0"/>
              <a:buChar char="•"/>
            </a:pPr>
            <a:endParaRPr lang="en-GB" sz="2000" dirty="0">
              <a:solidFill>
                <a:schemeClr val="tx1"/>
              </a:solidFill>
              <a:sym typeface="Wingdings" panose="05000000000000000000" pitchFamily="2" charset="2"/>
            </a:endParaRPr>
          </a:p>
          <a:p>
            <a:pPr lvl="3" algn="ctr">
              <a:buSzPts val="1600"/>
            </a:pPr>
            <a:r>
              <a:rPr lang="en-GB" sz="2000" b="1" dirty="0">
                <a:solidFill>
                  <a:schemeClr val="tx1"/>
                </a:solidFill>
                <a:sym typeface="Wingdings" panose="05000000000000000000" pitchFamily="2" charset="2"/>
              </a:rPr>
              <a:t>To what extent do all individuals benefit equally from extended working lives?</a:t>
            </a:r>
            <a:r>
              <a:rPr lang="en-GB" sz="2000" dirty="0">
                <a:solidFill>
                  <a:schemeClr val="tx1"/>
                </a:solidFill>
                <a:sym typeface="Wingdings" panose="05000000000000000000" pitchFamily="2" charset="2"/>
              </a:rPr>
              <a:t> </a:t>
            </a:r>
            <a:endParaRPr lang="en-GB" sz="2000" dirty="0">
              <a:solidFill>
                <a:schemeClr val="tx1"/>
              </a:solidFill>
            </a:endParaRPr>
          </a:p>
          <a:p>
            <a:pPr lvl="3" algn="just">
              <a:buSzPts val="1600"/>
            </a:pPr>
            <a:endParaRPr lang="en-GB" sz="2000" dirty="0">
              <a:solidFill>
                <a:schemeClr val="tx1"/>
              </a:solidFill>
            </a:endParaRPr>
          </a:p>
        </p:txBody>
      </p:sp>
      <p:pic>
        <p:nvPicPr>
          <p:cNvPr id="310" name="Google Shape;310;p2" descr="logo +marchio.jpeg"/>
          <p:cNvPicPr preferRelativeResize="0"/>
          <p:nvPr/>
        </p:nvPicPr>
        <p:blipFill rotWithShape="1">
          <a:blip r:embed="rId5">
            <a:alphaModFix/>
          </a:blip>
          <a:srcRect l="12106" r="52070"/>
          <a:stretch/>
        </p:blipFill>
        <p:spPr>
          <a:xfrm>
            <a:off x="10793738" y="6380480"/>
            <a:ext cx="1398262" cy="477520"/>
          </a:xfrm>
          <a:prstGeom prst="rect">
            <a:avLst/>
          </a:prstGeom>
          <a:noFill/>
          <a:ln>
            <a:noFill/>
          </a:ln>
        </p:spPr>
      </p:pic>
    </p:spTree>
    <p:extLst>
      <p:ext uri="{BB962C8B-B14F-4D97-AF65-F5344CB8AC3E}">
        <p14:creationId xmlns:p14="http://schemas.microsoft.com/office/powerpoint/2010/main" val="270319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299" name="Google Shape;299;p2"/>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300" name="Google Shape;300;p2"/>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301" name="Google Shape;301;p2"/>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302" name="Google Shape;302;p2"/>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303" name="Google Shape;303;p2"/>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304" name="Google Shape;304;p2"/>
          <p:cNvSpPr/>
          <p:nvPr/>
        </p:nvSpPr>
        <p:spPr>
          <a:xfrm>
            <a:off x="-33729" y="6200775"/>
            <a:ext cx="12259460" cy="67770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05" name="Google Shape;305;p2"/>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306" name="Google Shape;306;p2"/>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307" name="Google Shape;307;p2"/>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308" name="Google Shape;308;p2"/>
          <p:cNvSpPr txBox="1">
            <a:spLocks noGrp="1"/>
          </p:cNvSpPr>
          <p:nvPr>
            <p:ph type="subTitle" idx="1"/>
          </p:nvPr>
        </p:nvSpPr>
        <p:spPr>
          <a:xfrm>
            <a:off x="334964" y="1121595"/>
            <a:ext cx="11522074" cy="46772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4180"/>
              </a:buClr>
              <a:buSzPts val="2400"/>
              <a:buNone/>
            </a:pPr>
            <a:r>
              <a:rPr lang="en-GB" dirty="0">
                <a:solidFill>
                  <a:srgbClr val="004180"/>
                </a:solidFill>
                <a:latin typeface="Arial"/>
                <a:ea typeface="Arial"/>
                <a:cs typeface="Arial"/>
                <a:sym typeface="Arial"/>
              </a:rPr>
              <a:t>Late retirement: native-born vs. foreign-born workers</a:t>
            </a:r>
            <a:endParaRPr dirty="0">
              <a:solidFill>
                <a:srgbClr val="004180"/>
              </a:solidFill>
              <a:latin typeface="Arial"/>
              <a:ea typeface="Arial"/>
              <a:cs typeface="Arial"/>
              <a:sym typeface="Arial"/>
            </a:endParaRPr>
          </a:p>
        </p:txBody>
      </p:sp>
      <p:sp>
        <p:nvSpPr>
          <p:cNvPr id="309" name="Google Shape;309;p2"/>
          <p:cNvSpPr txBox="1"/>
          <p:nvPr/>
        </p:nvSpPr>
        <p:spPr>
          <a:xfrm>
            <a:off x="187287" y="1781929"/>
            <a:ext cx="11787989" cy="409338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1600"/>
              <a:buFont typeface="Arial" panose="020B0604020202020204" pitchFamily="34" charset="0"/>
              <a:buChar char="•"/>
            </a:pPr>
            <a:r>
              <a:rPr lang="en-GB" sz="2000" dirty="0">
                <a:solidFill>
                  <a:schemeClr val="dk1"/>
                </a:solidFill>
              </a:rPr>
              <a:t>For </a:t>
            </a:r>
            <a:r>
              <a:rPr lang="en-GB" sz="2000" b="1" dirty="0">
                <a:solidFill>
                  <a:schemeClr val="dk1"/>
                </a:solidFill>
              </a:rPr>
              <a:t>native-born workers</a:t>
            </a:r>
            <a:r>
              <a:rPr lang="en-GB" sz="2000" dirty="0">
                <a:solidFill>
                  <a:schemeClr val="dk1"/>
                </a:solidFill>
              </a:rPr>
              <a:t>, </a:t>
            </a:r>
            <a:r>
              <a:rPr lang="en-GB" sz="2000" b="1" dirty="0">
                <a:solidFill>
                  <a:schemeClr val="dk1"/>
                </a:solidFill>
              </a:rPr>
              <a:t>late retirement </a:t>
            </a:r>
            <a:r>
              <a:rPr lang="en-GB" sz="2000" dirty="0">
                <a:solidFill>
                  <a:schemeClr val="dk1"/>
                </a:solidFill>
              </a:rPr>
              <a:t>typically </a:t>
            </a:r>
            <a:r>
              <a:rPr lang="en-GB" sz="2000" b="1" dirty="0">
                <a:solidFill>
                  <a:schemeClr val="dk1"/>
                </a:solidFill>
              </a:rPr>
              <a:t>reflect</a:t>
            </a:r>
            <a:r>
              <a:rPr lang="en-GB" sz="2000" dirty="0">
                <a:solidFill>
                  <a:schemeClr val="dk1"/>
                </a:solidFill>
              </a:rPr>
              <a:t>:</a:t>
            </a:r>
          </a:p>
          <a:p>
            <a:pPr marR="0" lvl="0" algn="just" rtl="0">
              <a:lnSpc>
                <a:spcPct val="100000"/>
              </a:lnSpc>
              <a:spcBef>
                <a:spcPts val="0"/>
              </a:spcBef>
              <a:spcAft>
                <a:spcPts val="0"/>
              </a:spcAft>
              <a:buClr>
                <a:srgbClr val="000000"/>
              </a:buClr>
              <a:buSzPts val="1600"/>
            </a:pPr>
            <a:r>
              <a:rPr lang="en-GB" sz="2000" dirty="0">
                <a:solidFill>
                  <a:schemeClr val="dk1"/>
                </a:solidFill>
              </a:rPr>
              <a:t>	- Financial security and personal choice</a:t>
            </a:r>
          </a:p>
          <a:p>
            <a:pPr marR="0" lvl="0" algn="just" rtl="0">
              <a:lnSpc>
                <a:spcPct val="100000"/>
              </a:lnSpc>
              <a:spcBef>
                <a:spcPts val="0"/>
              </a:spcBef>
              <a:spcAft>
                <a:spcPts val="0"/>
              </a:spcAft>
              <a:buClr>
                <a:srgbClr val="000000"/>
              </a:buClr>
              <a:buSzPts val="1600"/>
            </a:pPr>
            <a:r>
              <a:rPr lang="en-GB" sz="2000" dirty="0">
                <a:solidFill>
                  <a:schemeClr val="dk1"/>
                </a:solidFill>
              </a:rPr>
              <a:t>	- Good health that supports continued work</a:t>
            </a:r>
          </a:p>
          <a:p>
            <a:pPr marR="0" lvl="0" algn="just" rtl="0">
              <a:lnSpc>
                <a:spcPct val="100000"/>
              </a:lnSpc>
              <a:spcBef>
                <a:spcPts val="0"/>
              </a:spcBef>
              <a:spcAft>
                <a:spcPts val="0"/>
              </a:spcAft>
              <a:buClr>
                <a:srgbClr val="000000"/>
              </a:buClr>
              <a:buSzPts val="1600"/>
            </a:pPr>
            <a:r>
              <a:rPr lang="en-GB" sz="2000" dirty="0">
                <a:solidFill>
                  <a:schemeClr val="dk1"/>
                </a:solidFill>
              </a:rPr>
              <a:t>	- Rewarding and fulfilling careers</a:t>
            </a:r>
          </a:p>
          <a:p>
            <a:pPr marR="0" lvl="0" algn="just" rtl="0">
              <a:lnSpc>
                <a:spcPct val="100000"/>
              </a:lnSpc>
              <a:spcBef>
                <a:spcPts val="0"/>
              </a:spcBef>
              <a:spcAft>
                <a:spcPts val="0"/>
              </a:spcAft>
              <a:buClr>
                <a:srgbClr val="000000"/>
              </a:buClr>
              <a:buSzPts val="1600"/>
            </a:pPr>
            <a:r>
              <a:rPr lang="en-GB" sz="2000" dirty="0">
                <a:solidFill>
                  <a:schemeClr val="dk1"/>
                </a:solidFill>
              </a:rPr>
              <a:t>	- Positive selection effects</a:t>
            </a:r>
          </a:p>
          <a:p>
            <a:pPr marR="0" lvl="0" algn="just" rtl="0">
              <a:lnSpc>
                <a:spcPct val="100000"/>
              </a:lnSpc>
              <a:spcBef>
                <a:spcPts val="0"/>
              </a:spcBef>
              <a:spcAft>
                <a:spcPts val="0"/>
              </a:spcAft>
              <a:buClr>
                <a:srgbClr val="000000"/>
              </a:buClr>
              <a:buSzPts val="1600"/>
            </a:pPr>
            <a:endParaRPr lang="en-GB" sz="2000" dirty="0">
              <a:solidFill>
                <a:schemeClr val="dk1"/>
              </a:solidFill>
            </a:endParaRPr>
          </a:p>
          <a:p>
            <a:pPr marR="0" lvl="0" algn="just" rtl="0">
              <a:lnSpc>
                <a:spcPct val="100000"/>
              </a:lnSpc>
              <a:spcBef>
                <a:spcPts val="0"/>
              </a:spcBef>
              <a:spcAft>
                <a:spcPts val="0"/>
              </a:spcAft>
              <a:buClr>
                <a:srgbClr val="000000"/>
              </a:buClr>
              <a:buSzPts val="1600"/>
            </a:pPr>
            <a:endParaRPr lang="en-GB" sz="2000" dirty="0">
              <a:solidFill>
                <a:schemeClr val="dk1"/>
              </a:solidFill>
            </a:endParaRPr>
          </a:p>
          <a:p>
            <a:pPr marL="285750" marR="0" lvl="0" indent="-285750" algn="just" rtl="0">
              <a:lnSpc>
                <a:spcPct val="100000"/>
              </a:lnSpc>
              <a:spcBef>
                <a:spcPts val="0"/>
              </a:spcBef>
              <a:spcAft>
                <a:spcPts val="0"/>
              </a:spcAft>
              <a:buClr>
                <a:srgbClr val="000000"/>
              </a:buClr>
              <a:buSzPts val="1600"/>
              <a:buFont typeface="Arial" panose="020B0604020202020204" pitchFamily="34" charset="0"/>
              <a:buChar char="•"/>
            </a:pPr>
            <a:r>
              <a:rPr lang="en-GB" sz="2000" dirty="0">
                <a:solidFill>
                  <a:schemeClr val="tx1"/>
                </a:solidFill>
                <a:sym typeface="Wingdings" panose="05000000000000000000" pitchFamily="2" charset="2"/>
              </a:rPr>
              <a:t>For </a:t>
            </a:r>
            <a:r>
              <a:rPr lang="en-GB" sz="2000" b="1" dirty="0">
                <a:solidFill>
                  <a:schemeClr val="tx1"/>
                </a:solidFill>
                <a:sym typeface="Wingdings" panose="05000000000000000000" pitchFamily="2" charset="2"/>
              </a:rPr>
              <a:t>foreign-born workers</a:t>
            </a:r>
            <a:r>
              <a:rPr lang="en-GB" sz="2000" dirty="0">
                <a:solidFill>
                  <a:schemeClr val="tx1"/>
                </a:solidFill>
                <a:sym typeface="Wingdings" panose="05000000000000000000" pitchFamily="2" charset="2"/>
              </a:rPr>
              <a:t>, </a:t>
            </a:r>
            <a:r>
              <a:rPr lang="en-GB" sz="2000" b="1" dirty="0">
                <a:solidFill>
                  <a:schemeClr val="tx1"/>
                </a:solidFill>
                <a:sym typeface="Wingdings" panose="05000000000000000000" pitchFamily="2" charset="2"/>
              </a:rPr>
              <a:t>late retirement </a:t>
            </a:r>
            <a:r>
              <a:rPr lang="en-GB" sz="2000" dirty="0">
                <a:solidFill>
                  <a:schemeClr val="tx1"/>
                </a:solidFill>
                <a:sym typeface="Wingdings" panose="05000000000000000000" pitchFamily="2" charset="2"/>
              </a:rPr>
              <a:t>often </a:t>
            </a:r>
            <a:r>
              <a:rPr lang="en-GB" sz="2000" b="1" dirty="0">
                <a:solidFill>
                  <a:schemeClr val="tx1"/>
                </a:solidFill>
                <a:sym typeface="Wingdings" panose="05000000000000000000" pitchFamily="2" charset="2"/>
              </a:rPr>
              <a:t>reflects</a:t>
            </a:r>
            <a:r>
              <a:rPr lang="en-GB" sz="2000" dirty="0">
                <a:solidFill>
                  <a:schemeClr val="tx1"/>
                </a:solidFill>
                <a:sym typeface="Wingdings" panose="05000000000000000000" pitchFamily="2" charset="2"/>
              </a:rPr>
              <a:t>:</a:t>
            </a:r>
          </a:p>
          <a:p>
            <a:pPr marR="0" lvl="0" algn="just" rtl="0">
              <a:lnSpc>
                <a:spcPct val="100000"/>
              </a:lnSpc>
              <a:spcBef>
                <a:spcPts val="0"/>
              </a:spcBef>
              <a:spcAft>
                <a:spcPts val="0"/>
              </a:spcAft>
              <a:buClr>
                <a:srgbClr val="000000"/>
              </a:buClr>
              <a:buSzPts val="1600"/>
            </a:pPr>
            <a:r>
              <a:rPr lang="en-GB" sz="2000" dirty="0">
                <a:solidFill>
                  <a:schemeClr val="tx1"/>
                </a:solidFill>
                <a:sym typeface="Wingdings" panose="05000000000000000000" pitchFamily="2" charset="2"/>
              </a:rPr>
              <a:t>	- Economic necessity and limited financial options</a:t>
            </a:r>
          </a:p>
          <a:p>
            <a:pPr marR="0" lvl="0" algn="just" rtl="0">
              <a:lnSpc>
                <a:spcPct val="100000"/>
              </a:lnSpc>
              <a:spcBef>
                <a:spcPts val="0"/>
              </a:spcBef>
              <a:spcAft>
                <a:spcPts val="0"/>
              </a:spcAft>
              <a:buClr>
                <a:srgbClr val="000000"/>
              </a:buClr>
              <a:buSzPts val="1600"/>
            </a:pPr>
            <a:r>
              <a:rPr lang="en-GB" sz="2000" dirty="0">
                <a:solidFill>
                  <a:schemeClr val="tx1"/>
                </a:solidFill>
                <a:sym typeface="Wingdings" panose="05000000000000000000" pitchFamily="2" charset="2"/>
              </a:rPr>
              <a:t>	- Restricted access to retirement benefits</a:t>
            </a:r>
          </a:p>
          <a:p>
            <a:pPr marR="0" lvl="0" algn="just" rtl="0">
              <a:lnSpc>
                <a:spcPct val="100000"/>
              </a:lnSpc>
              <a:spcBef>
                <a:spcPts val="0"/>
              </a:spcBef>
              <a:spcAft>
                <a:spcPts val="0"/>
              </a:spcAft>
              <a:buClr>
                <a:srgbClr val="000000"/>
              </a:buClr>
              <a:buSzPts val="1600"/>
            </a:pPr>
            <a:r>
              <a:rPr lang="en-GB" sz="2000" dirty="0">
                <a:solidFill>
                  <a:schemeClr val="tx1"/>
                </a:solidFill>
                <a:sym typeface="Wingdings" panose="05000000000000000000" pitchFamily="2" charset="2"/>
              </a:rPr>
              <a:t>	- Insufficient pension accumulation</a:t>
            </a:r>
          </a:p>
          <a:p>
            <a:pPr marR="0" lvl="0" algn="just" rtl="0">
              <a:lnSpc>
                <a:spcPct val="100000"/>
              </a:lnSpc>
              <a:spcBef>
                <a:spcPts val="0"/>
              </a:spcBef>
              <a:spcAft>
                <a:spcPts val="0"/>
              </a:spcAft>
              <a:buClr>
                <a:srgbClr val="000000"/>
              </a:buClr>
              <a:buSzPts val="1600"/>
            </a:pPr>
            <a:r>
              <a:rPr lang="en-GB" sz="2000" dirty="0">
                <a:solidFill>
                  <a:schemeClr val="tx1"/>
                </a:solidFill>
                <a:sym typeface="Wingdings" panose="05000000000000000000" pitchFamily="2" charset="2"/>
              </a:rPr>
              <a:t>	- Physical, mental and financial challenges </a:t>
            </a:r>
            <a:endParaRPr lang="en-GB" sz="2000" dirty="0">
              <a:solidFill>
                <a:schemeClr val="tx1"/>
              </a:solidFill>
            </a:endParaRPr>
          </a:p>
          <a:p>
            <a:pPr lvl="3" algn="just">
              <a:buSzPts val="1600"/>
            </a:pPr>
            <a:endParaRPr lang="en-GB" sz="2000" dirty="0">
              <a:solidFill>
                <a:schemeClr val="tx1"/>
              </a:solidFill>
            </a:endParaRPr>
          </a:p>
        </p:txBody>
      </p:sp>
      <p:pic>
        <p:nvPicPr>
          <p:cNvPr id="310" name="Google Shape;310;p2" descr="logo +marchio.jpeg"/>
          <p:cNvPicPr preferRelativeResize="0"/>
          <p:nvPr/>
        </p:nvPicPr>
        <p:blipFill rotWithShape="1">
          <a:blip r:embed="rId5">
            <a:alphaModFix/>
          </a:blip>
          <a:srcRect l="12106" r="52070"/>
          <a:stretch/>
        </p:blipFill>
        <p:spPr>
          <a:xfrm>
            <a:off x="10793738" y="6380480"/>
            <a:ext cx="1398262" cy="477520"/>
          </a:xfrm>
          <a:prstGeom prst="rect">
            <a:avLst/>
          </a:prstGeom>
          <a:noFill/>
          <a:ln>
            <a:noFill/>
          </a:ln>
        </p:spPr>
      </p:pic>
    </p:spTree>
    <p:extLst>
      <p:ext uri="{BB962C8B-B14F-4D97-AF65-F5344CB8AC3E}">
        <p14:creationId xmlns:p14="http://schemas.microsoft.com/office/powerpoint/2010/main" val="329737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14"/>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607" name="Google Shape;607;p14"/>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608" name="Google Shape;608;p14"/>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609" name="Google Shape;609;p14"/>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610" name="Google Shape;610;p14"/>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611" name="Google Shape;611;p14"/>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612" name="Google Shape;612;p14"/>
          <p:cNvSpPr/>
          <p:nvPr/>
        </p:nvSpPr>
        <p:spPr>
          <a:xfrm>
            <a:off x="-33729" y="6200775"/>
            <a:ext cx="12259460" cy="67770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613" name="Google Shape;613;p14"/>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614" name="Google Shape;614;p14"/>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615" name="Google Shape;615;p14"/>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616" name="Google Shape;616;p14"/>
          <p:cNvSpPr txBox="1"/>
          <p:nvPr/>
        </p:nvSpPr>
        <p:spPr>
          <a:xfrm>
            <a:off x="805542" y="2165304"/>
            <a:ext cx="10526487" cy="1015622"/>
          </a:xfrm>
          <a:prstGeom prst="rect">
            <a:avLst/>
          </a:prstGeom>
          <a:noFill/>
          <a:ln>
            <a:noFill/>
          </a:ln>
        </p:spPr>
        <p:txBody>
          <a:bodyPr spcFirstLastPara="1" wrap="square" lIns="91425" tIns="45700" rIns="91425" bIns="45700" anchor="t" anchorCtr="0">
            <a:spAutoFit/>
          </a:bodyPr>
          <a:lstStyle/>
          <a:p>
            <a:pPr marL="457200" marR="0" lvl="0" indent="-457200" rtl="0">
              <a:lnSpc>
                <a:spcPct val="100000"/>
              </a:lnSpc>
              <a:spcBef>
                <a:spcPts val="0"/>
              </a:spcBef>
              <a:spcAft>
                <a:spcPts val="0"/>
              </a:spcAft>
              <a:buClr>
                <a:srgbClr val="000000"/>
              </a:buClr>
              <a:buSzPts val="1600"/>
              <a:buFont typeface="Arial"/>
              <a:buAutoNum type="arabicParenR"/>
            </a:pPr>
            <a:r>
              <a:rPr lang="en-GB" sz="2000" b="1" i="0" u="none" strike="noStrike" cap="none" dirty="0">
                <a:solidFill>
                  <a:srgbClr val="000000"/>
                </a:solidFill>
                <a:latin typeface="Arial"/>
                <a:ea typeface="Arial"/>
                <a:cs typeface="Arial"/>
                <a:sym typeface="Arial"/>
              </a:rPr>
              <a:t>How does working longer is associated with all-cause mortality in Sweden?</a:t>
            </a:r>
          </a:p>
          <a:p>
            <a:pPr marL="457200" marR="0" lvl="0" indent="-457200" rtl="0">
              <a:lnSpc>
                <a:spcPct val="100000"/>
              </a:lnSpc>
              <a:spcBef>
                <a:spcPts val="0"/>
              </a:spcBef>
              <a:spcAft>
                <a:spcPts val="0"/>
              </a:spcAft>
              <a:buClr>
                <a:srgbClr val="000000"/>
              </a:buClr>
              <a:buSzPts val="1600"/>
              <a:buFont typeface="Arial"/>
              <a:buAutoNum type="arabicParenR"/>
            </a:pPr>
            <a:endParaRPr lang="en-GB" sz="2000" b="1" dirty="0"/>
          </a:p>
          <a:p>
            <a:pPr marL="457200" marR="0" lvl="0" indent="-457200" rtl="0">
              <a:lnSpc>
                <a:spcPct val="100000"/>
              </a:lnSpc>
              <a:spcBef>
                <a:spcPts val="0"/>
              </a:spcBef>
              <a:spcAft>
                <a:spcPts val="0"/>
              </a:spcAft>
              <a:buClr>
                <a:srgbClr val="000000"/>
              </a:buClr>
              <a:buSzPts val="1600"/>
              <a:buFont typeface="Arial"/>
              <a:buAutoNum type="arabicParenR"/>
            </a:pPr>
            <a:r>
              <a:rPr lang="en-GB" sz="2000" b="1" i="0" u="none" strike="noStrike" cap="none" dirty="0">
                <a:solidFill>
                  <a:srgbClr val="000000"/>
                </a:solidFill>
                <a:latin typeface="Arial"/>
                <a:ea typeface="Arial"/>
                <a:cs typeface="Arial"/>
                <a:sym typeface="Arial"/>
              </a:rPr>
              <a:t>How does it differ between native- and foreign-born individuals? </a:t>
            </a:r>
            <a:endParaRPr sz="2000" b="1" i="0" u="none" strike="noStrike" cap="none" dirty="0">
              <a:solidFill>
                <a:srgbClr val="000000"/>
              </a:solidFill>
              <a:latin typeface="Arial"/>
              <a:ea typeface="Arial"/>
              <a:cs typeface="Arial"/>
              <a:sym typeface="Arial"/>
            </a:endParaRPr>
          </a:p>
        </p:txBody>
      </p:sp>
      <p:sp>
        <p:nvSpPr>
          <p:cNvPr id="617" name="Google Shape;617;p14"/>
          <p:cNvSpPr txBox="1"/>
          <p:nvPr/>
        </p:nvSpPr>
        <p:spPr>
          <a:xfrm>
            <a:off x="334964" y="1287361"/>
            <a:ext cx="11522074" cy="7921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4180"/>
              </a:buClr>
              <a:buSzPts val="2400"/>
              <a:buFont typeface="Arial"/>
              <a:buNone/>
            </a:pPr>
            <a:r>
              <a:rPr lang="en-GB" sz="2400" b="0" i="0" u="none" strike="noStrike" cap="none" dirty="0">
                <a:solidFill>
                  <a:srgbClr val="004180"/>
                </a:solidFill>
                <a:latin typeface="Arial"/>
                <a:ea typeface="Arial"/>
                <a:cs typeface="Arial"/>
                <a:sym typeface="Arial"/>
              </a:rPr>
              <a:t>Aim</a:t>
            </a:r>
            <a:endParaRPr sz="2400" b="0" i="0" u="none" strike="noStrike" cap="none" dirty="0">
              <a:solidFill>
                <a:srgbClr val="004180"/>
              </a:solidFill>
              <a:latin typeface="Arial"/>
              <a:ea typeface="Arial"/>
              <a:cs typeface="Arial"/>
              <a:sym typeface="Arial"/>
            </a:endParaRPr>
          </a:p>
        </p:txBody>
      </p:sp>
      <p:pic>
        <p:nvPicPr>
          <p:cNvPr id="618" name="Google Shape;618;p14" descr="logo +marchio.jpeg"/>
          <p:cNvPicPr preferRelativeResize="0"/>
          <p:nvPr/>
        </p:nvPicPr>
        <p:blipFill rotWithShape="1">
          <a:blip r:embed="rId5">
            <a:alphaModFix/>
          </a:blip>
          <a:srcRect l="12106" r="52070"/>
          <a:stretch/>
        </p:blipFill>
        <p:spPr>
          <a:xfrm>
            <a:off x="10793738" y="6380480"/>
            <a:ext cx="1398262" cy="4775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299" name="Google Shape;299;p2"/>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300" name="Google Shape;300;p2"/>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301" name="Google Shape;301;p2"/>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302" name="Google Shape;302;p2"/>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303" name="Google Shape;303;p2"/>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304" name="Google Shape;304;p2"/>
          <p:cNvSpPr/>
          <p:nvPr/>
        </p:nvSpPr>
        <p:spPr>
          <a:xfrm>
            <a:off x="-33729" y="6200775"/>
            <a:ext cx="12259460" cy="67770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05" name="Google Shape;305;p2"/>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306" name="Google Shape;306;p2"/>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307" name="Google Shape;307;p2"/>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308" name="Google Shape;308;p2"/>
          <p:cNvSpPr txBox="1">
            <a:spLocks noGrp="1"/>
          </p:cNvSpPr>
          <p:nvPr>
            <p:ph type="subTitle" idx="1"/>
          </p:nvPr>
        </p:nvSpPr>
        <p:spPr>
          <a:xfrm>
            <a:off x="334964" y="1121595"/>
            <a:ext cx="11522074" cy="46772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4180"/>
              </a:buClr>
              <a:buSzPts val="2400"/>
              <a:buNone/>
            </a:pPr>
            <a:r>
              <a:rPr lang="en-GB" dirty="0">
                <a:solidFill>
                  <a:srgbClr val="004180"/>
                </a:solidFill>
                <a:latin typeface="Arial"/>
                <a:ea typeface="Arial"/>
                <a:cs typeface="Arial"/>
                <a:sym typeface="Arial"/>
              </a:rPr>
              <a:t>The Swedish context</a:t>
            </a:r>
            <a:endParaRPr dirty="0">
              <a:solidFill>
                <a:srgbClr val="004180"/>
              </a:solidFill>
              <a:latin typeface="Arial"/>
              <a:ea typeface="Arial"/>
              <a:cs typeface="Arial"/>
              <a:sym typeface="Arial"/>
            </a:endParaRPr>
          </a:p>
        </p:txBody>
      </p:sp>
      <p:sp>
        <p:nvSpPr>
          <p:cNvPr id="309" name="Google Shape;309;p2"/>
          <p:cNvSpPr txBox="1"/>
          <p:nvPr/>
        </p:nvSpPr>
        <p:spPr>
          <a:xfrm>
            <a:off x="187287" y="1781929"/>
            <a:ext cx="11787989" cy="384716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1600"/>
              <a:buFont typeface="Arial" panose="020B0604020202020204" pitchFamily="34" charset="0"/>
              <a:buChar char="•"/>
            </a:pPr>
            <a:r>
              <a:rPr lang="en-GB" sz="2000" dirty="0">
                <a:solidFill>
                  <a:schemeClr val="dk1"/>
                </a:solidFill>
              </a:rPr>
              <a:t>Flexible retirement system that allows individuals aged 65 and older to choose among different pathways rather than binary work/retirement decisions</a:t>
            </a:r>
          </a:p>
          <a:p>
            <a:pPr marL="342900" marR="0" lvl="0" indent="-342900" algn="just" rtl="0">
              <a:lnSpc>
                <a:spcPct val="100000"/>
              </a:lnSpc>
              <a:spcBef>
                <a:spcPts val="0"/>
              </a:spcBef>
              <a:spcAft>
                <a:spcPts val="0"/>
              </a:spcAft>
              <a:buClr>
                <a:srgbClr val="000000"/>
              </a:buClr>
              <a:buSzPts val="1600"/>
              <a:buFont typeface="Arial" panose="020B0604020202020204" pitchFamily="34" charset="0"/>
              <a:buChar char="•"/>
            </a:pPr>
            <a:endParaRPr lang="en-GB" sz="2000" dirty="0">
              <a:solidFill>
                <a:schemeClr val="dk1"/>
              </a:solidFill>
            </a:endParaRPr>
          </a:p>
          <a:p>
            <a:pPr marR="0" lvl="0" algn="just" rtl="0">
              <a:lnSpc>
                <a:spcPct val="100000"/>
              </a:lnSpc>
              <a:spcBef>
                <a:spcPts val="0"/>
              </a:spcBef>
              <a:spcAft>
                <a:spcPts val="0"/>
              </a:spcAft>
              <a:buClr>
                <a:srgbClr val="000000"/>
              </a:buClr>
              <a:buSzPts val="1600"/>
            </a:pPr>
            <a:endParaRPr lang="en-GB" sz="2000" dirty="0">
              <a:solidFill>
                <a:schemeClr val="dk1"/>
              </a:solidFill>
            </a:endParaRPr>
          </a:p>
          <a:p>
            <a:pPr marL="285750" marR="0" lvl="0" indent="-285750" algn="just" rtl="0">
              <a:lnSpc>
                <a:spcPct val="100000"/>
              </a:lnSpc>
              <a:spcBef>
                <a:spcPts val="0"/>
              </a:spcBef>
              <a:spcAft>
                <a:spcPts val="0"/>
              </a:spcAft>
              <a:buClr>
                <a:srgbClr val="000000"/>
              </a:buClr>
              <a:buSzPts val="1600"/>
              <a:buFont typeface="Arial" panose="020B0604020202020204" pitchFamily="34" charset="0"/>
              <a:buChar char="•"/>
            </a:pPr>
            <a:r>
              <a:rPr lang="en-GB" sz="2000" dirty="0">
                <a:solidFill>
                  <a:schemeClr val="tx1"/>
                </a:solidFill>
                <a:sym typeface="Wingdings" panose="05000000000000000000" pitchFamily="2" charset="2"/>
              </a:rPr>
              <a:t>Three retirement options available:</a:t>
            </a:r>
          </a:p>
          <a:p>
            <a:pPr marL="285750" marR="0" lvl="0" indent="-285750" algn="just" rtl="0">
              <a:lnSpc>
                <a:spcPct val="100000"/>
              </a:lnSpc>
              <a:spcBef>
                <a:spcPts val="0"/>
              </a:spcBef>
              <a:spcAft>
                <a:spcPts val="0"/>
              </a:spcAft>
              <a:buClr>
                <a:srgbClr val="000000"/>
              </a:buClr>
              <a:buSzPts val="1600"/>
              <a:buFont typeface="Arial" panose="020B0604020202020204" pitchFamily="34" charset="0"/>
              <a:buChar char="•"/>
            </a:pPr>
            <a:endParaRPr lang="en-GB" sz="1200" dirty="0">
              <a:solidFill>
                <a:schemeClr val="tx1"/>
              </a:solidFill>
              <a:sym typeface="Wingdings" panose="05000000000000000000" pitchFamily="2" charset="2"/>
            </a:endParaRPr>
          </a:p>
          <a:p>
            <a:pPr marR="0" lvl="0" algn="just" rtl="0">
              <a:lnSpc>
                <a:spcPct val="100000"/>
              </a:lnSpc>
              <a:spcBef>
                <a:spcPts val="0"/>
              </a:spcBef>
              <a:spcAft>
                <a:spcPts val="0"/>
              </a:spcAft>
              <a:buClr>
                <a:srgbClr val="000000"/>
              </a:buClr>
              <a:buSzPts val="1600"/>
            </a:pPr>
            <a:r>
              <a:rPr lang="en-GB" sz="2000" dirty="0">
                <a:solidFill>
                  <a:schemeClr val="tx1"/>
                </a:solidFill>
                <a:sym typeface="Wingdings" panose="05000000000000000000" pitchFamily="2" charset="2"/>
              </a:rPr>
              <a:t>	- Full retirement with complete pension benefits</a:t>
            </a:r>
          </a:p>
          <a:p>
            <a:pPr marR="0" lvl="0" algn="just" rtl="0">
              <a:lnSpc>
                <a:spcPct val="100000"/>
              </a:lnSpc>
              <a:spcBef>
                <a:spcPts val="0"/>
              </a:spcBef>
              <a:spcAft>
                <a:spcPts val="0"/>
              </a:spcAft>
              <a:buClr>
                <a:srgbClr val="000000"/>
              </a:buClr>
              <a:buSzPts val="1600"/>
            </a:pPr>
            <a:endParaRPr lang="en-GB" sz="1200" dirty="0">
              <a:solidFill>
                <a:schemeClr val="tx1"/>
              </a:solidFill>
              <a:sym typeface="Wingdings" panose="05000000000000000000" pitchFamily="2" charset="2"/>
            </a:endParaRPr>
          </a:p>
          <a:p>
            <a:pPr marR="0" lvl="0" algn="just" rtl="0">
              <a:lnSpc>
                <a:spcPct val="100000"/>
              </a:lnSpc>
              <a:spcBef>
                <a:spcPts val="0"/>
              </a:spcBef>
              <a:spcAft>
                <a:spcPts val="0"/>
              </a:spcAft>
              <a:buClr>
                <a:srgbClr val="000000"/>
              </a:buClr>
              <a:buSzPts val="1600"/>
            </a:pPr>
            <a:r>
              <a:rPr lang="en-GB" sz="2000" dirty="0">
                <a:solidFill>
                  <a:schemeClr val="tx1"/>
                </a:solidFill>
                <a:sym typeface="Wingdings" panose="05000000000000000000" pitchFamily="2" charset="2"/>
              </a:rPr>
              <a:t>	- Partial retirement with proportional pension linked to reduced working hours</a:t>
            </a:r>
          </a:p>
          <a:p>
            <a:pPr marR="0" lvl="0" algn="just" rtl="0">
              <a:lnSpc>
                <a:spcPct val="100000"/>
              </a:lnSpc>
              <a:spcBef>
                <a:spcPts val="0"/>
              </a:spcBef>
              <a:spcAft>
                <a:spcPts val="0"/>
              </a:spcAft>
              <a:buClr>
                <a:srgbClr val="000000"/>
              </a:buClr>
              <a:buSzPts val="1600"/>
            </a:pPr>
            <a:endParaRPr lang="en-GB" sz="1200" dirty="0">
              <a:solidFill>
                <a:schemeClr val="tx1"/>
              </a:solidFill>
              <a:sym typeface="Wingdings" panose="05000000000000000000" pitchFamily="2" charset="2"/>
            </a:endParaRPr>
          </a:p>
          <a:p>
            <a:pPr marR="0" lvl="0" algn="just" rtl="0">
              <a:lnSpc>
                <a:spcPct val="100000"/>
              </a:lnSpc>
              <a:spcBef>
                <a:spcPts val="0"/>
              </a:spcBef>
              <a:spcAft>
                <a:spcPts val="0"/>
              </a:spcAft>
              <a:buClr>
                <a:srgbClr val="000000"/>
              </a:buClr>
              <a:buSzPts val="1600"/>
            </a:pPr>
            <a:r>
              <a:rPr lang="en-GB" sz="2000" dirty="0">
                <a:solidFill>
                  <a:schemeClr val="tx1"/>
                </a:solidFill>
                <a:sym typeface="Wingdings" panose="05000000000000000000" pitchFamily="2" charset="2"/>
              </a:rPr>
              <a:t>	- Continued full-time work without drawing pension benefits</a:t>
            </a:r>
          </a:p>
          <a:p>
            <a:pPr marR="0" lvl="0" algn="just" rtl="0">
              <a:lnSpc>
                <a:spcPct val="100000"/>
              </a:lnSpc>
              <a:spcBef>
                <a:spcPts val="0"/>
              </a:spcBef>
              <a:spcAft>
                <a:spcPts val="0"/>
              </a:spcAft>
              <a:buClr>
                <a:srgbClr val="000000"/>
              </a:buClr>
              <a:buSzPts val="1600"/>
            </a:pPr>
            <a:endParaRPr lang="en-GB" sz="2000" dirty="0">
              <a:solidFill>
                <a:schemeClr val="tx1"/>
              </a:solidFill>
            </a:endParaRPr>
          </a:p>
          <a:p>
            <a:pPr lvl="3" algn="just">
              <a:buSzPts val="1600"/>
            </a:pPr>
            <a:endParaRPr lang="en-GB" sz="2000" dirty="0">
              <a:solidFill>
                <a:schemeClr val="tx1"/>
              </a:solidFill>
            </a:endParaRPr>
          </a:p>
        </p:txBody>
      </p:sp>
      <p:pic>
        <p:nvPicPr>
          <p:cNvPr id="310" name="Google Shape;310;p2" descr="logo +marchio.jpeg"/>
          <p:cNvPicPr preferRelativeResize="0"/>
          <p:nvPr/>
        </p:nvPicPr>
        <p:blipFill rotWithShape="1">
          <a:blip r:embed="rId5">
            <a:alphaModFix/>
          </a:blip>
          <a:srcRect l="12106" r="52070"/>
          <a:stretch/>
        </p:blipFill>
        <p:spPr>
          <a:xfrm>
            <a:off x="10793738" y="6380480"/>
            <a:ext cx="1398262" cy="477520"/>
          </a:xfrm>
          <a:prstGeom prst="rect">
            <a:avLst/>
          </a:prstGeom>
          <a:noFill/>
          <a:ln>
            <a:noFill/>
          </a:ln>
        </p:spPr>
      </p:pic>
    </p:spTree>
    <p:extLst>
      <p:ext uri="{BB962C8B-B14F-4D97-AF65-F5344CB8AC3E}">
        <p14:creationId xmlns:p14="http://schemas.microsoft.com/office/powerpoint/2010/main" val="224238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15"/>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625" name="Google Shape;625;p15"/>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626" name="Google Shape;626;p15"/>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627" name="Google Shape;627;p15"/>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628" name="Google Shape;628;p15"/>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629" name="Google Shape;629;p15"/>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630" name="Google Shape;630;p15"/>
          <p:cNvSpPr/>
          <p:nvPr/>
        </p:nvSpPr>
        <p:spPr>
          <a:xfrm>
            <a:off x="-33729" y="6200775"/>
            <a:ext cx="12259460" cy="67770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631" name="Google Shape;631;p15"/>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632" name="Google Shape;632;p15"/>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633" name="Google Shape;633;p15"/>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634" name="Google Shape;634;p15"/>
          <p:cNvSpPr txBox="1"/>
          <p:nvPr/>
        </p:nvSpPr>
        <p:spPr>
          <a:xfrm>
            <a:off x="356616" y="1855175"/>
            <a:ext cx="11539714" cy="44011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600"/>
              </a:spcAft>
              <a:buClr>
                <a:srgbClr val="000000"/>
              </a:buClr>
              <a:buSzPts val="1600"/>
              <a:buFontTx/>
              <a:buChar char="-"/>
            </a:pPr>
            <a:r>
              <a:rPr lang="en-GB" sz="2000" b="1" i="0" u="none" strike="noStrike" cap="none" dirty="0">
                <a:solidFill>
                  <a:schemeClr val="dk1"/>
                </a:solidFill>
                <a:latin typeface="Arial"/>
                <a:ea typeface="Arial"/>
                <a:cs typeface="Arial"/>
                <a:sym typeface="Arial"/>
              </a:rPr>
              <a:t>Administrative register data for the entire Swedish population</a:t>
            </a:r>
          </a:p>
          <a:p>
            <a:pPr marL="285750" marR="0" lvl="0" indent="-285750" algn="l" rtl="0">
              <a:lnSpc>
                <a:spcPct val="100000"/>
              </a:lnSpc>
              <a:spcBef>
                <a:spcPts val="0"/>
              </a:spcBef>
              <a:spcAft>
                <a:spcPts val="600"/>
              </a:spcAft>
              <a:buClr>
                <a:srgbClr val="000000"/>
              </a:buClr>
              <a:buSzPts val="1600"/>
              <a:buFontTx/>
              <a:buChar char="-"/>
            </a:pPr>
            <a:r>
              <a:rPr lang="en-GB" sz="2000" b="1" dirty="0">
                <a:solidFill>
                  <a:schemeClr val="dk1"/>
                </a:solidFill>
              </a:rPr>
              <a:t>Data on deaths </a:t>
            </a:r>
            <a:r>
              <a:rPr lang="en-GB" sz="2000" dirty="0">
                <a:solidFill>
                  <a:schemeClr val="dk1"/>
                </a:solidFill>
              </a:rPr>
              <a:t>retrieved from the </a:t>
            </a:r>
            <a:r>
              <a:rPr lang="en-GB" sz="2000" b="1" dirty="0">
                <a:solidFill>
                  <a:schemeClr val="dk1"/>
                </a:solidFill>
              </a:rPr>
              <a:t>Cause of Death Register </a:t>
            </a:r>
            <a:r>
              <a:rPr lang="en-GB" sz="2000" dirty="0">
                <a:solidFill>
                  <a:schemeClr val="dk1"/>
                </a:solidFill>
              </a:rPr>
              <a:t>provided by the National Board of Health and Welfare</a:t>
            </a:r>
          </a:p>
          <a:p>
            <a:pPr marL="285750" marR="0" lvl="0" indent="-285750" algn="l" rtl="0">
              <a:lnSpc>
                <a:spcPct val="100000"/>
              </a:lnSpc>
              <a:spcBef>
                <a:spcPts val="0"/>
              </a:spcBef>
              <a:spcAft>
                <a:spcPts val="600"/>
              </a:spcAft>
              <a:buClr>
                <a:srgbClr val="000000"/>
              </a:buClr>
              <a:buSzPts val="1600"/>
              <a:buFontTx/>
              <a:buChar char="-"/>
            </a:pPr>
            <a:r>
              <a:rPr lang="en-GB" sz="2000" b="1" i="0" u="none" strike="noStrike" cap="none" dirty="0">
                <a:solidFill>
                  <a:schemeClr val="dk1"/>
                </a:solidFill>
                <a:latin typeface="Arial"/>
                <a:ea typeface="Arial"/>
                <a:cs typeface="Arial"/>
                <a:sym typeface="Arial"/>
              </a:rPr>
              <a:t>Demographic variables </a:t>
            </a:r>
            <a:r>
              <a:rPr lang="en-GB" sz="2000" i="0" u="none" strike="noStrike" cap="none" dirty="0">
                <a:solidFill>
                  <a:schemeClr val="dk1"/>
                </a:solidFill>
                <a:latin typeface="Arial"/>
                <a:ea typeface="Arial"/>
                <a:cs typeface="Arial"/>
                <a:sym typeface="Arial"/>
              </a:rPr>
              <a:t>(b</a:t>
            </a:r>
            <a:r>
              <a:rPr lang="en-GB" sz="2000" dirty="0">
                <a:solidFill>
                  <a:schemeClr val="dk1"/>
                </a:solidFill>
              </a:rPr>
              <a:t>irth date, country of birth, sex, marital status, education) retrieved from the </a:t>
            </a:r>
            <a:r>
              <a:rPr lang="en-GB" sz="2000" b="1" dirty="0">
                <a:solidFill>
                  <a:schemeClr val="dk1"/>
                </a:solidFill>
              </a:rPr>
              <a:t>Population Register</a:t>
            </a:r>
          </a:p>
          <a:p>
            <a:pPr marL="285750" marR="0" lvl="0" indent="-285750" algn="l" rtl="0">
              <a:lnSpc>
                <a:spcPct val="100000"/>
              </a:lnSpc>
              <a:spcBef>
                <a:spcPts val="0"/>
              </a:spcBef>
              <a:spcAft>
                <a:spcPts val="600"/>
              </a:spcAft>
              <a:buClr>
                <a:srgbClr val="000000"/>
              </a:buClr>
              <a:buSzPts val="1600"/>
              <a:buFontTx/>
              <a:buChar char="-"/>
            </a:pPr>
            <a:r>
              <a:rPr lang="en-GB" sz="2000" b="1" i="0" u="none" strike="noStrike" cap="none" dirty="0">
                <a:solidFill>
                  <a:schemeClr val="dk1"/>
                </a:solidFill>
                <a:latin typeface="Arial"/>
                <a:ea typeface="Arial"/>
                <a:cs typeface="Arial"/>
                <a:sym typeface="Arial"/>
              </a:rPr>
              <a:t>Income data </a:t>
            </a:r>
            <a:r>
              <a:rPr lang="en-GB" sz="2000" i="0" u="none" strike="noStrike" cap="none" dirty="0">
                <a:solidFill>
                  <a:schemeClr val="dk1"/>
                </a:solidFill>
                <a:latin typeface="Arial"/>
                <a:ea typeface="Arial"/>
                <a:cs typeface="Arial"/>
                <a:sym typeface="Arial"/>
              </a:rPr>
              <a:t>(pension income) retrieved from the </a:t>
            </a:r>
            <a:r>
              <a:rPr lang="en-GB" sz="2000" b="1" dirty="0">
                <a:solidFill>
                  <a:schemeClr val="dk1"/>
                </a:solidFill>
              </a:rPr>
              <a:t>Longitudinal Integrated Database for Health Insurance and Labour Market Studies</a:t>
            </a:r>
            <a:r>
              <a:rPr lang="en-GB" sz="2000" dirty="0">
                <a:solidFill>
                  <a:schemeClr val="dk1"/>
                </a:solidFill>
              </a:rPr>
              <a:t> (LISA)</a:t>
            </a:r>
          </a:p>
          <a:p>
            <a:pPr marL="285750" marR="0" lvl="0" indent="-285750" algn="l" rtl="0">
              <a:lnSpc>
                <a:spcPct val="100000"/>
              </a:lnSpc>
              <a:spcBef>
                <a:spcPts val="0"/>
              </a:spcBef>
              <a:spcAft>
                <a:spcPts val="0"/>
              </a:spcAft>
              <a:buClr>
                <a:srgbClr val="000000"/>
              </a:buClr>
              <a:buSzPts val="1600"/>
              <a:buFontTx/>
              <a:buChar char="-"/>
            </a:pPr>
            <a:endParaRPr lang="en-GB" sz="2000" i="0" u="none" strike="noStrike" cap="none" dirty="0">
              <a:solidFill>
                <a:schemeClr val="dk1"/>
              </a:solidFill>
              <a:latin typeface="Arial"/>
              <a:ea typeface="Arial"/>
              <a:cs typeface="Arial"/>
              <a:sym typeface="Arial"/>
            </a:endParaRPr>
          </a:p>
          <a:p>
            <a:pPr marR="0" lvl="0" algn="l" rtl="0">
              <a:lnSpc>
                <a:spcPct val="100000"/>
              </a:lnSpc>
              <a:spcBef>
                <a:spcPts val="0"/>
              </a:spcBef>
              <a:spcAft>
                <a:spcPts val="0"/>
              </a:spcAft>
              <a:buClr>
                <a:srgbClr val="000000"/>
              </a:buClr>
              <a:buSzPts val="1600"/>
            </a:pPr>
            <a:r>
              <a:rPr lang="en-GB" sz="2000" dirty="0">
                <a:solidFill>
                  <a:schemeClr val="dk1"/>
                </a:solidFill>
              </a:rPr>
              <a:t>We analyse the period between </a:t>
            </a:r>
            <a:r>
              <a:rPr lang="en-GB" sz="2000" b="1" dirty="0">
                <a:solidFill>
                  <a:schemeClr val="dk1"/>
                </a:solidFill>
              </a:rPr>
              <a:t>January 1, 1996</a:t>
            </a:r>
            <a:r>
              <a:rPr lang="en-GB" sz="2000" dirty="0">
                <a:solidFill>
                  <a:schemeClr val="dk1"/>
                </a:solidFill>
              </a:rPr>
              <a:t>, and </a:t>
            </a:r>
            <a:r>
              <a:rPr lang="en-GB" sz="2000" b="1" dirty="0">
                <a:solidFill>
                  <a:schemeClr val="dk1"/>
                </a:solidFill>
              </a:rPr>
              <a:t>December 31, 2021</a:t>
            </a:r>
          </a:p>
          <a:p>
            <a:pPr marR="0" lvl="0" algn="l" rtl="0">
              <a:lnSpc>
                <a:spcPct val="100000"/>
              </a:lnSpc>
              <a:spcBef>
                <a:spcPts val="0"/>
              </a:spcBef>
              <a:spcAft>
                <a:spcPts val="0"/>
              </a:spcAft>
              <a:buClr>
                <a:srgbClr val="000000"/>
              </a:buClr>
              <a:buSzPts val="1600"/>
            </a:pPr>
            <a:endParaRPr lang="en-GB" sz="2000" i="0" u="none" strike="noStrike" cap="none" dirty="0">
              <a:solidFill>
                <a:schemeClr val="dk1"/>
              </a:solidFill>
              <a:latin typeface="Arial"/>
              <a:ea typeface="Arial"/>
              <a:cs typeface="Arial"/>
              <a:sym typeface="Arial"/>
            </a:endParaRPr>
          </a:p>
          <a:p>
            <a:pPr marR="0" lvl="0" algn="l" rtl="0">
              <a:lnSpc>
                <a:spcPct val="100000"/>
              </a:lnSpc>
              <a:spcBef>
                <a:spcPts val="0"/>
              </a:spcBef>
              <a:spcAft>
                <a:spcPts val="0"/>
              </a:spcAft>
              <a:buClr>
                <a:srgbClr val="000000"/>
              </a:buClr>
              <a:buSzPts val="1600"/>
            </a:pPr>
            <a:r>
              <a:rPr lang="en-GB" sz="2000" dirty="0">
                <a:solidFill>
                  <a:schemeClr val="dk1"/>
                </a:solidFill>
              </a:rPr>
              <a:t>The </a:t>
            </a:r>
            <a:r>
              <a:rPr lang="en-GB" sz="2000" b="1" dirty="0">
                <a:solidFill>
                  <a:schemeClr val="dk1"/>
                </a:solidFill>
              </a:rPr>
              <a:t>study population </a:t>
            </a:r>
            <a:r>
              <a:rPr lang="en-GB" sz="2000" dirty="0">
                <a:solidFill>
                  <a:schemeClr val="dk1"/>
                </a:solidFill>
              </a:rPr>
              <a:t>includes a</a:t>
            </a:r>
            <a:r>
              <a:rPr lang="en-GB" sz="2000" b="0" i="0" u="none" strike="noStrike" cap="none" dirty="0">
                <a:solidFill>
                  <a:srgbClr val="000000"/>
                </a:solidFill>
                <a:latin typeface="Arial"/>
                <a:ea typeface="Arial"/>
                <a:cs typeface="Arial"/>
                <a:sym typeface="Arial"/>
              </a:rPr>
              <a:t>ll </a:t>
            </a:r>
            <a:r>
              <a:rPr lang="en-GB" sz="2000" b="1" i="0" u="none" strike="noStrike" cap="none" dirty="0">
                <a:solidFill>
                  <a:srgbClr val="000000"/>
                </a:solidFill>
                <a:latin typeface="Arial"/>
                <a:ea typeface="Arial"/>
                <a:cs typeface="Arial"/>
                <a:sym typeface="Arial"/>
              </a:rPr>
              <a:t>individuals aged 65-70 </a:t>
            </a:r>
            <a:r>
              <a:rPr lang="en-GB" sz="2000" b="0" i="0" u="none" strike="noStrike" cap="none" dirty="0">
                <a:solidFill>
                  <a:srgbClr val="000000"/>
                </a:solidFill>
                <a:latin typeface="Arial"/>
                <a:ea typeface="Arial"/>
                <a:cs typeface="Arial"/>
                <a:sym typeface="Arial"/>
              </a:rPr>
              <a:t>(N = 3,363,914 individuals). The starting age of 65 common reference point in studies of retirement </a:t>
            </a:r>
            <a:r>
              <a:rPr lang="en-GB" sz="1800" b="0" i="0" u="none" strike="noStrike" cap="none" dirty="0">
                <a:solidFill>
                  <a:schemeClr val="tx1">
                    <a:lumMod val="50000"/>
                    <a:lumOff val="50000"/>
                  </a:schemeClr>
                </a:solidFill>
                <a:latin typeface="Arial"/>
                <a:ea typeface="Arial"/>
                <a:cs typeface="Arial"/>
                <a:sym typeface="Arial"/>
              </a:rPr>
              <a:t>(</a:t>
            </a:r>
            <a:r>
              <a:rPr lang="en-GB" sz="1800" b="0" i="0" u="none" strike="noStrike" cap="none" dirty="0" err="1">
                <a:solidFill>
                  <a:schemeClr val="tx1">
                    <a:lumMod val="50000"/>
                    <a:lumOff val="50000"/>
                  </a:schemeClr>
                </a:solidFill>
                <a:latin typeface="Arial"/>
                <a:ea typeface="Arial"/>
                <a:cs typeface="Arial"/>
                <a:sym typeface="Arial"/>
              </a:rPr>
              <a:t>Kridahl</a:t>
            </a:r>
            <a:r>
              <a:rPr lang="en-GB" sz="1800" b="0" i="0" u="none" strike="noStrike" cap="none" dirty="0">
                <a:solidFill>
                  <a:schemeClr val="tx1">
                    <a:lumMod val="50000"/>
                    <a:lumOff val="50000"/>
                  </a:schemeClr>
                </a:solidFill>
                <a:latin typeface="Arial"/>
                <a:ea typeface="Arial"/>
                <a:cs typeface="Arial"/>
                <a:sym typeface="Arial"/>
              </a:rPr>
              <a:t> 2014)</a:t>
            </a:r>
            <a:r>
              <a:rPr lang="en-GB" sz="2000" b="0" i="0" u="none" strike="noStrike" cap="none" dirty="0">
                <a:solidFill>
                  <a:srgbClr val="000000"/>
                </a:solidFill>
                <a:latin typeface="Arial"/>
                <a:ea typeface="Arial"/>
                <a:cs typeface="Arial"/>
                <a:sym typeface="Arial"/>
              </a:rPr>
              <a:t>. Age 70 was chosen as the upper limit </a:t>
            </a:r>
            <a:r>
              <a:rPr lang="en-GB" sz="2000" b="0" i="0" u="none" strike="noStrike" cap="none" dirty="0">
                <a:solidFill>
                  <a:srgbClr val="000000"/>
                </a:solidFill>
                <a:latin typeface="Arial"/>
                <a:ea typeface="Arial"/>
                <a:cs typeface="Arial"/>
                <a:sym typeface="Wingdings" panose="05000000000000000000" pitchFamily="2" charset="2"/>
              </a:rPr>
              <a:t> </a:t>
            </a:r>
            <a:r>
              <a:rPr lang="en-GB" sz="2000" b="0" i="0" u="none" strike="noStrike" cap="none" dirty="0">
                <a:solidFill>
                  <a:srgbClr val="000000"/>
                </a:solidFill>
                <a:latin typeface="Arial"/>
                <a:ea typeface="Arial"/>
                <a:cs typeface="Arial"/>
                <a:sym typeface="Arial"/>
              </a:rPr>
              <a:t>almost all individuals have retired by that age</a:t>
            </a:r>
          </a:p>
        </p:txBody>
      </p:sp>
      <p:sp>
        <p:nvSpPr>
          <p:cNvPr id="635" name="Google Shape;635;p15"/>
          <p:cNvSpPr txBox="1"/>
          <p:nvPr/>
        </p:nvSpPr>
        <p:spPr>
          <a:xfrm>
            <a:off x="334964" y="901595"/>
            <a:ext cx="11522074" cy="7921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4180"/>
              </a:buClr>
              <a:buSzPts val="2400"/>
              <a:buFont typeface="Arial"/>
              <a:buNone/>
            </a:pPr>
            <a:r>
              <a:rPr lang="en-GB" sz="2400" b="0" i="0" u="none" strike="noStrike" cap="none" dirty="0">
                <a:solidFill>
                  <a:srgbClr val="004180"/>
                </a:solidFill>
                <a:latin typeface="Arial"/>
                <a:ea typeface="Arial"/>
                <a:cs typeface="Arial"/>
                <a:sym typeface="Arial"/>
              </a:rPr>
              <a:t>Data (1/2)</a:t>
            </a:r>
            <a:endParaRPr sz="1800" b="0" i="0" u="none" strike="noStrike" cap="none" dirty="0">
              <a:solidFill>
                <a:srgbClr val="004180"/>
              </a:solidFill>
              <a:latin typeface="Arial"/>
              <a:ea typeface="Arial"/>
              <a:cs typeface="Arial"/>
              <a:sym typeface="Arial"/>
            </a:endParaRPr>
          </a:p>
        </p:txBody>
      </p:sp>
      <p:pic>
        <p:nvPicPr>
          <p:cNvPr id="636" name="Google Shape;636;p15" descr="logo +marchio.jpeg"/>
          <p:cNvPicPr preferRelativeResize="0"/>
          <p:nvPr/>
        </p:nvPicPr>
        <p:blipFill rotWithShape="1">
          <a:blip r:embed="rId5">
            <a:alphaModFix/>
          </a:blip>
          <a:srcRect l="12106" r="52070"/>
          <a:stretch/>
        </p:blipFill>
        <p:spPr>
          <a:xfrm>
            <a:off x="10793738" y="6380480"/>
            <a:ext cx="1398262" cy="4775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15"/>
          <p:cNvPicPr preferRelativeResize="0"/>
          <p:nvPr/>
        </p:nvPicPr>
        <p:blipFill rotWithShape="1">
          <a:blip r:embed="rId3">
            <a:alphaModFix/>
          </a:blip>
          <a:srcRect/>
          <a:stretch/>
        </p:blipFill>
        <p:spPr>
          <a:xfrm>
            <a:off x="9332032" y="169803"/>
            <a:ext cx="1303885" cy="695067"/>
          </a:xfrm>
          <a:prstGeom prst="rect">
            <a:avLst/>
          </a:prstGeom>
          <a:noFill/>
          <a:ln>
            <a:noFill/>
          </a:ln>
        </p:spPr>
      </p:pic>
      <p:pic>
        <p:nvPicPr>
          <p:cNvPr id="625" name="Google Shape;625;p15"/>
          <p:cNvPicPr preferRelativeResize="0"/>
          <p:nvPr/>
        </p:nvPicPr>
        <p:blipFill rotWithShape="1">
          <a:blip r:embed="rId4">
            <a:alphaModFix/>
          </a:blip>
          <a:srcRect l="76889" t="24798" r="4980" b="17263"/>
          <a:stretch/>
        </p:blipFill>
        <p:spPr>
          <a:xfrm>
            <a:off x="7301400" y="146540"/>
            <a:ext cx="1652944" cy="659722"/>
          </a:xfrm>
          <a:prstGeom prst="rect">
            <a:avLst/>
          </a:prstGeom>
          <a:noFill/>
          <a:ln>
            <a:noFill/>
          </a:ln>
        </p:spPr>
      </p:pic>
      <p:pic>
        <p:nvPicPr>
          <p:cNvPr id="626" name="Google Shape;626;p15"/>
          <p:cNvPicPr preferRelativeResize="0"/>
          <p:nvPr/>
        </p:nvPicPr>
        <p:blipFill rotWithShape="1">
          <a:blip r:embed="rId4">
            <a:alphaModFix/>
          </a:blip>
          <a:srcRect l="3913" t="24798" r="74123" b="17263"/>
          <a:stretch/>
        </p:blipFill>
        <p:spPr>
          <a:xfrm>
            <a:off x="1165081" y="150175"/>
            <a:ext cx="2002314" cy="659722"/>
          </a:xfrm>
          <a:prstGeom prst="rect">
            <a:avLst/>
          </a:prstGeom>
          <a:noFill/>
          <a:ln>
            <a:noFill/>
          </a:ln>
        </p:spPr>
      </p:pic>
      <p:pic>
        <p:nvPicPr>
          <p:cNvPr id="627" name="Google Shape;627;p15"/>
          <p:cNvPicPr preferRelativeResize="0"/>
          <p:nvPr/>
        </p:nvPicPr>
        <p:blipFill rotWithShape="1">
          <a:blip r:embed="rId4">
            <a:alphaModFix/>
          </a:blip>
          <a:srcRect l="30180" t="24797" r="50906" b="26062"/>
          <a:stretch/>
        </p:blipFill>
        <p:spPr>
          <a:xfrm>
            <a:off x="3315407" y="210333"/>
            <a:ext cx="1724321" cy="559535"/>
          </a:xfrm>
          <a:prstGeom prst="rect">
            <a:avLst/>
          </a:prstGeom>
          <a:noFill/>
          <a:ln>
            <a:noFill/>
          </a:ln>
        </p:spPr>
      </p:pic>
      <p:pic>
        <p:nvPicPr>
          <p:cNvPr id="628" name="Google Shape;628;p15"/>
          <p:cNvPicPr preferRelativeResize="0"/>
          <p:nvPr/>
        </p:nvPicPr>
        <p:blipFill rotWithShape="1">
          <a:blip r:embed="rId4">
            <a:alphaModFix/>
          </a:blip>
          <a:srcRect l="52226" t="24798" r="28034" b="21003"/>
          <a:stretch/>
        </p:blipFill>
        <p:spPr>
          <a:xfrm>
            <a:off x="5215292" y="168958"/>
            <a:ext cx="1799453" cy="617143"/>
          </a:xfrm>
          <a:prstGeom prst="rect">
            <a:avLst/>
          </a:prstGeom>
          <a:noFill/>
          <a:ln>
            <a:noFill/>
          </a:ln>
        </p:spPr>
      </p:pic>
      <p:cxnSp>
        <p:nvCxnSpPr>
          <p:cNvPr id="629" name="Google Shape;629;p15"/>
          <p:cNvCxnSpPr/>
          <p:nvPr/>
        </p:nvCxnSpPr>
        <p:spPr>
          <a:xfrm>
            <a:off x="3188081" y="210062"/>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630" name="Google Shape;630;p15"/>
          <p:cNvSpPr/>
          <p:nvPr/>
        </p:nvSpPr>
        <p:spPr>
          <a:xfrm>
            <a:off x="-33729" y="6200775"/>
            <a:ext cx="12259460" cy="677700"/>
          </a:xfrm>
          <a:prstGeom prst="rect">
            <a:avLst/>
          </a:prstGeom>
          <a:gradFill>
            <a:gsLst>
              <a:gs pos="0">
                <a:srgbClr val="F0C9DE">
                  <a:alpha val="49411"/>
                </a:srgbClr>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631" name="Google Shape;631;p15"/>
          <p:cNvCxnSpPr/>
          <p:nvPr/>
        </p:nvCxnSpPr>
        <p:spPr>
          <a:xfrm>
            <a:off x="5125543" y="210062"/>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632" name="Google Shape;632;p15"/>
          <p:cNvCxnSpPr/>
          <p:nvPr/>
        </p:nvCxnSpPr>
        <p:spPr>
          <a:xfrm>
            <a:off x="7068126" y="199825"/>
            <a:ext cx="0" cy="484408"/>
          </a:xfrm>
          <a:prstGeom prst="straightConnector1">
            <a:avLst/>
          </a:prstGeom>
          <a:noFill/>
          <a:ln w="9525" cap="flat" cmpd="sng">
            <a:solidFill>
              <a:schemeClr val="accent3"/>
            </a:solidFill>
            <a:prstDash val="solid"/>
            <a:miter lim="800000"/>
            <a:headEnd type="none" w="sm" len="sm"/>
            <a:tailEnd type="none" w="sm" len="sm"/>
          </a:ln>
        </p:spPr>
      </p:cxnSp>
      <p:cxnSp>
        <p:nvCxnSpPr>
          <p:cNvPr id="633" name="Google Shape;633;p15"/>
          <p:cNvCxnSpPr/>
          <p:nvPr/>
        </p:nvCxnSpPr>
        <p:spPr>
          <a:xfrm>
            <a:off x="9011880" y="199825"/>
            <a:ext cx="0" cy="484408"/>
          </a:xfrm>
          <a:prstGeom prst="straightConnector1">
            <a:avLst/>
          </a:prstGeom>
          <a:noFill/>
          <a:ln w="9525" cap="flat" cmpd="sng">
            <a:solidFill>
              <a:schemeClr val="accent3"/>
            </a:solidFill>
            <a:prstDash val="solid"/>
            <a:miter lim="800000"/>
            <a:headEnd type="none" w="sm" len="sm"/>
            <a:tailEnd type="none" w="sm" len="sm"/>
          </a:ln>
        </p:spPr>
      </p:cxnSp>
      <p:sp>
        <p:nvSpPr>
          <p:cNvPr id="634" name="Google Shape;634;p15"/>
          <p:cNvSpPr txBox="1"/>
          <p:nvPr/>
        </p:nvSpPr>
        <p:spPr>
          <a:xfrm>
            <a:off x="356616" y="1855175"/>
            <a:ext cx="11539714" cy="39395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600"/>
              </a:spcAft>
              <a:buClr>
                <a:srgbClr val="000000"/>
              </a:buClr>
              <a:buSzPts val="1600"/>
              <a:buFontTx/>
              <a:buChar char="-"/>
            </a:pPr>
            <a:r>
              <a:rPr lang="en-GB" sz="2000" b="1" i="0" u="none" strike="noStrike" cap="none" dirty="0">
                <a:solidFill>
                  <a:schemeClr val="dk1"/>
                </a:solidFill>
                <a:latin typeface="Arial"/>
                <a:ea typeface="Arial"/>
                <a:cs typeface="Arial"/>
                <a:sym typeface="Arial"/>
              </a:rPr>
              <a:t>Outcome variable: </a:t>
            </a:r>
            <a:r>
              <a:rPr lang="en-GB" sz="2000" i="1" u="none" strike="noStrike" cap="none" dirty="0">
                <a:solidFill>
                  <a:schemeClr val="dk1"/>
                </a:solidFill>
                <a:latin typeface="Arial"/>
                <a:ea typeface="Arial"/>
                <a:cs typeface="Arial"/>
                <a:sym typeface="Arial"/>
              </a:rPr>
              <a:t>all-cause mortality </a:t>
            </a:r>
            <a:r>
              <a:rPr lang="en-GB" sz="2000" i="0" u="none" strike="noStrike" cap="none" dirty="0">
                <a:solidFill>
                  <a:schemeClr val="dk1"/>
                </a:solidFill>
                <a:latin typeface="Arial"/>
                <a:ea typeface="Arial"/>
                <a:cs typeface="Arial"/>
                <a:sym typeface="Wingdings" panose="05000000000000000000" pitchFamily="2" charset="2"/>
              </a:rPr>
              <a:t> The date of death is recorded with daily precision</a:t>
            </a:r>
            <a:endParaRPr lang="en-GB" sz="200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600"/>
              </a:spcAft>
              <a:buClr>
                <a:srgbClr val="000000"/>
              </a:buClr>
              <a:buSzPts val="1600"/>
              <a:buFontTx/>
              <a:buChar char="-"/>
            </a:pPr>
            <a:endParaRPr lang="en-GB" sz="2000" b="1" dirty="0">
              <a:solidFill>
                <a:schemeClr val="dk1"/>
              </a:solidFill>
            </a:endParaRPr>
          </a:p>
          <a:p>
            <a:pPr marL="285750" marR="0" lvl="0" indent="-285750" algn="l" rtl="0">
              <a:lnSpc>
                <a:spcPct val="100000"/>
              </a:lnSpc>
              <a:spcBef>
                <a:spcPts val="0"/>
              </a:spcBef>
              <a:spcAft>
                <a:spcPts val="600"/>
              </a:spcAft>
              <a:buClr>
                <a:srgbClr val="000000"/>
              </a:buClr>
              <a:buSzPts val="1600"/>
              <a:buFontTx/>
              <a:buChar char="-"/>
            </a:pPr>
            <a:r>
              <a:rPr lang="en-GB" sz="2000" b="1" dirty="0">
                <a:solidFill>
                  <a:schemeClr val="dk1"/>
                </a:solidFill>
              </a:rPr>
              <a:t>Two explicative variables</a:t>
            </a:r>
            <a:r>
              <a:rPr lang="en-GB" sz="2000" dirty="0">
                <a:solidFill>
                  <a:schemeClr val="dk1"/>
                </a:solidFill>
              </a:rPr>
              <a:t>: </a:t>
            </a:r>
          </a:p>
          <a:p>
            <a:pPr lvl="2">
              <a:spcAft>
                <a:spcPts val="600"/>
              </a:spcAft>
              <a:buSzPts val="1600"/>
            </a:pPr>
            <a:r>
              <a:rPr lang="en-GB" sz="2000" dirty="0">
                <a:solidFill>
                  <a:schemeClr val="dk1"/>
                </a:solidFill>
              </a:rPr>
              <a:t>		1) </a:t>
            </a:r>
            <a:r>
              <a:rPr lang="en-GB" sz="2000" i="1" dirty="0">
                <a:solidFill>
                  <a:schemeClr val="dk1"/>
                </a:solidFill>
              </a:rPr>
              <a:t>pension groups</a:t>
            </a:r>
            <a:r>
              <a:rPr lang="en-GB" sz="2000" dirty="0">
                <a:solidFill>
                  <a:schemeClr val="dk1"/>
                </a:solidFill>
              </a:rPr>
              <a:t>: no pension, partial pension and full pension </a:t>
            </a:r>
          </a:p>
          <a:p>
            <a:pPr lvl="2">
              <a:spcAft>
                <a:spcPts val="600"/>
              </a:spcAft>
              <a:buSzPts val="1600"/>
            </a:pPr>
            <a:r>
              <a:rPr lang="en-GB" sz="2000" dirty="0">
                <a:solidFill>
                  <a:schemeClr val="dk1"/>
                </a:solidFill>
              </a:rPr>
              <a:t>		2) </a:t>
            </a:r>
            <a:r>
              <a:rPr lang="en-GB" sz="2000" i="1" dirty="0">
                <a:solidFill>
                  <a:schemeClr val="dk1"/>
                </a:solidFill>
              </a:rPr>
              <a:t>area of origin of individuals </a:t>
            </a:r>
            <a:r>
              <a:rPr lang="en-GB" sz="2000" u="sng" dirty="0">
                <a:solidFill>
                  <a:schemeClr val="dk1"/>
                </a:solidFill>
              </a:rPr>
              <a:t>(place of birth)</a:t>
            </a:r>
            <a:r>
              <a:rPr lang="en-GB" sz="2000" dirty="0">
                <a:solidFill>
                  <a:schemeClr val="dk1"/>
                </a:solidFill>
              </a:rPr>
              <a:t>: natives (born in Sweden), migrants 			from HIC and migrants from LMIC</a:t>
            </a:r>
          </a:p>
          <a:p>
            <a:pPr lvl="2">
              <a:spcAft>
                <a:spcPts val="600"/>
              </a:spcAft>
              <a:buSzPts val="1600"/>
            </a:pPr>
            <a:endParaRPr lang="en-GB" sz="2000" dirty="0">
              <a:solidFill>
                <a:schemeClr val="dk1"/>
              </a:solidFill>
            </a:endParaRPr>
          </a:p>
          <a:p>
            <a:pPr marL="342900" marR="0" lvl="0" indent="-342900" algn="l" rtl="0">
              <a:lnSpc>
                <a:spcPct val="100000"/>
              </a:lnSpc>
              <a:spcBef>
                <a:spcPts val="0"/>
              </a:spcBef>
              <a:spcAft>
                <a:spcPts val="0"/>
              </a:spcAft>
              <a:buClr>
                <a:srgbClr val="000000"/>
              </a:buClr>
              <a:buSzPts val="1600"/>
              <a:buFontTx/>
              <a:buChar char="-"/>
            </a:pPr>
            <a:r>
              <a:rPr lang="en-GB" sz="2000" b="1" i="0" u="none" strike="noStrike" cap="none" dirty="0">
                <a:solidFill>
                  <a:schemeClr val="dk1"/>
                </a:solidFill>
                <a:latin typeface="Arial"/>
                <a:ea typeface="Arial"/>
                <a:cs typeface="Arial"/>
                <a:sym typeface="Arial"/>
              </a:rPr>
              <a:t>Other independent variables</a:t>
            </a:r>
            <a:r>
              <a:rPr lang="en-GB" sz="2000" i="0" u="none" strike="noStrike" cap="none" dirty="0">
                <a:solidFill>
                  <a:schemeClr val="dk1"/>
                </a:solidFill>
                <a:latin typeface="Arial"/>
                <a:ea typeface="Arial"/>
                <a:cs typeface="Arial"/>
                <a:sym typeface="Arial"/>
              </a:rPr>
              <a:t>: </a:t>
            </a:r>
          </a:p>
          <a:p>
            <a:pPr marR="0" lvl="0" algn="l" rtl="0">
              <a:lnSpc>
                <a:spcPct val="100000"/>
              </a:lnSpc>
              <a:spcBef>
                <a:spcPts val="0"/>
              </a:spcBef>
              <a:spcAft>
                <a:spcPts val="0"/>
              </a:spcAft>
              <a:buClr>
                <a:srgbClr val="000000"/>
              </a:buClr>
              <a:buSzPts val="1600"/>
            </a:pPr>
            <a:r>
              <a:rPr lang="en-GB" sz="2000" dirty="0">
                <a:solidFill>
                  <a:schemeClr val="dk1"/>
                </a:solidFill>
              </a:rPr>
              <a:t>		3) </a:t>
            </a:r>
            <a:r>
              <a:rPr lang="en-GB" sz="2000" i="1" u="none" strike="noStrike" cap="none" dirty="0">
                <a:solidFill>
                  <a:schemeClr val="dk1"/>
                </a:solidFill>
                <a:latin typeface="Arial"/>
                <a:ea typeface="Arial"/>
                <a:cs typeface="Arial"/>
                <a:sym typeface="Arial"/>
              </a:rPr>
              <a:t>education</a:t>
            </a:r>
            <a:r>
              <a:rPr lang="en-GB" sz="2000" i="0" u="none" strike="noStrike" cap="none" dirty="0">
                <a:solidFill>
                  <a:schemeClr val="dk1"/>
                </a:solidFill>
                <a:latin typeface="Arial"/>
                <a:ea typeface="Arial"/>
                <a:cs typeface="Arial"/>
                <a:sym typeface="Arial"/>
              </a:rPr>
              <a:t> (primary schooling, secondary education, post-secondary 				   education, missing information)</a:t>
            </a:r>
          </a:p>
          <a:p>
            <a:pPr marR="0" lvl="0" algn="l" rtl="0">
              <a:lnSpc>
                <a:spcPct val="100000"/>
              </a:lnSpc>
              <a:spcBef>
                <a:spcPts val="0"/>
              </a:spcBef>
              <a:spcAft>
                <a:spcPts val="0"/>
              </a:spcAft>
              <a:buClr>
                <a:srgbClr val="000000"/>
              </a:buClr>
              <a:buSzPts val="1600"/>
            </a:pPr>
            <a:r>
              <a:rPr lang="en-GB" sz="2000" dirty="0">
                <a:solidFill>
                  <a:schemeClr val="dk1"/>
                </a:solidFill>
              </a:rPr>
              <a:t>		4) </a:t>
            </a:r>
            <a:r>
              <a:rPr lang="en-GB" sz="2000" i="1" dirty="0">
                <a:solidFill>
                  <a:schemeClr val="dk1"/>
                </a:solidFill>
              </a:rPr>
              <a:t>marital status </a:t>
            </a:r>
            <a:r>
              <a:rPr lang="en-GB" sz="2000" dirty="0">
                <a:solidFill>
                  <a:schemeClr val="dk1"/>
                </a:solidFill>
              </a:rPr>
              <a:t>(never married, married, divorced, widowed)</a:t>
            </a:r>
            <a:endParaRPr lang="en-GB" sz="2000" i="0" u="none" strike="noStrike" cap="none" dirty="0">
              <a:solidFill>
                <a:schemeClr val="dk1"/>
              </a:solidFill>
              <a:latin typeface="Arial"/>
              <a:ea typeface="Arial"/>
              <a:cs typeface="Arial"/>
              <a:sym typeface="Arial"/>
            </a:endParaRPr>
          </a:p>
        </p:txBody>
      </p:sp>
      <p:sp>
        <p:nvSpPr>
          <p:cNvPr id="635" name="Google Shape;635;p15"/>
          <p:cNvSpPr txBox="1"/>
          <p:nvPr/>
        </p:nvSpPr>
        <p:spPr>
          <a:xfrm>
            <a:off x="334964" y="901595"/>
            <a:ext cx="11522074" cy="7921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4180"/>
              </a:buClr>
              <a:buSzPts val="2400"/>
              <a:buFont typeface="Arial"/>
              <a:buNone/>
            </a:pPr>
            <a:r>
              <a:rPr lang="en-GB" sz="2400" b="0" i="0" u="none" strike="noStrike" cap="none" dirty="0">
                <a:solidFill>
                  <a:srgbClr val="004180"/>
                </a:solidFill>
                <a:latin typeface="Arial"/>
                <a:ea typeface="Arial"/>
                <a:cs typeface="Arial"/>
                <a:sym typeface="Arial"/>
              </a:rPr>
              <a:t>Data (2/2)</a:t>
            </a:r>
            <a:endParaRPr sz="1800" b="0" i="0" u="none" strike="noStrike" cap="none" dirty="0">
              <a:solidFill>
                <a:srgbClr val="004180"/>
              </a:solidFill>
              <a:latin typeface="Arial"/>
              <a:ea typeface="Arial"/>
              <a:cs typeface="Arial"/>
              <a:sym typeface="Arial"/>
            </a:endParaRPr>
          </a:p>
        </p:txBody>
      </p:sp>
      <p:pic>
        <p:nvPicPr>
          <p:cNvPr id="636" name="Google Shape;636;p15" descr="logo +marchio.jpeg"/>
          <p:cNvPicPr preferRelativeResize="0"/>
          <p:nvPr/>
        </p:nvPicPr>
        <p:blipFill rotWithShape="1">
          <a:blip r:embed="rId5">
            <a:alphaModFix/>
          </a:blip>
          <a:srcRect l="12106" r="52070"/>
          <a:stretch/>
        </p:blipFill>
        <p:spPr>
          <a:xfrm>
            <a:off x="10793738" y="6380480"/>
            <a:ext cx="1398262" cy="477520"/>
          </a:xfrm>
          <a:prstGeom prst="rect">
            <a:avLst/>
          </a:prstGeom>
          <a:noFill/>
          <a:ln>
            <a:noFill/>
          </a:ln>
        </p:spPr>
      </p:pic>
    </p:spTree>
    <p:extLst>
      <p:ext uri="{BB962C8B-B14F-4D97-AF65-F5344CB8AC3E}">
        <p14:creationId xmlns:p14="http://schemas.microsoft.com/office/powerpoint/2010/main" val="3425835980"/>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3715</TotalTime>
  <Words>2759</Words>
  <Application>Microsoft Office PowerPoint</Application>
  <PresentationFormat>Widescreen</PresentationFormat>
  <Paragraphs>519</Paragraphs>
  <Slides>25</Slides>
  <Notes>25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25</vt:i4>
      </vt:variant>
    </vt:vector>
  </HeadingPairs>
  <TitlesOfParts>
    <vt:vector size="32" baseType="lpstr">
      <vt:lpstr>Arial</vt:lpstr>
      <vt:lpstr>Cambria Math</vt:lpstr>
      <vt:lpstr>WordVisi_MSFontService</vt:lpstr>
      <vt:lpstr>Times New Roman</vt:lpstr>
      <vt:lpstr>Calibri</vt:lpstr>
      <vt:lpstr>Merriweather</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Appendix</vt:lpstr>
      <vt:lpstr>Presentazione standard di PowerPoint</vt:lpstr>
      <vt:lpstr>Presentazione standard di PowerPoint</vt:lpstr>
      <vt:lpstr>Interaction: pension group * migrant status (Men)</vt:lpstr>
      <vt:lpstr>Interaction: pension group * migrant status (Women)</vt:lpstr>
      <vt:lpstr>Robustness check: healthy individuals Men</vt:lpstr>
      <vt:lpstr>Robustness check: healthy individuals Women</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Raffaele Guetto</dc:creator>
  <cp:lastModifiedBy>Eleonora Trappolini</cp:lastModifiedBy>
  <cp:revision>91</cp:revision>
  <dcterms:created xsi:type="dcterms:W3CDTF">2024-02-03T14:12:16Z</dcterms:created>
  <dcterms:modified xsi:type="dcterms:W3CDTF">2025-09-10T08:47:06Z</dcterms:modified>
</cp:coreProperties>
</file>