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52" r:id="rId2"/>
    <p:sldId id="434" r:id="rId3"/>
    <p:sldId id="451" r:id="rId4"/>
    <p:sldId id="477" r:id="rId5"/>
    <p:sldId id="453" r:id="rId6"/>
    <p:sldId id="454" r:id="rId7"/>
    <p:sldId id="327" r:id="rId8"/>
    <p:sldId id="388" r:id="rId9"/>
    <p:sldId id="466" r:id="rId10"/>
    <p:sldId id="468" r:id="rId11"/>
    <p:sldId id="456" r:id="rId12"/>
    <p:sldId id="469" r:id="rId13"/>
    <p:sldId id="470" r:id="rId14"/>
    <p:sldId id="471" r:id="rId15"/>
    <p:sldId id="472" r:id="rId16"/>
    <p:sldId id="473" r:id="rId17"/>
    <p:sldId id="483" r:id="rId18"/>
    <p:sldId id="458" r:id="rId19"/>
    <p:sldId id="475" r:id="rId20"/>
    <p:sldId id="481" r:id="rId21"/>
    <p:sldId id="484" r:id="rId22"/>
    <p:sldId id="486" r:id="rId23"/>
    <p:sldId id="485" r:id="rId24"/>
    <p:sldId id="491" r:id="rId25"/>
    <p:sldId id="476" r:id="rId26"/>
    <p:sldId id="490" r:id="rId27"/>
    <p:sldId id="487" r:id="rId28"/>
    <p:sldId id="489" r:id="rId29"/>
    <p:sldId id="482" r:id="rId30"/>
    <p:sldId id="462" r:id="rId31"/>
    <p:sldId id="366" r:id="rId32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717" autoAdjust="0"/>
  </p:normalViewPr>
  <p:slideViewPr>
    <p:cSldViewPr snapToGrid="0">
      <p:cViewPr varScale="1">
        <p:scale>
          <a:sx n="80" d="100"/>
          <a:sy n="80" d="100"/>
        </p:scale>
        <p:origin x="696" y="48"/>
      </p:cViewPr>
      <p:guideLst/>
    </p:cSldViewPr>
  </p:slideViewPr>
  <p:outlineViewPr>
    <p:cViewPr>
      <p:scale>
        <a:sx n="33" d="100"/>
        <a:sy n="33" d="100"/>
      </p:scale>
      <p:origin x="0" y="-8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eurod!$D$3:$D$4</c:f>
              <c:strCache>
                <c:ptCount val="2"/>
                <c:pt idx="0">
                  <c:v>Time 1</c:v>
                </c:pt>
                <c:pt idx="1">
                  <c:v>Time 2</c:v>
                </c:pt>
              </c:strCache>
            </c:strRef>
          </c:cat>
          <c:val>
            <c:numRef>
              <c:f>eurod!$E$3:$E$4</c:f>
              <c:numCache>
                <c:formatCode>General</c:formatCode>
                <c:ptCount val="2"/>
                <c:pt idx="0">
                  <c:v>2.25</c:v>
                </c:pt>
                <c:pt idx="1">
                  <c:v>2.48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D-4F71-BA61-38BFE0C8F60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2215360"/>
        <c:axId val="382214048"/>
      </c:barChart>
      <c:catAx>
        <c:axId val="38221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82214048"/>
        <c:crosses val="autoZero"/>
        <c:auto val="1"/>
        <c:lblAlgn val="ctr"/>
        <c:lblOffset val="100"/>
        <c:noMultiLvlLbl val="0"/>
      </c:catAx>
      <c:valAx>
        <c:axId val="38221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EURO-D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82215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casp!$D$3:$D$4</c:f>
              <c:strCache>
                <c:ptCount val="2"/>
                <c:pt idx="0">
                  <c:v>Time 1</c:v>
                </c:pt>
                <c:pt idx="1">
                  <c:v>Time 2</c:v>
                </c:pt>
              </c:strCache>
            </c:strRef>
          </c:cat>
          <c:val>
            <c:numRef>
              <c:f>casp!$E$3:$E$4</c:f>
              <c:numCache>
                <c:formatCode>0.00</c:formatCode>
                <c:ptCount val="2"/>
                <c:pt idx="0">
                  <c:v>38.228000000000002</c:v>
                </c:pt>
                <c:pt idx="1">
                  <c:v>37.954999999999998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3-4646-9ACE-6C2957FC6A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2215360"/>
        <c:axId val="382214048"/>
      </c:barChart>
      <c:catAx>
        <c:axId val="38221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82214048"/>
        <c:crosses val="autoZero"/>
        <c:auto val="1"/>
        <c:lblAlgn val="ctr"/>
        <c:lblOffset val="100"/>
        <c:noMultiLvlLbl val="0"/>
      </c:catAx>
      <c:valAx>
        <c:axId val="38221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CASP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82215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173260A-8F44-4E90-80DC-92F4D9B4B8D1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8C32D90-2AF1-43C4-A389-9ED5C24B5A6B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09571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2D90-2AF1-43C4-A389-9ED5C24B5A6B}" type="slidenum">
              <a:rPr lang="he-IL" smtClean="0"/>
              <a:t>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70891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8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6C32DE-17DD-4CEF-BCB2-497218181371}" type="slidenum">
              <a:rPr lang="en-US" smtClean="0">
                <a:ea typeface="ＭＳ Ｐゴシック" pitchFamily="34" charset="-128"/>
              </a:rPr>
              <a:pPr/>
              <a:t>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0705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561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4096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1094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3256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60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4880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874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5816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5740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148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6846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41700-1B5B-40E6-A601-EA9B1B64BDAC}" type="datetimeFigureOut">
              <a:rPr lang="he-IL" smtClean="0"/>
              <a:t>י"ח/אלול/תשפ"ה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24F67-BA32-4BED-8A67-31DC9C8D2796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73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401465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en-US" sz="53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53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en-US" sz="5300" b="1" dirty="0">
                <a:solidFill>
                  <a:schemeClr val="bg1"/>
                </a:solidFill>
                <a:latin typeface="+mn-lt"/>
              </a:rPr>
              <a:t>Wealth, Health and Psychological </a:t>
            </a:r>
            <a:r>
              <a:rPr lang="en-US" sz="5300" b="1" dirty="0" smtClean="0">
                <a:solidFill>
                  <a:schemeClr val="bg1"/>
                </a:solidFill>
                <a:latin typeface="+mn-lt"/>
              </a:rPr>
              <a:t>Well-being</a:t>
            </a:r>
            <a:br>
              <a:rPr lang="en-US" sz="5300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53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5300" b="1" dirty="0">
                <a:solidFill>
                  <a:schemeClr val="bg1"/>
                </a:solidFill>
                <a:latin typeface="+mn-lt"/>
              </a:rPr>
              <a:t>of Elderly Populations in European Countries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24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______________________________________</a:t>
            </a:r>
            <a:r>
              <a:rPr lang="he-IL" sz="24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24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48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2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3200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3200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036" y="4387273"/>
            <a:ext cx="10544820" cy="1828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Prof. Noah Lewin-Epstein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(Tel-Aviv University)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Prof. Moshe Semyonov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(Tel-Aviv University)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Prof.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Aviad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 Tur-Sinai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cs typeface="+mj-cs"/>
              </a:rPr>
              <a:t>(University of Haifa)</a:t>
            </a:r>
          </a:p>
          <a:p>
            <a:pPr marL="0" indent="0" algn="ctr">
              <a:buNone/>
            </a:pPr>
            <a:endParaRPr lang="he-IL" sz="4100" b="1" dirty="0" smtClean="0">
              <a:solidFill>
                <a:schemeClr val="bg2">
                  <a:lumMod val="75000"/>
                </a:schemeClr>
              </a:solidFill>
              <a:cs typeface="+mj-cs"/>
            </a:endParaRPr>
          </a:p>
          <a:p>
            <a:pPr marL="0" indent="0" algn="ctr">
              <a:buNone/>
            </a:pPr>
            <a:endParaRPr lang="he-IL" sz="3600" b="1" dirty="0" smtClean="0">
              <a:solidFill>
                <a:schemeClr val="bg2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ctr">
              <a:buNone/>
            </a:pPr>
            <a:endParaRPr lang="he-IL" dirty="0">
              <a:solidFill>
                <a:schemeClr val="bg2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Health, Morbidity and Mortality Working Group Annual Meeting, 10-12 September 2025</a:t>
            </a:r>
            <a:endParaRPr lang="he-IL" sz="2200" b="1" dirty="0">
              <a:solidFill>
                <a:schemeClr val="bg1"/>
              </a:solidFill>
              <a:latin typeface="Calibri" panose="020F0502020204030204" pitchFamily="34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7329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Methods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9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2064" y="1754909"/>
            <a:ext cx="10206681" cy="308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lnSpc>
                <a:spcPts val="60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Wave 1 (2004)  &amp;  Wave 5 (2013)</a:t>
            </a:r>
          </a:p>
          <a:p>
            <a:pPr marL="457200" indent="-457200" algn="just">
              <a:lnSpc>
                <a:spcPts val="60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Wave 2 (2006)  &amp;  Wave 6 (2015)</a:t>
            </a:r>
          </a:p>
          <a:p>
            <a:pPr marL="457200" indent="-457200" algn="just">
              <a:lnSpc>
                <a:spcPts val="60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Wave 4 (2011)  &amp;  Wave 8 (2019/2020)</a:t>
            </a:r>
          </a:p>
          <a:p>
            <a:pPr marL="457200" indent="-457200" algn="just">
              <a:lnSpc>
                <a:spcPts val="60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Wave 5 (2013)  &amp;  Wave 8 (2022)</a:t>
            </a:r>
          </a:p>
        </p:txBody>
      </p:sp>
      <p:sp>
        <p:nvSpPr>
          <p:cNvPr id="7" name="Right Brace 6"/>
          <p:cNvSpPr/>
          <p:nvPr/>
        </p:nvSpPr>
        <p:spPr>
          <a:xfrm>
            <a:off x="7867650" y="1960563"/>
            <a:ext cx="1123950" cy="2880448"/>
          </a:xfrm>
          <a:prstGeom prst="rightBrace">
            <a:avLst>
              <a:gd name="adj1" fmla="val 8333"/>
              <a:gd name="adj2" fmla="val 49353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9403414" y="2180176"/>
            <a:ext cx="2183977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Panel data analysis across nine years</a:t>
            </a:r>
            <a:endParaRPr lang="he-IL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65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Distribution of EURO-D 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Scores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(0=not depressed, 12=very depressed) </a:t>
            </a:r>
            <a:r>
              <a:rPr lang="en-US" sz="3200" b="1" i="1" dirty="0" smtClean="0">
                <a:latin typeface="+mn-lt"/>
              </a:rPr>
              <a:t>(cross analysis)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10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2403919"/>
              </p:ext>
            </p:extLst>
          </p:nvPr>
        </p:nvGraphicFramePr>
        <p:xfrm>
          <a:off x="3276600" y="1666866"/>
          <a:ext cx="5972175" cy="4483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477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n-lt"/>
              </a:rPr>
              <a:t>Distribution of EURO-D ratio (</a:t>
            </a:r>
            <a:r>
              <a:rPr lang="en-US" sz="4000" b="1" dirty="0" smtClean="0">
                <a:solidFill>
                  <a:schemeClr val="bg1"/>
                </a:solidFill>
              </a:rPr>
              <a:t>(</a:t>
            </a:r>
            <a:r>
              <a:rPr lang="en-US" sz="4000" b="1" dirty="0">
                <a:solidFill>
                  <a:schemeClr val="bg1"/>
                </a:solidFill>
              </a:rPr>
              <a:t>T</a:t>
            </a:r>
            <a:r>
              <a:rPr lang="he-IL" sz="4000" b="1" baseline="-25000" dirty="0">
                <a:solidFill>
                  <a:schemeClr val="bg1"/>
                </a:solidFill>
              </a:rPr>
              <a:t>2</a:t>
            </a:r>
            <a:r>
              <a:rPr lang="en-US" sz="4000" b="1" dirty="0">
                <a:solidFill>
                  <a:schemeClr val="bg1"/>
                </a:solidFill>
              </a:rPr>
              <a:t>-T</a:t>
            </a:r>
            <a:r>
              <a:rPr lang="en-US" sz="4000" b="1" baseline="-25000" dirty="0">
                <a:solidFill>
                  <a:schemeClr val="bg1"/>
                </a:solidFill>
              </a:rPr>
              <a:t>1</a:t>
            </a:r>
            <a:r>
              <a:rPr lang="en-US" sz="4000" b="1" dirty="0">
                <a:solidFill>
                  <a:schemeClr val="bg1"/>
                </a:solidFill>
              </a:rPr>
              <a:t>)/</a:t>
            </a:r>
            <a:r>
              <a:rPr lang="en-US" sz="4000" b="1" dirty="0" smtClean="0">
                <a:solidFill>
                  <a:schemeClr val="bg1"/>
                </a:solidFill>
              </a:rPr>
              <a:t>T</a:t>
            </a:r>
            <a:r>
              <a:rPr lang="en-US" sz="4000" b="1" baseline="-25000" dirty="0" smtClean="0">
                <a:solidFill>
                  <a:schemeClr val="bg1"/>
                </a:solidFill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)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(0=not depressed, 12=very depressed) </a:t>
            </a:r>
            <a:r>
              <a:rPr lang="en-US" sz="3200" b="1" i="1" dirty="0" smtClean="0">
                <a:latin typeface="+mn-lt"/>
              </a:rPr>
              <a:t>(panel)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11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1600200"/>
            <a:ext cx="8629650" cy="460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n-lt"/>
              </a:rPr>
              <a:t>Distribution of EURO-D ratio (</a:t>
            </a:r>
            <a:r>
              <a:rPr lang="en-US" sz="4000" b="1" dirty="0" smtClean="0">
                <a:solidFill>
                  <a:schemeClr val="bg1"/>
                </a:solidFill>
              </a:rPr>
              <a:t>(</a:t>
            </a:r>
            <a:r>
              <a:rPr lang="en-US" sz="4000" b="1" dirty="0">
                <a:solidFill>
                  <a:schemeClr val="bg1"/>
                </a:solidFill>
              </a:rPr>
              <a:t>T</a:t>
            </a:r>
            <a:r>
              <a:rPr lang="he-IL" sz="4000" b="1" baseline="-25000" dirty="0">
                <a:solidFill>
                  <a:schemeClr val="bg1"/>
                </a:solidFill>
              </a:rPr>
              <a:t>2</a:t>
            </a:r>
            <a:r>
              <a:rPr lang="en-US" sz="4000" b="1" dirty="0">
                <a:solidFill>
                  <a:schemeClr val="bg1"/>
                </a:solidFill>
              </a:rPr>
              <a:t>-T</a:t>
            </a:r>
            <a:r>
              <a:rPr lang="en-US" sz="4000" b="1" baseline="-25000" dirty="0">
                <a:solidFill>
                  <a:schemeClr val="bg1"/>
                </a:solidFill>
              </a:rPr>
              <a:t>1</a:t>
            </a:r>
            <a:r>
              <a:rPr lang="en-US" sz="4000" b="1" dirty="0">
                <a:solidFill>
                  <a:schemeClr val="bg1"/>
                </a:solidFill>
              </a:rPr>
              <a:t>)/</a:t>
            </a:r>
            <a:r>
              <a:rPr lang="en-US" sz="4000" b="1" dirty="0" smtClean="0">
                <a:solidFill>
                  <a:schemeClr val="bg1"/>
                </a:solidFill>
              </a:rPr>
              <a:t>T</a:t>
            </a:r>
            <a:r>
              <a:rPr lang="en-US" sz="4000" b="1" baseline="-25000" dirty="0" smtClean="0">
                <a:solidFill>
                  <a:schemeClr val="bg1"/>
                </a:solidFill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)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(0=not depressed, 12=very depressed) </a:t>
            </a:r>
            <a:r>
              <a:rPr lang="en-US" sz="3200" b="1" i="1" dirty="0" smtClean="0">
                <a:latin typeface="+mn-lt"/>
              </a:rPr>
              <a:t>(panel)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11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1600200"/>
            <a:ext cx="8629650" cy="4607497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H="1">
            <a:off x="3057525" y="2914650"/>
            <a:ext cx="18288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28950" y="1971675"/>
            <a:ext cx="170497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/>
                </a:solidFill>
              </a:rPr>
              <a:t>Better</a:t>
            </a:r>
            <a:endParaRPr lang="he-IL" sz="3200" dirty="0">
              <a:solidFill>
                <a:schemeClr val="accent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429250" y="2914650"/>
            <a:ext cx="365760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38800" y="1967926"/>
            <a:ext cx="28289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Deterioration</a:t>
            </a:r>
            <a:endParaRPr lang="he-IL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83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Distribution of 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CASP Scores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(12=low, 48=high subjective well-being) </a:t>
            </a:r>
            <a:r>
              <a:rPr lang="en-US" sz="3200" b="1" i="1" dirty="0" smtClean="0">
                <a:latin typeface="+mn-lt"/>
              </a:rPr>
              <a:t>(cross analysis)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12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5406412"/>
              </p:ext>
            </p:extLst>
          </p:nvPr>
        </p:nvGraphicFramePr>
        <p:xfrm>
          <a:off x="2657475" y="1657351"/>
          <a:ext cx="6667500" cy="4391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1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n-lt"/>
              </a:rPr>
              <a:t>Distribution of CASP ratio (</a:t>
            </a:r>
            <a:r>
              <a:rPr lang="en-US" sz="4000" b="1" dirty="0" smtClean="0">
                <a:solidFill>
                  <a:schemeClr val="bg1"/>
                </a:solidFill>
              </a:rPr>
              <a:t>(</a:t>
            </a:r>
            <a:r>
              <a:rPr lang="en-US" sz="4000" b="1" dirty="0">
                <a:solidFill>
                  <a:schemeClr val="bg1"/>
                </a:solidFill>
              </a:rPr>
              <a:t>T</a:t>
            </a:r>
            <a:r>
              <a:rPr lang="he-IL" sz="4000" b="1" baseline="-25000" dirty="0">
                <a:solidFill>
                  <a:schemeClr val="bg1"/>
                </a:solidFill>
              </a:rPr>
              <a:t>2</a:t>
            </a:r>
            <a:r>
              <a:rPr lang="en-US" sz="4000" b="1" dirty="0">
                <a:solidFill>
                  <a:schemeClr val="bg1"/>
                </a:solidFill>
              </a:rPr>
              <a:t>-T</a:t>
            </a:r>
            <a:r>
              <a:rPr lang="en-US" sz="4000" b="1" baseline="-25000" dirty="0">
                <a:solidFill>
                  <a:schemeClr val="bg1"/>
                </a:solidFill>
              </a:rPr>
              <a:t>1</a:t>
            </a:r>
            <a:r>
              <a:rPr lang="en-US" sz="4000" b="1" dirty="0">
                <a:solidFill>
                  <a:schemeClr val="bg1"/>
                </a:solidFill>
              </a:rPr>
              <a:t>)/</a:t>
            </a:r>
            <a:r>
              <a:rPr lang="en-US" sz="4000" b="1" dirty="0" smtClean="0">
                <a:solidFill>
                  <a:schemeClr val="bg1"/>
                </a:solidFill>
              </a:rPr>
              <a:t>T</a:t>
            </a:r>
            <a:r>
              <a:rPr lang="en-US" sz="4000" b="1" baseline="-25000" dirty="0" smtClean="0">
                <a:solidFill>
                  <a:schemeClr val="bg1"/>
                </a:solidFill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)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>
                <a:solidFill>
                  <a:schemeClr val="bg1"/>
                </a:solidFill>
                <a:latin typeface="+mn-lt"/>
              </a:rPr>
              <a:t>(12=low, 48=high subjective well-being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) </a:t>
            </a:r>
            <a:r>
              <a:rPr lang="en-US" sz="3200" b="1" i="1" dirty="0" smtClean="0">
                <a:latin typeface="+mn-lt"/>
              </a:rPr>
              <a:t>(panel)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13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699" y="1602485"/>
            <a:ext cx="7934326" cy="467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309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n-lt"/>
              </a:rPr>
              <a:t>Distribution of CASP ratio (</a:t>
            </a:r>
            <a:r>
              <a:rPr lang="en-US" sz="4000" b="1" dirty="0" smtClean="0">
                <a:solidFill>
                  <a:schemeClr val="bg1"/>
                </a:solidFill>
              </a:rPr>
              <a:t>(</a:t>
            </a:r>
            <a:r>
              <a:rPr lang="en-US" sz="4000" b="1" dirty="0">
                <a:solidFill>
                  <a:schemeClr val="bg1"/>
                </a:solidFill>
              </a:rPr>
              <a:t>T</a:t>
            </a:r>
            <a:r>
              <a:rPr lang="he-IL" sz="4000" b="1" baseline="-25000" dirty="0">
                <a:solidFill>
                  <a:schemeClr val="bg1"/>
                </a:solidFill>
              </a:rPr>
              <a:t>2</a:t>
            </a:r>
            <a:r>
              <a:rPr lang="en-US" sz="4000" b="1" dirty="0">
                <a:solidFill>
                  <a:schemeClr val="bg1"/>
                </a:solidFill>
              </a:rPr>
              <a:t>-T</a:t>
            </a:r>
            <a:r>
              <a:rPr lang="en-US" sz="4000" b="1" baseline="-25000" dirty="0">
                <a:solidFill>
                  <a:schemeClr val="bg1"/>
                </a:solidFill>
              </a:rPr>
              <a:t>1</a:t>
            </a:r>
            <a:r>
              <a:rPr lang="en-US" sz="4000" b="1" dirty="0">
                <a:solidFill>
                  <a:schemeClr val="bg1"/>
                </a:solidFill>
              </a:rPr>
              <a:t>)/</a:t>
            </a:r>
            <a:r>
              <a:rPr lang="en-US" sz="4000" b="1" dirty="0" smtClean="0">
                <a:solidFill>
                  <a:schemeClr val="bg1"/>
                </a:solidFill>
              </a:rPr>
              <a:t>T</a:t>
            </a:r>
            <a:r>
              <a:rPr lang="en-US" sz="4000" b="1" baseline="-25000" dirty="0" smtClean="0">
                <a:solidFill>
                  <a:schemeClr val="bg1"/>
                </a:solidFill>
              </a:rPr>
              <a:t>1</a:t>
            </a:r>
            <a:r>
              <a:rPr lang="en-US" b="1" dirty="0" smtClean="0">
                <a:solidFill>
                  <a:schemeClr val="bg1"/>
                </a:solidFill>
                <a:latin typeface="+mn-lt"/>
              </a:rPr>
              <a:t>)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3200" b="1" dirty="0">
                <a:solidFill>
                  <a:schemeClr val="bg1"/>
                </a:solidFill>
                <a:latin typeface="+mn-lt"/>
              </a:rPr>
              <a:t>(12=low, 48=high subjective well-being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) </a:t>
            </a:r>
            <a:r>
              <a:rPr lang="en-US" sz="3200" b="1" i="1" dirty="0" smtClean="0">
                <a:latin typeface="+mn-lt"/>
              </a:rPr>
              <a:t>(panel)</a:t>
            </a:r>
            <a:endParaRPr lang="he-IL" sz="3200" b="1" i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13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699" y="1602485"/>
            <a:ext cx="7934326" cy="4678711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3057525" y="2914650"/>
            <a:ext cx="2066925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62262" y="1967926"/>
            <a:ext cx="24574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Deterioration</a:t>
            </a:r>
            <a:endParaRPr lang="he-IL" sz="32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572125" y="2914650"/>
            <a:ext cx="3657600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38800" y="1967926"/>
            <a:ext cx="28289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/>
                </a:solidFill>
              </a:rPr>
              <a:t>Better</a:t>
            </a:r>
            <a:endParaRPr lang="he-IL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7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What is Still </a:t>
            </a:r>
            <a:r>
              <a:rPr lang="en-US" b="1" i="1" dirty="0" smtClean="0">
                <a:latin typeface="Calibri" panose="020F0502020204030204" pitchFamily="34" charset="0"/>
              </a:rPr>
              <a:t>Not known</a:t>
            </a:r>
            <a:endParaRPr lang="he-IL" b="1" i="1" dirty="0"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14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996" y="1458689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6723" y="1751076"/>
            <a:ext cx="11298554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The role of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health as a mediator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between wealth and psychological well-being.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How these relationships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change over time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(most studies cross-sectional).</a:t>
            </a:r>
          </a:p>
          <a:p>
            <a:pPr marL="457200" indent="-457200" algn="just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altLang="en-US" sz="2600" dirty="0">
                <a:solidFill>
                  <a:schemeClr val="bg1"/>
                </a:solidFill>
              </a:rPr>
              <a:t>The </a:t>
            </a:r>
            <a:r>
              <a:rPr lang="en-US" altLang="en-US" sz="2600" b="1" dirty="0">
                <a:solidFill>
                  <a:schemeClr val="bg1"/>
                </a:solidFill>
              </a:rPr>
              <a:t>causal pathways</a:t>
            </a:r>
            <a:r>
              <a:rPr lang="en-US" altLang="en-US" sz="2600" dirty="0">
                <a:solidFill>
                  <a:schemeClr val="bg1"/>
                </a:solidFill>
              </a:rPr>
              <a:t>: does wealth improve health → well-being, or vice versa?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Cross-country differences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and contextual factors remain underexplored.</a:t>
            </a:r>
          </a:p>
        </p:txBody>
      </p:sp>
    </p:spTree>
    <p:extLst>
      <p:ext uri="{BB962C8B-B14F-4D97-AF65-F5344CB8AC3E}">
        <p14:creationId xmlns:p14="http://schemas.microsoft.com/office/powerpoint/2010/main" val="58917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models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15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2064" y="1754909"/>
            <a:ext cx="10206681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b="1" i="1" dirty="0" smtClean="0">
                <a:solidFill>
                  <a:schemeClr val="accent1">
                    <a:lumMod val="75000"/>
                  </a:schemeClr>
                </a:solidFill>
              </a:rPr>
              <a:t>Cross sectional analysis 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 smtClean="0"/>
              <a:t>(Time 1, Time 2)</a:t>
            </a:r>
            <a:endParaRPr lang="he-IL" sz="3000" dirty="0"/>
          </a:p>
        </p:txBody>
      </p:sp>
    </p:spTree>
    <p:extLst>
      <p:ext uri="{BB962C8B-B14F-4D97-AF65-F5344CB8AC3E}">
        <p14:creationId xmlns:p14="http://schemas.microsoft.com/office/powerpoint/2010/main" val="62282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variables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16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28625" y="1372548"/>
            <a:ext cx="11199957" cy="46576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b="1" i="1" dirty="0" smtClean="0">
                <a:solidFill>
                  <a:schemeClr val="accent1">
                    <a:lumMod val="75000"/>
                  </a:schemeClr>
                </a:solidFill>
              </a:rPr>
              <a:t>Dependent variables:   </a:t>
            </a:r>
            <a:r>
              <a:rPr lang="en-US" sz="3000" dirty="0" smtClean="0"/>
              <a:t>EURO-D  ;  CASP</a:t>
            </a:r>
          </a:p>
          <a:p>
            <a:pPr marL="457200" indent="-457200" algn="just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b="1" i="1" dirty="0" smtClean="0">
                <a:solidFill>
                  <a:schemeClr val="accent1">
                    <a:lumMod val="75000"/>
                  </a:schemeClr>
                </a:solidFill>
              </a:rPr>
              <a:t>Independent variables:</a:t>
            </a:r>
          </a:p>
          <a:p>
            <a:pPr marL="1028700" lvl="1" indent="-571500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3000" dirty="0" smtClean="0"/>
              <a:t>Gender </a:t>
            </a:r>
            <a:r>
              <a:rPr lang="en-US" sz="3000" dirty="0"/>
              <a:t>; Age ; Single ; Children ; Grandchildren ; </a:t>
            </a:r>
          </a:p>
          <a:p>
            <a:pPr marL="1028700" lvl="1" indent="-571500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3000" dirty="0"/>
              <a:t>Wealth ; Income ; Education ; </a:t>
            </a:r>
          </a:p>
          <a:p>
            <a:pPr marL="1028700" lvl="1" indent="-571500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3000" dirty="0"/>
              <a:t>Self-Rated Health ; Chronic Diseases ; ADL ; IADL ; </a:t>
            </a:r>
          </a:p>
          <a:p>
            <a:pPr lvl="1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	  Vigorous Physical Activities ; Moderate Activities ; Activities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dirty="0"/>
              <a:t>; </a:t>
            </a:r>
          </a:p>
          <a:p>
            <a:pPr marL="1028700" lvl="1" indent="-571500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AutoNum type="romanUcPeriod" startAt="4"/>
            </a:pPr>
            <a:r>
              <a:rPr lang="en-US" sz="3000" dirty="0"/>
              <a:t>Area of Living ; Praying ; Time ; Country ;</a:t>
            </a:r>
          </a:p>
          <a:p>
            <a:pPr marL="1028700" lvl="1" indent="-571500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AutoNum type="romanUcPeriod" startAt="4"/>
            </a:pPr>
            <a:r>
              <a:rPr lang="en-US" sz="3000" dirty="0"/>
              <a:t>EURO-D (lag) </a:t>
            </a:r>
            <a:r>
              <a:rPr lang="en-US" sz="3000" dirty="0" smtClean="0"/>
              <a:t>; </a:t>
            </a:r>
            <a:r>
              <a:rPr lang="en-US" sz="3000" dirty="0"/>
              <a:t>CASP (</a:t>
            </a:r>
            <a:r>
              <a:rPr lang="en-US" sz="3000" dirty="0" smtClean="0"/>
              <a:t>lag)</a:t>
            </a:r>
            <a:endParaRPr lang="he-IL" sz="3000" dirty="0"/>
          </a:p>
        </p:txBody>
      </p:sp>
    </p:spTree>
    <p:extLst>
      <p:ext uri="{BB962C8B-B14F-4D97-AF65-F5344CB8AC3E}">
        <p14:creationId xmlns:p14="http://schemas.microsoft.com/office/powerpoint/2010/main" val="401107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What is known so far…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2064" y="1754909"/>
            <a:ext cx="10206681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/>
              <a:t>Researchers have long examined the inter-relations between economic resources and health. </a:t>
            </a:r>
            <a:endParaRPr lang="en-US" sz="3000" dirty="0" smtClean="0"/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 smtClean="0"/>
              <a:t>The </a:t>
            </a:r>
            <a:r>
              <a:rPr lang="en-US" sz="3000" dirty="0"/>
              <a:t>studies on </a:t>
            </a:r>
            <a:r>
              <a:rPr lang="en-US" sz="3000" dirty="0" smtClean="0"/>
              <a:t>the </a:t>
            </a:r>
            <a:r>
              <a:rPr lang="en-US" sz="3000" dirty="0"/>
              <a:t>issue repeatedly reveal that </a:t>
            </a:r>
            <a:r>
              <a:rPr lang="en-US" sz="3000" u="sng" dirty="0"/>
              <a:t>income and wealth</a:t>
            </a:r>
            <a:r>
              <a:rPr lang="en-US" sz="3000" dirty="0"/>
              <a:t> are </a:t>
            </a:r>
            <a:r>
              <a:rPr lang="en-US" sz="3000" b="1" dirty="0">
                <a:solidFill>
                  <a:srgbClr val="00B050"/>
                </a:solidFill>
              </a:rPr>
              <a:t>positively</a:t>
            </a:r>
            <a:r>
              <a:rPr lang="en-US" sz="3000" dirty="0"/>
              <a:t> associated with </a:t>
            </a:r>
            <a:r>
              <a:rPr lang="en-US" sz="3000" i="1" u="sng" dirty="0"/>
              <a:t>physical health</a:t>
            </a:r>
            <a:r>
              <a:rPr lang="en-US" sz="3000" i="1" dirty="0"/>
              <a:t> </a:t>
            </a:r>
            <a:r>
              <a:rPr lang="en-US" sz="3000" dirty="0"/>
              <a:t>and with </a:t>
            </a:r>
            <a:r>
              <a:rPr lang="en-US" sz="3000" i="1" u="sng" dirty="0"/>
              <a:t>subjective well-being</a:t>
            </a:r>
            <a:r>
              <a:rPr lang="en-US" sz="3000" dirty="0"/>
              <a:t>. </a:t>
            </a:r>
            <a:endParaRPr lang="he-IL" sz="3000" dirty="0"/>
          </a:p>
        </p:txBody>
      </p:sp>
    </p:spTree>
    <p:extLst>
      <p:ext uri="{BB962C8B-B14F-4D97-AF65-F5344CB8AC3E}">
        <p14:creationId xmlns:p14="http://schemas.microsoft.com/office/powerpoint/2010/main" val="409035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(cross)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17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23826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-0.054***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-0.008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-0.107***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0.350***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1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235381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2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26204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0.595***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0.170***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6245" y="5295720"/>
            <a:ext cx="10058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Psychological well-being (depression) </a:t>
            </a:r>
            <a:r>
              <a:rPr lang="en-US" sz="2000" dirty="0"/>
              <a:t>is positively associated with economic resources and good physical health. </a:t>
            </a:r>
            <a:endParaRPr lang="en-US" sz="2000" dirty="0" smtClean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effects of wealth and physical health are more consistent than that of income.</a:t>
            </a:r>
            <a:endParaRPr lang="he-IL" sz="2000" dirty="0"/>
          </a:p>
        </p:txBody>
      </p:sp>
      <p:sp>
        <p:nvSpPr>
          <p:cNvPr id="11" name="Rectangle 10"/>
          <p:cNvSpPr/>
          <p:nvPr/>
        </p:nvSpPr>
        <p:spPr>
          <a:xfrm>
            <a:off x="747252" y="5296150"/>
            <a:ext cx="10107561" cy="100632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0978945" y="5651836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290176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(cross)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17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23826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-0.054***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-0.008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-0.107***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0.350***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1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235381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2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26204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0.595***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0.170***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6245" y="5295720"/>
            <a:ext cx="10058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/>
              <a:t>Psychological well-being </a:t>
            </a:r>
            <a:r>
              <a:rPr lang="en-US" sz="2000" dirty="0" smtClean="0"/>
              <a:t>(depression</a:t>
            </a:r>
            <a:r>
              <a:rPr lang="en-US" sz="2000" dirty="0"/>
              <a:t>) is positively associated with economic resources and good physical health. </a:t>
            </a:r>
            <a:endParaRPr lang="en-US" sz="2000" dirty="0" smtClean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effects of wealth and physical health are more consistent than that of income.</a:t>
            </a:r>
            <a:endParaRPr lang="he-IL" sz="2000" dirty="0"/>
          </a:p>
        </p:txBody>
      </p:sp>
      <p:sp>
        <p:nvSpPr>
          <p:cNvPr id="11" name="Rectangle 10"/>
          <p:cNvSpPr/>
          <p:nvPr/>
        </p:nvSpPr>
        <p:spPr>
          <a:xfrm>
            <a:off x="747252" y="5296150"/>
            <a:ext cx="10107561" cy="100632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2638425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Rectangle 11"/>
          <p:cNvSpPr/>
          <p:nvPr/>
        </p:nvSpPr>
        <p:spPr>
          <a:xfrm>
            <a:off x="7831140" y="2098511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Rectangle 12"/>
          <p:cNvSpPr/>
          <p:nvPr/>
        </p:nvSpPr>
        <p:spPr>
          <a:xfrm>
            <a:off x="4053024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9233694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TextBox 14"/>
          <p:cNvSpPr txBox="1"/>
          <p:nvPr/>
        </p:nvSpPr>
        <p:spPr>
          <a:xfrm>
            <a:off x="10978945" y="5651836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177585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 smtClean="0"/>
              <a:t>(cross)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17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23826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-0.054***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-0.008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-0.107***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0.350***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1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235381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2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26204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0.595***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0.170***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6245" y="5295720"/>
            <a:ext cx="10058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Psychological </a:t>
            </a:r>
            <a:r>
              <a:rPr lang="en-US" sz="2000" dirty="0"/>
              <a:t>well-being </a:t>
            </a:r>
            <a:r>
              <a:rPr lang="en-US" sz="2000" dirty="0" smtClean="0"/>
              <a:t>(depression) is </a:t>
            </a:r>
            <a:r>
              <a:rPr lang="en-US" sz="2000" dirty="0"/>
              <a:t>positively associated with economic resources and good physical health. </a:t>
            </a:r>
            <a:endParaRPr lang="en-US" sz="2000" dirty="0" smtClean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effects of wealth and physical health are more consistent than that of income.</a:t>
            </a:r>
            <a:endParaRPr lang="he-IL" sz="2000" dirty="0"/>
          </a:p>
        </p:txBody>
      </p:sp>
      <p:sp>
        <p:nvSpPr>
          <p:cNvPr id="11" name="Rectangle 10"/>
          <p:cNvSpPr/>
          <p:nvPr/>
        </p:nvSpPr>
        <p:spPr>
          <a:xfrm>
            <a:off x="747252" y="5296150"/>
            <a:ext cx="10107561" cy="100632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2638425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Rectangle 11"/>
          <p:cNvSpPr/>
          <p:nvPr/>
        </p:nvSpPr>
        <p:spPr>
          <a:xfrm>
            <a:off x="7831140" y="2098511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Rectangle 12"/>
          <p:cNvSpPr/>
          <p:nvPr/>
        </p:nvSpPr>
        <p:spPr>
          <a:xfrm>
            <a:off x="4053024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9233694" y="2105025"/>
            <a:ext cx="1409700" cy="9429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Rectangle 14"/>
          <p:cNvSpPr/>
          <p:nvPr/>
        </p:nvSpPr>
        <p:spPr>
          <a:xfrm>
            <a:off x="4048125" y="3108161"/>
            <a:ext cx="1428750" cy="197818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Rectangle 15"/>
          <p:cNvSpPr/>
          <p:nvPr/>
        </p:nvSpPr>
        <p:spPr>
          <a:xfrm>
            <a:off x="9233694" y="3108234"/>
            <a:ext cx="1409700" cy="197818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10978945" y="5651836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261263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(cross)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17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23826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-0.054***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-0.008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-0.107***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0.188***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0.350***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1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235381" y="1042891"/>
            <a:ext cx="195661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Time 2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26204" y="16699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-0.246***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-0.205***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0.595***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0.170***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0.186***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6245" y="5295720"/>
            <a:ext cx="10058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/>
              <a:t>The cross-sectional analysis reveals that at each time point, psychological well-being is positively associated with economic resources and good physical health. </a:t>
            </a:r>
            <a:endParaRPr lang="en-US" sz="2000" dirty="0" smtClean="0"/>
          </a:p>
          <a:p>
            <a:pPr marL="342900" indent="-342900" algn="ctr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effects of wealth and physical health are more consistent than that of income.</a:t>
            </a:r>
            <a:endParaRPr lang="he-IL" sz="2000" dirty="0"/>
          </a:p>
        </p:txBody>
      </p:sp>
      <p:sp>
        <p:nvSpPr>
          <p:cNvPr id="11" name="Rectangle 10"/>
          <p:cNvSpPr/>
          <p:nvPr/>
        </p:nvSpPr>
        <p:spPr>
          <a:xfrm>
            <a:off x="747252" y="5296150"/>
            <a:ext cx="10107561" cy="100632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4010025" y="2590800"/>
            <a:ext cx="1433373" cy="485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0978945" y="5651836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209710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What is Still </a:t>
            </a:r>
            <a:r>
              <a:rPr lang="en-US" b="1" i="1" dirty="0" smtClean="0">
                <a:latin typeface="Calibri" panose="020F0502020204030204" pitchFamily="34" charset="0"/>
              </a:rPr>
              <a:t>Not known</a:t>
            </a:r>
            <a:endParaRPr lang="he-IL" b="1" i="1" dirty="0"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18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996" y="1458689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6723" y="1751076"/>
            <a:ext cx="11298554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The role of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health as a mediator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between wealth and psychological well-being.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How these relationships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change over time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(most studies cross-sectional).</a:t>
            </a:r>
          </a:p>
          <a:p>
            <a:pPr marL="457200" indent="-457200" algn="just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altLang="en-US" sz="2600" dirty="0"/>
              <a:t>The </a:t>
            </a:r>
            <a:r>
              <a:rPr lang="en-US" altLang="en-US" sz="2600" b="1" dirty="0">
                <a:solidFill>
                  <a:schemeClr val="accent2">
                    <a:lumMod val="75000"/>
                  </a:schemeClr>
                </a:solidFill>
              </a:rPr>
              <a:t>causal pathways</a:t>
            </a:r>
            <a:r>
              <a:rPr lang="en-US" altLang="en-US" sz="26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altLang="en-US" sz="2600" dirty="0"/>
              <a:t>does wealth improve health → well-being, or vice versa?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Cross-country differences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and contextual factors remain underexplored.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075" y="2781300"/>
            <a:ext cx="11658600" cy="146685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87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models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19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2064" y="1754909"/>
            <a:ext cx="10206681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b="1" i="1" dirty="0" smtClean="0">
                <a:solidFill>
                  <a:schemeClr val="accent1">
                    <a:lumMod val="75000"/>
                  </a:schemeClr>
                </a:solidFill>
              </a:rPr>
              <a:t>Panel analysis: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 smtClean="0"/>
              <a:t>Model 1 (lagged model): </a:t>
            </a:r>
          </a:p>
          <a:p>
            <a:pPr lvl="1" algn="ctr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dirty="0" smtClean="0"/>
              <a:t>Time 2  |  Time 1 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000" dirty="0" smtClean="0"/>
              <a:t>Model 2 (Ratio model): </a:t>
            </a:r>
          </a:p>
          <a:p>
            <a:pPr lvl="1" algn="ctr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/>
              <a:t>(</a:t>
            </a:r>
            <a:r>
              <a:rPr lang="en-US" sz="3200" dirty="0"/>
              <a:t>T</a:t>
            </a:r>
            <a:r>
              <a:rPr lang="he-IL" sz="3200" baseline="-25000" dirty="0"/>
              <a:t>2</a:t>
            </a:r>
            <a:r>
              <a:rPr lang="en-US" sz="3200" dirty="0"/>
              <a:t>-T</a:t>
            </a:r>
            <a:r>
              <a:rPr lang="en-US" sz="3200" baseline="-25000" dirty="0"/>
              <a:t>1</a:t>
            </a:r>
            <a:r>
              <a:rPr lang="en-US" sz="3200" dirty="0"/>
              <a:t>)/T</a:t>
            </a:r>
            <a:r>
              <a:rPr lang="en-US" sz="3200" baseline="-25000" dirty="0"/>
              <a:t>1</a:t>
            </a:r>
            <a:endParaRPr lang="he-IL" sz="3000" dirty="0"/>
          </a:p>
        </p:txBody>
      </p:sp>
    </p:spTree>
    <p:extLst>
      <p:ext uri="{BB962C8B-B14F-4D97-AF65-F5344CB8AC3E}">
        <p14:creationId xmlns:p14="http://schemas.microsoft.com/office/powerpoint/2010/main" val="304479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(panel)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560504"/>
            <a:ext cx="12192000" cy="29749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20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373090" y="1026895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-0.077***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-0.141***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-0.067***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0.192***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0.083***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0.064***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09138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lagged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0" y="1042891"/>
            <a:ext cx="1219200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ratio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6471519" y="10500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-0.020*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-0.239***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0.215***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0.130***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0.051***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0.096***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7587" y="4814728"/>
            <a:ext cx="10687665" cy="15302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Economic </a:t>
            </a:r>
            <a:r>
              <a:rPr lang="en-US" sz="2100" dirty="0"/>
              <a:t>resources and good health </a:t>
            </a:r>
            <a:r>
              <a:rPr lang="en-US" sz="2100" u="sng" dirty="0"/>
              <a:t>at the initial point</a:t>
            </a:r>
            <a:r>
              <a:rPr lang="en-US" sz="2100" dirty="0"/>
              <a:t> are positively associated with relative </a:t>
            </a:r>
            <a:r>
              <a:rPr lang="en-US" sz="2100" dirty="0">
                <a:solidFill>
                  <a:srgbClr val="FF0000"/>
                </a:solidFill>
              </a:rPr>
              <a:t>increase in well-being </a:t>
            </a:r>
            <a:r>
              <a:rPr lang="en-US" sz="2100" dirty="0"/>
              <a:t>over time. </a:t>
            </a:r>
            <a:endParaRPr lang="en-US" sz="2100" dirty="0" smtClean="0"/>
          </a:p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Likewise</a:t>
            </a:r>
            <a:r>
              <a:rPr lang="en-US" sz="2100" dirty="0"/>
              <a:t>, people who </a:t>
            </a:r>
            <a:r>
              <a:rPr lang="en-US" sz="2100" u="sng" dirty="0"/>
              <a:t>experienced a relative increase</a:t>
            </a:r>
            <a:r>
              <a:rPr lang="en-US" sz="2100" dirty="0"/>
              <a:t> in wealth and improvement in physical health are more likely to experience a relative increase in the </a:t>
            </a:r>
            <a:r>
              <a:rPr lang="en-US" sz="2100" dirty="0" smtClean="0"/>
              <a:t>indicator </a:t>
            </a:r>
            <a:r>
              <a:rPr lang="en-US" sz="2100" dirty="0"/>
              <a:t>of well-being (i.e</a:t>
            </a:r>
            <a:r>
              <a:rPr lang="en-US" sz="2100" dirty="0" smtClean="0"/>
              <a:t>., decrease </a:t>
            </a:r>
            <a:r>
              <a:rPr lang="en-US" sz="2100" dirty="0"/>
              <a:t>in depression).</a:t>
            </a:r>
            <a:endParaRPr lang="he-IL" sz="2100" dirty="0"/>
          </a:p>
        </p:txBody>
      </p:sp>
      <p:sp>
        <p:nvSpPr>
          <p:cNvPr id="11" name="Rectangle 10"/>
          <p:cNvSpPr/>
          <p:nvPr/>
        </p:nvSpPr>
        <p:spPr>
          <a:xfrm>
            <a:off x="558906" y="4672339"/>
            <a:ext cx="11065164" cy="181695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0962499" y="3893239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48950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(panel)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560504"/>
            <a:ext cx="12192000" cy="29749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20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373090" y="1026895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-0.077***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-0.141***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-0.067***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0.192***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0.083***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0.064***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09138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lagged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0" y="1042891"/>
            <a:ext cx="1219200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ratio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6471519" y="10500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-0.020*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-0.239***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0.215***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0.130***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0.051***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0.096***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7587" y="4814728"/>
            <a:ext cx="10687665" cy="15302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Economic </a:t>
            </a:r>
            <a:r>
              <a:rPr lang="en-US" sz="2100" dirty="0"/>
              <a:t>resources and good health </a:t>
            </a:r>
            <a:r>
              <a:rPr lang="en-US" sz="2100" u="sng" dirty="0"/>
              <a:t>at the initial point</a:t>
            </a:r>
            <a:r>
              <a:rPr lang="en-US" sz="2100" dirty="0"/>
              <a:t> are positively associated with relative </a:t>
            </a:r>
            <a:r>
              <a:rPr lang="en-US" sz="2100" dirty="0">
                <a:solidFill>
                  <a:srgbClr val="FF0000"/>
                </a:solidFill>
              </a:rPr>
              <a:t>increase in well-being </a:t>
            </a:r>
            <a:r>
              <a:rPr lang="en-US" sz="2100" dirty="0"/>
              <a:t>over time. </a:t>
            </a:r>
            <a:endParaRPr lang="en-US" sz="2100" dirty="0" smtClean="0"/>
          </a:p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Likewise</a:t>
            </a:r>
            <a:r>
              <a:rPr lang="en-US" sz="2100" dirty="0"/>
              <a:t>, people who </a:t>
            </a:r>
            <a:r>
              <a:rPr lang="en-US" sz="2100" u="sng" dirty="0"/>
              <a:t>experienced a relative increase</a:t>
            </a:r>
            <a:r>
              <a:rPr lang="en-US" sz="2100" dirty="0"/>
              <a:t> in wealth and improvement in physical health are more likely to experience a relative increase in the </a:t>
            </a:r>
            <a:r>
              <a:rPr lang="en-US" sz="2100" dirty="0" smtClean="0"/>
              <a:t>indicator </a:t>
            </a:r>
            <a:r>
              <a:rPr lang="en-US" sz="2100" dirty="0"/>
              <a:t>of well-being (i.e</a:t>
            </a:r>
            <a:r>
              <a:rPr lang="en-US" sz="2100" dirty="0" smtClean="0"/>
              <a:t>., decrease </a:t>
            </a:r>
            <a:r>
              <a:rPr lang="en-US" sz="2100" dirty="0"/>
              <a:t>in depression).</a:t>
            </a:r>
            <a:endParaRPr lang="he-IL" sz="2100" dirty="0"/>
          </a:p>
        </p:txBody>
      </p:sp>
      <p:sp>
        <p:nvSpPr>
          <p:cNvPr id="11" name="Rectangle 10"/>
          <p:cNvSpPr/>
          <p:nvPr/>
        </p:nvSpPr>
        <p:spPr>
          <a:xfrm>
            <a:off x="558906" y="4672339"/>
            <a:ext cx="11065164" cy="181695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2762250" y="1514475"/>
            <a:ext cx="1428750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Rectangle 11"/>
          <p:cNvSpPr/>
          <p:nvPr/>
        </p:nvSpPr>
        <p:spPr>
          <a:xfrm>
            <a:off x="4177456" y="1514475"/>
            <a:ext cx="1428750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Rectangle 14"/>
          <p:cNvSpPr/>
          <p:nvPr/>
        </p:nvSpPr>
        <p:spPr>
          <a:xfrm>
            <a:off x="4177456" y="2466976"/>
            <a:ext cx="1428750" cy="196041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10962499" y="3893239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39501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EURO-D </a:t>
            </a:r>
            <a:r>
              <a:rPr lang="en-US" b="1" i="1" dirty="0"/>
              <a:t>(panel)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560504"/>
            <a:ext cx="12192000" cy="29749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20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373090" y="1026895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-0.077***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-0.141***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-0.067***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0.192***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0.083***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0.064***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09138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lagged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0" y="1042891"/>
            <a:ext cx="1219200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ratio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6471519" y="10500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-0.020*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-0.239***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-0.005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0.215***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0.130***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0.051***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0.096***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7587" y="4814728"/>
            <a:ext cx="10687665" cy="15302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Economic </a:t>
            </a:r>
            <a:r>
              <a:rPr lang="en-US" sz="2100" dirty="0"/>
              <a:t>resources and good health </a:t>
            </a:r>
            <a:r>
              <a:rPr lang="en-US" sz="2100" u="sng" dirty="0"/>
              <a:t>at the initial point</a:t>
            </a:r>
            <a:r>
              <a:rPr lang="en-US" sz="2100" dirty="0"/>
              <a:t> are positively associated with relative </a:t>
            </a:r>
            <a:r>
              <a:rPr lang="en-US" sz="2100" dirty="0">
                <a:solidFill>
                  <a:srgbClr val="FF0000"/>
                </a:solidFill>
              </a:rPr>
              <a:t>increase in well-being </a:t>
            </a:r>
            <a:r>
              <a:rPr lang="en-US" sz="2100" dirty="0"/>
              <a:t>over time. </a:t>
            </a:r>
            <a:endParaRPr lang="en-US" sz="2100" dirty="0" smtClean="0"/>
          </a:p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Likewise</a:t>
            </a:r>
            <a:r>
              <a:rPr lang="en-US" sz="2100" dirty="0"/>
              <a:t>, people who </a:t>
            </a:r>
            <a:r>
              <a:rPr lang="en-US" sz="2100" u="sng" dirty="0" smtClean="0"/>
              <a:t>experienced a relative increase</a:t>
            </a:r>
            <a:r>
              <a:rPr lang="en-US" sz="2100" dirty="0" smtClean="0"/>
              <a:t> in </a:t>
            </a:r>
            <a:r>
              <a:rPr lang="en-US" sz="2100" dirty="0"/>
              <a:t>wealth and improvement in physical health are more likely to </a:t>
            </a:r>
            <a:r>
              <a:rPr lang="en-US" sz="2100" dirty="0" smtClean="0"/>
              <a:t>experience </a:t>
            </a:r>
            <a:r>
              <a:rPr lang="en-US" sz="2100" dirty="0"/>
              <a:t>a relative increase in the </a:t>
            </a:r>
            <a:r>
              <a:rPr lang="en-US" sz="2100" dirty="0" smtClean="0"/>
              <a:t>indicator </a:t>
            </a:r>
            <a:r>
              <a:rPr lang="en-US" sz="2100" dirty="0"/>
              <a:t>of well-being (i.e</a:t>
            </a:r>
            <a:r>
              <a:rPr lang="en-US" sz="2100" dirty="0" smtClean="0"/>
              <a:t>., decrease </a:t>
            </a:r>
            <a:r>
              <a:rPr lang="en-US" sz="2100" dirty="0"/>
              <a:t>in depression).</a:t>
            </a:r>
            <a:endParaRPr lang="he-IL" sz="2100" dirty="0"/>
          </a:p>
        </p:txBody>
      </p:sp>
      <p:sp>
        <p:nvSpPr>
          <p:cNvPr id="11" name="Rectangle 10"/>
          <p:cNvSpPr/>
          <p:nvPr/>
        </p:nvSpPr>
        <p:spPr>
          <a:xfrm>
            <a:off x="558906" y="4672339"/>
            <a:ext cx="11065164" cy="181695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2762250" y="1514475"/>
            <a:ext cx="1428750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Rectangle 11"/>
          <p:cNvSpPr/>
          <p:nvPr/>
        </p:nvSpPr>
        <p:spPr>
          <a:xfrm>
            <a:off x="4177456" y="1514475"/>
            <a:ext cx="1428750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Rectangle 12"/>
          <p:cNvSpPr/>
          <p:nvPr/>
        </p:nvSpPr>
        <p:spPr>
          <a:xfrm>
            <a:off x="7866930" y="1563685"/>
            <a:ext cx="1428750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9333780" y="1563685"/>
            <a:ext cx="1357311" cy="9239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Rectangle 14"/>
          <p:cNvSpPr/>
          <p:nvPr/>
        </p:nvSpPr>
        <p:spPr>
          <a:xfrm>
            <a:off x="4177456" y="2466976"/>
            <a:ext cx="1428750" cy="1960414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Rectangle 15"/>
          <p:cNvSpPr/>
          <p:nvPr/>
        </p:nvSpPr>
        <p:spPr>
          <a:xfrm>
            <a:off x="9295679" y="2511199"/>
            <a:ext cx="1395411" cy="199172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10962499" y="3893239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176765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Results – CASP </a:t>
            </a:r>
            <a:r>
              <a:rPr lang="en-US" b="1" i="1" dirty="0"/>
              <a:t>(panel)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560504"/>
            <a:ext cx="12192000" cy="29749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21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650617"/>
              </p:ext>
            </p:extLst>
          </p:nvPr>
        </p:nvGraphicFramePr>
        <p:xfrm>
          <a:off x="1373090" y="1026895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0.289***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0.459***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0.100***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0.219***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-0.534***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-0.199***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-0.147***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-0.269***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42891"/>
            <a:ext cx="109138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lagged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972800" y="1042891"/>
            <a:ext cx="1219200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Panel, ratio</a:t>
            </a:r>
            <a:endParaRPr lang="he-IL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85058"/>
              </p:ext>
            </p:extLst>
          </p:nvPr>
        </p:nvGraphicFramePr>
        <p:xfrm>
          <a:off x="6471519" y="1050063"/>
          <a:ext cx="4219572" cy="3400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06524">
                  <a:extLst>
                    <a:ext uri="{9D8B030D-6E8A-4147-A177-3AD203B41FA5}">
                      <a16:colId xmlns:a16="http://schemas.microsoft.com/office/drawing/2014/main" val="1306642459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1843392005"/>
                    </a:ext>
                  </a:extLst>
                </a:gridCol>
                <a:gridCol w="1406524">
                  <a:extLst>
                    <a:ext uri="{9D8B030D-6E8A-4147-A177-3AD203B41FA5}">
                      <a16:colId xmlns:a16="http://schemas.microsoft.com/office/drawing/2014/main" val="2361978647"/>
                    </a:ext>
                  </a:extLst>
                </a:gridCol>
              </a:tblGrid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2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Model 1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26578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0.071***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0.113***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Wealth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48622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0.002***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0.002***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Income (ln)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94416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-0.036***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Self reported</a:t>
                      </a:r>
                      <a:r>
                        <a:rPr lang="en-US" baseline="0" dirty="0" smtClean="0">
                          <a:latin typeface="+mn-lt"/>
                        </a:rPr>
                        <a:t> Health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59327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-0.012***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Chronic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10339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-0.012***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450747"/>
                  </a:ext>
                </a:extLst>
              </a:tr>
              <a:tr h="460069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+mn-lt"/>
                        </a:rPr>
                        <a:t>-0.015***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>
                          <a:latin typeface="+mn-lt"/>
                        </a:rPr>
                        <a:t>IADL</a:t>
                      </a:r>
                      <a:endParaRPr lang="he-IL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31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7587" y="4814728"/>
            <a:ext cx="10687665" cy="15302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Economic </a:t>
            </a:r>
            <a:r>
              <a:rPr lang="en-US" sz="2100" dirty="0"/>
              <a:t>resources and good health </a:t>
            </a:r>
            <a:r>
              <a:rPr lang="en-US" sz="2100" u="sng" dirty="0"/>
              <a:t>at the initial point</a:t>
            </a:r>
            <a:r>
              <a:rPr lang="en-US" sz="2100" dirty="0"/>
              <a:t> are positively associated with relative </a:t>
            </a:r>
            <a:r>
              <a:rPr lang="en-US" sz="2100" dirty="0">
                <a:solidFill>
                  <a:srgbClr val="FF0000"/>
                </a:solidFill>
              </a:rPr>
              <a:t>increase in well-being </a:t>
            </a:r>
            <a:r>
              <a:rPr lang="en-US" sz="2100" dirty="0"/>
              <a:t>over time. </a:t>
            </a:r>
            <a:endParaRPr lang="en-US" sz="2100" dirty="0" smtClean="0"/>
          </a:p>
          <a:p>
            <a:pPr marL="342900" indent="-342900"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100" dirty="0" smtClean="0"/>
              <a:t>Likewise</a:t>
            </a:r>
            <a:r>
              <a:rPr lang="en-US" sz="2100" dirty="0"/>
              <a:t>, people who </a:t>
            </a:r>
            <a:r>
              <a:rPr lang="en-US" sz="2100" u="sng" dirty="0"/>
              <a:t>experienced a relative increase</a:t>
            </a:r>
            <a:r>
              <a:rPr lang="en-US" sz="2100" dirty="0"/>
              <a:t> in wealth and improvement in physical health are more likely to experience a relative increase in the </a:t>
            </a:r>
            <a:r>
              <a:rPr lang="en-US" sz="2100" dirty="0" smtClean="0"/>
              <a:t>indicator </a:t>
            </a:r>
            <a:r>
              <a:rPr lang="en-US" sz="2100" dirty="0"/>
              <a:t>of well-being (i.e., improvement in </a:t>
            </a:r>
            <a:r>
              <a:rPr lang="en-US" sz="2100" dirty="0" smtClean="0"/>
              <a:t>subjective well-being).</a:t>
            </a:r>
            <a:endParaRPr lang="he-IL" sz="2100" dirty="0"/>
          </a:p>
        </p:txBody>
      </p:sp>
      <p:sp>
        <p:nvSpPr>
          <p:cNvPr id="11" name="Rectangle 10"/>
          <p:cNvSpPr/>
          <p:nvPr/>
        </p:nvSpPr>
        <p:spPr>
          <a:xfrm>
            <a:off x="558906" y="4672339"/>
            <a:ext cx="11065164" cy="181695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0962499" y="3893239"/>
            <a:ext cx="1214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 smtClean="0"/>
              <a:t>Contol</a:t>
            </a:r>
            <a:r>
              <a:rPr lang="en-US" sz="1000" dirty="0" smtClean="0"/>
              <a:t> for socio-demographic variables &amp; country fixed effects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4954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What is known so far…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82069" y="1883489"/>
            <a:ext cx="11427862" cy="355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0" fontAlgn="base" latinLnBrk="0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Wealth is positively linked to </a:t>
            </a:r>
            <a:r>
              <a:rPr kumimoji="0" lang="en-US" altLang="en-US" sz="29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physical health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(better access, longer life).</a:t>
            </a:r>
          </a:p>
          <a:p>
            <a:pPr marL="514350" marR="0" lvl="0" indent="-514350" algn="just" defTabSz="914400" rtl="0" eaLnBrk="0" fontAlgn="base" latinLnBrk="0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Wealth is positively linked to </a:t>
            </a:r>
            <a:r>
              <a:rPr kumimoji="0" lang="en-US" altLang="en-US" sz="29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psychological well-being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(less depression, higher CASP).</a:t>
            </a:r>
          </a:p>
          <a:p>
            <a:pPr marL="514350" marR="0" lvl="0" indent="-514350" algn="just" defTabSz="914400" rtl="0" eaLnBrk="0" fontAlgn="base" latinLnBrk="0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Wealth is a </a:t>
            </a:r>
            <a:r>
              <a:rPr kumimoji="0" lang="en-US" altLang="en-US" sz="29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stronger predictor than income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especially among older adults.</a:t>
            </a:r>
          </a:p>
          <a:p>
            <a:pPr marL="514350" marR="0" lvl="0" indent="-514350" algn="just" defTabSz="914400" rtl="0" eaLnBrk="0" fontAlgn="base" latinLnBrk="0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Effects are consistent across </a:t>
            </a:r>
            <a:r>
              <a:rPr kumimoji="0" lang="en-US" altLang="en-US" sz="29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many countries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and age 50+.</a:t>
            </a:r>
          </a:p>
        </p:txBody>
      </p:sp>
    </p:spTree>
    <p:extLst>
      <p:ext uri="{BB962C8B-B14F-4D97-AF65-F5344CB8AC3E}">
        <p14:creationId xmlns:p14="http://schemas.microsoft.com/office/powerpoint/2010/main" val="14046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Conclusions / main points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22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32763" y="1371451"/>
            <a:ext cx="10795819" cy="43348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/>
              <a:t>Wealth is a strong predictor of well-being.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/>
              <a:t>Health mediates the wealth-well-being link.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/>
              <a:t>Improvements in wealth/health </a:t>
            </a:r>
            <a:r>
              <a:rPr lang="en-US" altLang="en-US" sz="3200" dirty="0"/>
              <a:t>→</a:t>
            </a:r>
            <a:r>
              <a:rPr lang="en-US" sz="3200" dirty="0" smtClean="0"/>
              <a:t> better outcomes over time.</a:t>
            </a:r>
          </a:p>
          <a:p>
            <a:pPr marL="457200" indent="-457200"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/>
              <a:t>Cross-country context shapes these relationships.</a:t>
            </a:r>
          </a:p>
          <a:p>
            <a:pPr algn="just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</a:pPr>
            <a:endParaRPr lang="he-IL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943897" y="5296150"/>
            <a:ext cx="103828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dirty="0" smtClean="0"/>
              <a:t>Economic security is a cornerstone for healthier and happier aging.</a:t>
            </a:r>
            <a:endParaRPr lang="he-IL" sz="2800" dirty="0"/>
          </a:p>
        </p:txBody>
      </p:sp>
      <p:sp>
        <p:nvSpPr>
          <p:cNvPr id="8" name="Rectangle 7"/>
          <p:cNvSpPr/>
          <p:nvPr/>
        </p:nvSpPr>
        <p:spPr>
          <a:xfrm>
            <a:off x="1130710" y="5201265"/>
            <a:ext cx="9920748" cy="79641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601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57081"/>
            <a:ext cx="12192000" cy="2573518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solidFill>
                  <a:schemeClr val="bg1"/>
                </a:solidFill>
                <a:latin typeface="Calibri" panose="020F0502020204030204" pitchFamily="34" charset="0"/>
                <a:cs typeface="David" panose="020E0502060401010101" pitchFamily="34" charset="-79"/>
              </a:rPr>
              <a:t>Thank you</a:t>
            </a:r>
            <a:endParaRPr lang="he-IL" sz="9600" b="1" dirty="0">
              <a:solidFill>
                <a:schemeClr val="bg1"/>
              </a:solidFill>
              <a:latin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1197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What is Still </a:t>
            </a:r>
            <a:r>
              <a:rPr lang="en-US" b="1" i="1" dirty="0" smtClean="0">
                <a:latin typeface="Calibri" panose="020F0502020204030204" pitchFamily="34" charset="0"/>
              </a:rPr>
              <a:t>Not known</a:t>
            </a:r>
            <a:endParaRPr lang="he-IL" b="1" i="1" dirty="0"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3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996" y="1458689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6723" y="1751076"/>
            <a:ext cx="11298554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The role of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health as a mediator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between wealth and psychological well-being.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How these relationships </a:t>
            </a: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change over time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(most studies cross-sectional).</a:t>
            </a:r>
          </a:p>
          <a:p>
            <a:pPr marL="457200" indent="-457200" algn="just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altLang="en-US" sz="2600" dirty="0"/>
              <a:t>The </a:t>
            </a:r>
            <a:r>
              <a:rPr lang="en-US" altLang="en-US" sz="2600" b="1" dirty="0">
                <a:solidFill>
                  <a:schemeClr val="accent2">
                    <a:lumMod val="75000"/>
                  </a:schemeClr>
                </a:solidFill>
              </a:rPr>
              <a:t>causal pathways</a:t>
            </a:r>
            <a:r>
              <a:rPr lang="en-US" altLang="en-US" sz="26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altLang="en-US" sz="2600" dirty="0"/>
              <a:t>does wealth improve health → well-being, or vice versa?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Cross-country differences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and contextual factors remain underexplored.</a:t>
            </a:r>
          </a:p>
        </p:txBody>
      </p:sp>
    </p:spTree>
    <p:extLst>
      <p:ext uri="{BB962C8B-B14F-4D97-AF65-F5344CB8AC3E}">
        <p14:creationId xmlns:p14="http://schemas.microsoft.com/office/powerpoint/2010/main" val="219774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Our contribution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4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544" y="1526598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46134" y="1426111"/>
            <a:ext cx="10699732" cy="4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Examine the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dynamic relationship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between wealth, health, and psychological well-being (CASP, EURO-D).</a:t>
            </a:r>
          </a:p>
          <a:p>
            <a:pPr marL="457200" marR="0" lvl="0" indent="-45720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Assess the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mediating role of physical health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between wealth and well-being.</a:t>
            </a:r>
          </a:p>
          <a:p>
            <a:pPr marL="457200" marR="0" lvl="0" indent="-45720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Move </a:t>
            </a:r>
            <a:r>
              <a:rPr kumimoji="0" lang="en-US" alt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beyond cross-sectional studies →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analyze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changes over time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with panel data.</a:t>
            </a:r>
          </a:p>
          <a:p>
            <a:pPr marL="457200" marR="0" lvl="0" indent="-45720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Explore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cross-country differences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and contextual variations among European older adults.</a:t>
            </a:r>
          </a:p>
        </p:txBody>
      </p:sp>
    </p:spTree>
    <p:extLst>
      <p:ext uri="{BB962C8B-B14F-4D97-AF65-F5344CB8AC3E}">
        <p14:creationId xmlns:p14="http://schemas.microsoft.com/office/powerpoint/2010/main" val="6918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Indicators of Psychological Well-being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5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10095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97149" y="1285530"/>
            <a:ext cx="916866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EURO-D (Depression)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12-item scale of depressive symptoms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Scores ≥4 suggest possible clinical depression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Validated, cross-culturally equivalent in Europe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CASP (Subjective Well-being)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Captures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Control, Autonomy, Self-realization, Pleasure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Scores range 12–48 → higher = greater well-being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Reflects both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hedonic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(pleasure) and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purpose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aspects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9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2113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David" panose="020E0502060401010101" pitchFamily="34" charset="-79"/>
              </a:rPr>
              <a:t>Database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255" y="1385719"/>
            <a:ext cx="10692601" cy="472875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Survey of Health, Ageing and Retirement in Europe (SHARE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sz="1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Research </a:t>
            </a:r>
            <a:r>
              <a:rPr lang="en-US" b="1" dirty="0"/>
              <a:t>population:</a:t>
            </a:r>
            <a:r>
              <a:rPr lang="en-US" dirty="0"/>
              <a:t> </a:t>
            </a:r>
            <a:r>
              <a:rPr lang="en-US" dirty="0" smtClean="0"/>
              <a:t>persons </a:t>
            </a:r>
            <a:r>
              <a:rPr lang="en-US" dirty="0"/>
              <a:t>aged </a:t>
            </a:r>
            <a:r>
              <a:rPr lang="en-US" dirty="0" smtClean="0"/>
              <a:t>50+.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sz="1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Multidisciplinary </a:t>
            </a:r>
            <a:r>
              <a:rPr lang="en-US" dirty="0"/>
              <a:t>and multidimensional information: </a:t>
            </a:r>
            <a:endParaRPr lang="en-US" dirty="0" smtClean="0"/>
          </a:p>
          <a:p>
            <a:pPr marL="0" indent="0" algn="just">
              <a:lnSpc>
                <a:spcPct val="11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demography</a:t>
            </a:r>
            <a:r>
              <a:rPr lang="en-US" dirty="0"/>
              <a:t>, health </a:t>
            </a:r>
            <a:r>
              <a:rPr lang="en-US" dirty="0" smtClean="0"/>
              <a:t>(mental health, state </a:t>
            </a:r>
            <a:r>
              <a:rPr lang="en-US" dirty="0"/>
              <a:t>of </a:t>
            </a:r>
            <a:r>
              <a:rPr lang="en-US" dirty="0" smtClean="0"/>
              <a:t>health), </a:t>
            </a:r>
            <a:r>
              <a:rPr lang="en-US" dirty="0"/>
              <a:t>income and </a:t>
            </a:r>
            <a:r>
              <a:rPr lang="en-US" dirty="0" smtClean="0"/>
              <a:t>	wealth</a:t>
            </a:r>
            <a:r>
              <a:rPr lang="en-US" dirty="0"/>
              <a:t>, social support, expenditure, property ownership, and </a:t>
            </a:r>
            <a:r>
              <a:rPr lang="en-US" dirty="0" smtClean="0"/>
              <a:t>	attitudes </a:t>
            </a:r>
            <a:r>
              <a:rPr lang="en-US" dirty="0"/>
              <a:t>toward various areas of life</a:t>
            </a:r>
            <a:r>
              <a:rPr lang="en-US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sz="14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CA" dirty="0" smtClean="0"/>
              <a:t>individuals from 18 </a:t>
            </a:r>
            <a:r>
              <a:rPr lang="en-CA" dirty="0"/>
              <a:t>European countries and Israel. </a:t>
            </a: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endParaRPr lang="en-US" dirty="0"/>
          </a:p>
          <a:p>
            <a:pPr algn="just">
              <a:lnSpc>
                <a:spcPct val="110000"/>
              </a:lnSpc>
            </a:pPr>
            <a:endParaRPr lang="he-IL" dirty="0"/>
          </a:p>
          <a:p>
            <a:pPr algn="r" rtl="1"/>
            <a:endParaRPr lang="he-IL" dirty="0" smtClean="0"/>
          </a:p>
          <a:p>
            <a:pPr algn="r" rtl="1"/>
            <a:endParaRPr lang="he-IL" dirty="0" smtClean="0"/>
          </a:p>
          <a:p>
            <a:pPr algn="r" rtl="1"/>
            <a:endParaRPr lang="he-IL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6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993" y="2116448"/>
            <a:ext cx="3173483" cy="12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4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10"/>
          <p:cNvSpPr txBox="1">
            <a:spLocks noChangeArrowheads="1"/>
          </p:cNvSpPr>
          <p:nvPr/>
        </p:nvSpPr>
        <p:spPr bwMode="auto">
          <a:xfrm>
            <a:off x="2293938" y="4264025"/>
            <a:ext cx="3492500" cy="1746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de-DE" sz="2400" b="1" dirty="0">
                <a:latin typeface="Calibri" pitchFamily="34" charset="0"/>
              </a:rPr>
              <a:t>Social</a:t>
            </a:r>
          </a:p>
          <a:p>
            <a:pPr algn="l" rtl="0"/>
            <a:r>
              <a:rPr lang="de-DE" sz="2000" dirty="0">
                <a:latin typeface="Calibri" pitchFamily="34" charset="0"/>
              </a:rPr>
              <a:t>Living arrangements, partnership, family, social networks, social support </a:t>
            </a:r>
          </a:p>
          <a:p>
            <a:pPr algn="l" rtl="0"/>
            <a:endParaRPr lang="de-DE" sz="2000" dirty="0">
              <a:latin typeface="Calibri" pitchFamily="34" charset="0"/>
            </a:endParaRPr>
          </a:p>
        </p:txBody>
      </p:sp>
      <p:sp>
        <p:nvSpPr>
          <p:cNvPr id="16388" name="Text Box 11"/>
          <p:cNvSpPr txBox="1">
            <a:spLocks noChangeArrowheads="1"/>
          </p:cNvSpPr>
          <p:nvPr/>
        </p:nvSpPr>
        <p:spPr bwMode="auto">
          <a:xfrm>
            <a:off x="7426450" y="4264025"/>
            <a:ext cx="3494087" cy="1746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de-DE" sz="2400" b="1" dirty="0">
                <a:latin typeface="Calibri" pitchFamily="34" charset="0"/>
              </a:rPr>
              <a:t>Health</a:t>
            </a:r>
          </a:p>
          <a:p>
            <a:pPr algn="l" rtl="0"/>
            <a:r>
              <a:rPr lang="de-DE" sz="2000" dirty="0">
                <a:latin typeface="Calibri" pitchFamily="34" charset="0"/>
              </a:rPr>
              <a:t>Physical and mental,</a:t>
            </a:r>
          </a:p>
          <a:p>
            <a:pPr algn="l" rtl="0"/>
            <a:r>
              <a:rPr lang="de-DE" sz="2000" dirty="0">
                <a:latin typeface="Calibri" pitchFamily="34" charset="0"/>
              </a:rPr>
              <a:t>health care, disability, morbidity, mortality  </a:t>
            </a:r>
          </a:p>
        </p:txBody>
      </p:sp>
      <p:sp>
        <p:nvSpPr>
          <p:cNvPr id="16389" name="Text Box 12"/>
          <p:cNvSpPr txBox="1">
            <a:spLocks noChangeArrowheads="1"/>
          </p:cNvSpPr>
          <p:nvPr/>
        </p:nvSpPr>
        <p:spPr bwMode="auto">
          <a:xfrm>
            <a:off x="2268539" y="1466851"/>
            <a:ext cx="7623175" cy="841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/>
            <a:r>
              <a:rPr lang="de-DE" sz="2400" b="1" dirty="0">
                <a:latin typeface="Calibri" pitchFamily="34" charset="0"/>
              </a:rPr>
              <a:t>Economic</a:t>
            </a:r>
          </a:p>
          <a:p>
            <a:pPr algn="ctr" rtl="0"/>
            <a:r>
              <a:rPr lang="de-DE" sz="2000" dirty="0">
                <a:latin typeface="Calibri" pitchFamily="34" charset="0"/>
              </a:rPr>
              <a:t>Income security, </a:t>
            </a:r>
            <a:r>
              <a:rPr lang="de-DE" sz="2000" dirty="0" smtClean="0">
                <a:latin typeface="Calibri" pitchFamily="34" charset="0"/>
              </a:rPr>
              <a:t>wealth</a:t>
            </a:r>
            <a:r>
              <a:rPr lang="de-DE" sz="2000" dirty="0">
                <a:latin typeface="Calibri" pitchFamily="34" charset="0"/>
              </a:rPr>
              <a:t>, education</a:t>
            </a:r>
          </a:p>
        </p:txBody>
      </p:sp>
      <p:sp>
        <p:nvSpPr>
          <p:cNvPr id="16390" name="AutoShape 13"/>
          <p:cNvSpPr>
            <a:spLocks noChangeArrowheads="1"/>
          </p:cNvSpPr>
          <p:nvPr/>
        </p:nvSpPr>
        <p:spPr bwMode="auto">
          <a:xfrm>
            <a:off x="4913314" y="2232025"/>
            <a:ext cx="2446337" cy="2444750"/>
          </a:xfrm>
          <a:prstGeom prst="flowChartExtra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l" rtl="0"/>
            <a:endParaRPr lang="de-DE">
              <a:latin typeface="Calibri" pitchFamily="34" charset="0"/>
            </a:endParaRPr>
          </a:p>
        </p:txBody>
      </p:sp>
      <p:sp>
        <p:nvSpPr>
          <p:cNvPr id="16391" name="Line 14"/>
          <p:cNvSpPr>
            <a:spLocks noChangeShapeType="1"/>
          </p:cNvSpPr>
          <p:nvPr/>
        </p:nvSpPr>
        <p:spPr bwMode="auto">
          <a:xfrm flipH="1">
            <a:off x="4913314" y="2581276"/>
            <a:ext cx="657225" cy="1285875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2" name="Line 15"/>
          <p:cNvSpPr>
            <a:spLocks noChangeShapeType="1"/>
          </p:cNvSpPr>
          <p:nvPr/>
        </p:nvSpPr>
        <p:spPr bwMode="auto">
          <a:xfrm>
            <a:off x="6835776" y="2755900"/>
            <a:ext cx="650875" cy="124460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3" name="Line 16"/>
          <p:cNvSpPr>
            <a:spLocks noChangeShapeType="1"/>
          </p:cNvSpPr>
          <p:nvPr/>
        </p:nvSpPr>
        <p:spPr bwMode="auto">
          <a:xfrm flipV="1">
            <a:off x="4738688" y="2581276"/>
            <a:ext cx="633412" cy="1266825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4" name="Line 17"/>
          <p:cNvSpPr>
            <a:spLocks noChangeShapeType="1"/>
          </p:cNvSpPr>
          <p:nvPr/>
        </p:nvSpPr>
        <p:spPr bwMode="auto">
          <a:xfrm flipH="1">
            <a:off x="5889625" y="4979989"/>
            <a:ext cx="520700" cy="1587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5" name="Line 18"/>
          <p:cNvSpPr>
            <a:spLocks noChangeShapeType="1"/>
          </p:cNvSpPr>
          <p:nvPr/>
        </p:nvSpPr>
        <p:spPr bwMode="auto">
          <a:xfrm flipH="1" flipV="1">
            <a:off x="6927851" y="2641601"/>
            <a:ext cx="684213" cy="1260475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6" name="Line 19"/>
          <p:cNvSpPr>
            <a:spLocks noChangeShapeType="1"/>
          </p:cNvSpPr>
          <p:nvPr/>
        </p:nvSpPr>
        <p:spPr bwMode="auto">
          <a:xfrm>
            <a:off x="5881689" y="5148264"/>
            <a:ext cx="523875" cy="1587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 rtl="0"/>
            <a:endParaRPr lang="he-IL"/>
          </a:p>
        </p:txBody>
      </p:sp>
      <p:sp>
        <p:nvSpPr>
          <p:cNvPr id="16397" name="AutoShape 20"/>
          <p:cNvSpPr>
            <a:spLocks noChangeArrowheads="1"/>
          </p:cNvSpPr>
          <p:nvPr/>
        </p:nvSpPr>
        <p:spPr bwMode="auto">
          <a:xfrm>
            <a:off x="6061076" y="3565526"/>
            <a:ext cx="176213" cy="523875"/>
          </a:xfrm>
          <a:prstGeom prst="downArrow">
            <a:avLst>
              <a:gd name="adj1" fmla="val 50000"/>
              <a:gd name="adj2" fmla="val 74324"/>
            </a:avLst>
          </a:prstGeom>
          <a:solidFill>
            <a:srgbClr val="FFFFFF"/>
          </a:solidFill>
          <a:ln w="25400">
            <a:solidFill>
              <a:srgbClr val="FF6600"/>
            </a:solidFill>
            <a:miter lim="800000"/>
            <a:headEnd/>
            <a:tailEnd/>
          </a:ln>
        </p:spPr>
        <p:txBody>
          <a:bodyPr vert="eaVert"/>
          <a:lstStyle/>
          <a:p>
            <a:pPr algn="l" rtl="0"/>
            <a:endParaRPr lang="de-DE">
              <a:latin typeface="Calibri" pitchFamily="34" charset="0"/>
            </a:endParaRPr>
          </a:p>
        </p:txBody>
      </p:sp>
      <p:sp>
        <p:nvSpPr>
          <p:cNvPr id="16398" name="Text Box 21"/>
          <p:cNvSpPr txBox="1">
            <a:spLocks noChangeArrowheads="1"/>
          </p:cNvSpPr>
          <p:nvPr/>
        </p:nvSpPr>
        <p:spPr bwMode="auto">
          <a:xfrm>
            <a:off x="5599113" y="3200401"/>
            <a:ext cx="1060450" cy="5238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de-DE">
                <a:solidFill>
                  <a:srgbClr val="FF6600"/>
                </a:solidFill>
                <a:latin typeface="Calibri" pitchFamily="34" charset="0"/>
              </a:rPr>
              <a:t>dynamic</a:t>
            </a:r>
            <a:endParaRPr lang="de-DE">
              <a:latin typeface="Calibri" pitchFamily="34" charset="0"/>
            </a:endParaRPr>
          </a:p>
        </p:txBody>
      </p:sp>
      <p:sp>
        <p:nvSpPr>
          <p:cNvPr id="16399" name="Text Box 22"/>
          <p:cNvSpPr txBox="1">
            <a:spLocks noChangeArrowheads="1"/>
          </p:cNvSpPr>
          <p:nvPr/>
        </p:nvSpPr>
        <p:spPr bwMode="auto">
          <a:xfrm>
            <a:off x="5573714" y="4084638"/>
            <a:ext cx="1570037" cy="5270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de-DE">
                <a:solidFill>
                  <a:srgbClr val="FF6600"/>
                </a:solidFill>
                <a:latin typeface="Calibri" pitchFamily="34" charset="0"/>
              </a:rPr>
              <a:t>longitudinal</a:t>
            </a:r>
            <a:endParaRPr lang="de-DE">
              <a:latin typeface="Calibri" pitchFamily="34" charset="0"/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1938338" y="1455192"/>
            <a:ext cx="8304212" cy="4710113"/>
          </a:xfrm>
          <a:prstGeom prst="roundRect">
            <a:avLst/>
          </a:prstGeom>
          <a:noFill/>
          <a:ln w="3492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de-DE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5224464" y="1020763"/>
            <a:ext cx="1584325" cy="3619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r>
              <a:rPr lang="de-DE" sz="2400" dirty="0" err="1">
                <a:solidFill>
                  <a:srgbClr val="FF6600"/>
                </a:solidFill>
                <a:latin typeface="Calibri" pitchFamily="34" charset="0"/>
                <a:cs typeface="Calibri" pitchFamily="34" charset="0"/>
              </a:rPr>
              <a:t>Context</a:t>
            </a:r>
            <a:endParaRPr lang="de-DE" sz="2400" dirty="0">
              <a:solidFill>
                <a:srgbClr val="FF66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-16643"/>
            <a:ext cx="12192000" cy="972319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0112" y="197654"/>
            <a:ext cx="1143435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3200" b="1" dirty="0">
                <a:solidFill>
                  <a:schemeClr val="bg1"/>
                </a:solidFill>
              </a:rPr>
              <a:t>The Survey of Health, Ageing and Retirement in Europe (SHARE) </a:t>
            </a:r>
          </a:p>
          <a:p>
            <a:pPr algn="ctr" rtl="1"/>
            <a:endParaRPr lang="he-IL" sz="3200" b="1" dirty="0">
              <a:solidFill>
                <a:schemeClr val="bg1"/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7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1143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7748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Methods</a:t>
            </a:r>
            <a:endParaRPr lang="he-IL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4314"/>
            <a:ext cx="12192000" cy="413686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8</a:t>
            </a:r>
            <a:endParaRPr lang="he-IL" b="1" dirty="0">
              <a:solidFill>
                <a:schemeClr val="bg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418" y="1440873"/>
            <a:ext cx="110651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2064" y="1754909"/>
            <a:ext cx="10206681" cy="30675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">
              <a:lnSpc>
                <a:spcPts val="42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The </a:t>
            </a:r>
            <a:r>
              <a:rPr lang="en-US" sz="3200" dirty="0"/>
              <a:t>SHARE panel data allowed analysis of relationships between wealth, health, and </a:t>
            </a:r>
            <a:r>
              <a:rPr lang="en-US" sz="3200" dirty="0" smtClean="0"/>
              <a:t>the </a:t>
            </a:r>
            <a:r>
              <a:rPr lang="en-US" sz="3200" b="1" dirty="0" smtClean="0">
                <a:solidFill>
                  <a:schemeClr val="accent5"/>
                </a:solidFill>
              </a:rPr>
              <a:t>two </a:t>
            </a:r>
            <a:r>
              <a:rPr lang="en-US" sz="3200" b="1" dirty="0">
                <a:solidFill>
                  <a:schemeClr val="accent5"/>
                </a:solidFill>
              </a:rPr>
              <a:t>well-being indicators </a:t>
            </a:r>
            <a:r>
              <a:rPr lang="en-US" sz="3200" dirty="0"/>
              <a:t>at </a:t>
            </a:r>
            <a:r>
              <a:rPr lang="en-US" sz="3200" b="1" dirty="0">
                <a:solidFill>
                  <a:schemeClr val="accent5"/>
                </a:solidFill>
              </a:rPr>
              <a:t>two time points </a:t>
            </a:r>
            <a:r>
              <a:rPr lang="en-US" sz="3200" dirty="0"/>
              <a:t>and </a:t>
            </a:r>
            <a:r>
              <a:rPr lang="en-US" sz="3200" u="sng" dirty="0">
                <a:solidFill>
                  <a:srgbClr val="FF0000"/>
                </a:solidFill>
              </a:rPr>
              <a:t>across nine years</a:t>
            </a:r>
            <a:r>
              <a:rPr lang="en-US" sz="3200" dirty="0" smtClean="0"/>
              <a:t>.</a:t>
            </a:r>
          </a:p>
          <a:p>
            <a:pPr marL="457200" indent="-457200" algn="just">
              <a:lnSpc>
                <a:spcPts val="2200"/>
              </a:lnSpc>
              <a:buFont typeface="Wingdings" panose="05000000000000000000" pitchFamily="2" charset="2"/>
              <a:buChar char="§"/>
            </a:pPr>
            <a:endParaRPr lang="en-US" sz="800" dirty="0" smtClean="0"/>
          </a:p>
          <a:p>
            <a:pPr marL="457200" indent="-457200" algn="just">
              <a:lnSpc>
                <a:spcPts val="42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Fixed </a:t>
            </a:r>
            <a:r>
              <a:rPr lang="en-US" sz="3200" dirty="0"/>
              <a:t>effects regressions were used to predict psychological well-being based on wealth and health.</a:t>
            </a:r>
          </a:p>
        </p:txBody>
      </p:sp>
    </p:spTree>
    <p:extLst>
      <p:ext uri="{BB962C8B-B14F-4D97-AF65-F5344CB8AC3E}">
        <p14:creationId xmlns:p14="http://schemas.microsoft.com/office/powerpoint/2010/main" val="77034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5878</TotalTime>
  <Words>2005</Words>
  <Application>Microsoft Office PowerPoint</Application>
  <PresentationFormat>Widescreen</PresentationFormat>
  <Paragraphs>452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ＭＳ Ｐゴシック</vt:lpstr>
      <vt:lpstr>Arial</vt:lpstr>
      <vt:lpstr>Calibri</vt:lpstr>
      <vt:lpstr>Calibri Light</vt:lpstr>
      <vt:lpstr>David</vt:lpstr>
      <vt:lpstr>Times New Roman</vt:lpstr>
      <vt:lpstr>Wingdings</vt:lpstr>
      <vt:lpstr>Office Theme</vt:lpstr>
      <vt:lpstr>   Wealth, Health and Psychological Well-being  of Elderly Populations in European Countries ______________________________________   </vt:lpstr>
      <vt:lpstr>What is known so far…</vt:lpstr>
      <vt:lpstr>What is known so far…</vt:lpstr>
      <vt:lpstr>What is Still Not known</vt:lpstr>
      <vt:lpstr>Our contribution</vt:lpstr>
      <vt:lpstr>Indicators of Psychological Well-being</vt:lpstr>
      <vt:lpstr>Database</vt:lpstr>
      <vt:lpstr>PowerPoint Presentation</vt:lpstr>
      <vt:lpstr>Methods</vt:lpstr>
      <vt:lpstr>Methods</vt:lpstr>
      <vt:lpstr>Distribution of EURO-D Scores (0=not depressed, 12=very depressed) (cross analysis)</vt:lpstr>
      <vt:lpstr>Distribution of EURO-D ratio ((T2-T1)/T1) (0=not depressed, 12=very depressed) (panel)</vt:lpstr>
      <vt:lpstr>Distribution of EURO-D ratio ((T2-T1)/T1) (0=not depressed, 12=very depressed) (panel)</vt:lpstr>
      <vt:lpstr>Distribution of CASP Scores (12=low, 48=high subjective well-being) (cross analysis)</vt:lpstr>
      <vt:lpstr>Distribution of CASP ratio ((T2-T1)/T1) (12=low, 48=high subjective well-being) (panel)</vt:lpstr>
      <vt:lpstr>Distribution of CASP ratio ((T2-T1)/T1) (12=low, 48=high subjective well-being) (panel)</vt:lpstr>
      <vt:lpstr>What is Still Not known</vt:lpstr>
      <vt:lpstr>models</vt:lpstr>
      <vt:lpstr>variables</vt:lpstr>
      <vt:lpstr>Results – EURO-D (cross)</vt:lpstr>
      <vt:lpstr>Results – EURO-D (cross)</vt:lpstr>
      <vt:lpstr>Results – EURO-D (cross)</vt:lpstr>
      <vt:lpstr>Results – EURO-D (cross)</vt:lpstr>
      <vt:lpstr>What is Still Not known</vt:lpstr>
      <vt:lpstr>models</vt:lpstr>
      <vt:lpstr>Results – EURO-D (panel)</vt:lpstr>
      <vt:lpstr>Results – EURO-D (panel)</vt:lpstr>
      <vt:lpstr>Results – EURO-D (panel)</vt:lpstr>
      <vt:lpstr>Results – CASP (panel)</vt:lpstr>
      <vt:lpstr>Conclusions / main points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369</cp:revision>
  <dcterms:created xsi:type="dcterms:W3CDTF">2016-11-30T16:06:11Z</dcterms:created>
  <dcterms:modified xsi:type="dcterms:W3CDTF">2025-09-11T09:55:11Z</dcterms:modified>
</cp:coreProperties>
</file>