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9" r:id="rId5"/>
    <p:sldId id="270" r:id="rId6"/>
    <p:sldId id="261" r:id="rId7"/>
    <p:sldId id="271" r:id="rId8"/>
    <p:sldId id="272" r:id="rId9"/>
    <p:sldId id="273" r:id="rId10"/>
    <p:sldId id="274" r:id="rId11"/>
    <p:sldId id="279" r:id="rId12"/>
    <p:sldId id="280" r:id="rId13"/>
    <p:sldId id="282" r:id="rId14"/>
    <p:sldId id="263" r:id="rId15"/>
    <p:sldId id="262" r:id="rId16"/>
    <p:sldId id="275" r:id="rId17"/>
    <p:sldId id="276" r:id="rId18"/>
    <p:sldId id="277" r:id="rId19"/>
    <p:sldId id="278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9FFEA"/>
    <a:srgbClr val="00F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B940-48C7-4A64-92FF-5C9D76D8C4B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2639-AF5B-4DE5-9737-F282DF98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1118-019-0055-0" TargetMode="External"/><Relationship Id="rId2" Type="http://schemas.openxmlformats.org/officeDocument/2006/relationships/hyperlink" Target="https://doi.org/10.1787/6b64d9cf-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8924-A942-41C0-1A95-12D17C5A0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09963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+mn-lt"/>
              </a:rPr>
              <a:t>Income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+mn-lt"/>
              </a:rPr>
              <a:t>Disparities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cs-CZ" b="1" dirty="0" err="1">
                <a:solidFill>
                  <a:schemeClr val="bg1"/>
                </a:solidFill>
                <a:latin typeface="+mn-lt"/>
              </a:rPr>
              <a:t>Disease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+mn-lt"/>
              </a:rPr>
              <a:t>Pairings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 Among Premature Deaths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7E1D4-2B4F-9E03-54DA-961EF6990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9906000" cy="1655762"/>
          </a:xfrm>
        </p:spPr>
        <p:txBody>
          <a:bodyPr/>
          <a:lstStyle/>
          <a:p>
            <a:r>
              <a:rPr lang="cs-CZ" dirty="0"/>
              <a:t>Bety Ukolova, Julien Tomas</a:t>
            </a:r>
          </a:p>
          <a:p>
            <a:r>
              <a:rPr lang="cs-CZ" dirty="0"/>
              <a:t>ukolovae@natur.cuni.cz</a:t>
            </a:r>
            <a:endParaRPr lang="en-US" dirty="0"/>
          </a:p>
        </p:txBody>
      </p:sp>
      <p:pic>
        <p:nvPicPr>
          <p:cNvPr id="5" name="Obrázek 4" descr="Obsah obrázku text, Písmo, Grafi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E6175FD8-3D0B-C876-188F-0CBB25913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678"/>
            <a:ext cx="4011466" cy="11873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109B78-164F-C589-EB83-7691B151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79" y="5838825"/>
            <a:ext cx="1905000" cy="1019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1416F6-8650-0B91-CF69-101B24DE0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78" y="5718292"/>
            <a:ext cx="2730234" cy="10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E22AB-275C-770A-EB10-0F7E448D7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2CA1CF-EF03-DCEC-EE0D-DE891CEB871E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coocurrence</a:t>
            </a:r>
          </a:p>
        </p:txBody>
      </p:sp>
      <p:pic>
        <p:nvPicPr>
          <p:cNvPr id="4" name="Picture 3" descr="A group of green and yellow circles with black text&#10;&#10;AI-generated content may be incorrect.">
            <a:extLst>
              <a:ext uri="{FF2B5EF4-FFF2-40B4-BE49-F238E27FC236}">
                <a16:creationId xmlns:a16="http://schemas.microsoft.com/office/drawing/2014/main" id="{74D89D01-BA16-FFA9-CA57-0021CBEC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" y="470431"/>
            <a:ext cx="9067559" cy="6387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5DA80-BB5F-76AC-F8E5-3990CD1DE630}"/>
              </a:ext>
            </a:extLst>
          </p:cNvPr>
          <p:cNvSpPr txBox="1"/>
          <p:nvPr/>
        </p:nvSpPr>
        <p:spPr>
          <a:xfrm>
            <a:off x="1719998" y="952500"/>
            <a:ext cx="6206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Associations with leading diseases 5–0 years before death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82617-F5EC-B31A-B048-0A37401BC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19723" r="50000" b="71111"/>
          <a:stretch>
            <a:fillRect/>
          </a:stretch>
        </p:blipFill>
        <p:spPr>
          <a:xfrm>
            <a:off x="8616872" y="470431"/>
            <a:ext cx="1289128" cy="8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66F29-D9D8-E54B-205C-AC6F344F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1DCF040-E674-C25B-75EC-7C0D1E922E44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transitions (accumulation)</a:t>
            </a:r>
          </a:p>
        </p:txBody>
      </p:sp>
      <p:pic>
        <p:nvPicPr>
          <p:cNvPr id="10" name="Picture 9" descr="A close-up of a graph&#10;&#10;AI-generated content may be incorrect.">
            <a:extLst>
              <a:ext uri="{FF2B5EF4-FFF2-40B4-BE49-F238E27FC236}">
                <a16:creationId xmlns:a16="http://schemas.microsoft.com/office/drawing/2014/main" id="{F950E2A4-0341-1AD2-116B-3E5AC9764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11"/>
            <a:ext cx="9906000" cy="5455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F35178-C756-B538-C202-DB89829E5D9A}"/>
              </a:ext>
            </a:extLst>
          </p:cNvPr>
          <p:cNvSpPr txBox="1"/>
          <p:nvPr/>
        </p:nvSpPr>
        <p:spPr>
          <a:xfrm>
            <a:off x="94398" y="698500"/>
            <a:ext cx="9746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Risk increase: summary for disease pairs with at least 2 fold difference between LIG and HIG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16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A09ED-4336-472A-711B-1AEA99427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D696D7-BABB-35F7-3E58-1504FDE4F561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AB89A-88FD-2884-4C60-E24D16D888B7}"/>
              </a:ext>
            </a:extLst>
          </p:cNvPr>
          <p:cNvSpPr txBox="1"/>
          <p:nvPr/>
        </p:nvSpPr>
        <p:spPr>
          <a:xfrm>
            <a:off x="0" y="411006"/>
            <a:ext cx="9906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Results show a consistent pattern of widening 'pro-poor gaps' nearing end of life, characterized by earlier death, increased multimorbidity and stronger disease associations in the HIG during the final years before death.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95404-AAE8-4119-778C-448F2A36BE9A}"/>
              </a:ext>
            </a:extLst>
          </p:cNvPr>
          <p:cNvSpPr txBox="1"/>
          <p:nvPr/>
        </p:nvSpPr>
        <p:spPr>
          <a:xfrm>
            <a:off x="4499189" y="173990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>
                <a:solidFill>
                  <a:srgbClr val="C00000"/>
                </a:solidFill>
              </a:rPr>
              <a:t>Why?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9DB5A-1763-BB73-7A84-640F1770ED7A}"/>
              </a:ext>
            </a:extLst>
          </p:cNvPr>
          <p:cNvSpPr txBox="1"/>
          <p:nvPr/>
        </p:nvSpPr>
        <p:spPr>
          <a:xfrm>
            <a:off x="0" y="2188108"/>
            <a:ext cx="85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Different rates of engaging with health care services by SES (Unmet need for access to health care due to non-health-system reasons is high in Denmark)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569FE-C814-A18F-DE2D-7074E34D1684}"/>
              </a:ext>
            </a:extLst>
          </p:cNvPr>
          <p:cNvSpPr txBox="1"/>
          <p:nvPr/>
        </p:nvSpPr>
        <p:spPr>
          <a:xfrm>
            <a:off x="4368888" y="3158894"/>
            <a:ext cx="541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Premature death are very specific group of people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14A7C-B697-DF43-C763-1F236A06DD24}"/>
              </a:ext>
            </a:extLst>
          </p:cNvPr>
          <p:cNvSpPr txBox="1"/>
          <p:nvPr/>
        </p:nvSpPr>
        <p:spPr>
          <a:xfrm>
            <a:off x="350873" y="3760025"/>
            <a:ext cx="30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LIG die even earlier than 60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12F64-FE3A-84DD-D5E1-D7DBE3A12816}"/>
              </a:ext>
            </a:extLst>
          </p:cNvPr>
          <p:cNvSpPr txBox="1"/>
          <p:nvPr/>
        </p:nvSpPr>
        <p:spPr>
          <a:xfrm>
            <a:off x="1737905" y="4454448"/>
            <a:ext cx="804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Different causes of death: LIG die more from typical multimorbidities of HIG (</a:t>
            </a:r>
            <a:r>
              <a:rPr lang="en-US" sz="2000" dirty="0"/>
              <a:t>stroke (I64), coronary artery disease (I25), myocardial infarction (I21), and heart failure (I50)</a:t>
            </a:r>
            <a:r>
              <a:rPr lang="cs-CZ" sz="2000" dirty="0"/>
              <a:t>), HIG die more from cancer, Parkinson, dementia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829FD-3EA3-F4CA-1C50-CBC62C821339}"/>
              </a:ext>
            </a:extLst>
          </p:cNvPr>
          <p:cNvSpPr txBox="1"/>
          <p:nvPr/>
        </p:nvSpPr>
        <p:spPr>
          <a:xfrm>
            <a:off x="119515" y="5833004"/>
            <a:ext cx="665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So far pro-rich gaps were exagerbated due to not accounting for LIG due to poor health subgroup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66AE7-E115-E3DF-813F-F786C2C2C3DA}"/>
              </a:ext>
            </a:extLst>
          </p:cNvPr>
          <p:cNvSpPr txBox="1"/>
          <p:nvPr/>
        </p:nvSpPr>
        <p:spPr>
          <a:xfrm>
            <a:off x="8977289" y="6365555"/>
            <a:ext cx="809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>
                <a:solidFill>
                  <a:srgbClr val="C00000"/>
                </a:solidFill>
              </a:rPr>
              <a:t>etc...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7EC81-1339-F97D-8051-0BB21C6E9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5EDBD-F01F-D36E-9B0F-FBFA7349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" y="0"/>
            <a:ext cx="9693314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4AA826-A94A-0CC2-4D1E-62D7E9C2460F}"/>
              </a:ext>
            </a:extLst>
          </p:cNvPr>
          <p:cNvSpPr txBox="1"/>
          <p:nvPr/>
        </p:nvSpPr>
        <p:spPr>
          <a:xfrm>
            <a:off x="5604086" y="17356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03BFDE9-03FD-538C-6870-F9930DB52E2B}"/>
              </a:ext>
            </a:extLst>
          </p:cNvPr>
          <p:cNvSpPr txBox="1"/>
          <p:nvPr/>
        </p:nvSpPr>
        <p:spPr>
          <a:xfrm>
            <a:off x="6358467" y="29633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285EC9-8BD0-9E7D-7A5D-3A3EEA3DF556}"/>
              </a:ext>
            </a:extLst>
          </p:cNvPr>
          <p:cNvSpPr txBox="1"/>
          <p:nvPr/>
        </p:nvSpPr>
        <p:spPr>
          <a:xfrm>
            <a:off x="6608411" y="17356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71EE9F-E24B-3CB1-6507-361A3B483384}"/>
              </a:ext>
            </a:extLst>
          </p:cNvPr>
          <p:cNvSpPr txBox="1"/>
          <p:nvPr/>
        </p:nvSpPr>
        <p:spPr>
          <a:xfrm>
            <a:off x="7366001" y="42713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B2DBC8-C724-BB62-6F28-40B31391492F}"/>
              </a:ext>
            </a:extLst>
          </p:cNvPr>
          <p:cNvSpPr txBox="1"/>
          <p:nvPr/>
        </p:nvSpPr>
        <p:spPr>
          <a:xfrm>
            <a:off x="8365067" y="79120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031363-E2D9-E00A-8E18-5F9D9207B3DA}"/>
              </a:ext>
            </a:extLst>
          </p:cNvPr>
          <p:cNvSpPr txBox="1"/>
          <p:nvPr/>
        </p:nvSpPr>
        <p:spPr>
          <a:xfrm>
            <a:off x="7610831" y="17356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3B6D71F-A24D-71A9-B35F-37733C6B3B0A}"/>
              </a:ext>
            </a:extLst>
          </p:cNvPr>
          <p:cNvSpPr txBox="1"/>
          <p:nvPr/>
        </p:nvSpPr>
        <p:spPr>
          <a:xfrm>
            <a:off x="8603584" y="92201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33854B-FF1D-1BC3-98F6-1C653F8B9FA7}"/>
              </a:ext>
            </a:extLst>
          </p:cNvPr>
          <p:cNvSpPr txBox="1"/>
          <p:nvPr/>
        </p:nvSpPr>
        <p:spPr>
          <a:xfrm>
            <a:off x="9347202" y="173566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4E71EA-3DEA-B32E-0834-326D9BD45D6B}"/>
              </a:ext>
            </a:extLst>
          </p:cNvPr>
          <p:cNvSpPr txBox="1"/>
          <p:nvPr/>
        </p:nvSpPr>
        <p:spPr>
          <a:xfrm>
            <a:off x="2807829" y="2627144"/>
            <a:ext cx="4290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err="1"/>
              <a:t>Thank</a:t>
            </a:r>
            <a:r>
              <a:rPr lang="cs-CZ" sz="7200" dirty="0"/>
              <a:t> </a:t>
            </a:r>
            <a:r>
              <a:rPr lang="cs-CZ" sz="7200" dirty="0" err="1"/>
              <a:t>you</a:t>
            </a:r>
            <a:r>
              <a:rPr lang="cs-CZ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88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215F-681E-DE6E-8E8F-6DC9B1755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A2DD81F-9537-2B2B-C7B5-6D1FB3E86BB2}"/>
              </a:ext>
            </a:extLst>
          </p:cNvPr>
          <p:cNvSpPr txBox="1"/>
          <p:nvPr/>
        </p:nvSpPr>
        <p:spPr>
          <a:xfrm>
            <a:off x="0" y="481739"/>
            <a:ext cx="980617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Murtin, F. et al. (2017), “Inequalities in longevity by education in OECD countries: Insights from new OECD estimates”,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 Statistics Working Papers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No. 2017/02, OECD Publishing, Paris, 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https://doi.org/10.1787/6b64d9cf-en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Lund Jensen, N., Pedersen, H. S.,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Vestergaard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Mercer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W.,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Glümer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&amp; Prior, A. (2017).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socioeconomic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status and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multimorbidity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mortality: a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population-based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cohort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study. </a:t>
            </a:r>
            <a:r>
              <a:rPr lang="cs-CZ" sz="16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cs-CZ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epidemiology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279-289.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Agborsangaya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B.,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Lahtinen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Cooke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&amp; Johnson, J. A. (2012).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Multimorbidity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prevalence and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socioeconomic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determinants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cross-sectional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cs-CZ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BMC public </a:t>
            </a:r>
            <a:r>
              <a:rPr lang="cs-CZ" sz="16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cs-CZ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201.</a:t>
            </a:r>
          </a:p>
          <a:p>
            <a:r>
              <a:rPr lang="cs-CZ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Alfonzo, L. F., King, T.,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Contreras-Suarez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Zulkelfi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&amp;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Singh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(2022).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explanations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socioeconomic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inequalities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multimorbidity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scoping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BMJ open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e055264.</a:t>
            </a: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 Lund Jensen, N., Pedersen, H. S.,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Vestergaard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Mercer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W.,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Glümer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&amp; Prior, A. (2017).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impact of socioeconomic status and multimorbidity on mortality: a population-based cohort study. Clinical Epidemiology, 9, 279–289. https://doi.org/10.2147/CLEP.S129415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Alvarez-Galvez, J., Ortega-Martin, E., Carretero-Bravo, J., Perez-Munoz, C., Suarez-Lledo, V., &amp; Ramos-Fiol, B. (2023). Social determinants of multimorbidity patterns: A systematic review. Frontiers in Public Health, 11, 1081518.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[7]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Skou, S. T., Mair, F. S., Fortin, M., Guthrie, B., Nunes, B. P., Miranda, J. J., ... &amp; Smith, S. M. (2022). Multimorbidity. Nature reviews Disease primers, 8(1), 48.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[8]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Luy, M.,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Zannella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Wegner-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Siegmundt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 impact of increasing education levels on rising life expectancy: a decomposition analysis for Italy, Denmark, and the USA.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11 (2019).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https://doi.org/10.1186/s41118-019-0055-0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[9]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Fortin, M., Stewart, M., Poitras, M. E., Almirall, J., &amp; Maddocks, H. (2012). A systematic review of prevalence studies on multimorbidity: toward a more uniform methodology.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Annals of Family Medicine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142-151.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[10]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Goh, K. I., Cusick, M. E., Valle, D., Childs, B., Vidal, M., &amp;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Barabási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L. (2007). The human disease network.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Proceedings of the National Academy of Sciences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(21), 8685-8690.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E8E35E5-C3C5-91CC-0B17-00C683474901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4562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6317B-E77D-F682-A268-47B40B64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B8A3E1-1A5C-7D35-319D-F5A45466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2" y="1997002"/>
            <a:ext cx="5187696" cy="28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16B7A-C082-4FE7-9905-9D7714C03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C7ED0C7-EEC3-2101-D586-8D6130869CBB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transitions (accumulation)</a:t>
            </a:r>
          </a:p>
        </p:txBody>
      </p:sp>
      <p:sp>
        <p:nvSpPr>
          <p:cNvPr id="3" name="TextovéPole 3">
            <a:extLst>
              <a:ext uri="{FF2B5EF4-FFF2-40B4-BE49-F238E27FC236}">
                <a16:creationId xmlns:a16="http://schemas.microsoft.com/office/drawing/2014/main" id="{BF8C23DC-3607-CDF2-C58B-9729CD647628}"/>
              </a:ext>
            </a:extLst>
          </p:cNvPr>
          <p:cNvSpPr txBox="1"/>
          <p:nvPr/>
        </p:nvSpPr>
        <p:spPr>
          <a:xfrm>
            <a:off x="0" y="5701409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1 → increased risk of having the second disease in low income group</a:t>
            </a:r>
          </a:p>
          <a:p>
            <a:pPr algn="ctr"/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Below 1 → increased risk of having the second disease in high income group</a:t>
            </a:r>
            <a:endParaRPr lang="en-US" sz="2000" noProof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51245F-0E1A-6784-675E-703FF2F29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87531"/>
              </p:ext>
            </p:extLst>
          </p:nvPr>
        </p:nvGraphicFramePr>
        <p:xfrm>
          <a:off x="1131363" y="1367870"/>
          <a:ext cx="7643273" cy="4122260"/>
        </p:xfrm>
        <a:graphic>
          <a:graphicData uri="http://schemas.openxmlformats.org/drawingml/2006/table">
            <a:tbl>
              <a:tblPr/>
              <a:tblGrid>
                <a:gridCol w="1072740">
                  <a:extLst>
                    <a:ext uri="{9D8B030D-6E8A-4147-A177-3AD203B41FA5}">
                      <a16:colId xmlns:a16="http://schemas.microsoft.com/office/drawing/2014/main" val="2521700826"/>
                    </a:ext>
                  </a:extLst>
                </a:gridCol>
                <a:gridCol w="3352313">
                  <a:extLst>
                    <a:ext uri="{9D8B030D-6E8A-4147-A177-3AD203B41FA5}">
                      <a16:colId xmlns:a16="http://schemas.microsoft.com/office/drawing/2014/main" val="3506645506"/>
                    </a:ext>
                  </a:extLst>
                </a:gridCol>
                <a:gridCol w="1072740">
                  <a:extLst>
                    <a:ext uri="{9D8B030D-6E8A-4147-A177-3AD203B41FA5}">
                      <a16:colId xmlns:a16="http://schemas.microsoft.com/office/drawing/2014/main" val="1846440141"/>
                    </a:ext>
                  </a:extLst>
                </a:gridCol>
                <a:gridCol w="1072740">
                  <a:extLst>
                    <a:ext uri="{9D8B030D-6E8A-4147-A177-3AD203B41FA5}">
                      <a16:colId xmlns:a16="http://schemas.microsoft.com/office/drawing/2014/main" val="1846286324"/>
                    </a:ext>
                  </a:extLst>
                </a:gridCol>
                <a:gridCol w="1072740">
                  <a:extLst>
                    <a:ext uri="{9D8B030D-6E8A-4147-A177-3AD203B41FA5}">
                      <a16:colId xmlns:a16="http://schemas.microsoft.com/office/drawing/2014/main" val="3258857034"/>
                    </a:ext>
                  </a:extLst>
                </a:gridCol>
              </a:tblGrid>
              <a:tr h="12515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2000-04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2005-09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2005-09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2010-14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2010-14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620148"/>
                  </a:ext>
                </a:extLst>
              </a:tr>
              <a:tr h="318965">
                <a:tc row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 (E11)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Pneumonia (J18)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91403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Obesity (E66)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04794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COPD (J44)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98814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Heart failure (I50)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33315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Atrial fibrilation (I48)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56196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Angina pectoris (I20)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75330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Lipidemia (E78)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62666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 ischemic heart dis. (I25)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67959"/>
                  </a:ext>
                </a:extLst>
              </a:tr>
              <a:tr h="31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(I10)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39610"/>
                  </a:ext>
                </a:extLst>
              </a:tr>
            </a:tbl>
          </a:graphicData>
        </a:graphic>
      </p:graphicFrame>
      <p:sp>
        <p:nvSpPr>
          <p:cNvPr id="8" name="TextovéPole 3">
            <a:extLst>
              <a:ext uri="{FF2B5EF4-FFF2-40B4-BE49-F238E27FC236}">
                <a16:creationId xmlns:a16="http://schemas.microsoft.com/office/drawing/2014/main" id="{E43A9AD2-7A79-A93A-CA16-138182CB527F}"/>
              </a:ext>
            </a:extLst>
          </p:cNvPr>
          <p:cNvSpPr txBox="1"/>
          <p:nvPr/>
        </p:nvSpPr>
        <p:spPr>
          <a:xfrm>
            <a:off x="0" y="94724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increase ratios: Example of Diabetes</a:t>
            </a:r>
            <a:endParaRPr lang="en-US" sz="2000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1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90EE7-5C4B-78D1-120F-5B5635EC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E0A0DB8-BF31-06B7-05AF-435AAC14F266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transitions (accumulation)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F9D043-4B67-3BBD-6A0C-782BFC50BEF4}"/>
              </a:ext>
            </a:extLst>
          </p:cNvPr>
          <p:cNvSpPr txBox="1"/>
          <p:nvPr/>
        </p:nvSpPr>
        <p:spPr>
          <a:xfrm>
            <a:off x="0" y="610439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1 → increased risk of having the second disease in low income group</a:t>
            </a:r>
          </a:p>
          <a:p>
            <a:pPr algn="ctr"/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Below 1 → increased risk of having the second disease in high income group</a:t>
            </a:r>
            <a:endParaRPr lang="en-US" sz="2000" noProof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226E63F5-1BAD-A450-D781-7767B2458FE2}"/>
              </a:ext>
            </a:extLst>
          </p:cNvPr>
          <p:cNvSpPr txBox="1"/>
          <p:nvPr/>
        </p:nvSpPr>
        <p:spPr>
          <a:xfrm>
            <a:off x="0" y="58148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increase ratios: Example of Hypertension</a:t>
            </a:r>
            <a:endParaRPr lang="en-US" sz="2000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56FE6B-42D1-7767-E2EC-3568EC483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87453"/>
              </p:ext>
            </p:extLst>
          </p:nvPr>
        </p:nvGraphicFramePr>
        <p:xfrm>
          <a:off x="129541" y="981596"/>
          <a:ext cx="9505949" cy="5112046"/>
        </p:xfrm>
        <a:graphic>
          <a:graphicData uri="http://schemas.openxmlformats.org/drawingml/2006/table">
            <a:tbl>
              <a:tblPr/>
              <a:tblGrid>
                <a:gridCol w="1334168">
                  <a:extLst>
                    <a:ext uri="{9D8B030D-6E8A-4147-A177-3AD203B41FA5}">
                      <a16:colId xmlns:a16="http://schemas.microsoft.com/office/drawing/2014/main" val="3088377982"/>
                    </a:ext>
                  </a:extLst>
                </a:gridCol>
                <a:gridCol w="4169277">
                  <a:extLst>
                    <a:ext uri="{9D8B030D-6E8A-4147-A177-3AD203B41FA5}">
                      <a16:colId xmlns:a16="http://schemas.microsoft.com/office/drawing/2014/main" val="3392635338"/>
                    </a:ext>
                  </a:extLst>
                </a:gridCol>
                <a:gridCol w="1334168">
                  <a:extLst>
                    <a:ext uri="{9D8B030D-6E8A-4147-A177-3AD203B41FA5}">
                      <a16:colId xmlns:a16="http://schemas.microsoft.com/office/drawing/2014/main" val="2834160950"/>
                    </a:ext>
                  </a:extLst>
                </a:gridCol>
                <a:gridCol w="1334168">
                  <a:extLst>
                    <a:ext uri="{9D8B030D-6E8A-4147-A177-3AD203B41FA5}">
                      <a16:colId xmlns:a16="http://schemas.microsoft.com/office/drawing/2014/main" val="252699395"/>
                    </a:ext>
                  </a:extLst>
                </a:gridCol>
                <a:gridCol w="1334168">
                  <a:extLst>
                    <a:ext uri="{9D8B030D-6E8A-4147-A177-3AD203B41FA5}">
                      <a16:colId xmlns:a16="http://schemas.microsoft.com/office/drawing/2014/main" val="1781826974"/>
                    </a:ext>
                  </a:extLst>
                </a:gridCol>
              </a:tblGrid>
              <a:tr h="754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2000-04 and 2005-09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2005-09 and 2010-14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2010-14 and 2015-19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064890"/>
                  </a:ext>
                </a:extLst>
              </a:tr>
              <a:tr h="256318">
                <a:tc rowSpan="1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Essential hypertension (I10)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Cerebral infarction (I63)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38094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COPD (J44)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88809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Pneumonia (J18)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03966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Obesity (E66)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79536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Atherosclerosis (I70)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86008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 myocardial infarction (I21)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075244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Dorsalgia (M54)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41941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Atrial fibrillation (I48)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3387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Sequelae of cerebrovascular disease (I69)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76413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peripheral vascular disease (I73)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36947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 (E11)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6990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Heart failure (I50)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94289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Arthrosis of knee (M17)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82684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Ischemic heart dis. (I25)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43817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Lipidemia (E78)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03641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Nonrheumatic aortic valve disorders (I35)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749"/>
                  </a:ext>
                </a:extLst>
              </a:tr>
              <a:tr h="256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Angina pectoris (I20)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139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8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BF15-69AE-258F-59F3-5A1E7668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02EB6C-DC08-5B17-4014-F1943E727073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transitions (accumulation)</a:t>
            </a:r>
          </a:p>
        </p:txBody>
      </p:sp>
      <p:sp>
        <p:nvSpPr>
          <p:cNvPr id="3" name="TextovéPole 3">
            <a:extLst>
              <a:ext uri="{FF2B5EF4-FFF2-40B4-BE49-F238E27FC236}">
                <a16:creationId xmlns:a16="http://schemas.microsoft.com/office/drawing/2014/main" id="{ABEFEC2E-E55B-B047-04A4-7A3D699B7040}"/>
              </a:ext>
            </a:extLst>
          </p:cNvPr>
          <p:cNvSpPr txBox="1"/>
          <p:nvPr/>
        </p:nvSpPr>
        <p:spPr>
          <a:xfrm>
            <a:off x="0" y="610439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1 → increased risk of having the second disease in low income group</a:t>
            </a:r>
          </a:p>
          <a:p>
            <a:pPr algn="ctr"/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Below 1 → increased risk of having the second disease in high income group</a:t>
            </a:r>
            <a:endParaRPr lang="en-US" sz="2000" noProof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DC6B7578-51E5-D832-A032-4961C2878AFB}"/>
              </a:ext>
            </a:extLst>
          </p:cNvPr>
          <p:cNvSpPr txBox="1"/>
          <p:nvPr/>
        </p:nvSpPr>
        <p:spPr>
          <a:xfrm>
            <a:off x="0" y="58148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increase ratios: Example of Acute myocardial infarction</a:t>
            </a:r>
            <a:endParaRPr lang="en-US" sz="2000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3132F-9A6F-134C-1033-CC56A0B94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56692"/>
              </p:ext>
            </p:extLst>
          </p:nvPr>
        </p:nvGraphicFramePr>
        <p:xfrm>
          <a:off x="1193800" y="981596"/>
          <a:ext cx="7365998" cy="2714105"/>
        </p:xfrm>
        <a:graphic>
          <a:graphicData uri="http://schemas.openxmlformats.org/drawingml/2006/table">
            <a:tbl>
              <a:tblPr/>
              <a:tblGrid>
                <a:gridCol w="1033824">
                  <a:extLst>
                    <a:ext uri="{9D8B030D-6E8A-4147-A177-3AD203B41FA5}">
                      <a16:colId xmlns:a16="http://schemas.microsoft.com/office/drawing/2014/main" val="560735719"/>
                    </a:ext>
                  </a:extLst>
                </a:gridCol>
                <a:gridCol w="3230702">
                  <a:extLst>
                    <a:ext uri="{9D8B030D-6E8A-4147-A177-3AD203B41FA5}">
                      <a16:colId xmlns:a16="http://schemas.microsoft.com/office/drawing/2014/main" val="4215908228"/>
                    </a:ext>
                  </a:extLst>
                </a:gridCol>
                <a:gridCol w="1033824">
                  <a:extLst>
                    <a:ext uri="{9D8B030D-6E8A-4147-A177-3AD203B41FA5}">
                      <a16:colId xmlns:a16="http://schemas.microsoft.com/office/drawing/2014/main" val="2152139690"/>
                    </a:ext>
                  </a:extLst>
                </a:gridCol>
                <a:gridCol w="1033824">
                  <a:extLst>
                    <a:ext uri="{9D8B030D-6E8A-4147-A177-3AD203B41FA5}">
                      <a16:colId xmlns:a16="http://schemas.microsoft.com/office/drawing/2014/main" val="4118293226"/>
                    </a:ext>
                  </a:extLst>
                </a:gridCol>
                <a:gridCol w="1033824">
                  <a:extLst>
                    <a:ext uri="{9D8B030D-6E8A-4147-A177-3AD203B41FA5}">
                      <a16:colId xmlns:a16="http://schemas.microsoft.com/office/drawing/2014/main" val="2979913663"/>
                    </a:ext>
                  </a:extLst>
                </a:gridCol>
              </a:tblGrid>
              <a:tr h="10731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2000-04 and 2005-09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2005-09 and 2010-14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2010-14 and 2015-19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096620"/>
                  </a:ext>
                </a:extLst>
              </a:tr>
              <a:tr h="273493"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 myocardial infarction (I21)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 (E11)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6316"/>
                  </a:ext>
                </a:extLst>
              </a:tr>
              <a:tr h="273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Angina pectoris (I20)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97404"/>
                  </a:ext>
                </a:extLst>
              </a:tr>
              <a:tr h="273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Lipidemia (E78)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191188"/>
                  </a:ext>
                </a:extLst>
              </a:tr>
              <a:tr h="273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(I10)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58005"/>
                  </a:ext>
                </a:extLst>
              </a:tr>
              <a:tr h="273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Heart failure (I50)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26853"/>
                  </a:ext>
                </a:extLst>
              </a:tr>
              <a:tr h="273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Ischemic heart dis. (I25)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0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4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9137-9A3F-D78B-8D8C-4D52FDCD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BCF847A-BC49-8915-24B3-6AF2DC2E85D2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transitions (accumulation)</a:t>
            </a:r>
          </a:p>
        </p:txBody>
      </p:sp>
      <p:sp>
        <p:nvSpPr>
          <p:cNvPr id="3" name="TextovéPole 3">
            <a:extLst>
              <a:ext uri="{FF2B5EF4-FFF2-40B4-BE49-F238E27FC236}">
                <a16:creationId xmlns:a16="http://schemas.microsoft.com/office/drawing/2014/main" id="{5AA52E7B-B28B-A8B4-6E78-098D980B2890}"/>
              </a:ext>
            </a:extLst>
          </p:cNvPr>
          <p:cNvSpPr txBox="1"/>
          <p:nvPr/>
        </p:nvSpPr>
        <p:spPr>
          <a:xfrm>
            <a:off x="0" y="610439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1 → increased risk of having the second disease in low income group</a:t>
            </a:r>
          </a:p>
          <a:p>
            <a:pPr algn="ctr"/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Below 1 → increased risk of having the second disease in high income group</a:t>
            </a:r>
            <a:endParaRPr lang="en-US" sz="2000" noProof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D1D73E6F-7517-F9EC-F660-99557F98330E}"/>
              </a:ext>
            </a:extLst>
          </p:cNvPr>
          <p:cNvSpPr txBox="1"/>
          <p:nvPr/>
        </p:nvSpPr>
        <p:spPr>
          <a:xfrm>
            <a:off x="0" y="58148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increase ratios: Example of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Pneumonia</a:t>
            </a:r>
            <a:endParaRPr lang="en-US" sz="2000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DE7513-54DC-0294-DEFA-E0459364C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29706"/>
              </p:ext>
            </p:extLst>
          </p:nvPr>
        </p:nvGraphicFramePr>
        <p:xfrm>
          <a:off x="1117600" y="968896"/>
          <a:ext cx="7429500" cy="1987488"/>
        </p:xfrm>
        <a:graphic>
          <a:graphicData uri="http://schemas.openxmlformats.org/drawingml/2006/table">
            <a:tbl>
              <a:tblPr/>
              <a:tblGrid>
                <a:gridCol w="1042737">
                  <a:extLst>
                    <a:ext uri="{9D8B030D-6E8A-4147-A177-3AD203B41FA5}">
                      <a16:colId xmlns:a16="http://schemas.microsoft.com/office/drawing/2014/main" val="3276739860"/>
                    </a:ext>
                  </a:extLst>
                </a:gridCol>
                <a:gridCol w="3258552">
                  <a:extLst>
                    <a:ext uri="{9D8B030D-6E8A-4147-A177-3AD203B41FA5}">
                      <a16:colId xmlns:a16="http://schemas.microsoft.com/office/drawing/2014/main" val="2706556484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703219856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3054874779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829414903"/>
                    </a:ext>
                  </a:extLst>
                </a:gridCol>
              </a:tblGrid>
              <a:tr h="11263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2000-04 and 2005-09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2005-09 and 2010-14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2010-14 and 2015-19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748660"/>
                  </a:ext>
                </a:extLst>
              </a:tr>
              <a:tr h="287049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Pneumonia (J18)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Ischemic heart dis. (I25)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48367"/>
                  </a:ext>
                </a:extLst>
              </a:tr>
              <a:tr h="287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Atrial fibrillation (I48)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32441"/>
                  </a:ext>
                </a:extLst>
              </a:tr>
              <a:tr h="287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COPD (J44)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221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66CF1B-3F2A-888C-DF5D-F04229AE5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76773"/>
              </p:ext>
            </p:extLst>
          </p:nvPr>
        </p:nvGraphicFramePr>
        <p:xfrm>
          <a:off x="1117600" y="3642625"/>
          <a:ext cx="7429500" cy="1987487"/>
        </p:xfrm>
        <a:graphic>
          <a:graphicData uri="http://schemas.openxmlformats.org/drawingml/2006/table">
            <a:tbl>
              <a:tblPr/>
              <a:tblGrid>
                <a:gridCol w="1042737">
                  <a:extLst>
                    <a:ext uri="{9D8B030D-6E8A-4147-A177-3AD203B41FA5}">
                      <a16:colId xmlns:a16="http://schemas.microsoft.com/office/drawing/2014/main" val="2304950724"/>
                    </a:ext>
                  </a:extLst>
                </a:gridCol>
                <a:gridCol w="3258552">
                  <a:extLst>
                    <a:ext uri="{9D8B030D-6E8A-4147-A177-3AD203B41FA5}">
                      <a16:colId xmlns:a16="http://schemas.microsoft.com/office/drawing/2014/main" val="2775669169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51030422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89418231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3795819510"/>
                    </a:ext>
                  </a:extLst>
                </a:gridCol>
              </a:tblGrid>
              <a:tr h="11263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2000-04 and 2005-09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2005-09 and 2010-14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 2010-14 and 2015-19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346300"/>
                  </a:ext>
                </a:extLst>
              </a:tr>
              <a:tr h="287049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COPD (J44)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Pneumonia (J18)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96811"/>
                  </a:ext>
                </a:extLst>
              </a:tr>
              <a:tr h="287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(I10)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15552"/>
                  </a:ext>
                </a:extLst>
              </a:tr>
              <a:tr h="287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Ischemic heart dis. (I25)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61084"/>
                  </a:ext>
                </a:extLst>
              </a:tr>
            </a:tbl>
          </a:graphicData>
        </a:graphic>
      </p:graphicFrame>
      <p:sp>
        <p:nvSpPr>
          <p:cNvPr id="7" name="TextovéPole 3">
            <a:extLst>
              <a:ext uri="{FF2B5EF4-FFF2-40B4-BE49-F238E27FC236}">
                <a16:creationId xmlns:a16="http://schemas.microsoft.com/office/drawing/2014/main" id="{39C5DA22-0105-D0DD-3DA7-D6DD618997D6}"/>
              </a:ext>
            </a:extLst>
          </p:cNvPr>
          <p:cNvSpPr txBox="1"/>
          <p:nvPr/>
        </p:nvSpPr>
        <p:spPr>
          <a:xfrm>
            <a:off x="0" y="323578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increase ratios: Example of COPD</a:t>
            </a:r>
            <a:endParaRPr lang="en-US" sz="2000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256272E-9B83-6F01-0741-35C1A825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924"/>
            <a:ext cx="6393467" cy="33430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0962A32-9DF6-A588-1D5F-E420DBBA1DDD}"/>
              </a:ext>
            </a:extLst>
          </p:cNvPr>
          <p:cNvSpPr txBox="1"/>
          <p:nvPr/>
        </p:nvSpPr>
        <p:spPr>
          <a:xfrm>
            <a:off x="4825612" y="4431254"/>
            <a:ext cx="5080388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disparities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expectancy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2017 [1]</a:t>
            </a:r>
          </a:p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level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multimorbidity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mortality hazard ratio [2]</a:t>
            </a:r>
          </a:p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multimorbidity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sex,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level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household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Alberta 2011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[3]</a:t>
            </a:r>
          </a:p>
          <a:p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E1C9D5-43D7-BDD0-9943-401421A2D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05"/>
          <a:stretch>
            <a:fillRect/>
          </a:stretch>
        </p:blipFill>
        <p:spPr>
          <a:xfrm>
            <a:off x="6380607" y="782237"/>
            <a:ext cx="3525393" cy="355683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5C17402-02BD-8F32-E7FB-02DB4D350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96" y="3803995"/>
            <a:ext cx="4776283" cy="301877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35F0921-613B-EA7A-083A-3AE7131328D1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Pro-</a:t>
            </a:r>
            <a:r>
              <a:rPr 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gaps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cs-CZ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2DEAC8-1BCE-E871-3184-D24075E2134A}"/>
              </a:ext>
            </a:extLst>
          </p:cNvPr>
          <p:cNvSpPr txBox="1"/>
          <p:nvPr/>
        </p:nvSpPr>
        <p:spPr>
          <a:xfrm>
            <a:off x="155448" y="48117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81B045-6942-EDFD-D315-7A67212FC871}"/>
              </a:ext>
            </a:extLst>
          </p:cNvPr>
          <p:cNvSpPr txBox="1"/>
          <p:nvPr/>
        </p:nvSpPr>
        <p:spPr>
          <a:xfrm>
            <a:off x="6860183" y="49049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BA74A1-6412-E44C-ECDF-9FB6A4687819}"/>
              </a:ext>
            </a:extLst>
          </p:cNvPr>
          <p:cNvSpPr txBox="1"/>
          <p:nvPr/>
        </p:nvSpPr>
        <p:spPr>
          <a:xfrm>
            <a:off x="11018" y="374137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3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6C6C6F6-FE74-0454-F9E1-0117CC08EE5F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Knowladge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D4DE91-16DB-3D59-D9A4-39F7E8712CF7}"/>
              </a:ext>
            </a:extLst>
          </p:cNvPr>
          <p:cNvSpPr txBox="1"/>
          <p:nvPr/>
        </p:nvSpPr>
        <p:spPr>
          <a:xfrm>
            <a:off x="5411723" y="938414"/>
            <a:ext cx="3366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gap evidence of multimorbidity by socioeconomic disadvantage</a:t>
            </a: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[4-7]</a:t>
            </a:r>
            <a:endParaRPr lang="en-US" sz="2000" b="1" noProof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FDFDC45D-ED3C-878A-ABA8-195778C9E4D4}"/>
              </a:ext>
            </a:extLst>
          </p:cNvPr>
          <p:cNvSpPr/>
          <p:nvPr/>
        </p:nvSpPr>
        <p:spPr>
          <a:xfrm>
            <a:off x="4798243" y="439195"/>
            <a:ext cx="311085" cy="2308324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728DAE-7635-A0F2-119C-088379576A3B}"/>
              </a:ext>
            </a:extLst>
          </p:cNvPr>
          <p:cNvSpPr txBox="1"/>
          <p:nvPr/>
        </p:nvSpPr>
        <p:spPr>
          <a:xfrm>
            <a:off x="393479" y="3396222"/>
            <a:ext cx="12618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E35E47-B7BC-FE24-7866-737C929A9E43}"/>
              </a:ext>
            </a:extLst>
          </p:cNvPr>
          <p:cNvSpPr txBox="1"/>
          <p:nvPr/>
        </p:nvSpPr>
        <p:spPr>
          <a:xfrm>
            <a:off x="1289878" y="2769554"/>
            <a:ext cx="12618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social conditions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3AB2C0-B215-7B0E-646C-87966B43CE6D}"/>
              </a:ext>
            </a:extLst>
          </p:cNvPr>
          <p:cNvSpPr txBox="1"/>
          <p:nvPr/>
        </p:nvSpPr>
        <p:spPr>
          <a:xfrm>
            <a:off x="2075070" y="3396222"/>
            <a:ext cx="1261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health outcome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53605D5-EE1A-CBAE-1284-A0F324786A4D}"/>
              </a:ext>
            </a:extLst>
          </p:cNvPr>
          <p:cNvCxnSpPr>
            <a:stCxn id="9" idx="0"/>
            <a:endCxn id="11" idx="1"/>
          </p:cNvCxnSpPr>
          <p:nvPr/>
        </p:nvCxnSpPr>
        <p:spPr>
          <a:xfrm flipV="1">
            <a:off x="1024415" y="3031164"/>
            <a:ext cx="265463" cy="365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31724017-45CF-27C0-89F9-A150A2E2795F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1655351" y="3657832"/>
            <a:ext cx="419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D2890F0-A90F-BB8E-220F-4B78E3445EB7}"/>
              </a:ext>
            </a:extLst>
          </p:cNvPr>
          <p:cNvSpPr txBox="1"/>
          <p:nvPr/>
        </p:nvSpPr>
        <p:spPr>
          <a:xfrm>
            <a:off x="393479" y="4760077"/>
            <a:ext cx="12618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02A41E2-1E11-2BE8-4192-24D8C239CB74}"/>
              </a:ext>
            </a:extLst>
          </p:cNvPr>
          <p:cNvSpPr txBox="1"/>
          <p:nvPr/>
        </p:nvSpPr>
        <p:spPr>
          <a:xfrm>
            <a:off x="1289878" y="4133409"/>
            <a:ext cx="12618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social conditions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6AC4DFA-5C02-00F9-BD38-3F430F456421}"/>
              </a:ext>
            </a:extLst>
          </p:cNvPr>
          <p:cNvSpPr txBox="1"/>
          <p:nvPr/>
        </p:nvSpPr>
        <p:spPr>
          <a:xfrm>
            <a:off x="2075070" y="4760077"/>
            <a:ext cx="1261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health outcome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92A6A335-F21A-DAF4-6345-0B4A0CA2F56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1024415" y="4395019"/>
            <a:ext cx="265463" cy="365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430FCE8-75C4-0C5D-1990-797A209EC4D6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1655351" y="5021687"/>
            <a:ext cx="419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1913033-F829-7131-323B-D20ADC8157FA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51750" y="4395019"/>
            <a:ext cx="154256" cy="365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A0FB11E-CB0C-6595-6370-969319DA245A}"/>
              </a:ext>
            </a:extLst>
          </p:cNvPr>
          <p:cNvSpPr txBox="1"/>
          <p:nvPr/>
        </p:nvSpPr>
        <p:spPr>
          <a:xfrm>
            <a:off x="393479" y="6123932"/>
            <a:ext cx="12618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E81B01E-D1DF-08EC-5712-65C22BB0DF92}"/>
              </a:ext>
            </a:extLst>
          </p:cNvPr>
          <p:cNvSpPr txBox="1"/>
          <p:nvPr/>
        </p:nvSpPr>
        <p:spPr>
          <a:xfrm>
            <a:off x="1289878" y="5497264"/>
            <a:ext cx="12618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social conditions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F610F7A-D978-05CB-650A-2AB09E95E768}"/>
              </a:ext>
            </a:extLst>
          </p:cNvPr>
          <p:cNvSpPr txBox="1"/>
          <p:nvPr/>
        </p:nvSpPr>
        <p:spPr>
          <a:xfrm>
            <a:off x="2075070" y="6123932"/>
            <a:ext cx="1261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health outcome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37E9AB0-1D56-EB6E-71D3-6B1B9C51C2A3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flipV="1">
            <a:off x="1024415" y="5758874"/>
            <a:ext cx="265463" cy="365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0CEC4162-4633-516C-FB2A-47EF3361C9B3}"/>
              </a:ext>
            </a:extLst>
          </p:cNvPr>
          <p:cNvCxnSpPr>
            <a:stCxn id="25" idx="3"/>
            <a:endCxn id="26" idx="0"/>
          </p:cNvCxnSpPr>
          <p:nvPr/>
        </p:nvCxnSpPr>
        <p:spPr>
          <a:xfrm>
            <a:off x="2551750" y="5758874"/>
            <a:ext cx="154256" cy="365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746855B-487C-0B50-C957-3997F0E2E283}"/>
              </a:ext>
            </a:extLst>
          </p:cNvPr>
          <p:cNvSpPr txBox="1"/>
          <p:nvPr/>
        </p:nvSpPr>
        <p:spPr>
          <a:xfrm>
            <a:off x="3491198" y="6080063"/>
            <a:ext cx="196001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=16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(IQR 9-27)) [4]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E37D336-C28A-E458-4DDB-62E1AD11CC3A}"/>
              </a:ext>
            </a:extLst>
          </p:cNvPr>
          <p:cNvSpPr txBox="1"/>
          <p:nvPr/>
        </p:nvSpPr>
        <p:spPr>
          <a:xfrm>
            <a:off x="6167950" y="2782949"/>
            <a:ext cx="271363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in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Denmark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2010/11 by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49.1;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54.4 [8]</a:t>
            </a: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7C5B5A4-D525-797A-340F-706283892189}"/>
              </a:ext>
            </a:extLst>
          </p:cNvPr>
          <p:cNvCxnSpPr>
            <a:cxnSpLocks/>
          </p:cNvCxnSpPr>
          <p:nvPr/>
        </p:nvCxnSpPr>
        <p:spPr>
          <a:xfrm>
            <a:off x="4685122" y="1489435"/>
            <a:ext cx="1226870" cy="1393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8F69EDE-D65D-34DA-38F2-111680039426}"/>
              </a:ext>
            </a:extLst>
          </p:cNvPr>
          <p:cNvCxnSpPr>
            <a:cxnSpLocks/>
          </p:cNvCxnSpPr>
          <p:nvPr/>
        </p:nvCxnSpPr>
        <p:spPr>
          <a:xfrm>
            <a:off x="3336942" y="2102177"/>
            <a:ext cx="527986" cy="3761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0D966A84-DE1F-ACE9-A14B-6CB9FB9ABC3B}"/>
              </a:ext>
            </a:extLst>
          </p:cNvPr>
          <p:cNvCxnSpPr/>
          <p:nvPr/>
        </p:nvCxnSpPr>
        <p:spPr>
          <a:xfrm>
            <a:off x="725864" y="2706411"/>
            <a:ext cx="160256" cy="5072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Obrázek 38">
            <a:extLst>
              <a:ext uri="{FF2B5EF4-FFF2-40B4-BE49-F238E27FC236}">
                <a16:creationId xmlns:a16="http://schemas.microsoft.com/office/drawing/2014/main" id="{93FF8170-52E3-D9F6-85CA-8B1CE4BE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466" y="3919442"/>
            <a:ext cx="4152075" cy="284383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8941EEB0-B4DD-2554-6D6B-AE454D7B0D52}"/>
              </a:ext>
            </a:extLst>
          </p:cNvPr>
          <p:cNvCxnSpPr/>
          <p:nvPr/>
        </p:nvCxnSpPr>
        <p:spPr>
          <a:xfrm>
            <a:off x="3419856" y="612648"/>
            <a:ext cx="2031354" cy="359359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6290EF-109D-A11A-DDE9-A58B675A46BF}"/>
              </a:ext>
            </a:extLst>
          </p:cNvPr>
          <p:cNvSpPr txBox="1"/>
          <p:nvPr/>
        </p:nvSpPr>
        <p:spPr>
          <a:xfrm>
            <a:off x="0" y="398087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Cross-sectional studies</a:t>
            </a: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surveys</a:t>
            </a: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elderly population (65+) – different levels of selection across SES groups (different probabilities of survival till 65 for low and high SES groups)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(Multi)morbidity analyzed by restricted lists of diseases</a:t>
            </a:r>
            <a:endParaRPr lang="cs-CZ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Conceptualization of SES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01F517D8-1965-6935-F307-953A20C3B1C9}"/>
              </a:ext>
            </a:extLst>
          </p:cNvPr>
          <p:cNvSpPr txBox="1"/>
          <p:nvPr/>
        </p:nvSpPr>
        <p:spPr>
          <a:xfrm>
            <a:off x="9314791" y="64032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[9]</a:t>
            </a:r>
          </a:p>
        </p:txBody>
      </p:sp>
    </p:spTree>
    <p:extLst>
      <p:ext uri="{BB962C8B-B14F-4D97-AF65-F5344CB8AC3E}">
        <p14:creationId xmlns:p14="http://schemas.microsoft.com/office/powerpoint/2010/main" val="176317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15897-5E6C-0FD6-562F-AF09186BD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E58CA86-24D8-A54B-05EC-EA14A34CD926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focus</a:t>
            </a:r>
            <a:endParaRPr lang="cs-CZ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53749-D369-D87B-9ED2-3CA59667DCC3}"/>
              </a:ext>
            </a:extLst>
          </p:cNvPr>
          <p:cNvSpPr txBox="1"/>
          <p:nvPr/>
        </p:nvSpPr>
        <p:spPr>
          <a:xfrm>
            <a:off x="0" y="408851"/>
            <a:ext cx="990599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How do inequalities in multimorbidity by income manifest among individuals who, despite their SES, died around the same time and prematurely between the ages</a:t>
            </a:r>
            <a:br>
              <a:rPr lang="cs-CZ" sz="2200" b="1" dirty="0"/>
            </a:br>
            <a:r>
              <a:rPr lang="en-US" sz="2200" b="1" dirty="0"/>
              <a:t>of 60 and 85? </a:t>
            </a:r>
            <a:endParaRPr lang="cs-CZ" sz="2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2F3ECA-D6A9-E73D-497D-0F5BBD88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4" y="1463130"/>
            <a:ext cx="8264308" cy="49921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3D63C9-954D-FE9A-491C-CB4524AB4B09}"/>
              </a:ext>
            </a:extLst>
          </p:cNvPr>
          <p:cNvSpPr txBox="1"/>
          <p:nvPr/>
        </p:nvSpPr>
        <p:spPr>
          <a:xfrm>
            <a:off x="231012" y="1477985"/>
            <a:ext cx="5000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population: </a:t>
            </a:r>
            <a:endParaRPr lang="cs-CZ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7E5D481-CD16-6DED-CA57-19E76F07D0CA}"/>
              </a:ext>
            </a:extLst>
          </p:cNvPr>
          <p:cNvSpPr/>
          <p:nvPr/>
        </p:nvSpPr>
        <p:spPr>
          <a:xfrm>
            <a:off x="6080832" y="6455320"/>
            <a:ext cx="450637" cy="197868"/>
          </a:xfrm>
          <a:custGeom>
            <a:avLst/>
            <a:gdLst>
              <a:gd name="connsiteX0" fmla="*/ 0 w 1634067"/>
              <a:gd name="connsiteY0" fmla="*/ 494201 h 494565"/>
              <a:gd name="connsiteX1" fmla="*/ 143933 w 1634067"/>
              <a:gd name="connsiteY1" fmla="*/ 485735 h 494565"/>
              <a:gd name="connsiteX2" fmla="*/ 287867 w 1634067"/>
              <a:gd name="connsiteY2" fmla="*/ 434935 h 494565"/>
              <a:gd name="connsiteX3" fmla="*/ 397933 w 1634067"/>
              <a:gd name="connsiteY3" fmla="*/ 257135 h 494565"/>
              <a:gd name="connsiteX4" fmla="*/ 431800 w 1634067"/>
              <a:gd name="connsiteY4" fmla="*/ 172468 h 494565"/>
              <a:gd name="connsiteX5" fmla="*/ 533400 w 1634067"/>
              <a:gd name="connsiteY5" fmla="*/ 62401 h 494565"/>
              <a:gd name="connsiteX6" fmla="*/ 584200 w 1634067"/>
              <a:gd name="connsiteY6" fmla="*/ 45468 h 494565"/>
              <a:gd name="connsiteX7" fmla="*/ 719667 w 1634067"/>
              <a:gd name="connsiteY7" fmla="*/ 3135 h 494565"/>
              <a:gd name="connsiteX8" fmla="*/ 872067 w 1634067"/>
              <a:gd name="connsiteY8" fmla="*/ 3135 h 494565"/>
              <a:gd name="connsiteX9" fmla="*/ 990600 w 1634067"/>
              <a:gd name="connsiteY9" fmla="*/ 3135 h 494565"/>
              <a:gd name="connsiteX10" fmla="*/ 1126067 w 1634067"/>
              <a:gd name="connsiteY10" fmla="*/ 37001 h 494565"/>
              <a:gd name="connsiteX11" fmla="*/ 1236133 w 1634067"/>
              <a:gd name="connsiteY11" fmla="*/ 138601 h 494565"/>
              <a:gd name="connsiteX12" fmla="*/ 1286933 w 1634067"/>
              <a:gd name="connsiteY12" fmla="*/ 197868 h 494565"/>
              <a:gd name="connsiteX13" fmla="*/ 1337733 w 1634067"/>
              <a:gd name="connsiteY13" fmla="*/ 291001 h 494565"/>
              <a:gd name="connsiteX14" fmla="*/ 1388533 w 1634067"/>
              <a:gd name="connsiteY14" fmla="*/ 409535 h 494565"/>
              <a:gd name="connsiteX15" fmla="*/ 1422400 w 1634067"/>
              <a:gd name="connsiteY15" fmla="*/ 468801 h 494565"/>
              <a:gd name="connsiteX16" fmla="*/ 1498600 w 1634067"/>
              <a:gd name="connsiteY16" fmla="*/ 477268 h 494565"/>
              <a:gd name="connsiteX17" fmla="*/ 1634067 w 1634067"/>
              <a:gd name="connsiteY17" fmla="*/ 477268 h 4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4067" h="494565">
                <a:moveTo>
                  <a:pt x="0" y="494201"/>
                </a:moveTo>
                <a:cubicBezTo>
                  <a:pt x="47977" y="494907"/>
                  <a:pt x="95955" y="495613"/>
                  <a:pt x="143933" y="485735"/>
                </a:cubicBezTo>
                <a:cubicBezTo>
                  <a:pt x="191911" y="475857"/>
                  <a:pt x="245534" y="473035"/>
                  <a:pt x="287867" y="434935"/>
                </a:cubicBezTo>
                <a:cubicBezTo>
                  <a:pt x="330200" y="396835"/>
                  <a:pt x="373944" y="300879"/>
                  <a:pt x="397933" y="257135"/>
                </a:cubicBezTo>
                <a:cubicBezTo>
                  <a:pt x="421922" y="213391"/>
                  <a:pt x="409222" y="204924"/>
                  <a:pt x="431800" y="172468"/>
                </a:cubicBezTo>
                <a:cubicBezTo>
                  <a:pt x="454378" y="140012"/>
                  <a:pt x="508000" y="83568"/>
                  <a:pt x="533400" y="62401"/>
                </a:cubicBezTo>
                <a:cubicBezTo>
                  <a:pt x="558800" y="41234"/>
                  <a:pt x="584200" y="45468"/>
                  <a:pt x="584200" y="45468"/>
                </a:cubicBezTo>
                <a:cubicBezTo>
                  <a:pt x="615245" y="35590"/>
                  <a:pt x="671689" y="10190"/>
                  <a:pt x="719667" y="3135"/>
                </a:cubicBezTo>
                <a:cubicBezTo>
                  <a:pt x="767645" y="-3920"/>
                  <a:pt x="872067" y="3135"/>
                  <a:pt x="872067" y="3135"/>
                </a:cubicBezTo>
                <a:cubicBezTo>
                  <a:pt x="917222" y="3135"/>
                  <a:pt x="948267" y="-2509"/>
                  <a:pt x="990600" y="3135"/>
                </a:cubicBezTo>
                <a:cubicBezTo>
                  <a:pt x="1032933" y="8779"/>
                  <a:pt x="1085145" y="14423"/>
                  <a:pt x="1126067" y="37001"/>
                </a:cubicBezTo>
                <a:cubicBezTo>
                  <a:pt x="1166989" y="59579"/>
                  <a:pt x="1209322" y="111790"/>
                  <a:pt x="1236133" y="138601"/>
                </a:cubicBezTo>
                <a:cubicBezTo>
                  <a:pt x="1262944" y="165412"/>
                  <a:pt x="1270000" y="172468"/>
                  <a:pt x="1286933" y="197868"/>
                </a:cubicBezTo>
                <a:cubicBezTo>
                  <a:pt x="1303866" y="223268"/>
                  <a:pt x="1320800" y="255723"/>
                  <a:pt x="1337733" y="291001"/>
                </a:cubicBezTo>
                <a:cubicBezTo>
                  <a:pt x="1354666" y="326279"/>
                  <a:pt x="1374422" y="379902"/>
                  <a:pt x="1388533" y="409535"/>
                </a:cubicBezTo>
                <a:cubicBezTo>
                  <a:pt x="1402644" y="439168"/>
                  <a:pt x="1404056" y="457512"/>
                  <a:pt x="1422400" y="468801"/>
                </a:cubicBezTo>
                <a:cubicBezTo>
                  <a:pt x="1440744" y="480090"/>
                  <a:pt x="1463322" y="475857"/>
                  <a:pt x="1498600" y="477268"/>
                </a:cubicBezTo>
                <a:cubicBezTo>
                  <a:pt x="1533878" y="478679"/>
                  <a:pt x="1583972" y="477973"/>
                  <a:pt x="1634067" y="4772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3E35A43-8173-4A01-8D70-79E62D61DA64}"/>
              </a:ext>
            </a:extLst>
          </p:cNvPr>
          <p:cNvSpPr/>
          <p:nvPr/>
        </p:nvSpPr>
        <p:spPr>
          <a:xfrm>
            <a:off x="6563219" y="6437915"/>
            <a:ext cx="450637" cy="215273"/>
          </a:xfrm>
          <a:custGeom>
            <a:avLst/>
            <a:gdLst>
              <a:gd name="connsiteX0" fmla="*/ 0 w 1507067"/>
              <a:gd name="connsiteY0" fmla="*/ 614892 h 618965"/>
              <a:gd name="connsiteX1" fmla="*/ 118534 w 1507067"/>
              <a:gd name="connsiteY1" fmla="*/ 614892 h 618965"/>
              <a:gd name="connsiteX2" fmla="*/ 262467 w 1507067"/>
              <a:gd name="connsiteY2" fmla="*/ 572559 h 618965"/>
              <a:gd name="connsiteX3" fmla="*/ 338667 w 1507067"/>
              <a:gd name="connsiteY3" fmla="*/ 403226 h 618965"/>
              <a:gd name="connsiteX4" fmla="*/ 355600 w 1507067"/>
              <a:gd name="connsiteY4" fmla="*/ 250826 h 618965"/>
              <a:gd name="connsiteX5" fmla="*/ 414867 w 1507067"/>
              <a:gd name="connsiteY5" fmla="*/ 98426 h 618965"/>
              <a:gd name="connsiteX6" fmla="*/ 491067 w 1507067"/>
              <a:gd name="connsiteY6" fmla="*/ 47626 h 618965"/>
              <a:gd name="connsiteX7" fmla="*/ 550334 w 1507067"/>
              <a:gd name="connsiteY7" fmla="*/ 5292 h 618965"/>
              <a:gd name="connsiteX8" fmla="*/ 651934 w 1507067"/>
              <a:gd name="connsiteY8" fmla="*/ 5292 h 618965"/>
              <a:gd name="connsiteX9" fmla="*/ 787400 w 1507067"/>
              <a:gd name="connsiteY9" fmla="*/ 47626 h 618965"/>
              <a:gd name="connsiteX10" fmla="*/ 965200 w 1507067"/>
              <a:gd name="connsiteY10" fmla="*/ 123826 h 618965"/>
              <a:gd name="connsiteX11" fmla="*/ 1058334 w 1507067"/>
              <a:gd name="connsiteY11" fmla="*/ 166159 h 618965"/>
              <a:gd name="connsiteX12" fmla="*/ 1168400 w 1507067"/>
              <a:gd name="connsiteY12" fmla="*/ 301626 h 618965"/>
              <a:gd name="connsiteX13" fmla="*/ 1219200 w 1507067"/>
              <a:gd name="connsiteY13" fmla="*/ 428626 h 618965"/>
              <a:gd name="connsiteX14" fmla="*/ 1261534 w 1507067"/>
              <a:gd name="connsiteY14" fmla="*/ 496359 h 618965"/>
              <a:gd name="connsiteX15" fmla="*/ 1295400 w 1507067"/>
              <a:gd name="connsiteY15" fmla="*/ 547159 h 618965"/>
              <a:gd name="connsiteX16" fmla="*/ 1507067 w 1507067"/>
              <a:gd name="connsiteY16" fmla="*/ 564092 h 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7067" h="618965">
                <a:moveTo>
                  <a:pt x="0" y="614892"/>
                </a:moveTo>
                <a:cubicBezTo>
                  <a:pt x="37395" y="618420"/>
                  <a:pt x="74790" y="621948"/>
                  <a:pt x="118534" y="614892"/>
                </a:cubicBezTo>
                <a:cubicBezTo>
                  <a:pt x="162279" y="607836"/>
                  <a:pt x="225778" y="607837"/>
                  <a:pt x="262467" y="572559"/>
                </a:cubicBezTo>
                <a:cubicBezTo>
                  <a:pt x="299156" y="537281"/>
                  <a:pt x="323145" y="456848"/>
                  <a:pt x="338667" y="403226"/>
                </a:cubicBezTo>
                <a:cubicBezTo>
                  <a:pt x="354189" y="349604"/>
                  <a:pt x="342900" y="301626"/>
                  <a:pt x="355600" y="250826"/>
                </a:cubicBezTo>
                <a:cubicBezTo>
                  <a:pt x="368300" y="200026"/>
                  <a:pt x="392289" y="132293"/>
                  <a:pt x="414867" y="98426"/>
                </a:cubicBezTo>
                <a:cubicBezTo>
                  <a:pt x="437445" y="64559"/>
                  <a:pt x="468489" y="63148"/>
                  <a:pt x="491067" y="47626"/>
                </a:cubicBezTo>
                <a:cubicBezTo>
                  <a:pt x="513645" y="32104"/>
                  <a:pt x="523523" y="12348"/>
                  <a:pt x="550334" y="5292"/>
                </a:cubicBezTo>
                <a:cubicBezTo>
                  <a:pt x="577145" y="-1764"/>
                  <a:pt x="612423" y="-1764"/>
                  <a:pt x="651934" y="5292"/>
                </a:cubicBezTo>
                <a:cubicBezTo>
                  <a:pt x="691445" y="12348"/>
                  <a:pt x="735189" y="27870"/>
                  <a:pt x="787400" y="47626"/>
                </a:cubicBezTo>
                <a:cubicBezTo>
                  <a:pt x="839611" y="67382"/>
                  <a:pt x="920044" y="104070"/>
                  <a:pt x="965200" y="123826"/>
                </a:cubicBezTo>
                <a:cubicBezTo>
                  <a:pt x="1010356" y="143581"/>
                  <a:pt x="1024467" y="136526"/>
                  <a:pt x="1058334" y="166159"/>
                </a:cubicBezTo>
                <a:cubicBezTo>
                  <a:pt x="1092201" y="195792"/>
                  <a:pt x="1141589" y="257881"/>
                  <a:pt x="1168400" y="301626"/>
                </a:cubicBezTo>
                <a:cubicBezTo>
                  <a:pt x="1195211" y="345370"/>
                  <a:pt x="1203678" y="396170"/>
                  <a:pt x="1219200" y="428626"/>
                </a:cubicBezTo>
                <a:cubicBezTo>
                  <a:pt x="1234722" y="461081"/>
                  <a:pt x="1248834" y="476604"/>
                  <a:pt x="1261534" y="496359"/>
                </a:cubicBezTo>
                <a:cubicBezTo>
                  <a:pt x="1274234" y="516114"/>
                  <a:pt x="1254478" y="535870"/>
                  <a:pt x="1295400" y="547159"/>
                </a:cubicBezTo>
                <a:cubicBezTo>
                  <a:pt x="1336322" y="558448"/>
                  <a:pt x="1464734" y="564092"/>
                  <a:pt x="1507067" y="5640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D8975EA-B542-0031-C0EA-E2C9688D52CD}"/>
              </a:ext>
            </a:extLst>
          </p:cNvPr>
          <p:cNvSpPr/>
          <p:nvPr/>
        </p:nvSpPr>
        <p:spPr>
          <a:xfrm>
            <a:off x="7045606" y="6423748"/>
            <a:ext cx="450638" cy="229439"/>
          </a:xfrm>
          <a:custGeom>
            <a:avLst/>
            <a:gdLst>
              <a:gd name="connsiteX0" fmla="*/ 0 w 1794933"/>
              <a:gd name="connsiteY0" fmla="*/ 573784 h 574724"/>
              <a:gd name="connsiteX1" fmla="*/ 152400 w 1794933"/>
              <a:gd name="connsiteY1" fmla="*/ 565317 h 574724"/>
              <a:gd name="connsiteX2" fmla="*/ 228600 w 1794933"/>
              <a:gd name="connsiteY2" fmla="*/ 506050 h 574724"/>
              <a:gd name="connsiteX3" fmla="*/ 270933 w 1794933"/>
              <a:gd name="connsiteY3" fmla="*/ 455250 h 574724"/>
              <a:gd name="connsiteX4" fmla="*/ 296333 w 1794933"/>
              <a:gd name="connsiteY4" fmla="*/ 362117 h 574724"/>
              <a:gd name="connsiteX5" fmla="*/ 321733 w 1794933"/>
              <a:gd name="connsiteY5" fmla="*/ 252050 h 574724"/>
              <a:gd name="connsiteX6" fmla="*/ 330200 w 1794933"/>
              <a:gd name="connsiteY6" fmla="*/ 141984 h 574724"/>
              <a:gd name="connsiteX7" fmla="*/ 364066 w 1794933"/>
              <a:gd name="connsiteY7" fmla="*/ 40384 h 574724"/>
              <a:gd name="connsiteX8" fmla="*/ 440266 w 1794933"/>
              <a:gd name="connsiteY8" fmla="*/ 6517 h 574724"/>
              <a:gd name="connsiteX9" fmla="*/ 533400 w 1794933"/>
              <a:gd name="connsiteY9" fmla="*/ 6517 h 574724"/>
              <a:gd name="connsiteX10" fmla="*/ 584200 w 1794933"/>
              <a:gd name="connsiteY10" fmla="*/ 74250 h 574724"/>
              <a:gd name="connsiteX11" fmla="*/ 609600 w 1794933"/>
              <a:gd name="connsiteY11" fmla="*/ 108117 h 574724"/>
              <a:gd name="connsiteX12" fmla="*/ 660400 w 1794933"/>
              <a:gd name="connsiteY12" fmla="*/ 158917 h 574724"/>
              <a:gd name="connsiteX13" fmla="*/ 736600 w 1794933"/>
              <a:gd name="connsiteY13" fmla="*/ 158917 h 574724"/>
              <a:gd name="connsiteX14" fmla="*/ 880533 w 1794933"/>
              <a:gd name="connsiteY14" fmla="*/ 167384 h 574724"/>
              <a:gd name="connsiteX15" fmla="*/ 948266 w 1794933"/>
              <a:gd name="connsiteY15" fmla="*/ 201250 h 574724"/>
              <a:gd name="connsiteX16" fmla="*/ 1016000 w 1794933"/>
              <a:gd name="connsiteY16" fmla="*/ 294384 h 574724"/>
              <a:gd name="connsiteX17" fmla="*/ 1066800 w 1794933"/>
              <a:gd name="connsiteY17" fmla="*/ 328250 h 574724"/>
              <a:gd name="connsiteX18" fmla="*/ 1176866 w 1794933"/>
              <a:gd name="connsiteY18" fmla="*/ 404450 h 574724"/>
              <a:gd name="connsiteX19" fmla="*/ 1371600 w 1794933"/>
              <a:gd name="connsiteY19" fmla="*/ 446784 h 574724"/>
              <a:gd name="connsiteX20" fmla="*/ 1515533 w 1794933"/>
              <a:gd name="connsiteY20" fmla="*/ 506050 h 574724"/>
              <a:gd name="connsiteX21" fmla="*/ 1794933 w 1794933"/>
              <a:gd name="connsiteY21" fmla="*/ 506050 h 5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4933" h="574724">
                <a:moveTo>
                  <a:pt x="0" y="573784"/>
                </a:moveTo>
                <a:cubicBezTo>
                  <a:pt x="57150" y="575195"/>
                  <a:pt x="114300" y="576606"/>
                  <a:pt x="152400" y="565317"/>
                </a:cubicBezTo>
                <a:cubicBezTo>
                  <a:pt x="190500" y="554028"/>
                  <a:pt x="208845" y="524394"/>
                  <a:pt x="228600" y="506050"/>
                </a:cubicBezTo>
                <a:cubicBezTo>
                  <a:pt x="248355" y="487706"/>
                  <a:pt x="259644" y="479239"/>
                  <a:pt x="270933" y="455250"/>
                </a:cubicBezTo>
                <a:cubicBezTo>
                  <a:pt x="282222" y="431261"/>
                  <a:pt x="287866" y="395984"/>
                  <a:pt x="296333" y="362117"/>
                </a:cubicBezTo>
                <a:cubicBezTo>
                  <a:pt x="304800" y="328250"/>
                  <a:pt x="316089" y="288739"/>
                  <a:pt x="321733" y="252050"/>
                </a:cubicBezTo>
                <a:cubicBezTo>
                  <a:pt x="327377" y="215361"/>
                  <a:pt x="323145" y="177262"/>
                  <a:pt x="330200" y="141984"/>
                </a:cubicBezTo>
                <a:cubicBezTo>
                  <a:pt x="337255" y="106706"/>
                  <a:pt x="345722" y="62962"/>
                  <a:pt x="364066" y="40384"/>
                </a:cubicBezTo>
                <a:cubicBezTo>
                  <a:pt x="382410" y="17806"/>
                  <a:pt x="412044" y="12161"/>
                  <a:pt x="440266" y="6517"/>
                </a:cubicBezTo>
                <a:cubicBezTo>
                  <a:pt x="468488" y="872"/>
                  <a:pt x="509411" y="-4772"/>
                  <a:pt x="533400" y="6517"/>
                </a:cubicBezTo>
                <a:cubicBezTo>
                  <a:pt x="557389" y="17806"/>
                  <a:pt x="584200" y="74250"/>
                  <a:pt x="584200" y="74250"/>
                </a:cubicBezTo>
                <a:cubicBezTo>
                  <a:pt x="596900" y="91183"/>
                  <a:pt x="596900" y="94006"/>
                  <a:pt x="609600" y="108117"/>
                </a:cubicBezTo>
                <a:cubicBezTo>
                  <a:pt x="622300" y="122228"/>
                  <a:pt x="639233" y="150450"/>
                  <a:pt x="660400" y="158917"/>
                </a:cubicBezTo>
                <a:cubicBezTo>
                  <a:pt x="681567" y="167384"/>
                  <a:pt x="699911" y="157506"/>
                  <a:pt x="736600" y="158917"/>
                </a:cubicBezTo>
                <a:cubicBezTo>
                  <a:pt x="773289" y="160328"/>
                  <a:pt x="845255" y="160329"/>
                  <a:pt x="880533" y="167384"/>
                </a:cubicBezTo>
                <a:cubicBezTo>
                  <a:pt x="915811" y="174439"/>
                  <a:pt x="925688" y="180083"/>
                  <a:pt x="948266" y="201250"/>
                </a:cubicBezTo>
                <a:cubicBezTo>
                  <a:pt x="970844" y="222417"/>
                  <a:pt x="996244" y="273217"/>
                  <a:pt x="1016000" y="294384"/>
                </a:cubicBezTo>
                <a:cubicBezTo>
                  <a:pt x="1035756" y="315551"/>
                  <a:pt x="1066800" y="328250"/>
                  <a:pt x="1066800" y="328250"/>
                </a:cubicBezTo>
                <a:cubicBezTo>
                  <a:pt x="1093611" y="346594"/>
                  <a:pt x="1126066" y="384694"/>
                  <a:pt x="1176866" y="404450"/>
                </a:cubicBezTo>
                <a:cubicBezTo>
                  <a:pt x="1227666" y="424206"/>
                  <a:pt x="1315155" y="429851"/>
                  <a:pt x="1371600" y="446784"/>
                </a:cubicBezTo>
                <a:cubicBezTo>
                  <a:pt x="1428045" y="463717"/>
                  <a:pt x="1444978" y="496172"/>
                  <a:pt x="1515533" y="506050"/>
                </a:cubicBezTo>
                <a:cubicBezTo>
                  <a:pt x="1586089" y="515928"/>
                  <a:pt x="1690511" y="510989"/>
                  <a:pt x="1794933" y="50605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747E9D5-3C6F-3780-9D7F-D5BB2AFF80C9}"/>
              </a:ext>
            </a:extLst>
          </p:cNvPr>
          <p:cNvSpPr/>
          <p:nvPr/>
        </p:nvSpPr>
        <p:spPr>
          <a:xfrm>
            <a:off x="7541970" y="6423747"/>
            <a:ext cx="450638" cy="240319"/>
          </a:xfrm>
          <a:custGeom>
            <a:avLst/>
            <a:gdLst>
              <a:gd name="connsiteX0" fmla="*/ 0 w 1811867"/>
              <a:gd name="connsiteY0" fmla="*/ 703024 h 703024"/>
              <a:gd name="connsiteX1" fmla="*/ 118533 w 1811867"/>
              <a:gd name="connsiteY1" fmla="*/ 635291 h 703024"/>
              <a:gd name="connsiteX2" fmla="*/ 160867 w 1811867"/>
              <a:gd name="connsiteY2" fmla="*/ 508291 h 703024"/>
              <a:gd name="connsiteX3" fmla="*/ 186267 w 1811867"/>
              <a:gd name="connsiteY3" fmla="*/ 406691 h 703024"/>
              <a:gd name="connsiteX4" fmla="*/ 186267 w 1811867"/>
              <a:gd name="connsiteY4" fmla="*/ 330491 h 703024"/>
              <a:gd name="connsiteX5" fmla="*/ 203200 w 1811867"/>
              <a:gd name="connsiteY5" fmla="*/ 237357 h 703024"/>
              <a:gd name="connsiteX6" fmla="*/ 228600 w 1811867"/>
              <a:gd name="connsiteY6" fmla="*/ 127291 h 703024"/>
              <a:gd name="connsiteX7" fmla="*/ 262467 w 1811867"/>
              <a:gd name="connsiteY7" fmla="*/ 59557 h 703024"/>
              <a:gd name="connsiteX8" fmla="*/ 304800 w 1811867"/>
              <a:gd name="connsiteY8" fmla="*/ 25691 h 703024"/>
              <a:gd name="connsiteX9" fmla="*/ 355600 w 1811867"/>
              <a:gd name="connsiteY9" fmla="*/ 291 h 703024"/>
              <a:gd name="connsiteX10" fmla="*/ 431800 w 1811867"/>
              <a:gd name="connsiteY10" fmla="*/ 42624 h 703024"/>
              <a:gd name="connsiteX11" fmla="*/ 431800 w 1811867"/>
              <a:gd name="connsiteY11" fmla="*/ 68024 h 703024"/>
              <a:gd name="connsiteX12" fmla="*/ 457200 w 1811867"/>
              <a:gd name="connsiteY12" fmla="*/ 118824 h 703024"/>
              <a:gd name="connsiteX13" fmla="*/ 491067 w 1811867"/>
              <a:gd name="connsiteY13" fmla="*/ 169624 h 703024"/>
              <a:gd name="connsiteX14" fmla="*/ 584200 w 1811867"/>
              <a:gd name="connsiteY14" fmla="*/ 169624 h 703024"/>
              <a:gd name="connsiteX15" fmla="*/ 618067 w 1811867"/>
              <a:gd name="connsiteY15" fmla="*/ 169624 h 703024"/>
              <a:gd name="connsiteX16" fmla="*/ 745067 w 1811867"/>
              <a:gd name="connsiteY16" fmla="*/ 144224 h 703024"/>
              <a:gd name="connsiteX17" fmla="*/ 948267 w 1811867"/>
              <a:gd name="connsiteY17" fmla="*/ 262757 h 703024"/>
              <a:gd name="connsiteX18" fmla="*/ 1016000 w 1811867"/>
              <a:gd name="connsiteY18" fmla="*/ 338957 h 703024"/>
              <a:gd name="connsiteX19" fmla="*/ 1100667 w 1811867"/>
              <a:gd name="connsiteY19" fmla="*/ 381291 h 703024"/>
              <a:gd name="connsiteX20" fmla="*/ 1261533 w 1811867"/>
              <a:gd name="connsiteY20" fmla="*/ 465957 h 703024"/>
              <a:gd name="connsiteX21" fmla="*/ 1464733 w 1811867"/>
              <a:gd name="connsiteY21" fmla="*/ 533691 h 703024"/>
              <a:gd name="connsiteX22" fmla="*/ 1600200 w 1811867"/>
              <a:gd name="connsiteY22" fmla="*/ 592957 h 703024"/>
              <a:gd name="connsiteX23" fmla="*/ 1752600 w 1811867"/>
              <a:gd name="connsiteY23" fmla="*/ 618357 h 703024"/>
              <a:gd name="connsiteX24" fmla="*/ 1811867 w 1811867"/>
              <a:gd name="connsiteY24" fmla="*/ 618357 h 7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11867" h="703024">
                <a:moveTo>
                  <a:pt x="0" y="703024"/>
                </a:moveTo>
                <a:cubicBezTo>
                  <a:pt x="45861" y="685385"/>
                  <a:pt x="91722" y="667746"/>
                  <a:pt x="118533" y="635291"/>
                </a:cubicBezTo>
                <a:cubicBezTo>
                  <a:pt x="145344" y="602836"/>
                  <a:pt x="149578" y="546391"/>
                  <a:pt x="160867" y="508291"/>
                </a:cubicBezTo>
                <a:cubicBezTo>
                  <a:pt x="172156" y="470191"/>
                  <a:pt x="182034" y="436324"/>
                  <a:pt x="186267" y="406691"/>
                </a:cubicBezTo>
                <a:cubicBezTo>
                  <a:pt x="190500" y="377058"/>
                  <a:pt x="183445" y="358713"/>
                  <a:pt x="186267" y="330491"/>
                </a:cubicBezTo>
                <a:cubicBezTo>
                  <a:pt x="189089" y="302269"/>
                  <a:pt x="196145" y="271224"/>
                  <a:pt x="203200" y="237357"/>
                </a:cubicBezTo>
                <a:cubicBezTo>
                  <a:pt x="210255" y="203490"/>
                  <a:pt x="218722" y="156924"/>
                  <a:pt x="228600" y="127291"/>
                </a:cubicBezTo>
                <a:cubicBezTo>
                  <a:pt x="238478" y="97658"/>
                  <a:pt x="249767" y="76490"/>
                  <a:pt x="262467" y="59557"/>
                </a:cubicBezTo>
                <a:cubicBezTo>
                  <a:pt x="275167" y="42624"/>
                  <a:pt x="289278" y="35569"/>
                  <a:pt x="304800" y="25691"/>
                </a:cubicBezTo>
                <a:cubicBezTo>
                  <a:pt x="320322" y="15813"/>
                  <a:pt x="334433" y="-2531"/>
                  <a:pt x="355600" y="291"/>
                </a:cubicBezTo>
                <a:cubicBezTo>
                  <a:pt x="376767" y="3113"/>
                  <a:pt x="431800" y="42624"/>
                  <a:pt x="431800" y="42624"/>
                </a:cubicBezTo>
                <a:cubicBezTo>
                  <a:pt x="444500" y="53913"/>
                  <a:pt x="427567" y="55324"/>
                  <a:pt x="431800" y="68024"/>
                </a:cubicBezTo>
                <a:cubicBezTo>
                  <a:pt x="436033" y="80724"/>
                  <a:pt x="447322" y="101891"/>
                  <a:pt x="457200" y="118824"/>
                </a:cubicBezTo>
                <a:cubicBezTo>
                  <a:pt x="467078" y="135757"/>
                  <a:pt x="469900" y="161157"/>
                  <a:pt x="491067" y="169624"/>
                </a:cubicBezTo>
                <a:cubicBezTo>
                  <a:pt x="512234" y="178091"/>
                  <a:pt x="584200" y="169624"/>
                  <a:pt x="584200" y="169624"/>
                </a:cubicBezTo>
                <a:cubicBezTo>
                  <a:pt x="605367" y="169624"/>
                  <a:pt x="591256" y="173857"/>
                  <a:pt x="618067" y="169624"/>
                </a:cubicBezTo>
                <a:cubicBezTo>
                  <a:pt x="644878" y="165391"/>
                  <a:pt x="690034" y="128702"/>
                  <a:pt x="745067" y="144224"/>
                </a:cubicBezTo>
                <a:cubicBezTo>
                  <a:pt x="800100" y="159746"/>
                  <a:pt x="903112" y="230302"/>
                  <a:pt x="948267" y="262757"/>
                </a:cubicBezTo>
                <a:cubicBezTo>
                  <a:pt x="993422" y="295212"/>
                  <a:pt x="990600" y="319201"/>
                  <a:pt x="1016000" y="338957"/>
                </a:cubicBezTo>
                <a:cubicBezTo>
                  <a:pt x="1041400" y="358713"/>
                  <a:pt x="1100667" y="381291"/>
                  <a:pt x="1100667" y="381291"/>
                </a:cubicBezTo>
                <a:cubicBezTo>
                  <a:pt x="1141589" y="402458"/>
                  <a:pt x="1200855" y="440557"/>
                  <a:pt x="1261533" y="465957"/>
                </a:cubicBezTo>
                <a:cubicBezTo>
                  <a:pt x="1322211" y="491357"/>
                  <a:pt x="1408289" y="512524"/>
                  <a:pt x="1464733" y="533691"/>
                </a:cubicBezTo>
                <a:cubicBezTo>
                  <a:pt x="1521178" y="554858"/>
                  <a:pt x="1552222" y="578846"/>
                  <a:pt x="1600200" y="592957"/>
                </a:cubicBezTo>
                <a:cubicBezTo>
                  <a:pt x="1648178" y="607068"/>
                  <a:pt x="1717322" y="614124"/>
                  <a:pt x="1752600" y="618357"/>
                </a:cubicBezTo>
                <a:cubicBezTo>
                  <a:pt x="1787878" y="622590"/>
                  <a:pt x="1799872" y="620473"/>
                  <a:pt x="1811867" y="6183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A2745F-7203-A129-A7DC-CFE9E5601D9C}"/>
              </a:ext>
            </a:extLst>
          </p:cNvPr>
          <p:cNvCxnSpPr/>
          <p:nvPr/>
        </p:nvCxnSpPr>
        <p:spPr>
          <a:xfrm>
            <a:off x="6306150" y="6324600"/>
            <a:ext cx="0" cy="328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8CB2DA-305D-6335-B6D0-F2BD29497D0E}"/>
              </a:ext>
            </a:extLst>
          </p:cNvPr>
          <p:cNvCxnSpPr/>
          <p:nvPr/>
        </p:nvCxnSpPr>
        <p:spPr>
          <a:xfrm>
            <a:off x="6788537" y="6335480"/>
            <a:ext cx="0" cy="328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2BC33E-712D-AEA5-AB49-A1899D745C9E}"/>
              </a:ext>
            </a:extLst>
          </p:cNvPr>
          <p:cNvCxnSpPr/>
          <p:nvPr/>
        </p:nvCxnSpPr>
        <p:spPr>
          <a:xfrm>
            <a:off x="7261080" y="6346881"/>
            <a:ext cx="0" cy="328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CE2A7F-FBD0-6E47-4F08-EDD97E7C6B16}"/>
              </a:ext>
            </a:extLst>
          </p:cNvPr>
          <p:cNvCxnSpPr/>
          <p:nvPr/>
        </p:nvCxnSpPr>
        <p:spPr>
          <a:xfrm>
            <a:off x="7692880" y="6346881"/>
            <a:ext cx="0" cy="328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8316658-2AC7-F585-9A94-E714C8DBFE38}"/>
              </a:ext>
            </a:extLst>
          </p:cNvPr>
          <p:cNvSpPr txBox="1"/>
          <p:nvPr/>
        </p:nvSpPr>
        <p:spPr>
          <a:xfrm>
            <a:off x="2616322" y="6400594"/>
            <a:ext cx="3324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income develops over time:</a:t>
            </a:r>
            <a:endParaRPr lang="cs-CZ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8E942A-92A6-9B8C-FBCF-FA9CBCF01A01}"/>
              </a:ext>
            </a:extLst>
          </p:cNvPr>
          <p:cNvSpPr txBox="1"/>
          <p:nvPr/>
        </p:nvSpPr>
        <p:spPr>
          <a:xfrm>
            <a:off x="8171848" y="2547749"/>
            <a:ext cx="16024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only those remaining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either low income or high income since 2000 until death</a:t>
            </a:r>
          </a:p>
          <a:p>
            <a:pPr algn="ctr"/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36 456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D196C4B-B74E-39C8-E645-C38DB17EE21D}"/>
              </a:ext>
            </a:extLst>
          </p:cNvPr>
          <p:cNvCxnSpPr>
            <a:endCxn id="48" idx="0"/>
          </p:cNvCxnSpPr>
          <p:nvPr/>
        </p:nvCxnSpPr>
        <p:spPr>
          <a:xfrm>
            <a:off x="8396042" y="1963554"/>
            <a:ext cx="577015" cy="5841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92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64D1-CB22-D306-D148-CB89C2616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78D104-CC9E-7310-BE76-80A0E47A364D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6C67D-195B-CAF1-2D2A-4EF9C78A4819}"/>
              </a:ext>
            </a:extLst>
          </p:cNvPr>
          <p:cNvSpPr txBox="1"/>
          <p:nvPr/>
        </p:nvSpPr>
        <p:spPr>
          <a:xfrm>
            <a:off x="0" y="408851"/>
            <a:ext cx="990599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How do inequalities in multimorbidity by income manifest among individuals who, despite their SES, died around the same time and prematurely between the ages</a:t>
            </a:r>
            <a:br>
              <a:rPr lang="cs-CZ" sz="2200" b="1" dirty="0"/>
            </a:br>
            <a:r>
              <a:rPr lang="en-US" sz="2200" b="1" dirty="0"/>
              <a:t>of 60 and 85? </a:t>
            </a:r>
            <a:endParaRPr lang="cs-CZ" sz="2200" b="1" dirty="0"/>
          </a:p>
        </p:txBody>
      </p:sp>
      <p:pic>
        <p:nvPicPr>
          <p:cNvPr id="3" name="Obrázek 6" descr="Obsah obrázku čtverec, snímek obrazovky, Obdélník, řada/pruh&#10;&#10;Obsah generovaný pomocí AI může být nesprávný.">
            <a:extLst>
              <a:ext uri="{FF2B5EF4-FFF2-40B4-BE49-F238E27FC236}">
                <a16:creationId xmlns:a16="http://schemas.microsoft.com/office/drawing/2014/main" id="{A1340EB9-D155-C9F7-4B8E-47599CD7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" y="2906212"/>
            <a:ext cx="7107361" cy="3290261"/>
          </a:xfrm>
          <a:prstGeom prst="rect">
            <a:avLst/>
          </a:prstGeom>
        </p:spPr>
      </p:pic>
      <p:sp>
        <p:nvSpPr>
          <p:cNvPr id="4" name="TextovéPole 8">
            <a:extLst>
              <a:ext uri="{FF2B5EF4-FFF2-40B4-BE49-F238E27FC236}">
                <a16:creationId xmlns:a16="http://schemas.microsoft.com/office/drawing/2014/main" id="{DB2630EE-08B7-7CD9-6B87-17611959F4E6}"/>
              </a:ext>
            </a:extLst>
          </p:cNvPr>
          <p:cNvSpPr txBox="1"/>
          <p:nvPr/>
        </p:nvSpPr>
        <p:spPr>
          <a:xfrm>
            <a:off x="7180800" y="2971800"/>
            <a:ext cx="24444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LcParenBoth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 cooccurrences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odds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ratios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AutoNum type="romanLcParenBoth"/>
            </a:pP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AutoNum type="romanLcParenBoth"/>
            </a:pP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AutoNum type="romanLcParenBoth"/>
            </a:pP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AutoNum type="romanLcParenBoth"/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Transitions between diseases</a:t>
            </a:r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risk </a:t>
            </a:r>
            <a:r>
              <a:rPr lang="cs-CZ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endParaRPr lang="cs-CZ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9">
                <a:extLst>
                  <a:ext uri="{FF2B5EF4-FFF2-40B4-BE49-F238E27FC236}">
                    <a16:creationId xmlns:a16="http://schemas.microsoft.com/office/drawing/2014/main" id="{0A7AC58A-4DAB-C6A4-1C53-FE16D1D11098}"/>
                  </a:ext>
                </a:extLst>
              </p:cNvPr>
              <p:cNvSpPr txBox="1"/>
              <p:nvPr/>
            </p:nvSpPr>
            <p:spPr>
              <a:xfrm>
                <a:off x="8186640" y="3584321"/>
                <a:ext cx="1438656" cy="123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cs-CZ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9">
                <a:extLst>
                  <a:ext uri="{FF2B5EF4-FFF2-40B4-BE49-F238E27FC236}">
                    <a16:creationId xmlns:a16="http://schemas.microsoft.com/office/drawing/2014/main" id="{0A7AC58A-4DAB-C6A4-1C53-FE16D1D1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640" y="3584321"/>
                <a:ext cx="1438656" cy="1236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10">
                <a:extLst>
                  <a:ext uri="{FF2B5EF4-FFF2-40B4-BE49-F238E27FC236}">
                    <a16:creationId xmlns:a16="http://schemas.microsoft.com/office/drawing/2014/main" id="{3AB3CDB1-4FF5-90B6-48F1-0EC4D26B6220}"/>
                  </a:ext>
                </a:extLst>
              </p:cNvPr>
              <p:cNvSpPr txBox="1"/>
              <p:nvPr/>
            </p:nvSpPr>
            <p:spPr>
              <a:xfrm>
                <a:off x="8080249" y="5524363"/>
                <a:ext cx="1752312" cy="696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𝑅𝐼</m:t>
                      </m:r>
                      <m:r>
                        <a:rPr lang="cs-CZ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cs-CZ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ovéPole 10">
                <a:extLst>
                  <a:ext uri="{FF2B5EF4-FFF2-40B4-BE49-F238E27FC236}">
                    <a16:creationId xmlns:a16="http://schemas.microsoft.com/office/drawing/2014/main" id="{3AB3CDB1-4FF5-90B6-48F1-0EC4D26B6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249" y="5524363"/>
                <a:ext cx="1752312" cy="696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8B9300E-CDFA-3A1E-FF50-AB4027D91F94}"/>
              </a:ext>
            </a:extLst>
          </p:cNvPr>
          <p:cNvSpPr txBox="1"/>
          <p:nvPr/>
        </p:nvSpPr>
        <p:spPr>
          <a:xfrm>
            <a:off x="73438" y="1725411"/>
            <a:ext cx="9759122" cy="109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LPR registries, primary and secondary diagnoses (2000-2018/19), all 3-digit ICD codes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(cca 2 000 diagnosis)</a:t>
            </a:r>
          </a:p>
          <a:p>
            <a:pPr>
              <a:lnSpc>
                <a:spcPct val="110000"/>
              </a:lnSpc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 Analysis: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(i)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 cooccurrences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(ii)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Transitions between diseases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5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84C79-C802-09DB-A066-7D3B1400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" y="0"/>
            <a:ext cx="9693314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01C4E2-1F3D-95D9-F462-CCF6A06DCC98}"/>
              </a:ext>
            </a:extLst>
          </p:cNvPr>
          <p:cNvSpPr txBox="1"/>
          <p:nvPr/>
        </p:nvSpPr>
        <p:spPr>
          <a:xfrm>
            <a:off x="5604086" y="17356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9286BCF-4BA9-5930-44F6-5416C8B06323}"/>
              </a:ext>
            </a:extLst>
          </p:cNvPr>
          <p:cNvSpPr txBox="1"/>
          <p:nvPr/>
        </p:nvSpPr>
        <p:spPr>
          <a:xfrm>
            <a:off x="6358467" y="29633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D3EBB1-A53D-4CA0-656B-4D9AC0D0B8C7}"/>
              </a:ext>
            </a:extLst>
          </p:cNvPr>
          <p:cNvSpPr txBox="1"/>
          <p:nvPr/>
        </p:nvSpPr>
        <p:spPr>
          <a:xfrm>
            <a:off x="6608411" y="17356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9F9D8A-82F9-D11B-ED1B-74DE9759C259}"/>
              </a:ext>
            </a:extLst>
          </p:cNvPr>
          <p:cNvSpPr txBox="1"/>
          <p:nvPr/>
        </p:nvSpPr>
        <p:spPr>
          <a:xfrm>
            <a:off x="7366001" y="42713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A8A96-B300-1665-3FBB-D1E262D8BB9B}"/>
              </a:ext>
            </a:extLst>
          </p:cNvPr>
          <p:cNvSpPr txBox="1"/>
          <p:nvPr/>
        </p:nvSpPr>
        <p:spPr>
          <a:xfrm>
            <a:off x="8365067" y="79120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ABB02F-32D5-19C4-888D-13A1979D12F2}"/>
              </a:ext>
            </a:extLst>
          </p:cNvPr>
          <p:cNvSpPr txBox="1"/>
          <p:nvPr/>
        </p:nvSpPr>
        <p:spPr>
          <a:xfrm>
            <a:off x="7610831" y="173566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C06299-3BD4-A7DB-F424-D2E3B692E05F}"/>
              </a:ext>
            </a:extLst>
          </p:cNvPr>
          <p:cNvSpPr txBox="1"/>
          <p:nvPr/>
        </p:nvSpPr>
        <p:spPr>
          <a:xfrm>
            <a:off x="8603584" y="92201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31FA73A-A958-A865-F894-60B72BED1F16}"/>
              </a:ext>
            </a:extLst>
          </p:cNvPr>
          <p:cNvSpPr txBox="1"/>
          <p:nvPr/>
        </p:nvSpPr>
        <p:spPr>
          <a:xfrm>
            <a:off x="9347202" y="173566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3038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09253-E144-64FF-AFFC-CF605FB4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569889-75C5-BF72-1CAE-EC175F5A2272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coocurrence</a:t>
            </a:r>
          </a:p>
        </p:txBody>
      </p:sp>
      <p:pic>
        <p:nvPicPr>
          <p:cNvPr id="26" name="Picture 25" descr="A group of images of different shapes&#10;&#10;AI-generated content may be incorrect.">
            <a:extLst>
              <a:ext uri="{FF2B5EF4-FFF2-40B4-BE49-F238E27FC236}">
                <a16:creationId xmlns:a16="http://schemas.microsoft.com/office/drawing/2014/main" id="{FB9D49B8-352E-E71E-EF76-A17386EDB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" y="470431"/>
            <a:ext cx="9067559" cy="63875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B447B8-BBD7-7385-F212-7728540975F4}"/>
              </a:ext>
            </a:extLst>
          </p:cNvPr>
          <p:cNvSpPr txBox="1"/>
          <p:nvPr/>
        </p:nvSpPr>
        <p:spPr>
          <a:xfrm>
            <a:off x="1719998" y="952500"/>
            <a:ext cx="646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Associations with leading diseases 20–15 years before death</a:t>
            </a:r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C1BFBB-DBF3-B45F-308F-123B3D626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19723" r="50000" b="71111"/>
          <a:stretch>
            <a:fillRect/>
          </a:stretch>
        </p:blipFill>
        <p:spPr>
          <a:xfrm>
            <a:off x="8616872" y="470431"/>
            <a:ext cx="1289128" cy="8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543C4-BE34-65E7-D311-AE19D5EC6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CFFD5A-6F5C-4C8E-632D-68F0830FF0A9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coocurrence</a:t>
            </a:r>
          </a:p>
        </p:txBody>
      </p:sp>
      <p:pic>
        <p:nvPicPr>
          <p:cNvPr id="4" name="Picture 3" descr="A group of graphs showing different types of diseases&#10;&#10;AI-generated content may be incorrect.">
            <a:extLst>
              <a:ext uri="{FF2B5EF4-FFF2-40B4-BE49-F238E27FC236}">
                <a16:creationId xmlns:a16="http://schemas.microsoft.com/office/drawing/2014/main" id="{301222C4-FE28-20B9-D14E-42900FBD1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" y="470431"/>
            <a:ext cx="9067559" cy="6387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84AC2-792E-21D2-EDF6-5E3B01ECBCAB}"/>
              </a:ext>
            </a:extLst>
          </p:cNvPr>
          <p:cNvSpPr txBox="1"/>
          <p:nvPr/>
        </p:nvSpPr>
        <p:spPr>
          <a:xfrm>
            <a:off x="1719998" y="952500"/>
            <a:ext cx="646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Associations with leading diseases 15–10 years before death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2892-67E2-F365-9B81-589990D0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19723" r="50000" b="71111"/>
          <a:stretch>
            <a:fillRect/>
          </a:stretch>
        </p:blipFill>
        <p:spPr>
          <a:xfrm>
            <a:off x="8616872" y="470431"/>
            <a:ext cx="1289128" cy="8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7752-937A-C402-76FD-7E13DF51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96004F-35BC-F4A5-EC9F-E86032C74E34}"/>
              </a:ext>
            </a:extLst>
          </p:cNvPr>
          <p:cNvSpPr txBox="1"/>
          <p:nvPr/>
        </p:nvSpPr>
        <p:spPr>
          <a:xfrm>
            <a:off x="0" y="-1804"/>
            <a:ext cx="9906000" cy="40011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disease coocurrence</a:t>
            </a:r>
          </a:p>
        </p:txBody>
      </p:sp>
      <p:pic>
        <p:nvPicPr>
          <p:cNvPr id="5" name="Picture 4" descr="A group of images of different shapes&#10;&#10;AI-generated content may be incorrect.">
            <a:extLst>
              <a:ext uri="{FF2B5EF4-FFF2-40B4-BE49-F238E27FC236}">
                <a16:creationId xmlns:a16="http://schemas.microsoft.com/office/drawing/2014/main" id="{2693B581-71D6-DF98-994F-E43261D5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" y="470431"/>
            <a:ext cx="9067559" cy="6387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F06E5-FECB-9EFD-9D89-EF312958B46B}"/>
              </a:ext>
            </a:extLst>
          </p:cNvPr>
          <p:cNvSpPr txBox="1"/>
          <p:nvPr/>
        </p:nvSpPr>
        <p:spPr>
          <a:xfrm>
            <a:off x="1719998" y="952500"/>
            <a:ext cx="6336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Associations with leading diseases 10–5 years before death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B8DC0-779B-0176-76F3-D9539044F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19723" r="50000" b="71111"/>
          <a:stretch>
            <a:fillRect/>
          </a:stretch>
        </p:blipFill>
        <p:spPr>
          <a:xfrm>
            <a:off x="8616872" y="470431"/>
            <a:ext cx="1289128" cy="8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2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1756</Words>
  <Application>Microsoft Office PowerPoint</Application>
  <PresentationFormat>A4 Paper (210x297 mm)</PresentationFormat>
  <Paragraphs>293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2013 - 2022 Theme</vt:lpstr>
      <vt:lpstr>Income Disparities in Disease Pairings Among Premature Deaths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Elizaveta Ukolova</dc:creator>
  <cp:lastModifiedBy>event</cp:lastModifiedBy>
  <cp:revision>6</cp:revision>
  <dcterms:created xsi:type="dcterms:W3CDTF">2025-09-03T12:58:13Z</dcterms:created>
  <dcterms:modified xsi:type="dcterms:W3CDTF">2025-09-10T08:32:53Z</dcterms:modified>
</cp:coreProperties>
</file>