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4" r:id="rId6"/>
    <p:sldId id="268" r:id="rId7"/>
    <p:sldId id="265" r:id="rId8"/>
    <p:sldId id="274" r:id="rId9"/>
    <p:sldId id="273" r:id="rId10"/>
    <p:sldId id="275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24" autoAdjust="0"/>
  </p:normalViewPr>
  <p:slideViewPr>
    <p:cSldViewPr snapToGrid="0" snapToObjects="1">
      <p:cViewPr varScale="1">
        <p:scale>
          <a:sx n="63" d="100"/>
          <a:sy n="63" d="100"/>
        </p:scale>
        <p:origin x="70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AD074-7C45-449D-BD0C-C9D59CBB0188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D8409A-7E26-41D1-98E0-88FBE78A1AE3}">
      <dgm:prSet/>
      <dgm:spPr/>
      <dgm:t>
        <a:bodyPr/>
        <a:lstStyle/>
        <a:p>
          <a:r>
            <a:rPr lang="en-US" dirty="0"/>
            <a:t>Compare</a:t>
          </a:r>
        </a:p>
      </dgm:t>
    </dgm:pt>
    <dgm:pt modelId="{9868AE9E-CB98-4DA9-B0A6-8C902655EA82}" type="parTrans" cxnId="{9565F4C5-31DA-4075-9178-021C769FE85B}">
      <dgm:prSet/>
      <dgm:spPr/>
      <dgm:t>
        <a:bodyPr/>
        <a:lstStyle/>
        <a:p>
          <a:endParaRPr lang="en-US"/>
        </a:p>
      </dgm:t>
    </dgm:pt>
    <dgm:pt modelId="{AFFAC4DF-07AD-492B-87E2-C7EB45849C6F}" type="sibTrans" cxnId="{9565F4C5-31DA-4075-9178-021C769FE85B}">
      <dgm:prSet/>
      <dgm:spPr/>
      <dgm:t>
        <a:bodyPr/>
        <a:lstStyle/>
        <a:p>
          <a:endParaRPr lang="en-US"/>
        </a:p>
      </dgm:t>
    </dgm:pt>
    <dgm:pt modelId="{995F7261-5812-4800-9A32-64EC598FB2A6}">
      <dgm:prSet custT="1"/>
      <dgm:spPr/>
      <dgm:t>
        <a:bodyPr/>
        <a:lstStyle/>
        <a:p>
          <a:r>
            <a:rPr lang="en-US" sz="2800" dirty="0"/>
            <a:t>recent trends across Israel and select European countries</a:t>
          </a:r>
        </a:p>
      </dgm:t>
    </dgm:pt>
    <dgm:pt modelId="{AAD93FD2-74E2-4199-8A0B-19BC53D12E4E}" type="parTrans" cxnId="{44EE32E2-77A7-4C79-A491-2CE663400C36}">
      <dgm:prSet/>
      <dgm:spPr/>
      <dgm:t>
        <a:bodyPr/>
        <a:lstStyle/>
        <a:p>
          <a:endParaRPr lang="en-US"/>
        </a:p>
      </dgm:t>
    </dgm:pt>
    <dgm:pt modelId="{53CE4672-C51F-4391-9EC7-6023BF2CD425}" type="sibTrans" cxnId="{44EE32E2-77A7-4C79-A491-2CE663400C36}">
      <dgm:prSet/>
      <dgm:spPr/>
      <dgm:t>
        <a:bodyPr/>
        <a:lstStyle/>
        <a:p>
          <a:endParaRPr lang="en-US"/>
        </a:p>
      </dgm:t>
    </dgm:pt>
    <dgm:pt modelId="{DE90408D-D1AC-4AE7-B45E-C0F2A111F427}">
      <dgm:prSet/>
      <dgm:spPr/>
      <dgm:t>
        <a:bodyPr/>
        <a:lstStyle/>
        <a:p>
          <a:r>
            <a:rPr lang="en-US"/>
            <a:t>Examine</a:t>
          </a:r>
        </a:p>
      </dgm:t>
    </dgm:pt>
    <dgm:pt modelId="{F3097442-A542-43BF-9700-41AA7C94FA9C}" type="parTrans" cxnId="{433871DF-1151-4C48-9F2A-474BC569DFE6}">
      <dgm:prSet/>
      <dgm:spPr/>
      <dgm:t>
        <a:bodyPr/>
        <a:lstStyle/>
        <a:p>
          <a:endParaRPr lang="en-US"/>
        </a:p>
      </dgm:t>
    </dgm:pt>
    <dgm:pt modelId="{475FA787-1171-4EDC-8882-859DB50F6336}" type="sibTrans" cxnId="{433871DF-1151-4C48-9F2A-474BC569DFE6}">
      <dgm:prSet/>
      <dgm:spPr/>
      <dgm:t>
        <a:bodyPr/>
        <a:lstStyle/>
        <a:p>
          <a:endParaRPr lang="en-US"/>
        </a:p>
      </dgm:t>
    </dgm:pt>
    <dgm:pt modelId="{41016F8C-82D4-4D0D-AD6E-2385C4AD3CAD}">
      <dgm:prSet custT="1"/>
      <dgm:spPr/>
      <dgm:t>
        <a:bodyPr/>
        <a:lstStyle/>
        <a:p>
          <a:r>
            <a:rPr lang="en-US" sz="2800" dirty="0"/>
            <a:t>the relationship between LE, HLE and DFLE at age 65</a:t>
          </a:r>
        </a:p>
      </dgm:t>
    </dgm:pt>
    <dgm:pt modelId="{DD3CDA13-7AAB-4339-86DF-BAE052C08703}" type="parTrans" cxnId="{B4C4B37B-0CEF-4FB6-BF7A-AA2DE5402CF5}">
      <dgm:prSet/>
      <dgm:spPr/>
      <dgm:t>
        <a:bodyPr/>
        <a:lstStyle/>
        <a:p>
          <a:endParaRPr lang="en-US"/>
        </a:p>
      </dgm:t>
    </dgm:pt>
    <dgm:pt modelId="{BC1AF40E-6B23-4A86-8C37-9A84150591D4}" type="sibTrans" cxnId="{B4C4B37B-0CEF-4FB6-BF7A-AA2DE5402CF5}">
      <dgm:prSet/>
      <dgm:spPr/>
      <dgm:t>
        <a:bodyPr/>
        <a:lstStyle/>
        <a:p>
          <a:endParaRPr lang="en-US"/>
        </a:p>
      </dgm:t>
    </dgm:pt>
    <dgm:pt modelId="{9D4AB804-CAD9-4C81-9FEF-8C887B3F31C4}">
      <dgm:prSet/>
      <dgm:spPr/>
      <dgm:t>
        <a:bodyPr/>
        <a:lstStyle/>
        <a:p>
          <a:r>
            <a:rPr lang="en-US"/>
            <a:t>Evaluate</a:t>
          </a:r>
        </a:p>
      </dgm:t>
    </dgm:pt>
    <dgm:pt modelId="{50A1A320-B540-4E48-A180-3CCAF4CF66A9}" type="parTrans" cxnId="{B313A291-6A1F-459A-B204-DC0ED472D502}">
      <dgm:prSet/>
      <dgm:spPr/>
      <dgm:t>
        <a:bodyPr/>
        <a:lstStyle/>
        <a:p>
          <a:endParaRPr lang="en-US"/>
        </a:p>
      </dgm:t>
    </dgm:pt>
    <dgm:pt modelId="{242FAF26-CEAE-42A4-AF55-E3F63E3AFB88}" type="sibTrans" cxnId="{B313A291-6A1F-459A-B204-DC0ED472D502}">
      <dgm:prSet/>
      <dgm:spPr/>
      <dgm:t>
        <a:bodyPr/>
        <a:lstStyle/>
        <a:p>
          <a:endParaRPr lang="en-US"/>
        </a:p>
      </dgm:t>
    </dgm:pt>
    <dgm:pt modelId="{CD2EDC17-B222-40D6-858B-12EF76FDC127}">
      <dgm:prSet custT="1"/>
      <dgm:spPr/>
      <dgm:t>
        <a:bodyPr/>
        <a:lstStyle/>
        <a:p>
          <a:r>
            <a:rPr lang="en-US" sz="2800" dirty="0"/>
            <a:t>the impact of the Covid pandemic on HLE and DFLE</a:t>
          </a:r>
        </a:p>
      </dgm:t>
    </dgm:pt>
    <dgm:pt modelId="{B04C8943-ABD8-46BA-AFB9-2F94544949B6}" type="parTrans" cxnId="{0983D813-0C05-4725-9037-0889FD06BA94}">
      <dgm:prSet/>
      <dgm:spPr/>
      <dgm:t>
        <a:bodyPr/>
        <a:lstStyle/>
        <a:p>
          <a:endParaRPr lang="en-US"/>
        </a:p>
      </dgm:t>
    </dgm:pt>
    <dgm:pt modelId="{A05FB575-1EA2-4775-A722-560BBE836F39}" type="sibTrans" cxnId="{0983D813-0C05-4725-9037-0889FD06BA94}">
      <dgm:prSet/>
      <dgm:spPr/>
      <dgm:t>
        <a:bodyPr/>
        <a:lstStyle/>
        <a:p>
          <a:endParaRPr lang="en-US"/>
        </a:p>
      </dgm:t>
    </dgm:pt>
    <dgm:pt modelId="{8DBC4D51-B606-46CC-BA55-588150B18175}" type="pres">
      <dgm:prSet presAssocID="{C28AD074-7C45-449D-BD0C-C9D59CBB0188}" presName="Name0" presStyleCnt="0">
        <dgm:presLayoutVars>
          <dgm:dir/>
          <dgm:animLvl val="lvl"/>
          <dgm:resizeHandles val="exact"/>
        </dgm:presLayoutVars>
      </dgm:prSet>
      <dgm:spPr/>
    </dgm:pt>
    <dgm:pt modelId="{2D3A2303-E74C-4BD1-8B9C-C1AE65C0051D}" type="pres">
      <dgm:prSet presAssocID="{9ED8409A-7E26-41D1-98E0-88FBE78A1AE3}" presName="linNode" presStyleCnt="0"/>
      <dgm:spPr/>
    </dgm:pt>
    <dgm:pt modelId="{A3AE631A-041A-49A0-A414-7D9070175371}" type="pres">
      <dgm:prSet presAssocID="{9ED8409A-7E26-41D1-98E0-88FBE78A1AE3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7555F4BF-270E-4194-BB96-F3AB7FFA86C3}" type="pres">
      <dgm:prSet presAssocID="{9ED8409A-7E26-41D1-98E0-88FBE78A1AE3}" presName="descendantText" presStyleLbl="alignNode1" presStyleIdx="0" presStyleCnt="3">
        <dgm:presLayoutVars>
          <dgm:bulletEnabled/>
        </dgm:presLayoutVars>
      </dgm:prSet>
      <dgm:spPr/>
    </dgm:pt>
    <dgm:pt modelId="{4727A2D6-3364-402F-B176-E93485786E16}" type="pres">
      <dgm:prSet presAssocID="{AFFAC4DF-07AD-492B-87E2-C7EB45849C6F}" presName="sp" presStyleCnt="0"/>
      <dgm:spPr/>
    </dgm:pt>
    <dgm:pt modelId="{E3605543-08E8-4E40-A124-9B887588F18D}" type="pres">
      <dgm:prSet presAssocID="{DE90408D-D1AC-4AE7-B45E-C0F2A111F427}" presName="linNode" presStyleCnt="0"/>
      <dgm:spPr/>
    </dgm:pt>
    <dgm:pt modelId="{F1AA3BAB-5CC4-4F09-BDE6-FCF5CE2556BC}" type="pres">
      <dgm:prSet presAssocID="{DE90408D-D1AC-4AE7-B45E-C0F2A111F427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97C375B3-B8B0-415C-9A8C-964C19FD33B1}" type="pres">
      <dgm:prSet presAssocID="{DE90408D-D1AC-4AE7-B45E-C0F2A111F427}" presName="descendantText" presStyleLbl="alignNode1" presStyleIdx="1" presStyleCnt="3">
        <dgm:presLayoutVars>
          <dgm:bulletEnabled/>
        </dgm:presLayoutVars>
      </dgm:prSet>
      <dgm:spPr/>
    </dgm:pt>
    <dgm:pt modelId="{3B351BF8-7A4E-4056-8B5E-16D8FA130C46}" type="pres">
      <dgm:prSet presAssocID="{475FA787-1171-4EDC-8882-859DB50F6336}" presName="sp" presStyleCnt="0"/>
      <dgm:spPr/>
    </dgm:pt>
    <dgm:pt modelId="{8ADA4EAE-EC16-4F58-9B8A-90BF58A9FAA8}" type="pres">
      <dgm:prSet presAssocID="{9D4AB804-CAD9-4C81-9FEF-8C887B3F31C4}" presName="linNode" presStyleCnt="0"/>
      <dgm:spPr/>
    </dgm:pt>
    <dgm:pt modelId="{108DCBF8-1B7A-4C59-8076-F30D5D06C4AA}" type="pres">
      <dgm:prSet presAssocID="{9D4AB804-CAD9-4C81-9FEF-8C887B3F31C4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97F715C1-BE32-4DE6-B0EC-79AD5B9492C2}" type="pres">
      <dgm:prSet presAssocID="{9D4AB804-CAD9-4C81-9FEF-8C887B3F31C4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0983D813-0C05-4725-9037-0889FD06BA94}" srcId="{9D4AB804-CAD9-4C81-9FEF-8C887B3F31C4}" destId="{CD2EDC17-B222-40D6-858B-12EF76FDC127}" srcOrd="0" destOrd="0" parTransId="{B04C8943-ABD8-46BA-AFB9-2F94544949B6}" sibTransId="{A05FB575-1EA2-4775-A722-560BBE836F39}"/>
    <dgm:cxn modelId="{665BB936-A93B-4DE6-BD55-71F1BF473D3F}" type="presOf" srcId="{9ED8409A-7E26-41D1-98E0-88FBE78A1AE3}" destId="{A3AE631A-041A-49A0-A414-7D9070175371}" srcOrd="0" destOrd="0" presId="urn:microsoft.com/office/officeart/2016/7/layout/VerticalHollowActionList"/>
    <dgm:cxn modelId="{83C54D46-30F8-4EFA-A07D-F3FE2D216D45}" type="presOf" srcId="{9D4AB804-CAD9-4C81-9FEF-8C887B3F31C4}" destId="{108DCBF8-1B7A-4C59-8076-F30D5D06C4AA}" srcOrd="0" destOrd="0" presId="urn:microsoft.com/office/officeart/2016/7/layout/VerticalHollowActionList"/>
    <dgm:cxn modelId="{B4C4B37B-0CEF-4FB6-BF7A-AA2DE5402CF5}" srcId="{DE90408D-D1AC-4AE7-B45E-C0F2A111F427}" destId="{41016F8C-82D4-4D0D-AD6E-2385C4AD3CAD}" srcOrd="0" destOrd="0" parTransId="{DD3CDA13-7AAB-4339-86DF-BAE052C08703}" sibTransId="{BC1AF40E-6B23-4A86-8C37-9A84150591D4}"/>
    <dgm:cxn modelId="{201B4889-FEF2-4D76-AAB6-2BB550B6DC58}" type="presOf" srcId="{CD2EDC17-B222-40D6-858B-12EF76FDC127}" destId="{97F715C1-BE32-4DE6-B0EC-79AD5B9492C2}" srcOrd="0" destOrd="0" presId="urn:microsoft.com/office/officeart/2016/7/layout/VerticalHollowActionList"/>
    <dgm:cxn modelId="{B313A291-6A1F-459A-B204-DC0ED472D502}" srcId="{C28AD074-7C45-449D-BD0C-C9D59CBB0188}" destId="{9D4AB804-CAD9-4C81-9FEF-8C887B3F31C4}" srcOrd="2" destOrd="0" parTransId="{50A1A320-B540-4E48-A180-3CCAF4CF66A9}" sibTransId="{242FAF26-CEAE-42A4-AF55-E3F63E3AFB88}"/>
    <dgm:cxn modelId="{9F17D994-4917-40AE-9D76-8D34209124F4}" type="presOf" srcId="{DE90408D-D1AC-4AE7-B45E-C0F2A111F427}" destId="{F1AA3BAB-5CC4-4F09-BDE6-FCF5CE2556BC}" srcOrd="0" destOrd="0" presId="urn:microsoft.com/office/officeart/2016/7/layout/VerticalHollowActionList"/>
    <dgm:cxn modelId="{51B67499-5BCA-4EE6-B260-FF98A0D571D1}" type="presOf" srcId="{995F7261-5812-4800-9A32-64EC598FB2A6}" destId="{7555F4BF-270E-4194-BB96-F3AB7FFA86C3}" srcOrd="0" destOrd="0" presId="urn:microsoft.com/office/officeart/2016/7/layout/VerticalHollowActionList"/>
    <dgm:cxn modelId="{9565F4C5-31DA-4075-9178-021C769FE85B}" srcId="{C28AD074-7C45-449D-BD0C-C9D59CBB0188}" destId="{9ED8409A-7E26-41D1-98E0-88FBE78A1AE3}" srcOrd="0" destOrd="0" parTransId="{9868AE9E-CB98-4DA9-B0A6-8C902655EA82}" sibTransId="{AFFAC4DF-07AD-492B-87E2-C7EB45849C6F}"/>
    <dgm:cxn modelId="{7B3C67D6-4C17-442D-AC60-B2B8943C7F78}" type="presOf" srcId="{41016F8C-82D4-4D0D-AD6E-2385C4AD3CAD}" destId="{97C375B3-B8B0-415C-9A8C-964C19FD33B1}" srcOrd="0" destOrd="0" presId="urn:microsoft.com/office/officeart/2016/7/layout/VerticalHollowActionList"/>
    <dgm:cxn modelId="{433871DF-1151-4C48-9F2A-474BC569DFE6}" srcId="{C28AD074-7C45-449D-BD0C-C9D59CBB0188}" destId="{DE90408D-D1AC-4AE7-B45E-C0F2A111F427}" srcOrd="1" destOrd="0" parTransId="{F3097442-A542-43BF-9700-41AA7C94FA9C}" sibTransId="{475FA787-1171-4EDC-8882-859DB50F6336}"/>
    <dgm:cxn modelId="{44EE32E2-77A7-4C79-A491-2CE663400C36}" srcId="{9ED8409A-7E26-41D1-98E0-88FBE78A1AE3}" destId="{995F7261-5812-4800-9A32-64EC598FB2A6}" srcOrd="0" destOrd="0" parTransId="{AAD93FD2-74E2-4199-8A0B-19BC53D12E4E}" sibTransId="{53CE4672-C51F-4391-9EC7-6023BF2CD425}"/>
    <dgm:cxn modelId="{0DD65FEA-17E0-4BF9-9201-3327DD5F60D4}" type="presOf" srcId="{C28AD074-7C45-449D-BD0C-C9D59CBB0188}" destId="{8DBC4D51-B606-46CC-BA55-588150B18175}" srcOrd="0" destOrd="0" presId="urn:microsoft.com/office/officeart/2016/7/layout/VerticalHollowActionList"/>
    <dgm:cxn modelId="{12C3843D-68C0-4405-AF38-7F5771910DFB}" type="presParOf" srcId="{8DBC4D51-B606-46CC-BA55-588150B18175}" destId="{2D3A2303-E74C-4BD1-8B9C-C1AE65C0051D}" srcOrd="0" destOrd="0" presId="urn:microsoft.com/office/officeart/2016/7/layout/VerticalHollowActionList"/>
    <dgm:cxn modelId="{22B84D4E-230F-4D52-B31D-04E0B85A2E74}" type="presParOf" srcId="{2D3A2303-E74C-4BD1-8B9C-C1AE65C0051D}" destId="{A3AE631A-041A-49A0-A414-7D9070175371}" srcOrd="0" destOrd="0" presId="urn:microsoft.com/office/officeart/2016/7/layout/VerticalHollowActionList"/>
    <dgm:cxn modelId="{CBAA53C9-41AB-41BD-847F-0C41B774CBFC}" type="presParOf" srcId="{2D3A2303-E74C-4BD1-8B9C-C1AE65C0051D}" destId="{7555F4BF-270E-4194-BB96-F3AB7FFA86C3}" srcOrd="1" destOrd="0" presId="urn:microsoft.com/office/officeart/2016/7/layout/VerticalHollowActionList"/>
    <dgm:cxn modelId="{DC8704C1-B76A-4445-A139-C6F98A403894}" type="presParOf" srcId="{8DBC4D51-B606-46CC-BA55-588150B18175}" destId="{4727A2D6-3364-402F-B176-E93485786E16}" srcOrd="1" destOrd="0" presId="urn:microsoft.com/office/officeart/2016/7/layout/VerticalHollowActionList"/>
    <dgm:cxn modelId="{604C18D4-C31B-48C1-82F1-0F1662A5F984}" type="presParOf" srcId="{8DBC4D51-B606-46CC-BA55-588150B18175}" destId="{E3605543-08E8-4E40-A124-9B887588F18D}" srcOrd="2" destOrd="0" presId="urn:microsoft.com/office/officeart/2016/7/layout/VerticalHollowActionList"/>
    <dgm:cxn modelId="{A7F0A1BE-D4F4-460A-9B65-C1828085F3E2}" type="presParOf" srcId="{E3605543-08E8-4E40-A124-9B887588F18D}" destId="{F1AA3BAB-5CC4-4F09-BDE6-FCF5CE2556BC}" srcOrd="0" destOrd="0" presId="urn:microsoft.com/office/officeart/2016/7/layout/VerticalHollowActionList"/>
    <dgm:cxn modelId="{F1B556D9-BDAF-4F63-A76F-6F1C78BF691A}" type="presParOf" srcId="{E3605543-08E8-4E40-A124-9B887588F18D}" destId="{97C375B3-B8B0-415C-9A8C-964C19FD33B1}" srcOrd="1" destOrd="0" presId="urn:microsoft.com/office/officeart/2016/7/layout/VerticalHollowActionList"/>
    <dgm:cxn modelId="{5E5E14B6-D418-406A-82EF-8D4AB234F8EF}" type="presParOf" srcId="{8DBC4D51-B606-46CC-BA55-588150B18175}" destId="{3B351BF8-7A4E-4056-8B5E-16D8FA130C46}" srcOrd="3" destOrd="0" presId="urn:microsoft.com/office/officeart/2016/7/layout/VerticalHollowActionList"/>
    <dgm:cxn modelId="{B455643A-FC17-4A97-B76B-E17BE16BFE20}" type="presParOf" srcId="{8DBC4D51-B606-46CC-BA55-588150B18175}" destId="{8ADA4EAE-EC16-4F58-9B8A-90BF58A9FAA8}" srcOrd="4" destOrd="0" presId="urn:microsoft.com/office/officeart/2016/7/layout/VerticalHollowActionList"/>
    <dgm:cxn modelId="{169D91B7-A49E-4594-B41A-DE682CA41566}" type="presParOf" srcId="{8ADA4EAE-EC16-4F58-9B8A-90BF58A9FAA8}" destId="{108DCBF8-1B7A-4C59-8076-F30D5D06C4AA}" srcOrd="0" destOrd="0" presId="urn:microsoft.com/office/officeart/2016/7/layout/VerticalHollowActionList"/>
    <dgm:cxn modelId="{6A72DE5D-ACF8-4367-B772-75772D7F10A4}" type="presParOf" srcId="{8ADA4EAE-EC16-4F58-9B8A-90BF58A9FAA8}" destId="{97F715C1-BE32-4DE6-B0EC-79AD5B9492C2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71FD2F-E078-488C-82DA-E061BD3F93D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751BACC-7524-46BE-862D-3BF3EF33F704}">
      <dgm:prSet/>
      <dgm:spPr/>
      <dgm:t>
        <a:bodyPr/>
        <a:lstStyle/>
        <a:p>
          <a:r>
            <a:rPr lang="en-US"/>
            <a:t>LE &gt; HLE &gt; IADL-free LE &gt; ADL-free LE</a:t>
          </a:r>
        </a:p>
      </dgm:t>
    </dgm:pt>
    <dgm:pt modelId="{4AF2D85E-6179-4647-BB23-BEC92C0C75EC}" type="parTrans" cxnId="{F03B5FE3-ABEC-49C7-B140-56225C8016E7}">
      <dgm:prSet/>
      <dgm:spPr/>
      <dgm:t>
        <a:bodyPr/>
        <a:lstStyle/>
        <a:p>
          <a:endParaRPr lang="en-US"/>
        </a:p>
      </dgm:t>
    </dgm:pt>
    <dgm:pt modelId="{E90FBA29-94C2-46E4-9F08-1AAA79F5557A}" type="sibTrans" cxnId="{F03B5FE3-ABEC-49C7-B140-56225C8016E7}">
      <dgm:prSet/>
      <dgm:spPr/>
      <dgm:t>
        <a:bodyPr/>
        <a:lstStyle/>
        <a:p>
          <a:endParaRPr lang="en-US"/>
        </a:p>
      </dgm:t>
    </dgm:pt>
    <dgm:pt modelId="{28538591-C058-4391-BF32-FCF75375F437}">
      <dgm:prSet/>
      <dgm:spPr/>
      <dgm:t>
        <a:bodyPr/>
        <a:lstStyle/>
        <a:p>
          <a:r>
            <a:rPr lang="en-US" i="1"/>
            <a:t>e</a:t>
          </a:r>
          <a:r>
            <a:rPr lang="en-US" baseline="-25000"/>
            <a:t>65</a:t>
          </a:r>
          <a:r>
            <a:rPr lang="en-US"/>
            <a:t> increased by 0.5 years on average from 2013 to 2019</a:t>
          </a:r>
        </a:p>
      </dgm:t>
    </dgm:pt>
    <dgm:pt modelId="{6D2318A2-11C5-4322-8EBF-47F32AAA9CAA}" type="parTrans" cxnId="{A9195EBC-6127-485C-BDF0-F8892D850922}">
      <dgm:prSet/>
      <dgm:spPr/>
      <dgm:t>
        <a:bodyPr/>
        <a:lstStyle/>
        <a:p>
          <a:endParaRPr lang="en-US"/>
        </a:p>
      </dgm:t>
    </dgm:pt>
    <dgm:pt modelId="{A1E53755-0819-4793-A66D-9CA44F16930B}" type="sibTrans" cxnId="{A9195EBC-6127-485C-BDF0-F8892D850922}">
      <dgm:prSet/>
      <dgm:spPr/>
      <dgm:t>
        <a:bodyPr/>
        <a:lstStyle/>
        <a:p>
          <a:endParaRPr lang="en-US"/>
        </a:p>
      </dgm:t>
    </dgm:pt>
    <dgm:pt modelId="{8A3E97A1-3817-4F44-8D38-DF956A35E4BC}">
      <dgm:prSet/>
      <dgm:spPr/>
      <dgm:t>
        <a:bodyPr/>
        <a:lstStyle/>
        <a:p>
          <a:r>
            <a:rPr lang="en-US" dirty="0"/>
            <a:t>Greater increases in HLE and DFLE compared to </a:t>
          </a:r>
          <a:r>
            <a:rPr lang="en-US" i="1" dirty="0"/>
            <a:t>e</a:t>
          </a:r>
          <a:r>
            <a:rPr lang="en-US" baseline="-25000" dirty="0"/>
            <a:t>65</a:t>
          </a:r>
          <a:endParaRPr lang="en-US" dirty="0"/>
        </a:p>
      </dgm:t>
    </dgm:pt>
    <dgm:pt modelId="{FBFAFD30-601A-49EC-BF5D-A4A293A61E50}" type="parTrans" cxnId="{F793AAD3-46A8-4364-AB05-1F423DA2EB57}">
      <dgm:prSet/>
      <dgm:spPr/>
      <dgm:t>
        <a:bodyPr/>
        <a:lstStyle/>
        <a:p>
          <a:endParaRPr lang="en-US"/>
        </a:p>
      </dgm:t>
    </dgm:pt>
    <dgm:pt modelId="{8858088C-836E-46FB-AF6C-BFAFAECB8330}" type="sibTrans" cxnId="{F793AAD3-46A8-4364-AB05-1F423DA2EB57}">
      <dgm:prSet/>
      <dgm:spPr/>
      <dgm:t>
        <a:bodyPr/>
        <a:lstStyle/>
        <a:p>
          <a:endParaRPr lang="en-US"/>
        </a:p>
      </dgm:t>
    </dgm:pt>
    <dgm:pt modelId="{E0F3DEBD-09DD-45A8-82E2-5431D748DDE0}">
      <dgm:prSet/>
      <dgm:spPr/>
      <dgm:t>
        <a:bodyPr/>
        <a:lstStyle/>
        <a:p>
          <a:r>
            <a:rPr lang="en-US"/>
            <a:t>Covid reduced </a:t>
          </a:r>
          <a:r>
            <a:rPr lang="en-US" i="1"/>
            <a:t>e</a:t>
          </a:r>
          <a:r>
            <a:rPr lang="en-US" baseline="-25000"/>
            <a:t>65</a:t>
          </a:r>
          <a:r>
            <a:rPr lang="en-US"/>
            <a:t> more than HLE and almost no impact on DFLE</a:t>
          </a:r>
        </a:p>
      </dgm:t>
    </dgm:pt>
    <dgm:pt modelId="{409C72D5-A9D9-46F6-B484-B2B99068F62B}" type="parTrans" cxnId="{53A67686-AC56-490C-943C-63191ADE3116}">
      <dgm:prSet/>
      <dgm:spPr/>
      <dgm:t>
        <a:bodyPr/>
        <a:lstStyle/>
        <a:p>
          <a:endParaRPr lang="en-US"/>
        </a:p>
      </dgm:t>
    </dgm:pt>
    <dgm:pt modelId="{F5F1C30F-020F-4257-87AF-3A6E840546C4}" type="sibTrans" cxnId="{53A67686-AC56-490C-943C-63191ADE3116}">
      <dgm:prSet/>
      <dgm:spPr/>
      <dgm:t>
        <a:bodyPr/>
        <a:lstStyle/>
        <a:p>
          <a:endParaRPr lang="en-US"/>
        </a:p>
      </dgm:t>
    </dgm:pt>
    <dgm:pt modelId="{11359489-DB79-4E17-AC2C-D68CEA60DAE9}">
      <dgm:prSet/>
      <dgm:spPr/>
      <dgm:t>
        <a:bodyPr/>
        <a:lstStyle/>
        <a:p>
          <a:r>
            <a:rPr lang="en-US"/>
            <a:t>Israel exhibits the largest gap between LE and HLE/DFLE</a:t>
          </a:r>
        </a:p>
      </dgm:t>
    </dgm:pt>
    <dgm:pt modelId="{2FF105D6-76BC-4224-881E-27459A9EF7C0}" type="parTrans" cxnId="{C3252CD7-A4EC-4E02-8C39-E9E59BFB4BD4}">
      <dgm:prSet/>
      <dgm:spPr/>
      <dgm:t>
        <a:bodyPr/>
        <a:lstStyle/>
        <a:p>
          <a:endParaRPr lang="en-US"/>
        </a:p>
      </dgm:t>
    </dgm:pt>
    <dgm:pt modelId="{AD873CDB-A91F-4F50-81E1-97F73B755864}" type="sibTrans" cxnId="{C3252CD7-A4EC-4E02-8C39-E9E59BFB4BD4}">
      <dgm:prSet/>
      <dgm:spPr/>
      <dgm:t>
        <a:bodyPr/>
        <a:lstStyle/>
        <a:p>
          <a:endParaRPr lang="en-US"/>
        </a:p>
      </dgm:t>
    </dgm:pt>
    <dgm:pt modelId="{F22843B8-8AF5-40B6-9C9C-7237072F2182}" type="pres">
      <dgm:prSet presAssocID="{0D71FD2F-E078-488C-82DA-E061BD3F93DF}" presName="vert0" presStyleCnt="0">
        <dgm:presLayoutVars>
          <dgm:dir/>
          <dgm:animOne val="branch"/>
          <dgm:animLvl val="lvl"/>
        </dgm:presLayoutVars>
      </dgm:prSet>
      <dgm:spPr/>
    </dgm:pt>
    <dgm:pt modelId="{6571E1CE-0EF9-4F39-B411-1EDAA1F803B5}" type="pres">
      <dgm:prSet presAssocID="{7751BACC-7524-46BE-862D-3BF3EF33F704}" presName="thickLine" presStyleLbl="alignNode1" presStyleIdx="0" presStyleCnt="5"/>
      <dgm:spPr/>
    </dgm:pt>
    <dgm:pt modelId="{AE1E3ED1-DCA2-4FF0-8692-1D34D2F589DD}" type="pres">
      <dgm:prSet presAssocID="{7751BACC-7524-46BE-862D-3BF3EF33F704}" presName="horz1" presStyleCnt="0"/>
      <dgm:spPr/>
    </dgm:pt>
    <dgm:pt modelId="{E61A9C78-83C6-4F3E-A8A2-5C2C66669D18}" type="pres">
      <dgm:prSet presAssocID="{7751BACC-7524-46BE-862D-3BF3EF33F704}" presName="tx1" presStyleLbl="revTx" presStyleIdx="0" presStyleCnt="5"/>
      <dgm:spPr/>
    </dgm:pt>
    <dgm:pt modelId="{5B12ED6B-BE37-469F-857B-3796F60094BF}" type="pres">
      <dgm:prSet presAssocID="{7751BACC-7524-46BE-862D-3BF3EF33F704}" presName="vert1" presStyleCnt="0"/>
      <dgm:spPr/>
    </dgm:pt>
    <dgm:pt modelId="{239A3E7A-9CC7-49E6-AC40-9C3592BDC18E}" type="pres">
      <dgm:prSet presAssocID="{28538591-C058-4391-BF32-FCF75375F437}" presName="thickLine" presStyleLbl="alignNode1" presStyleIdx="1" presStyleCnt="5"/>
      <dgm:spPr/>
    </dgm:pt>
    <dgm:pt modelId="{2F04B6EB-3B09-4D83-A45E-62A92BED0754}" type="pres">
      <dgm:prSet presAssocID="{28538591-C058-4391-BF32-FCF75375F437}" presName="horz1" presStyleCnt="0"/>
      <dgm:spPr/>
    </dgm:pt>
    <dgm:pt modelId="{7F528C5A-84E9-48E6-B5ED-6A62CDD3A37D}" type="pres">
      <dgm:prSet presAssocID="{28538591-C058-4391-BF32-FCF75375F437}" presName="tx1" presStyleLbl="revTx" presStyleIdx="1" presStyleCnt="5"/>
      <dgm:spPr/>
    </dgm:pt>
    <dgm:pt modelId="{06EC96E8-D42D-45E8-B173-9CD7AF5777DB}" type="pres">
      <dgm:prSet presAssocID="{28538591-C058-4391-BF32-FCF75375F437}" presName="vert1" presStyleCnt="0"/>
      <dgm:spPr/>
    </dgm:pt>
    <dgm:pt modelId="{441ED844-64E9-4657-8DD5-129FBA848CD9}" type="pres">
      <dgm:prSet presAssocID="{8A3E97A1-3817-4F44-8D38-DF956A35E4BC}" presName="thickLine" presStyleLbl="alignNode1" presStyleIdx="2" presStyleCnt="5"/>
      <dgm:spPr/>
    </dgm:pt>
    <dgm:pt modelId="{BFA230D2-0953-4EF1-A9F2-0E4BDA889800}" type="pres">
      <dgm:prSet presAssocID="{8A3E97A1-3817-4F44-8D38-DF956A35E4BC}" presName="horz1" presStyleCnt="0"/>
      <dgm:spPr/>
    </dgm:pt>
    <dgm:pt modelId="{ADD9B0B4-C86F-4A0E-80C8-3C1C5C389FFD}" type="pres">
      <dgm:prSet presAssocID="{8A3E97A1-3817-4F44-8D38-DF956A35E4BC}" presName="tx1" presStyleLbl="revTx" presStyleIdx="2" presStyleCnt="5"/>
      <dgm:spPr/>
    </dgm:pt>
    <dgm:pt modelId="{5E2026DE-D20A-4C1C-A2A1-1EC0CC09EBC8}" type="pres">
      <dgm:prSet presAssocID="{8A3E97A1-3817-4F44-8D38-DF956A35E4BC}" presName="vert1" presStyleCnt="0"/>
      <dgm:spPr/>
    </dgm:pt>
    <dgm:pt modelId="{BD35013C-1B84-4DB7-9C5A-4136DA50CD83}" type="pres">
      <dgm:prSet presAssocID="{E0F3DEBD-09DD-45A8-82E2-5431D748DDE0}" presName="thickLine" presStyleLbl="alignNode1" presStyleIdx="3" presStyleCnt="5"/>
      <dgm:spPr/>
    </dgm:pt>
    <dgm:pt modelId="{48B004F3-5005-4325-A86C-EA3428884B8C}" type="pres">
      <dgm:prSet presAssocID="{E0F3DEBD-09DD-45A8-82E2-5431D748DDE0}" presName="horz1" presStyleCnt="0"/>
      <dgm:spPr/>
    </dgm:pt>
    <dgm:pt modelId="{CC7BE4EC-DDB1-4421-AB28-85781A61C6D8}" type="pres">
      <dgm:prSet presAssocID="{E0F3DEBD-09DD-45A8-82E2-5431D748DDE0}" presName="tx1" presStyleLbl="revTx" presStyleIdx="3" presStyleCnt="5"/>
      <dgm:spPr/>
    </dgm:pt>
    <dgm:pt modelId="{C251D904-9474-4F6C-AB01-9EE6AEF6E195}" type="pres">
      <dgm:prSet presAssocID="{E0F3DEBD-09DD-45A8-82E2-5431D748DDE0}" presName="vert1" presStyleCnt="0"/>
      <dgm:spPr/>
    </dgm:pt>
    <dgm:pt modelId="{5DDFCD1A-16C7-4112-A7C6-133539D38C0B}" type="pres">
      <dgm:prSet presAssocID="{11359489-DB79-4E17-AC2C-D68CEA60DAE9}" presName="thickLine" presStyleLbl="alignNode1" presStyleIdx="4" presStyleCnt="5"/>
      <dgm:spPr/>
    </dgm:pt>
    <dgm:pt modelId="{4EDD1805-ACDE-41AE-938B-647CB27F5C1D}" type="pres">
      <dgm:prSet presAssocID="{11359489-DB79-4E17-AC2C-D68CEA60DAE9}" presName="horz1" presStyleCnt="0"/>
      <dgm:spPr/>
    </dgm:pt>
    <dgm:pt modelId="{FE58517A-0A58-4A0B-89AC-ED63B7E8AF5C}" type="pres">
      <dgm:prSet presAssocID="{11359489-DB79-4E17-AC2C-D68CEA60DAE9}" presName="tx1" presStyleLbl="revTx" presStyleIdx="4" presStyleCnt="5"/>
      <dgm:spPr/>
    </dgm:pt>
    <dgm:pt modelId="{0DE682B1-0B23-4882-93EE-974D650AAF90}" type="pres">
      <dgm:prSet presAssocID="{11359489-DB79-4E17-AC2C-D68CEA60DAE9}" presName="vert1" presStyleCnt="0"/>
      <dgm:spPr/>
    </dgm:pt>
  </dgm:ptLst>
  <dgm:cxnLst>
    <dgm:cxn modelId="{7E54960D-3EE1-4143-948B-156572262E22}" type="presOf" srcId="{11359489-DB79-4E17-AC2C-D68CEA60DAE9}" destId="{FE58517A-0A58-4A0B-89AC-ED63B7E8AF5C}" srcOrd="0" destOrd="0" presId="urn:microsoft.com/office/officeart/2008/layout/LinedList"/>
    <dgm:cxn modelId="{1B818F5A-6D57-485D-ACA3-67B54B62C0C8}" type="presOf" srcId="{0D71FD2F-E078-488C-82DA-E061BD3F93DF}" destId="{F22843B8-8AF5-40B6-9C9C-7237072F2182}" srcOrd="0" destOrd="0" presId="urn:microsoft.com/office/officeart/2008/layout/LinedList"/>
    <dgm:cxn modelId="{53A67686-AC56-490C-943C-63191ADE3116}" srcId="{0D71FD2F-E078-488C-82DA-E061BD3F93DF}" destId="{E0F3DEBD-09DD-45A8-82E2-5431D748DDE0}" srcOrd="3" destOrd="0" parTransId="{409C72D5-A9D9-46F6-B484-B2B99068F62B}" sibTransId="{F5F1C30F-020F-4257-87AF-3A6E840546C4}"/>
    <dgm:cxn modelId="{05736B95-A3F6-4CC2-8ECB-B932B63E94F6}" type="presOf" srcId="{7751BACC-7524-46BE-862D-3BF3EF33F704}" destId="{E61A9C78-83C6-4F3E-A8A2-5C2C66669D18}" srcOrd="0" destOrd="0" presId="urn:microsoft.com/office/officeart/2008/layout/LinedList"/>
    <dgm:cxn modelId="{F5A3B8B7-614D-462D-BB7D-E15146461308}" type="presOf" srcId="{E0F3DEBD-09DD-45A8-82E2-5431D748DDE0}" destId="{CC7BE4EC-DDB1-4421-AB28-85781A61C6D8}" srcOrd="0" destOrd="0" presId="urn:microsoft.com/office/officeart/2008/layout/LinedList"/>
    <dgm:cxn modelId="{A9195EBC-6127-485C-BDF0-F8892D850922}" srcId="{0D71FD2F-E078-488C-82DA-E061BD3F93DF}" destId="{28538591-C058-4391-BF32-FCF75375F437}" srcOrd="1" destOrd="0" parTransId="{6D2318A2-11C5-4322-8EBF-47F32AAA9CAA}" sibTransId="{A1E53755-0819-4793-A66D-9CA44F16930B}"/>
    <dgm:cxn modelId="{F793AAD3-46A8-4364-AB05-1F423DA2EB57}" srcId="{0D71FD2F-E078-488C-82DA-E061BD3F93DF}" destId="{8A3E97A1-3817-4F44-8D38-DF956A35E4BC}" srcOrd="2" destOrd="0" parTransId="{FBFAFD30-601A-49EC-BF5D-A4A293A61E50}" sibTransId="{8858088C-836E-46FB-AF6C-BFAFAECB8330}"/>
    <dgm:cxn modelId="{C59BF5D6-8636-4292-8E9B-E3D6CC1D3EB4}" type="presOf" srcId="{8A3E97A1-3817-4F44-8D38-DF956A35E4BC}" destId="{ADD9B0B4-C86F-4A0E-80C8-3C1C5C389FFD}" srcOrd="0" destOrd="0" presId="urn:microsoft.com/office/officeart/2008/layout/LinedList"/>
    <dgm:cxn modelId="{C3252CD7-A4EC-4E02-8C39-E9E59BFB4BD4}" srcId="{0D71FD2F-E078-488C-82DA-E061BD3F93DF}" destId="{11359489-DB79-4E17-AC2C-D68CEA60DAE9}" srcOrd="4" destOrd="0" parTransId="{2FF105D6-76BC-4224-881E-27459A9EF7C0}" sibTransId="{AD873CDB-A91F-4F50-81E1-97F73B755864}"/>
    <dgm:cxn modelId="{F03B5FE3-ABEC-49C7-B140-56225C8016E7}" srcId="{0D71FD2F-E078-488C-82DA-E061BD3F93DF}" destId="{7751BACC-7524-46BE-862D-3BF3EF33F704}" srcOrd="0" destOrd="0" parTransId="{4AF2D85E-6179-4647-BB23-BEC92C0C75EC}" sibTransId="{E90FBA29-94C2-46E4-9F08-1AAA79F5557A}"/>
    <dgm:cxn modelId="{962773F7-312E-491C-86CF-10502CB8229F}" type="presOf" srcId="{28538591-C058-4391-BF32-FCF75375F437}" destId="{7F528C5A-84E9-48E6-B5ED-6A62CDD3A37D}" srcOrd="0" destOrd="0" presId="urn:microsoft.com/office/officeart/2008/layout/LinedList"/>
    <dgm:cxn modelId="{340E343D-DDEE-4332-B175-4D62C9F52426}" type="presParOf" srcId="{F22843B8-8AF5-40B6-9C9C-7237072F2182}" destId="{6571E1CE-0EF9-4F39-B411-1EDAA1F803B5}" srcOrd="0" destOrd="0" presId="urn:microsoft.com/office/officeart/2008/layout/LinedList"/>
    <dgm:cxn modelId="{B0057628-CE05-46B3-9594-273F8F4055BB}" type="presParOf" srcId="{F22843B8-8AF5-40B6-9C9C-7237072F2182}" destId="{AE1E3ED1-DCA2-4FF0-8692-1D34D2F589DD}" srcOrd="1" destOrd="0" presId="urn:microsoft.com/office/officeart/2008/layout/LinedList"/>
    <dgm:cxn modelId="{F9AB6C43-86A8-4CEC-AFE7-3B835EC9188B}" type="presParOf" srcId="{AE1E3ED1-DCA2-4FF0-8692-1D34D2F589DD}" destId="{E61A9C78-83C6-4F3E-A8A2-5C2C66669D18}" srcOrd="0" destOrd="0" presId="urn:microsoft.com/office/officeart/2008/layout/LinedList"/>
    <dgm:cxn modelId="{0EF12ED0-B291-40A4-9A3B-15D830D740A5}" type="presParOf" srcId="{AE1E3ED1-DCA2-4FF0-8692-1D34D2F589DD}" destId="{5B12ED6B-BE37-469F-857B-3796F60094BF}" srcOrd="1" destOrd="0" presId="urn:microsoft.com/office/officeart/2008/layout/LinedList"/>
    <dgm:cxn modelId="{4DC41DB7-88A4-4A7B-AB2C-41B53501B3F2}" type="presParOf" srcId="{F22843B8-8AF5-40B6-9C9C-7237072F2182}" destId="{239A3E7A-9CC7-49E6-AC40-9C3592BDC18E}" srcOrd="2" destOrd="0" presId="urn:microsoft.com/office/officeart/2008/layout/LinedList"/>
    <dgm:cxn modelId="{19C0DF0A-8807-4490-939B-65FCD640368E}" type="presParOf" srcId="{F22843B8-8AF5-40B6-9C9C-7237072F2182}" destId="{2F04B6EB-3B09-4D83-A45E-62A92BED0754}" srcOrd="3" destOrd="0" presId="urn:microsoft.com/office/officeart/2008/layout/LinedList"/>
    <dgm:cxn modelId="{4C1FE8F8-113F-44E0-9B7B-3DF45B5EAFA8}" type="presParOf" srcId="{2F04B6EB-3B09-4D83-A45E-62A92BED0754}" destId="{7F528C5A-84E9-48E6-B5ED-6A62CDD3A37D}" srcOrd="0" destOrd="0" presId="urn:microsoft.com/office/officeart/2008/layout/LinedList"/>
    <dgm:cxn modelId="{A52E15D5-A6A7-4AD1-8D72-B2B8B43515EF}" type="presParOf" srcId="{2F04B6EB-3B09-4D83-A45E-62A92BED0754}" destId="{06EC96E8-D42D-45E8-B173-9CD7AF5777DB}" srcOrd="1" destOrd="0" presId="urn:microsoft.com/office/officeart/2008/layout/LinedList"/>
    <dgm:cxn modelId="{C25673AB-4257-4661-B94B-C56477533CAD}" type="presParOf" srcId="{F22843B8-8AF5-40B6-9C9C-7237072F2182}" destId="{441ED844-64E9-4657-8DD5-129FBA848CD9}" srcOrd="4" destOrd="0" presId="urn:microsoft.com/office/officeart/2008/layout/LinedList"/>
    <dgm:cxn modelId="{5852D2BD-EB45-4EEF-95E7-3794F89D8DF0}" type="presParOf" srcId="{F22843B8-8AF5-40B6-9C9C-7237072F2182}" destId="{BFA230D2-0953-4EF1-A9F2-0E4BDA889800}" srcOrd="5" destOrd="0" presId="urn:microsoft.com/office/officeart/2008/layout/LinedList"/>
    <dgm:cxn modelId="{60194B3E-5151-4189-A0FD-DC18EA9CDD1F}" type="presParOf" srcId="{BFA230D2-0953-4EF1-A9F2-0E4BDA889800}" destId="{ADD9B0B4-C86F-4A0E-80C8-3C1C5C389FFD}" srcOrd="0" destOrd="0" presId="urn:microsoft.com/office/officeart/2008/layout/LinedList"/>
    <dgm:cxn modelId="{F854C495-FF12-4EEE-88FE-6EA726228BCB}" type="presParOf" srcId="{BFA230D2-0953-4EF1-A9F2-0E4BDA889800}" destId="{5E2026DE-D20A-4C1C-A2A1-1EC0CC09EBC8}" srcOrd="1" destOrd="0" presId="urn:microsoft.com/office/officeart/2008/layout/LinedList"/>
    <dgm:cxn modelId="{8679F957-78F4-4E0B-8AD0-1CA9369EB0E5}" type="presParOf" srcId="{F22843B8-8AF5-40B6-9C9C-7237072F2182}" destId="{BD35013C-1B84-4DB7-9C5A-4136DA50CD83}" srcOrd="6" destOrd="0" presId="urn:microsoft.com/office/officeart/2008/layout/LinedList"/>
    <dgm:cxn modelId="{A2577B86-5C62-4CE2-9839-1B1355F54030}" type="presParOf" srcId="{F22843B8-8AF5-40B6-9C9C-7237072F2182}" destId="{48B004F3-5005-4325-A86C-EA3428884B8C}" srcOrd="7" destOrd="0" presId="urn:microsoft.com/office/officeart/2008/layout/LinedList"/>
    <dgm:cxn modelId="{31AF022E-390E-4B40-92B1-D9542221D468}" type="presParOf" srcId="{48B004F3-5005-4325-A86C-EA3428884B8C}" destId="{CC7BE4EC-DDB1-4421-AB28-85781A61C6D8}" srcOrd="0" destOrd="0" presId="urn:microsoft.com/office/officeart/2008/layout/LinedList"/>
    <dgm:cxn modelId="{330555D1-1299-4494-93E7-BBD53474B981}" type="presParOf" srcId="{48B004F3-5005-4325-A86C-EA3428884B8C}" destId="{C251D904-9474-4F6C-AB01-9EE6AEF6E195}" srcOrd="1" destOrd="0" presId="urn:microsoft.com/office/officeart/2008/layout/LinedList"/>
    <dgm:cxn modelId="{DC4B7026-C570-424D-859C-4D63F4B76BD3}" type="presParOf" srcId="{F22843B8-8AF5-40B6-9C9C-7237072F2182}" destId="{5DDFCD1A-16C7-4112-A7C6-133539D38C0B}" srcOrd="8" destOrd="0" presId="urn:microsoft.com/office/officeart/2008/layout/LinedList"/>
    <dgm:cxn modelId="{B41F3A4E-70DD-4FFB-BD4B-A67EA1E44F6E}" type="presParOf" srcId="{F22843B8-8AF5-40B6-9C9C-7237072F2182}" destId="{4EDD1805-ACDE-41AE-938B-647CB27F5C1D}" srcOrd="9" destOrd="0" presId="urn:microsoft.com/office/officeart/2008/layout/LinedList"/>
    <dgm:cxn modelId="{B4E1A2B2-AE7A-43D2-8D15-3321BD456051}" type="presParOf" srcId="{4EDD1805-ACDE-41AE-938B-647CB27F5C1D}" destId="{FE58517A-0A58-4A0B-89AC-ED63B7E8AF5C}" srcOrd="0" destOrd="0" presId="urn:microsoft.com/office/officeart/2008/layout/LinedList"/>
    <dgm:cxn modelId="{3D332620-266B-405A-9F01-51BC80D620B4}" type="presParOf" srcId="{4EDD1805-ACDE-41AE-938B-647CB27F5C1D}" destId="{0DE682B1-0B23-4882-93EE-974D650AAF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5F4BF-270E-4194-BB96-F3AB7FFA86C3}">
      <dsp:nvSpPr>
        <dsp:cNvPr id="0" name=""/>
        <dsp:cNvSpPr/>
      </dsp:nvSpPr>
      <dsp:spPr>
        <a:xfrm>
          <a:off x="2185565" y="1310"/>
          <a:ext cx="8742263" cy="13430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624" tIns="341124" rIns="169624" bIns="341124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recent trends across Israel and select European countries</a:t>
          </a:r>
        </a:p>
      </dsp:txBody>
      <dsp:txXfrm>
        <a:off x="2185565" y="1310"/>
        <a:ext cx="8742263" cy="1343007"/>
      </dsp:txXfrm>
    </dsp:sp>
    <dsp:sp modelId="{A3AE631A-041A-49A0-A414-7D9070175371}">
      <dsp:nvSpPr>
        <dsp:cNvPr id="0" name=""/>
        <dsp:cNvSpPr/>
      </dsp:nvSpPr>
      <dsp:spPr>
        <a:xfrm>
          <a:off x="0" y="1310"/>
          <a:ext cx="2185565" cy="13430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53" tIns="132659" rIns="115653" bIns="13265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Compare</a:t>
          </a:r>
        </a:p>
      </dsp:txBody>
      <dsp:txXfrm>
        <a:off x="0" y="1310"/>
        <a:ext cx="2185565" cy="1343007"/>
      </dsp:txXfrm>
    </dsp:sp>
    <dsp:sp modelId="{97C375B3-B8B0-415C-9A8C-964C19FD33B1}">
      <dsp:nvSpPr>
        <dsp:cNvPr id="0" name=""/>
        <dsp:cNvSpPr/>
      </dsp:nvSpPr>
      <dsp:spPr>
        <a:xfrm>
          <a:off x="2185565" y="1424898"/>
          <a:ext cx="8742263" cy="1343007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624" tIns="341124" rIns="169624" bIns="341124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relationship between LE, HLE and DFLE at age 65</a:t>
          </a:r>
        </a:p>
      </dsp:txBody>
      <dsp:txXfrm>
        <a:off x="2185565" y="1424898"/>
        <a:ext cx="8742263" cy="1343007"/>
      </dsp:txXfrm>
    </dsp:sp>
    <dsp:sp modelId="{F1AA3BAB-5CC4-4F09-BDE6-FCF5CE2556BC}">
      <dsp:nvSpPr>
        <dsp:cNvPr id="0" name=""/>
        <dsp:cNvSpPr/>
      </dsp:nvSpPr>
      <dsp:spPr>
        <a:xfrm>
          <a:off x="0" y="1424898"/>
          <a:ext cx="2185565" cy="13430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53" tIns="132659" rIns="115653" bIns="13265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Examine</a:t>
          </a:r>
        </a:p>
      </dsp:txBody>
      <dsp:txXfrm>
        <a:off x="0" y="1424898"/>
        <a:ext cx="2185565" cy="1343007"/>
      </dsp:txXfrm>
    </dsp:sp>
    <dsp:sp modelId="{97F715C1-BE32-4DE6-B0EC-79AD5B9492C2}">
      <dsp:nvSpPr>
        <dsp:cNvPr id="0" name=""/>
        <dsp:cNvSpPr/>
      </dsp:nvSpPr>
      <dsp:spPr>
        <a:xfrm>
          <a:off x="2185565" y="2848486"/>
          <a:ext cx="8742263" cy="134300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624" tIns="341124" rIns="169624" bIns="341124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impact of the Covid pandemic on HLE and DFLE</a:t>
          </a:r>
        </a:p>
      </dsp:txBody>
      <dsp:txXfrm>
        <a:off x="2185565" y="2848486"/>
        <a:ext cx="8742263" cy="1343007"/>
      </dsp:txXfrm>
    </dsp:sp>
    <dsp:sp modelId="{108DCBF8-1B7A-4C59-8076-F30D5D06C4AA}">
      <dsp:nvSpPr>
        <dsp:cNvPr id="0" name=""/>
        <dsp:cNvSpPr/>
      </dsp:nvSpPr>
      <dsp:spPr>
        <a:xfrm>
          <a:off x="0" y="2848486"/>
          <a:ext cx="2185565" cy="13430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53" tIns="132659" rIns="115653" bIns="13265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Evaluate</a:t>
          </a:r>
        </a:p>
      </dsp:txBody>
      <dsp:txXfrm>
        <a:off x="0" y="2848486"/>
        <a:ext cx="2185565" cy="1343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1E1CE-0EF9-4F39-B411-1EDAA1F803B5}">
      <dsp:nvSpPr>
        <dsp:cNvPr id="0" name=""/>
        <dsp:cNvSpPr/>
      </dsp:nvSpPr>
      <dsp:spPr>
        <a:xfrm>
          <a:off x="0" y="450"/>
          <a:ext cx="109278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A9C78-83C6-4F3E-A8A2-5C2C66669D18}">
      <dsp:nvSpPr>
        <dsp:cNvPr id="0" name=""/>
        <dsp:cNvSpPr/>
      </dsp:nvSpPr>
      <dsp:spPr>
        <a:xfrm>
          <a:off x="0" y="450"/>
          <a:ext cx="10927829" cy="73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LE &gt; HLE &gt; IADL-free LE &gt; ADL-free LE</a:t>
          </a:r>
        </a:p>
      </dsp:txBody>
      <dsp:txXfrm>
        <a:off x="0" y="450"/>
        <a:ext cx="10927829" cy="737700"/>
      </dsp:txXfrm>
    </dsp:sp>
    <dsp:sp modelId="{239A3E7A-9CC7-49E6-AC40-9C3592BDC18E}">
      <dsp:nvSpPr>
        <dsp:cNvPr id="0" name=""/>
        <dsp:cNvSpPr/>
      </dsp:nvSpPr>
      <dsp:spPr>
        <a:xfrm>
          <a:off x="0" y="738151"/>
          <a:ext cx="10927829" cy="0"/>
        </a:xfrm>
        <a:prstGeom prst="lin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28C5A-84E9-48E6-B5ED-6A62CDD3A37D}">
      <dsp:nvSpPr>
        <dsp:cNvPr id="0" name=""/>
        <dsp:cNvSpPr/>
      </dsp:nvSpPr>
      <dsp:spPr>
        <a:xfrm>
          <a:off x="0" y="738151"/>
          <a:ext cx="10927829" cy="73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/>
            <a:t>e</a:t>
          </a:r>
          <a:r>
            <a:rPr lang="en-US" sz="3200" kern="1200" baseline="-25000"/>
            <a:t>65</a:t>
          </a:r>
          <a:r>
            <a:rPr lang="en-US" sz="3200" kern="1200"/>
            <a:t> increased by 0.5 years on average from 2013 to 2019</a:t>
          </a:r>
        </a:p>
      </dsp:txBody>
      <dsp:txXfrm>
        <a:off x="0" y="738151"/>
        <a:ext cx="10927829" cy="737700"/>
      </dsp:txXfrm>
    </dsp:sp>
    <dsp:sp modelId="{441ED844-64E9-4657-8DD5-129FBA848CD9}">
      <dsp:nvSpPr>
        <dsp:cNvPr id="0" name=""/>
        <dsp:cNvSpPr/>
      </dsp:nvSpPr>
      <dsp:spPr>
        <a:xfrm>
          <a:off x="0" y="1475852"/>
          <a:ext cx="10927829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9B0B4-C86F-4A0E-80C8-3C1C5C389FFD}">
      <dsp:nvSpPr>
        <dsp:cNvPr id="0" name=""/>
        <dsp:cNvSpPr/>
      </dsp:nvSpPr>
      <dsp:spPr>
        <a:xfrm>
          <a:off x="0" y="1475852"/>
          <a:ext cx="10927829" cy="73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Greater increases in HLE and DFLE compared to </a:t>
          </a:r>
          <a:r>
            <a:rPr lang="en-US" sz="3200" i="1" kern="1200" dirty="0"/>
            <a:t>e</a:t>
          </a:r>
          <a:r>
            <a:rPr lang="en-US" sz="3200" kern="1200" baseline="-25000" dirty="0"/>
            <a:t>65</a:t>
          </a:r>
          <a:endParaRPr lang="en-US" sz="3200" kern="1200" dirty="0"/>
        </a:p>
      </dsp:txBody>
      <dsp:txXfrm>
        <a:off x="0" y="1475852"/>
        <a:ext cx="10927829" cy="737700"/>
      </dsp:txXfrm>
    </dsp:sp>
    <dsp:sp modelId="{BD35013C-1B84-4DB7-9C5A-4136DA50CD83}">
      <dsp:nvSpPr>
        <dsp:cNvPr id="0" name=""/>
        <dsp:cNvSpPr/>
      </dsp:nvSpPr>
      <dsp:spPr>
        <a:xfrm>
          <a:off x="0" y="2213552"/>
          <a:ext cx="10927829" cy="0"/>
        </a:xfrm>
        <a:prstGeom prst="lin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BE4EC-DDB1-4421-AB28-85781A61C6D8}">
      <dsp:nvSpPr>
        <dsp:cNvPr id="0" name=""/>
        <dsp:cNvSpPr/>
      </dsp:nvSpPr>
      <dsp:spPr>
        <a:xfrm>
          <a:off x="0" y="2213552"/>
          <a:ext cx="10927829" cy="73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Covid reduced </a:t>
          </a:r>
          <a:r>
            <a:rPr lang="en-US" sz="3200" i="1" kern="1200"/>
            <a:t>e</a:t>
          </a:r>
          <a:r>
            <a:rPr lang="en-US" sz="3200" kern="1200" baseline="-25000"/>
            <a:t>65</a:t>
          </a:r>
          <a:r>
            <a:rPr lang="en-US" sz="3200" kern="1200"/>
            <a:t> more than HLE and almost no impact on DFLE</a:t>
          </a:r>
        </a:p>
      </dsp:txBody>
      <dsp:txXfrm>
        <a:off x="0" y="2213552"/>
        <a:ext cx="10927829" cy="737700"/>
      </dsp:txXfrm>
    </dsp:sp>
    <dsp:sp modelId="{5DDFCD1A-16C7-4112-A7C6-133539D38C0B}">
      <dsp:nvSpPr>
        <dsp:cNvPr id="0" name=""/>
        <dsp:cNvSpPr/>
      </dsp:nvSpPr>
      <dsp:spPr>
        <a:xfrm>
          <a:off x="0" y="2951253"/>
          <a:ext cx="10927829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8517A-0A58-4A0B-89AC-ED63B7E8AF5C}">
      <dsp:nvSpPr>
        <dsp:cNvPr id="0" name=""/>
        <dsp:cNvSpPr/>
      </dsp:nvSpPr>
      <dsp:spPr>
        <a:xfrm>
          <a:off x="0" y="2951253"/>
          <a:ext cx="10927829" cy="73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Israel exhibits the largest gap between LE and HLE/DFLE</a:t>
          </a:r>
        </a:p>
      </dsp:txBody>
      <dsp:txXfrm>
        <a:off x="0" y="2951253"/>
        <a:ext cx="10927829" cy="737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9EF5A-BAEE-4145-A0F5-1E39E425578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87D7B-3832-48BB-87E1-E0313B74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1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Few studies have examined HLE and DFLE in Israel aside from GBD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7D7B-3832-48BB-87E1-E0313B7410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3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7D7B-3832-48BB-87E1-E0313B7410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9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4" y="702184"/>
            <a:ext cx="6388735" cy="1447799"/>
          </a:xfrm>
        </p:spPr>
        <p:txBody>
          <a:bodyPr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Living longer in poorer health?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Health expectancy in Israel in cross-national comparison, 2013–2022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81025" y="2963579"/>
            <a:ext cx="5809564" cy="3078961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Yan Zheng &amp; Isaac Sasson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Department of Sociology and Anthropology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Tel Aviv University</a:t>
            </a:r>
          </a:p>
          <a:p>
            <a:pPr algn="l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EAPS HMM-WG 2025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Luxembourg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" descr="https://finance.tau.ac.il/sites/finance.tau.ac.il/files/media_server/graphic-design/TAU%20NEW%20LOGO/ENG_bold.png">
            <a:extLst>
              <a:ext uri="{FF2B5EF4-FFF2-40B4-BE49-F238E27FC236}">
                <a16:creationId xmlns:a16="http://schemas.microsoft.com/office/drawing/2014/main" id="{1566A838-159F-D9B7-EF54-75E88CBC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6212" y="2671852"/>
            <a:ext cx="2821185" cy="153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8024DA-F88E-74FA-7805-01E0813DA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461E1AB-0C50-8C84-642F-F971FA272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F59621-BF76-9FB4-2A49-3C2152AA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481819-1D90-D796-6233-15191374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6C20E-8596-35AB-9B34-182B9734E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2681F-161A-1EED-E051-F1D163E04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C63BC8-002D-DE59-A69C-D75F6945C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712F2-713A-8CD2-8E77-D3D53758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Conclusions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B787-626F-0DF3-F71D-3C029081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9480"/>
            <a:ext cx="5811520" cy="5546047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400" dirty="0"/>
              <a:t>Pre-Covid gains in HLE and DFLE outpaced increases in </a:t>
            </a:r>
            <a:r>
              <a:rPr lang="en-US" sz="2400" i="1" dirty="0"/>
              <a:t>e</a:t>
            </a:r>
            <a:r>
              <a:rPr lang="en-US" sz="2400" baseline="-25000" dirty="0"/>
              <a:t>65</a:t>
            </a:r>
          </a:p>
          <a:p>
            <a:pPr>
              <a:spcAft>
                <a:spcPts val="800"/>
              </a:spcAft>
            </a:pPr>
            <a:r>
              <a:rPr lang="en-US" sz="2400" dirty="0"/>
              <a:t>Covid reversed or interrupted progress (mostly in mortality)</a:t>
            </a:r>
          </a:p>
          <a:p>
            <a:pPr>
              <a:spcAft>
                <a:spcPts val="800"/>
              </a:spcAft>
            </a:pPr>
            <a:r>
              <a:rPr lang="en-US" sz="2400" dirty="0"/>
              <a:t>Peculiar case of Israel resembling morbidity-mortality paradox</a:t>
            </a:r>
          </a:p>
          <a:p>
            <a:pPr>
              <a:spcAft>
                <a:spcPts val="800"/>
              </a:spcAft>
            </a:pPr>
            <a:r>
              <a:rPr lang="en-US" sz="2400" dirty="0"/>
              <a:t>Potential effect of population heterogeneity?</a:t>
            </a:r>
          </a:p>
        </p:txBody>
      </p:sp>
    </p:spTree>
    <p:extLst>
      <p:ext uri="{BB962C8B-B14F-4D97-AF65-F5344CB8AC3E}">
        <p14:creationId xmlns:p14="http://schemas.microsoft.com/office/powerpoint/2010/main" val="188105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44D843-0858-8510-635B-54D11313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Funding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E85080C-1A4B-DA6C-16B8-4086AE18C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t">
            <a:normAutofit/>
          </a:bodyPr>
          <a:lstStyle/>
          <a:p>
            <a:r>
              <a:rPr lang="en-US" sz="2800" dirty="0"/>
              <a:t>Israel Science Foundation (Grant No. 2532/22)</a:t>
            </a:r>
          </a:p>
          <a:p>
            <a:r>
              <a:rPr lang="en-US" sz="2800" dirty="0"/>
              <a:t>Israel Ministry of Innovation, Science &amp; Technology</a:t>
            </a:r>
          </a:p>
          <a:p>
            <a:r>
              <a:rPr lang="en-US" sz="2800" dirty="0"/>
              <a:t>Healthy Longevity Research Center at Tel Aviv University</a:t>
            </a:r>
          </a:p>
        </p:txBody>
      </p:sp>
    </p:spTree>
    <p:extLst>
      <p:ext uri="{BB962C8B-B14F-4D97-AF65-F5344CB8AC3E}">
        <p14:creationId xmlns:p14="http://schemas.microsoft.com/office/powerpoint/2010/main" val="330143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B8AB1-E07A-6AED-A8F8-D8C9E2027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the country&#10;&#10;AI-generated content may be incorrect.">
            <a:extLst>
              <a:ext uri="{FF2B5EF4-FFF2-40B4-BE49-F238E27FC236}">
                <a16:creationId xmlns:a16="http://schemas.microsoft.com/office/drawing/2014/main" id="{62207215-FDE5-86C6-B380-46B065E5A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0"/>
            <a:ext cx="6858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C6F4DC4-CBF7-38BE-E645-D72DD184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50" y="274638"/>
            <a:ext cx="44577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Trends in LE, HLE, and DFLE, Women 2013–2022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1A87BF-D532-BBC7-A955-0E791912B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879529"/>
              </p:ext>
            </p:extLst>
          </p:nvPr>
        </p:nvGraphicFramePr>
        <p:xfrm>
          <a:off x="7543577" y="2273698"/>
          <a:ext cx="434384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085">
                  <a:extLst>
                    <a:ext uri="{9D8B030D-6E8A-4147-A177-3AD203B41FA5}">
                      <a16:colId xmlns:a16="http://schemas.microsoft.com/office/drawing/2014/main" val="551830715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val="548450524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val="3039051887"/>
                    </a:ext>
                  </a:extLst>
                </a:gridCol>
              </a:tblGrid>
              <a:tr h="19014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2013–2019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2019–2022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02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dirty="0"/>
                        <a:t>e</a:t>
                      </a:r>
                      <a:r>
                        <a:rPr lang="en-US" sz="2200" baseline="-25000" dirty="0"/>
                        <a:t>65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086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HLE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16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ADL-free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8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IADL-free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5038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DF84B40-3E15-D38A-7B91-68F7A0A6AB08}"/>
              </a:ext>
            </a:extLst>
          </p:cNvPr>
          <p:cNvSpPr txBox="1"/>
          <p:nvPr/>
        </p:nvSpPr>
        <p:spPr>
          <a:xfrm>
            <a:off x="7486650" y="1813903"/>
            <a:ext cx="293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Average change</a:t>
            </a:r>
          </a:p>
        </p:txBody>
      </p:sp>
    </p:spTree>
    <p:extLst>
      <p:ext uri="{BB962C8B-B14F-4D97-AF65-F5344CB8AC3E}">
        <p14:creationId xmlns:p14="http://schemas.microsoft.com/office/powerpoint/2010/main" val="263009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0382A-B67E-3AD6-91B9-79A238325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AEC75A-6521-D998-C31F-D808E58D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50" y="274638"/>
            <a:ext cx="44577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Trends in LE, HLE, and DFLE, Men 2013–2022</a:t>
            </a:r>
          </a:p>
        </p:txBody>
      </p:sp>
      <p:pic>
        <p:nvPicPr>
          <p:cNvPr id="5" name="Picture 4" descr="A graph of the number of countries/regions&#10;&#10;AI-generated content may be incorrect.">
            <a:extLst>
              <a:ext uri="{FF2B5EF4-FFF2-40B4-BE49-F238E27FC236}">
                <a16:creationId xmlns:a16="http://schemas.microsoft.com/office/drawing/2014/main" id="{3AC37D2C-A97D-A04A-D005-309697AB0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31" y="0"/>
            <a:ext cx="6858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222470-D944-78B8-93F1-5C4E51DED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94860"/>
              </p:ext>
            </p:extLst>
          </p:nvPr>
        </p:nvGraphicFramePr>
        <p:xfrm>
          <a:off x="7543577" y="2275568"/>
          <a:ext cx="434384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085">
                  <a:extLst>
                    <a:ext uri="{9D8B030D-6E8A-4147-A177-3AD203B41FA5}">
                      <a16:colId xmlns:a16="http://schemas.microsoft.com/office/drawing/2014/main" val="551830715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val="548450524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val="3039051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2013–2019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2019–2022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02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dirty="0"/>
                        <a:t>e</a:t>
                      </a:r>
                      <a:r>
                        <a:rPr lang="en-US" sz="2200" baseline="-25000" dirty="0"/>
                        <a:t>65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086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HLE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16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ADL-free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8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IADL-free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5038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E7E856B-F1BC-DB52-F5F1-9ED11921B4D8}"/>
              </a:ext>
            </a:extLst>
          </p:cNvPr>
          <p:cNvSpPr txBox="1"/>
          <p:nvPr/>
        </p:nvSpPr>
        <p:spPr>
          <a:xfrm>
            <a:off x="7486650" y="1813903"/>
            <a:ext cx="293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Average change</a:t>
            </a:r>
          </a:p>
        </p:txBody>
      </p:sp>
    </p:spTree>
    <p:extLst>
      <p:ext uri="{BB962C8B-B14F-4D97-AF65-F5344CB8AC3E}">
        <p14:creationId xmlns:p14="http://schemas.microsoft.com/office/powerpoint/2010/main" val="323655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B09EE-7E8F-5575-E531-E832BBE20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DF2F7C2-5F47-641D-3928-66A048D90CD9}"/>
              </a:ext>
            </a:extLst>
          </p:cNvPr>
          <p:cNvGrpSpPr/>
          <p:nvPr/>
        </p:nvGrpSpPr>
        <p:grpSpPr>
          <a:xfrm>
            <a:off x="3947519" y="0"/>
            <a:ext cx="8228439" cy="6858000"/>
            <a:chOff x="3947519" y="0"/>
            <a:chExt cx="8228439" cy="6858000"/>
          </a:xfrm>
        </p:grpSpPr>
        <p:pic>
          <p:nvPicPr>
            <p:cNvPr id="5" name="Picture 4" descr="A graph of a number of patients with different levels of health&#10;&#10;AI-generated content may be incorrect.">
              <a:extLst>
                <a:ext uri="{FF2B5EF4-FFF2-40B4-BE49-F238E27FC236}">
                  <a16:creationId xmlns:a16="http://schemas.microsoft.com/office/drawing/2014/main" id="{B9E7B9E2-B241-EB9C-15C6-6994A8CE1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7519" y="0"/>
              <a:ext cx="8228439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B8FFAC-8CF2-35D0-1EFF-604338F3C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2487" y="3238572"/>
              <a:ext cx="7201905" cy="200053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8D1C007F-66A3-64C5-597D-9ABD17EC31AB}"/>
              </a:ext>
            </a:extLst>
          </p:cNvPr>
          <p:cNvSpPr txBox="1">
            <a:spLocks/>
          </p:cNvSpPr>
          <p:nvPr/>
        </p:nvSpPr>
        <p:spPr>
          <a:xfrm>
            <a:off x="268864" y="342970"/>
            <a:ext cx="3678655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Mortality and morbidity contribution to changes in health expectancy, Men</a:t>
            </a:r>
          </a:p>
        </p:txBody>
      </p:sp>
    </p:spTree>
    <p:extLst>
      <p:ext uri="{BB962C8B-B14F-4D97-AF65-F5344CB8AC3E}">
        <p14:creationId xmlns:p14="http://schemas.microsoft.com/office/powerpoint/2010/main" val="58583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27EC655-9BEC-879F-BD5B-492C28733DEF}"/>
              </a:ext>
            </a:extLst>
          </p:cNvPr>
          <p:cNvSpPr/>
          <p:nvPr/>
        </p:nvSpPr>
        <p:spPr>
          <a:xfrm>
            <a:off x="647257" y="2431074"/>
            <a:ext cx="2539866" cy="3555813"/>
          </a:xfrm>
          <a:custGeom>
            <a:avLst/>
            <a:gdLst>
              <a:gd name="connsiteX0" fmla="*/ 0 w 2539866"/>
              <a:gd name="connsiteY0" fmla="*/ 0 h 3555813"/>
              <a:gd name="connsiteX1" fmla="*/ 2539866 w 2539866"/>
              <a:gd name="connsiteY1" fmla="*/ 0 h 3555813"/>
              <a:gd name="connsiteX2" fmla="*/ 2539866 w 2539866"/>
              <a:gd name="connsiteY2" fmla="*/ 3555813 h 3555813"/>
              <a:gd name="connsiteX3" fmla="*/ 0 w 2539866"/>
              <a:gd name="connsiteY3" fmla="*/ 3555813 h 3555813"/>
              <a:gd name="connsiteX4" fmla="*/ 0 w 2539866"/>
              <a:gd name="connsiteY4" fmla="*/ 0 h 355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866" h="3555813">
                <a:moveTo>
                  <a:pt x="0" y="0"/>
                </a:moveTo>
                <a:lnTo>
                  <a:pt x="2539866" y="0"/>
                </a:lnTo>
                <a:lnTo>
                  <a:pt x="2539866" y="3555813"/>
                </a:lnTo>
                <a:lnTo>
                  <a:pt x="0" y="35558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8018" tIns="403200" rIns="198018" bIns="401317" numCol="1" spcCol="1270" anchor="t" anchorCtr="0">
            <a:normAutofit/>
          </a:bodyPr>
          <a:lstStyle/>
          <a:p>
            <a:pPr marL="0" lvl="0" indent="0" algn="l" defTabSz="8001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The relationship between LE and HLE/DFLE varies considerably across high-income countries</a:t>
            </a:r>
            <a:endParaRPr lang="en-US" sz="2000" kern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9F1770F-7360-9F87-005F-68C48DCF7773}"/>
              </a:ext>
            </a:extLst>
          </p:cNvPr>
          <p:cNvSpPr/>
          <p:nvPr/>
        </p:nvSpPr>
        <p:spPr>
          <a:xfrm>
            <a:off x="647257" y="5986816"/>
            <a:ext cx="2539866" cy="72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346B31C-4407-01F7-2E99-2F8E14192270}"/>
              </a:ext>
            </a:extLst>
          </p:cNvPr>
          <p:cNvSpPr/>
          <p:nvPr/>
        </p:nvSpPr>
        <p:spPr>
          <a:xfrm>
            <a:off x="3441110" y="2431074"/>
            <a:ext cx="2539866" cy="3555813"/>
          </a:xfrm>
          <a:custGeom>
            <a:avLst/>
            <a:gdLst>
              <a:gd name="connsiteX0" fmla="*/ 0 w 2539866"/>
              <a:gd name="connsiteY0" fmla="*/ 0 h 3555813"/>
              <a:gd name="connsiteX1" fmla="*/ 2539866 w 2539866"/>
              <a:gd name="connsiteY1" fmla="*/ 0 h 3555813"/>
              <a:gd name="connsiteX2" fmla="*/ 2539866 w 2539866"/>
              <a:gd name="connsiteY2" fmla="*/ 3555813 h 3555813"/>
              <a:gd name="connsiteX3" fmla="*/ 0 w 2539866"/>
              <a:gd name="connsiteY3" fmla="*/ 3555813 h 3555813"/>
              <a:gd name="connsiteX4" fmla="*/ 0 w 2539866"/>
              <a:gd name="connsiteY4" fmla="*/ 0 h 355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866" h="3555813">
                <a:moveTo>
                  <a:pt x="0" y="0"/>
                </a:moveTo>
                <a:lnTo>
                  <a:pt x="2539866" y="0"/>
                </a:lnTo>
                <a:lnTo>
                  <a:pt x="2539866" y="3555813"/>
                </a:lnTo>
                <a:lnTo>
                  <a:pt x="0" y="35558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8018" tIns="403200" rIns="198018" bIns="401317" numCol="1" spcCol="1270" anchor="t" anchorCtr="0">
            <a:noAutofit/>
          </a:bodyPr>
          <a:lstStyle/>
          <a:p>
            <a:pPr marL="0" lvl="0" indent="0" algn="l" defTabSz="8001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Gains in LE have slowed down in many low-mortality countries over the past decade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62AA2CA-AA84-0C72-002A-C621108941A7}"/>
              </a:ext>
            </a:extLst>
          </p:cNvPr>
          <p:cNvSpPr/>
          <p:nvPr/>
        </p:nvSpPr>
        <p:spPr>
          <a:xfrm>
            <a:off x="3441110" y="5986816"/>
            <a:ext cx="2539866" cy="72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9F82B32-F1FC-F6AD-8F38-AFFD2F7F9611}"/>
              </a:ext>
            </a:extLst>
          </p:cNvPr>
          <p:cNvSpPr/>
          <p:nvPr/>
        </p:nvSpPr>
        <p:spPr>
          <a:xfrm>
            <a:off x="6234963" y="2431074"/>
            <a:ext cx="2539866" cy="3555813"/>
          </a:xfrm>
          <a:custGeom>
            <a:avLst/>
            <a:gdLst>
              <a:gd name="connsiteX0" fmla="*/ 0 w 2539866"/>
              <a:gd name="connsiteY0" fmla="*/ 0 h 3555813"/>
              <a:gd name="connsiteX1" fmla="*/ 2539866 w 2539866"/>
              <a:gd name="connsiteY1" fmla="*/ 0 h 3555813"/>
              <a:gd name="connsiteX2" fmla="*/ 2539866 w 2539866"/>
              <a:gd name="connsiteY2" fmla="*/ 3555813 h 3555813"/>
              <a:gd name="connsiteX3" fmla="*/ 0 w 2539866"/>
              <a:gd name="connsiteY3" fmla="*/ 3555813 h 3555813"/>
              <a:gd name="connsiteX4" fmla="*/ 0 w 2539866"/>
              <a:gd name="connsiteY4" fmla="*/ 0 h 355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866" h="3555813">
                <a:moveTo>
                  <a:pt x="0" y="0"/>
                </a:moveTo>
                <a:lnTo>
                  <a:pt x="2539866" y="0"/>
                </a:lnTo>
                <a:lnTo>
                  <a:pt x="2539866" y="3555813"/>
                </a:lnTo>
                <a:lnTo>
                  <a:pt x="0" y="35558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8018" tIns="403200" rIns="198018" bIns="401317" numCol="1" spcCol="1270" anchor="t" anchorCtr="0">
            <a:noAutofit/>
          </a:bodyPr>
          <a:lstStyle/>
          <a:p>
            <a:pPr marL="0" lvl="0" indent="0" algn="l" defTabSz="8001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Israel exhibits high </a:t>
            </a:r>
            <a:r>
              <a:rPr lang="en-US" sz="2400" i="1" kern="1200" dirty="0"/>
              <a:t>e</a:t>
            </a:r>
            <a:r>
              <a:rPr lang="en-US" sz="2400" kern="1200" baseline="-25000" dirty="0"/>
              <a:t>0</a:t>
            </a:r>
            <a:r>
              <a:rPr lang="en-US" sz="2400" kern="1200" dirty="0"/>
              <a:t> relative to Western &amp; Northern Europe (and on par with respect to </a:t>
            </a:r>
            <a:r>
              <a:rPr lang="en-US" sz="2400" i="1" kern="1200" dirty="0"/>
              <a:t>e</a:t>
            </a:r>
            <a:r>
              <a:rPr lang="en-US" sz="2400" kern="1200" baseline="-25000" dirty="0"/>
              <a:t>65</a:t>
            </a:r>
            <a:r>
              <a:rPr lang="en-US" sz="2400" kern="1200" dirty="0"/>
              <a:t>)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1761EC3-14FE-6841-4350-87CEFF86AC10}"/>
              </a:ext>
            </a:extLst>
          </p:cNvPr>
          <p:cNvSpPr/>
          <p:nvPr/>
        </p:nvSpPr>
        <p:spPr>
          <a:xfrm>
            <a:off x="6234963" y="5986816"/>
            <a:ext cx="2539866" cy="72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02BA59C-325E-B0A3-CA9D-2B912EEBD08D}"/>
              </a:ext>
            </a:extLst>
          </p:cNvPr>
          <p:cNvSpPr/>
          <p:nvPr/>
        </p:nvSpPr>
        <p:spPr>
          <a:xfrm>
            <a:off x="9028816" y="2431074"/>
            <a:ext cx="2539866" cy="3555813"/>
          </a:xfrm>
          <a:custGeom>
            <a:avLst/>
            <a:gdLst>
              <a:gd name="connsiteX0" fmla="*/ 0 w 2539866"/>
              <a:gd name="connsiteY0" fmla="*/ 0 h 3555813"/>
              <a:gd name="connsiteX1" fmla="*/ 2539866 w 2539866"/>
              <a:gd name="connsiteY1" fmla="*/ 0 h 3555813"/>
              <a:gd name="connsiteX2" fmla="*/ 2539866 w 2539866"/>
              <a:gd name="connsiteY2" fmla="*/ 3555813 h 3555813"/>
              <a:gd name="connsiteX3" fmla="*/ 0 w 2539866"/>
              <a:gd name="connsiteY3" fmla="*/ 3555813 h 3555813"/>
              <a:gd name="connsiteX4" fmla="*/ 0 w 2539866"/>
              <a:gd name="connsiteY4" fmla="*/ 0 h 355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866" h="3555813">
                <a:moveTo>
                  <a:pt x="0" y="0"/>
                </a:moveTo>
                <a:lnTo>
                  <a:pt x="2539866" y="0"/>
                </a:lnTo>
                <a:lnTo>
                  <a:pt x="2539866" y="3555813"/>
                </a:lnTo>
                <a:lnTo>
                  <a:pt x="0" y="35558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8018" tIns="403200" rIns="198018" bIns="401317" numCol="1" spcCol="1270" anchor="t" anchorCtr="0">
            <a:noAutofit/>
          </a:bodyPr>
          <a:lstStyle/>
          <a:p>
            <a:pPr marL="0" lvl="0" indent="0" algn="l" defTabSz="8001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Less clear how Israel fares with respect to HLE and DFLE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523350B-1FBF-17C7-000D-A64BADD7C4A3}"/>
              </a:ext>
            </a:extLst>
          </p:cNvPr>
          <p:cNvSpPr/>
          <p:nvPr/>
        </p:nvSpPr>
        <p:spPr>
          <a:xfrm>
            <a:off x="9028816" y="5986816"/>
            <a:ext cx="2539866" cy="72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8CBFF6-13E6-1D60-0A68-6BC2B918B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64736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Data</a:t>
            </a:r>
          </a:p>
          <a:p>
            <a:pPr marL="0" indent="0">
              <a:buNone/>
            </a:pPr>
            <a:r>
              <a:rPr lang="en-US" sz="2400" dirty="0"/>
              <a:t>SHARE (Waves 5–9); ELSA (UK, Waves 6–10); Eurostat; Israel CBS; UK ONS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Measures of HLE and DFLE at 65</a:t>
            </a:r>
          </a:p>
          <a:p>
            <a:r>
              <a:rPr lang="en-US" sz="2400" dirty="0"/>
              <a:t>Self-rated health </a:t>
            </a:r>
            <a:r>
              <a:rPr lang="en-US" sz="2400" u="sng" dirty="0"/>
              <a:t>&gt;</a:t>
            </a:r>
            <a:r>
              <a:rPr lang="en-US" sz="2400" dirty="0"/>
              <a:t> Fair </a:t>
            </a:r>
          </a:p>
          <a:p>
            <a:r>
              <a:rPr lang="en-US" sz="2400" dirty="0"/>
              <a:t>ADL-free</a:t>
            </a:r>
          </a:p>
          <a:p>
            <a:r>
              <a:rPr lang="en-US" sz="2400" dirty="0"/>
              <a:t>IADL-free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Analytic approach</a:t>
            </a:r>
          </a:p>
          <a:p>
            <a:pPr marL="0" indent="0">
              <a:buNone/>
            </a:pPr>
            <a:r>
              <a:rPr lang="en-US" sz="2400" dirty="0"/>
              <a:t>Sullivan’s method, decompose change in HLE/DFLE to contributions from morbidity and mortality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7AD1A0E-719F-06D4-4361-F568113E6625}"/>
              </a:ext>
            </a:extLst>
          </p:cNvPr>
          <p:cNvGrpSpPr/>
          <p:nvPr/>
        </p:nvGrpSpPr>
        <p:grpSpPr>
          <a:xfrm>
            <a:off x="169426" y="117909"/>
            <a:ext cx="7191632" cy="6622181"/>
            <a:chOff x="2500184" y="0"/>
            <a:chExt cx="7191632" cy="66221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4B56310-A202-4BA8-B0C4-67BD9BB35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3439"/>
            <a:stretch>
              <a:fillRect/>
            </a:stretch>
          </p:blipFill>
          <p:spPr>
            <a:xfrm>
              <a:off x="2500184" y="0"/>
              <a:ext cx="7191632" cy="662218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91EFBA-A7FC-FDF2-8FB8-BE300F09BA2A}"/>
                </a:ext>
              </a:extLst>
            </p:cNvPr>
            <p:cNvSpPr/>
            <p:nvPr/>
          </p:nvSpPr>
          <p:spPr>
            <a:xfrm>
              <a:off x="2500184" y="3627966"/>
              <a:ext cx="276883" cy="10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9840DB4-DD5B-8E4A-AAB4-041D8419DC10}"/>
              </a:ext>
            </a:extLst>
          </p:cNvPr>
          <p:cNvCxnSpPr/>
          <p:nvPr/>
        </p:nvCxnSpPr>
        <p:spPr>
          <a:xfrm>
            <a:off x="5779629" y="2045365"/>
            <a:ext cx="0" cy="89611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30D08C4B-85B7-2C43-1607-A8701ACF19D3}"/>
              </a:ext>
            </a:extLst>
          </p:cNvPr>
          <p:cNvSpPr txBox="1">
            <a:spLocks/>
          </p:cNvSpPr>
          <p:nvPr/>
        </p:nvSpPr>
        <p:spPr>
          <a:xfrm>
            <a:off x="7486650" y="274638"/>
            <a:ext cx="44577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Trends in LE, HLE, and DFLE, Women 2013–2022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5AB4D8-C125-B701-25FA-D6B4C0F2D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80395"/>
              </p:ext>
            </p:extLst>
          </p:nvPr>
        </p:nvGraphicFramePr>
        <p:xfrm>
          <a:off x="7600505" y="2275568"/>
          <a:ext cx="434384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085">
                  <a:extLst>
                    <a:ext uri="{9D8B030D-6E8A-4147-A177-3AD203B41FA5}">
                      <a16:colId xmlns:a16="http://schemas.microsoft.com/office/drawing/2014/main" val="551830715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val="548450524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val="3039051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2013–2019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2019–2022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02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dirty="0"/>
                        <a:t>e</a:t>
                      </a:r>
                      <a:r>
                        <a:rPr lang="en-US" sz="2200" baseline="-25000" dirty="0"/>
                        <a:t>65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086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HLE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16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ADL-free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8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IADL-free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5038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53AD504-142D-E8C0-D042-B9CE788B4C8B}"/>
              </a:ext>
            </a:extLst>
          </p:cNvPr>
          <p:cNvSpPr txBox="1"/>
          <p:nvPr/>
        </p:nvSpPr>
        <p:spPr>
          <a:xfrm>
            <a:off x="7600505" y="1813903"/>
            <a:ext cx="293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Average change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115A3-3636-A451-EB24-A3F260EE9EA0}"/>
              </a:ext>
            </a:extLst>
          </p:cNvPr>
          <p:cNvSpPr txBox="1"/>
          <p:nvPr/>
        </p:nvSpPr>
        <p:spPr>
          <a:xfrm>
            <a:off x="7600505" y="4793381"/>
            <a:ext cx="43438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 2019, Israel ranked 6</a:t>
            </a:r>
            <a:r>
              <a:rPr lang="en-US" sz="2200" baseline="30000" dirty="0"/>
              <a:t>th</a:t>
            </a:r>
            <a:r>
              <a:rPr lang="en-US" sz="2200" dirty="0"/>
              <a:t> in </a:t>
            </a:r>
            <a:r>
              <a:rPr lang="en-US" sz="2200" i="1" dirty="0"/>
              <a:t>e</a:t>
            </a:r>
            <a:r>
              <a:rPr lang="en-US" sz="2200" baseline="-25000" dirty="0"/>
              <a:t>65</a:t>
            </a:r>
            <a:r>
              <a:rPr lang="en-US" sz="2200" dirty="0"/>
              <a:t> but last in IADL-free LE and next to last in HLE</a:t>
            </a:r>
            <a:endParaRPr lang="en-US" sz="22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E2B342-A398-3685-177E-67B152616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4D363-66F7-E36B-58CF-767AD6AA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Key Findings (Women)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0022C7-1F1A-2A11-A1D4-AF05C75F0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55231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159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B657DB1-5E39-0C68-7013-EB8C0AC7801E}"/>
              </a:ext>
            </a:extLst>
          </p:cNvPr>
          <p:cNvGrpSpPr/>
          <p:nvPr/>
        </p:nvGrpSpPr>
        <p:grpSpPr>
          <a:xfrm>
            <a:off x="3947519" y="0"/>
            <a:ext cx="8228439" cy="6858000"/>
            <a:chOff x="3947519" y="0"/>
            <a:chExt cx="8228439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6B2EBC6-6F6B-7C06-C83D-9B2C3226F80E}"/>
                </a:ext>
              </a:extLst>
            </p:cNvPr>
            <p:cNvGrpSpPr/>
            <p:nvPr/>
          </p:nvGrpSpPr>
          <p:grpSpPr>
            <a:xfrm>
              <a:off x="3947519" y="0"/>
              <a:ext cx="8228439" cy="6858000"/>
              <a:chOff x="3947519" y="0"/>
              <a:chExt cx="8228439" cy="6858000"/>
            </a:xfrm>
          </p:grpSpPr>
          <p:pic>
            <p:nvPicPr>
              <p:cNvPr id="3" name="Picture 2" descr="A graph of a number of numbers&#10;&#10;AI-generated content may be incorrect.">
                <a:extLst>
                  <a:ext uri="{FF2B5EF4-FFF2-40B4-BE49-F238E27FC236}">
                    <a16:creationId xmlns:a16="http://schemas.microsoft.com/office/drawing/2014/main" id="{FEE3FB17-AB4F-E3C3-8E74-0C93314DE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47519" y="0"/>
                <a:ext cx="8228439" cy="685800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AC70A9B-84D1-B8CF-F359-21FD5E342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2487" y="3238572"/>
                <a:ext cx="7201905" cy="200053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3299C85-52D5-79D2-4504-C896A1A46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15408" y="24013"/>
              <a:ext cx="943107" cy="23815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0B9A96-A008-5690-6EF9-E66ED5030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35981" y="24111"/>
              <a:ext cx="1009791" cy="24768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A93D17-86B4-8818-557B-7C7104A79D01}"/>
                </a:ext>
              </a:extLst>
            </p:cNvPr>
            <p:cNvSpPr/>
            <p:nvPr/>
          </p:nvSpPr>
          <p:spPr>
            <a:xfrm>
              <a:off x="11011301" y="5727031"/>
              <a:ext cx="1063091" cy="577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97DB70E-DEE7-64BA-1179-8A06CE0ECC70}"/>
              </a:ext>
            </a:extLst>
          </p:cNvPr>
          <p:cNvSpPr/>
          <p:nvPr/>
        </p:nvSpPr>
        <p:spPr>
          <a:xfrm>
            <a:off x="3947519" y="3429000"/>
            <a:ext cx="8244481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01E826-42FD-2182-0E19-42CC6ABEC366}"/>
              </a:ext>
            </a:extLst>
          </p:cNvPr>
          <p:cNvSpPr txBox="1">
            <a:spLocks/>
          </p:cNvSpPr>
          <p:nvPr/>
        </p:nvSpPr>
        <p:spPr>
          <a:xfrm>
            <a:off x="153360" y="241370"/>
            <a:ext cx="397159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/>
              <a:t>Mortality and morbidity contribution to changes in health expectancy, Women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82B270-B2C5-D371-0DFE-A0063881A95F}"/>
              </a:ext>
            </a:extLst>
          </p:cNvPr>
          <p:cNvSpPr txBox="1"/>
          <p:nvPr/>
        </p:nvSpPr>
        <p:spPr>
          <a:xfrm>
            <a:off x="167298" y="1778140"/>
            <a:ext cx="3678655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Pre-Covid, changes in mortality contributed to gains in both HLE and DFLE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2000" dirty="0"/>
              <a:t>Changes in morbidity had large positive contributions in some countries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82563" indent="-18256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During Covid, mortality change had a negative contribution across the board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2000" dirty="0"/>
              <a:t>Changes in disability prevalence offset some of the negative impact of mortality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35199-E18D-41A3-B6C1-C9140C056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5EE3B0E-6FFA-A28B-9AAD-D3CB38622F4B}"/>
              </a:ext>
            </a:extLst>
          </p:cNvPr>
          <p:cNvGrpSpPr/>
          <p:nvPr/>
        </p:nvGrpSpPr>
        <p:grpSpPr>
          <a:xfrm>
            <a:off x="264085" y="1380637"/>
            <a:ext cx="11757431" cy="4572207"/>
            <a:chOff x="316293" y="1376206"/>
            <a:chExt cx="11559413" cy="449520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DC2A74C-3AFF-5A48-3E00-3E73E55C6200}"/>
                </a:ext>
              </a:extLst>
            </p:cNvPr>
            <p:cNvGrpSpPr/>
            <p:nvPr/>
          </p:nvGrpSpPr>
          <p:grpSpPr>
            <a:xfrm>
              <a:off x="316293" y="1376206"/>
              <a:ext cx="11559413" cy="4495202"/>
              <a:chOff x="316293" y="1376206"/>
              <a:chExt cx="11559413" cy="44952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6E927DC-17F3-F9A1-DC0B-104037C6C0F5}"/>
                  </a:ext>
                </a:extLst>
              </p:cNvPr>
              <p:cNvGrpSpPr/>
              <p:nvPr/>
            </p:nvGrpSpPr>
            <p:grpSpPr>
              <a:xfrm>
                <a:off x="316293" y="1780671"/>
                <a:ext cx="11559413" cy="4090737"/>
                <a:chOff x="473375" y="1434162"/>
                <a:chExt cx="11205838" cy="3965611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D3260949-5931-ECE0-0E1E-BE8CD15E53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t="5818"/>
                <a:stretch>
                  <a:fillRect/>
                </a:stretch>
              </p:blipFill>
              <p:spPr>
                <a:xfrm>
                  <a:off x="473375" y="1463039"/>
                  <a:ext cx="3895460" cy="3927109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9DF700C6-7011-383B-353B-59A45BDD3F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l="17554" t="5965"/>
                <a:stretch>
                  <a:fillRect/>
                </a:stretch>
              </p:blipFill>
              <p:spPr>
                <a:xfrm>
                  <a:off x="4572587" y="1463039"/>
                  <a:ext cx="3801390" cy="3936734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B0D5E200-C5D4-4E82-FA29-38DFAF6B0A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62281" y="1434163"/>
                  <a:ext cx="3078845" cy="3965609"/>
                </a:xfrm>
                <a:prstGeom prst="rect">
                  <a:avLst/>
                </a:prstGeom>
              </p:spPr>
            </p:pic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88EB968-BBE4-A353-C367-BBA1AF06A63F}"/>
                    </a:ext>
                  </a:extLst>
                </p:cNvPr>
                <p:cNvSpPr/>
                <p:nvPr/>
              </p:nvSpPr>
              <p:spPr>
                <a:xfrm>
                  <a:off x="1280160" y="1434164"/>
                  <a:ext cx="3104123" cy="379235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7827498-3044-E9B9-7272-135E8D85EC80}"/>
                    </a:ext>
                  </a:extLst>
                </p:cNvPr>
                <p:cNvSpPr/>
                <p:nvPr/>
              </p:nvSpPr>
              <p:spPr>
                <a:xfrm>
                  <a:off x="4579574" y="1434163"/>
                  <a:ext cx="3801390" cy="379235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10AEA6A-2429-69E6-1B71-3D394FD88CDA}"/>
                    </a:ext>
                  </a:extLst>
                </p:cNvPr>
                <p:cNvSpPr/>
                <p:nvPr/>
              </p:nvSpPr>
              <p:spPr>
                <a:xfrm>
                  <a:off x="8575090" y="1434162"/>
                  <a:ext cx="3104123" cy="379235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987293-658A-0B6E-023B-B6C16E27F015}"/>
                  </a:ext>
                </a:extLst>
              </p:cNvPr>
              <p:cNvSpPr txBox="1"/>
              <p:nvPr/>
            </p:nvSpPr>
            <p:spPr>
              <a:xfrm>
                <a:off x="1551222" y="1376206"/>
                <a:ext cx="23966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Prepare hot meal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7C5B48-E7BB-96D2-4293-5C0D9ED2F338}"/>
                  </a:ext>
                </a:extLst>
              </p:cNvPr>
              <p:cNvSpPr txBox="1"/>
              <p:nvPr/>
            </p:nvSpPr>
            <p:spPr>
              <a:xfrm>
                <a:off x="5314376" y="1380563"/>
                <a:ext cx="23966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Shop for groceries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25E615-6283-2608-3969-BDF6C105EB44}"/>
                  </a:ext>
                </a:extLst>
              </p:cNvPr>
              <p:cNvSpPr txBox="1"/>
              <p:nvPr/>
            </p:nvSpPr>
            <p:spPr>
              <a:xfrm>
                <a:off x="9076327" y="1376206"/>
                <a:ext cx="23966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Manage money</a:t>
                </a: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80DF747-7B0E-1BE3-A51C-FC58919B7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9098" y="1912279"/>
              <a:ext cx="771633" cy="562053"/>
            </a:xfrm>
            <a:prstGeom prst="rect">
              <a:avLst/>
            </a:prstGeom>
          </p:spPr>
        </p:pic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A01BDF53-0335-4D7D-F86E-5291A2FD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Prevalence of IADL components across countries, Women 2019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DB7AA7-8EC0-E8DD-D2B6-8ECFC636F409}"/>
              </a:ext>
            </a:extLst>
          </p:cNvPr>
          <p:cNvSpPr/>
          <p:nvPr/>
        </p:nvSpPr>
        <p:spPr>
          <a:xfrm>
            <a:off x="111421" y="3508025"/>
            <a:ext cx="11912716" cy="2643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ACBE0F-994F-3F1D-A897-C9574A9BC238}"/>
              </a:ext>
            </a:extLst>
          </p:cNvPr>
          <p:cNvSpPr txBox="1"/>
          <p:nvPr/>
        </p:nvSpPr>
        <p:spPr>
          <a:xfrm>
            <a:off x="316293" y="6129472"/>
            <a:ext cx="8949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ea typeface="DengXian" panose="02010600030101010101" pitchFamily="2" charset="-122"/>
              </a:rPr>
              <a:t>* Standardized prevalence ages 65+ using Europe Standard Population 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081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8BB3C5C8-63F2-971B-365E-BB378E2C2CA5}"/>
              </a:ext>
            </a:extLst>
          </p:cNvPr>
          <p:cNvGrpSpPr/>
          <p:nvPr/>
        </p:nvGrpSpPr>
        <p:grpSpPr>
          <a:xfrm>
            <a:off x="225393" y="1361839"/>
            <a:ext cx="11528654" cy="4692452"/>
            <a:chOff x="129140" y="1361839"/>
            <a:chExt cx="11132418" cy="453117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678B5FF-E258-FA69-E697-7F55D979C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74606" y="1749826"/>
              <a:ext cx="2996204" cy="414318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7C2DC8A-5AF7-D6C7-C1F2-ED777FE9B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0196" y="1749826"/>
              <a:ext cx="2589199" cy="412158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EA77B87-5C9D-18CC-ED86-91FDF360A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140" y="1776316"/>
              <a:ext cx="4892619" cy="406094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2B16D1-A20C-FA42-ED1E-4776C777A37D}"/>
                </a:ext>
              </a:extLst>
            </p:cNvPr>
            <p:cNvSpPr/>
            <p:nvPr/>
          </p:nvSpPr>
          <p:spPr>
            <a:xfrm>
              <a:off x="1148534" y="1780673"/>
              <a:ext cx="3873225" cy="39120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DBD79C-FB9B-A6DB-5BCA-D604DB13286F}"/>
                </a:ext>
              </a:extLst>
            </p:cNvPr>
            <p:cNvSpPr/>
            <p:nvPr/>
          </p:nvSpPr>
          <p:spPr>
            <a:xfrm>
              <a:off x="5230279" y="1780672"/>
              <a:ext cx="2685890" cy="39120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D19DA7-2295-CB33-1F20-E727F44B78B0}"/>
                </a:ext>
              </a:extLst>
            </p:cNvPr>
            <p:cNvSpPr/>
            <p:nvPr/>
          </p:nvSpPr>
          <p:spPr>
            <a:xfrm>
              <a:off x="8157733" y="1749826"/>
              <a:ext cx="3103825" cy="39120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8DA61A-B438-637C-30D7-A68A60797D33}"/>
                </a:ext>
              </a:extLst>
            </p:cNvPr>
            <p:cNvSpPr txBox="1"/>
            <p:nvPr/>
          </p:nvSpPr>
          <p:spPr>
            <a:xfrm>
              <a:off x="1886801" y="1396922"/>
              <a:ext cx="23966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Dress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33ACEF-3D71-BA0A-4AC7-00C913653401}"/>
                </a:ext>
              </a:extLst>
            </p:cNvPr>
            <p:cNvSpPr txBox="1"/>
            <p:nvPr/>
          </p:nvSpPr>
          <p:spPr>
            <a:xfrm>
              <a:off x="5135699" y="1380562"/>
              <a:ext cx="27804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Walk across a room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F6CCE0-6CA7-2C41-776C-11D73D7A3564}"/>
                </a:ext>
              </a:extLst>
            </p:cNvPr>
            <p:cNvSpPr txBox="1"/>
            <p:nvPr/>
          </p:nvSpPr>
          <p:spPr>
            <a:xfrm>
              <a:off x="8574652" y="1361839"/>
              <a:ext cx="23966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Get in/out of bed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E980815-0221-1836-2272-5030A9704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52398" y="1891234"/>
              <a:ext cx="771633" cy="562053"/>
            </a:xfrm>
            <a:prstGeom prst="rect">
              <a:avLst/>
            </a:prstGeom>
          </p:spPr>
        </p:pic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707C9DF9-19FD-144A-C58F-6296A74F6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Prevalence of ADL components across countries, Women 2019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D9E02C-2419-B524-C4E0-54A2E2D24ADF}"/>
              </a:ext>
            </a:extLst>
          </p:cNvPr>
          <p:cNvSpPr/>
          <p:nvPr/>
        </p:nvSpPr>
        <p:spPr>
          <a:xfrm>
            <a:off x="144379" y="3551718"/>
            <a:ext cx="11608101" cy="2691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4E99DD-17A9-3875-B74C-5633E22B5B91}"/>
              </a:ext>
            </a:extLst>
          </p:cNvPr>
          <p:cNvSpPr txBox="1"/>
          <p:nvPr/>
        </p:nvSpPr>
        <p:spPr>
          <a:xfrm>
            <a:off x="316293" y="6129472"/>
            <a:ext cx="88277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a typeface="DengXian" panose="02010600030101010101" pitchFamily="2" charset="-122"/>
              </a:rPr>
              <a:t>* Standardized prevalence ages 65+ using Europe Standard Population 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00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542</Words>
  <Application>Microsoft Office PowerPoint</Application>
  <PresentationFormat>Widescreen</PresentationFormat>
  <Paragraphs>114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DengXian</vt:lpstr>
      <vt:lpstr>Aptos</vt:lpstr>
      <vt:lpstr>Arial</vt:lpstr>
      <vt:lpstr>Calibri</vt:lpstr>
      <vt:lpstr>Office Theme</vt:lpstr>
      <vt:lpstr>Living longer in poorer health? Health expectancy in Israel in cross-national comparison, 2013–2022</vt:lpstr>
      <vt:lpstr>Background</vt:lpstr>
      <vt:lpstr>Objectives</vt:lpstr>
      <vt:lpstr>Methodology</vt:lpstr>
      <vt:lpstr>PowerPoint Presentation</vt:lpstr>
      <vt:lpstr>Key Findings (Women)</vt:lpstr>
      <vt:lpstr>PowerPoint Presentation</vt:lpstr>
      <vt:lpstr>Prevalence of IADL components across countries, Women 2019</vt:lpstr>
      <vt:lpstr>Prevalence of ADL components across countries, Women 2019</vt:lpstr>
      <vt:lpstr>Conclusions</vt:lpstr>
      <vt:lpstr>Funding</vt:lpstr>
      <vt:lpstr>Trends in LE, HLE, and DFLE, Women 2013–2022</vt:lpstr>
      <vt:lpstr>Trends in LE, HLE, and DFLE, Men 2013–2022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Isaac Sasson</cp:lastModifiedBy>
  <cp:revision>62</cp:revision>
  <dcterms:created xsi:type="dcterms:W3CDTF">2013-01-27T09:14:16Z</dcterms:created>
  <dcterms:modified xsi:type="dcterms:W3CDTF">2025-09-10T21:57:04Z</dcterms:modified>
  <cp:category/>
</cp:coreProperties>
</file>