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8"/>
  </p:notesMasterIdLst>
  <p:handoutMasterIdLst>
    <p:handoutMasterId r:id="rId29"/>
  </p:handoutMasterIdLst>
  <p:sldIdLst>
    <p:sldId id="743" r:id="rId2"/>
    <p:sldId id="792" r:id="rId3"/>
    <p:sldId id="801" r:id="rId4"/>
    <p:sldId id="704" r:id="rId5"/>
    <p:sldId id="802" r:id="rId6"/>
    <p:sldId id="803" r:id="rId7"/>
    <p:sldId id="274" r:id="rId8"/>
    <p:sldId id="278" r:id="rId9"/>
    <p:sldId id="690" r:id="rId10"/>
    <p:sldId id="804" r:id="rId11"/>
    <p:sldId id="806" r:id="rId12"/>
    <p:sldId id="805" r:id="rId13"/>
    <p:sldId id="793" r:id="rId14"/>
    <p:sldId id="808" r:id="rId15"/>
    <p:sldId id="807" r:id="rId16"/>
    <p:sldId id="809" r:id="rId17"/>
    <p:sldId id="810" r:id="rId18"/>
    <p:sldId id="794" r:id="rId19"/>
    <p:sldId id="769" r:id="rId20"/>
    <p:sldId id="811" r:id="rId21"/>
    <p:sldId id="702" r:id="rId22"/>
    <p:sldId id="273" r:id="rId23"/>
    <p:sldId id="269" r:id="rId24"/>
    <p:sldId id="812" r:id="rId25"/>
    <p:sldId id="813" r:id="rId26"/>
    <p:sldId id="814" r:id="rId2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a Kraff" initials="KK" lastIdx="1" clrIdx="0">
    <p:extLst>
      <p:ext uri="{19B8F6BF-5375-455C-9EA6-DF929625EA0E}">
        <p15:presenceInfo xmlns:p15="http://schemas.microsoft.com/office/powerpoint/2012/main" userId="Katharina Kraff" providerId="None"/>
      </p:ext>
    </p:extLst>
  </p:cmAuthor>
  <p:cmAuthor id="2" name="Michael Wagner" initials="MW" lastIdx="15" clrIdx="1">
    <p:extLst>
      <p:ext uri="{19B8F6BF-5375-455C-9EA6-DF929625EA0E}">
        <p15:presenceInfo xmlns:p15="http://schemas.microsoft.com/office/powerpoint/2012/main" userId="S::michael.wagner@uzk.onmicrosoft.com::03ef8a66-d0b0-431b-a89a-eb96ec34c6ee" providerId="AD"/>
      </p:ext>
    </p:extLst>
  </p:cmAuthor>
  <p:cmAuthor id="3" name="SHK" initials="SHK" lastIdx="6" clrIdx="2">
    <p:extLst>
      <p:ext uri="{19B8F6BF-5375-455C-9EA6-DF929625EA0E}">
        <p15:presenceInfo xmlns:p15="http://schemas.microsoft.com/office/powerpoint/2012/main" userId="SH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525252"/>
    <a:srgbClr val="A3A3A3"/>
    <a:srgbClr val="DC6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3" autoAdjust="0"/>
    <p:restoredTop sz="84758" autoAdjust="0"/>
  </p:normalViewPr>
  <p:slideViewPr>
    <p:cSldViewPr snapToGrid="0" snapToObjects="1">
      <p:cViewPr varScale="1">
        <p:scale>
          <a:sx n="104" d="100"/>
          <a:sy n="104" d="100"/>
        </p:scale>
        <p:origin x="48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-62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527343-1333-6447-9804-57396163D41B}" type="datetimeFigureOut">
              <a:rPr lang="en-US"/>
              <a:pPr>
                <a:defRPr/>
              </a:pPr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202349-C86C-4E44-A3C6-819AD72C36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54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C01A99-DDEF-C74E-AC0C-9390C57C1A44}" type="datetimeFigureOut">
              <a:rPr lang="en-US"/>
              <a:pPr>
                <a:defRPr/>
              </a:pPr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24960A-531B-1440-81F6-A9CF9ED2DF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82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1EB42-6302-43D7-B2CF-101EC1E4CFB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898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FC669-7EEE-03AF-3FB2-C3FF9ADE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A83A3F4-6A0B-39B8-381E-88817DDC8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86AF856-26EE-DEE5-EA39-50411ABEA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5203B8-5622-8071-41F9-B2B794891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25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2908A-5339-B667-7DDF-34D190802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088E03F-0C7C-2EEB-440A-6B7633FB2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A26D10C-4F8C-0542-91DA-4A922E020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83295F-9F8F-D291-6C4A-0A93B61C5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EAABB-403F-3902-1CE7-C03FDE73E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D27BF4-6DAA-18C1-DA41-426D942F4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4A99BC0-E1C0-AFDD-ACAF-964F2330C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D0F62E-6487-34AB-5DC5-C6F14BFB5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4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6382E-74D0-0B24-E744-EB07BC96E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3FC01A-8D4F-2B90-69F3-A6B069778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2BDAF00-6788-F885-01C8-5E697DE9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DBDD6-BB02-9494-0F0E-13EA0BBDE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97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984B4-F12E-CA46-AAEB-98088E6B1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61FB33-4AEE-2A46-FCE6-5A9E97F65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C26BE2-6BD6-A56E-0E39-C67B4B6AD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FA6AF-3BEC-2793-8944-668B2A4BA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3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6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3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7CFE8-9B31-4122-A5C3-0A9D3A486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DA124BB-8D01-DEF2-7398-F7E586BE9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49DDA8-5176-582A-A09B-B8F75465C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EC9CEF-A7E4-4EA8-9B26-37E9794A0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9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1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5FDEC-FF1F-6DC8-1550-C5B9D97D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2BA03BE-4701-71D7-D3CF-9E6DED383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5B3D503-352B-4FD8-8F28-32BB1E51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9A28DC-02E2-AB56-05B7-536EEC56A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8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E5B4-F467-94BD-0798-DDFCC8682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B11795-BD12-D990-ABA2-6BEA8E9B7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7E9628-A7D2-FF55-3A72-A393F455E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6B02B1-AEB1-B409-3F3E-5C4C0654F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6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27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D37E2-35F0-5FC1-7F05-0A66D409F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14EEE1F-3C9D-DCDA-0206-D5D5ADEA3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AB911DE-F4A4-C64D-09BE-8E94AA5FE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39E693-B731-6E1D-95D9-64336EA18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4960A-531B-1440-81F6-A9CF9ED2DF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3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3"/>
            <a:ext cx="12192000" cy="5757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5" descr="ceres_5_Gestaltungselement_BlaugrauMittel_RGB_100m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33" y="914400"/>
            <a:ext cx="480906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736600" y="4514850"/>
            <a:ext cx="65" cy="3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600"/>
              </a:lnSpc>
              <a:defRPr/>
            </a:pPr>
            <a:endParaRPr lang="de-DE" sz="20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09602" y="1428142"/>
            <a:ext cx="7363105" cy="3863173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09602" y="787341"/>
            <a:ext cx="7363105" cy="3777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>
              <a:lnSpc>
                <a:spcPts val="3200"/>
              </a:lnSpc>
              <a:spcBef>
                <a:spcPts val="0"/>
              </a:spcBef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477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diverse Medi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8220" y="828000"/>
            <a:ext cx="5435600" cy="447517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9600" y="1440000"/>
            <a:ext cx="4876800" cy="3863174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1pPr>
            <a:lvl2pPr marL="541338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2pPr>
            <a:lvl3pPr marL="90011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3pPr>
            <a:lvl4pPr marL="1257300" indent="-180975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4pPr>
            <a:lvl5pPr marL="1616075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1" y="829540"/>
            <a:ext cx="4876800" cy="30848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lnSpc>
                <a:spcPts val="2600"/>
              </a:lnSpc>
              <a:defRPr sz="2000" b="1" i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137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diverse Medi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62622" y="828000"/>
            <a:ext cx="4819857" cy="447517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093502" y="1440000"/>
            <a:ext cx="5488900" cy="3863174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1pPr>
            <a:lvl2pPr marL="541338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2pPr>
            <a:lvl3pPr marL="90011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3pPr>
            <a:lvl4pPr marL="1257300" indent="-180975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4pPr>
            <a:lvl5pPr marL="1616075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3503" y="829540"/>
            <a:ext cx="5488900" cy="30848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lnSpc>
                <a:spcPts val="2600"/>
              </a:lnSpc>
              <a:defRPr sz="2000" b="1" i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831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i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5"/>
          </p:nvPr>
        </p:nvSpPr>
        <p:spPr>
          <a:xfrm>
            <a:off x="609601" y="828000"/>
            <a:ext cx="10919883" cy="447517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Mediaclip durch Klicken auf Symbol hinzufügen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233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 hel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33" y="914400"/>
            <a:ext cx="480906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09602" y="799201"/>
            <a:ext cx="7363105" cy="3777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>
              <a:lnSpc>
                <a:spcPts val="3200"/>
              </a:lnSpc>
              <a:spcBef>
                <a:spcPts val="0"/>
              </a:spcBef>
              <a:defRPr sz="2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09602" y="1440000"/>
            <a:ext cx="7363105" cy="386317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160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 blau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5" descr="ceres_5_Gestaltungselement_BlaugrauMittel_RGB_100m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33" y="914400"/>
            <a:ext cx="480906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736600" y="4514850"/>
            <a:ext cx="65" cy="3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600"/>
              </a:lnSpc>
              <a:defRPr/>
            </a:pPr>
            <a:endParaRPr lang="de-DE" sz="20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09602" y="1440000"/>
            <a:ext cx="7363105" cy="386317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09602" y="799201"/>
            <a:ext cx="7363105" cy="3777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>
              <a:lnSpc>
                <a:spcPts val="3200"/>
              </a:lnSpc>
              <a:spcBef>
                <a:spcPts val="0"/>
              </a:spcBef>
              <a:defRPr sz="2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331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41">
            <a:off x="8640233" y="914400"/>
            <a:ext cx="480906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1439999"/>
            <a:ext cx="7371208" cy="3863174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182563" indent="-182563">
              <a:lnSpc>
                <a:spcPts val="2200"/>
              </a:lnSpc>
              <a:buFont typeface="+mj-lt"/>
              <a:buAutoNum type="arabicPeriod"/>
              <a:defRPr sz="1800" baseline="0">
                <a:solidFill>
                  <a:schemeClr val="bg1"/>
                </a:solidFill>
              </a:defRPr>
            </a:lvl1pPr>
            <a:lvl2pPr marL="342900" indent="-342900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/>
              <a:defRPr sz="1800" baseline="0">
                <a:solidFill>
                  <a:schemeClr val="bg1"/>
                </a:solidFill>
                <a:latin typeface="Arial"/>
              </a:defRPr>
            </a:lvl2pPr>
            <a:lvl3pPr marL="900113" indent="-358775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2" y="829540"/>
            <a:ext cx="7370233" cy="308482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600"/>
              </a:lnSpc>
              <a:defRPr sz="2000" b="1" i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268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n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8960">
            <a:off x="9241367" y="313268"/>
            <a:ext cx="3606800" cy="480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1440001"/>
            <a:ext cx="7371208" cy="3863175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182563" indent="-182563">
              <a:lnSpc>
                <a:spcPts val="2200"/>
              </a:lnSpc>
              <a:buFont typeface="+mj-lt"/>
              <a:buAutoNum type="arabicPeriod"/>
              <a:defRPr sz="1800" baseline="0">
                <a:solidFill>
                  <a:schemeClr val="bg1"/>
                </a:solidFill>
              </a:defRPr>
            </a:lvl1pPr>
            <a:lvl2pPr marL="342900" indent="-342900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/>
              <a:defRPr sz="1800" baseline="0">
                <a:solidFill>
                  <a:schemeClr val="bg1"/>
                </a:solidFill>
                <a:latin typeface="Arial"/>
              </a:defRPr>
            </a:lvl2pPr>
            <a:lvl3pPr marL="900113" indent="-358775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2" y="829540"/>
            <a:ext cx="7370233" cy="308482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600"/>
              </a:lnSpc>
              <a:defRPr sz="2000" b="1" i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782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n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5095">
            <a:off x="9241367" y="313268"/>
            <a:ext cx="3606800" cy="480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1440001"/>
            <a:ext cx="7371208" cy="3863175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182563" indent="-182563">
              <a:lnSpc>
                <a:spcPts val="2200"/>
              </a:lnSpc>
              <a:buFont typeface="+mj-lt"/>
              <a:buAutoNum type="arabicPeriod"/>
              <a:defRPr sz="1800" baseline="0">
                <a:solidFill>
                  <a:schemeClr val="bg1"/>
                </a:solidFill>
              </a:defRPr>
            </a:lvl1pPr>
            <a:lvl2pPr marL="342900" indent="-342900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/>
              <a:defRPr sz="1800" baseline="0">
                <a:solidFill>
                  <a:schemeClr val="bg1"/>
                </a:solidFill>
                <a:latin typeface="Arial"/>
              </a:defRPr>
            </a:lvl2pPr>
            <a:lvl3pPr marL="900113" indent="-358775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2" y="829540"/>
            <a:ext cx="7370233" cy="308482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600"/>
              </a:lnSpc>
              <a:defRPr sz="2000" b="1" i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838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9600" y="1440000"/>
            <a:ext cx="10968568" cy="3865536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1pPr>
            <a:lvl2pPr marL="541338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2pPr>
            <a:lvl3pPr marL="90011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3pPr>
            <a:lvl4pPr marL="1257300" indent="-180975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4pPr>
            <a:lvl5pPr marL="1616075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0" y="829540"/>
            <a:ext cx="10968568" cy="30848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lnSpc>
                <a:spcPts val="2600"/>
              </a:lnSpc>
              <a:defRPr sz="2000" b="1" i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987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192001" cy="57600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0" y="1956609"/>
            <a:ext cx="12192000" cy="2661277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468000" tIns="140400" rIns="468000" bIns="140400">
            <a:no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FontTx/>
              <a:buNone/>
              <a:defRPr lang="de-DE" sz="2000" b="1" i="0" u="none" kern="120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lnSpc>
                <a:spcPts val="2200"/>
              </a:lnSpc>
              <a:spcBef>
                <a:spcPct val="0"/>
              </a:spcBef>
              <a:buFontTx/>
              <a:buNone/>
              <a:defRPr lang="de-DE" sz="1800" b="1" i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lnSpc>
                <a:spcPts val="2200"/>
              </a:lnSpc>
              <a:spcBef>
                <a:spcPct val="0"/>
              </a:spcBef>
              <a:buFontTx/>
              <a:buNone/>
              <a:defRPr lang="de-DE" sz="1800" b="1" i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de-DE" sz="1800" b="1" i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US" sz="1800" b="1" i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9600" y="2546021"/>
            <a:ext cx="10968568" cy="1993066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>
                <a:solidFill>
                  <a:schemeClr val="bg1"/>
                </a:solidFill>
              </a:defRPr>
            </a:lvl1pPr>
            <a:lvl2pPr marL="541338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>
                <a:solidFill>
                  <a:schemeClr val="bg1"/>
                </a:solidFill>
              </a:defRPr>
            </a:lvl2pPr>
            <a:lvl3pPr marL="90011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>
                <a:solidFill>
                  <a:schemeClr val="bg1"/>
                </a:solidFill>
              </a:defRPr>
            </a:lvl3pPr>
            <a:lvl4pPr marL="1257300" indent="-180975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>
                <a:solidFill>
                  <a:schemeClr val="bg1"/>
                </a:solidFill>
              </a:defRPr>
            </a:lvl4pPr>
            <a:lvl5pPr marL="1616075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Bild 1/2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00" y="1"/>
            <a:ext cx="6096000" cy="5754232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9600" y="1440002"/>
            <a:ext cx="4876800" cy="3857407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1pPr>
            <a:lvl2pPr marL="541338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2pPr>
            <a:lvl3pPr marL="90011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3pPr>
            <a:lvl4pPr marL="1257300" indent="-180975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4pPr>
            <a:lvl5pPr marL="1616075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1" y="829540"/>
            <a:ext cx="4876800" cy="30848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lnSpc>
                <a:spcPts val="2600"/>
              </a:lnSpc>
              <a:defRPr sz="2000" b="1" i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563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Bild 1/2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"/>
            <a:ext cx="6096000" cy="5759999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705597" y="1440000"/>
            <a:ext cx="4876803" cy="3863174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1pPr>
            <a:lvl2pPr marL="541338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2pPr>
            <a:lvl3pPr marL="90011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3pPr>
            <a:lvl4pPr marL="1257300" indent="-180975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4pPr>
            <a:lvl5pPr marL="1616075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829540"/>
            <a:ext cx="4876803" cy="30848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lnSpc>
                <a:spcPts val="2600"/>
              </a:lnSpc>
              <a:defRPr sz="2000" b="1" i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568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eite klei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0" y="0"/>
            <a:ext cx="12192000" cy="57594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096000" y="828001"/>
            <a:ext cx="2618317" cy="1957388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096000" y="2967412"/>
            <a:ext cx="2618317" cy="23357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963190" y="829050"/>
            <a:ext cx="2618316" cy="447412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9600" y="1440000"/>
            <a:ext cx="4876800" cy="3863174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1pPr>
            <a:lvl2pPr marL="541338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2pPr>
            <a:lvl3pPr marL="900113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3pPr>
            <a:lvl4pPr marL="1257300" indent="-180975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4pPr>
            <a:lvl5pPr marL="1616075" indent="-182563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80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1" y="829540"/>
            <a:ext cx="4876800" cy="30848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lnSpc>
                <a:spcPts val="2600"/>
              </a:lnSpc>
              <a:defRPr sz="2000" b="1" i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948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res_Logo_Standard_RGB_100mm.eps">
            <a:extLst>
              <a:ext uri="{FF2B5EF4-FFF2-40B4-BE49-F238E27FC236}">
                <a16:creationId xmlns:a16="http://schemas.microsoft.com/office/drawing/2014/main" id="{4C816DE7-8A7E-9724-C971-9D2509DF39C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118" y="5674059"/>
            <a:ext cx="3375273" cy="11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SiegelUniKoeln.png">
            <a:extLst>
              <a:ext uri="{FF2B5EF4-FFF2-40B4-BE49-F238E27FC236}">
                <a16:creationId xmlns:a16="http://schemas.microsoft.com/office/drawing/2014/main" id="{DE162E3E-0348-8BF4-AA59-9A2D807BF6C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83" y="5906427"/>
            <a:ext cx="1466818" cy="76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6CD9AEF-3B91-2605-7973-92C15A7F882E}"/>
              </a:ext>
            </a:extLst>
          </p:cNvPr>
          <p:cNvSpPr txBox="1"/>
          <p:nvPr userDrawn="1"/>
        </p:nvSpPr>
        <p:spPr>
          <a:xfrm>
            <a:off x="560479" y="6432741"/>
            <a:ext cx="3201784" cy="16671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200" b="0" dirty="0">
                <a:solidFill>
                  <a:srgbClr val="2B5A70"/>
                </a:solidFill>
              </a:rPr>
              <a:t>Contact: j</a:t>
            </a:r>
            <a:r>
              <a:rPr lang="en-US" sz="1200" b="0" u="none" dirty="0">
                <a:solidFill>
                  <a:srgbClr val="2B5A70"/>
                </a:solidFill>
              </a:rPr>
              <a:t>aroslava.zimmermann@uni-koeln.de</a:t>
            </a:r>
            <a:endParaRPr lang="en-US" sz="1100" b="1" dirty="0">
              <a:solidFill>
                <a:srgbClr val="2B5A70"/>
              </a:solidFill>
            </a:endParaRPr>
          </a:p>
        </p:txBody>
      </p:sp>
      <p:pic>
        <p:nvPicPr>
          <p:cNvPr id="6" name="Grafik 5" descr="Ein Bild, das Text, Schrift, Logo, Design enthält.">
            <a:extLst>
              <a:ext uri="{FF2B5EF4-FFF2-40B4-BE49-F238E27FC236}">
                <a16:creationId xmlns:a16="http://schemas.microsoft.com/office/drawing/2014/main" id="{F596F821-2745-81FA-D1B6-C2A19BE557B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80205" y="5906427"/>
            <a:ext cx="1961936" cy="795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0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4">
            <a:extLst>
              <a:ext uri="{FF2B5EF4-FFF2-40B4-BE49-F238E27FC236}">
                <a16:creationId xmlns:a16="http://schemas.microsoft.com/office/drawing/2014/main" id="{CE46BCFB-73AD-1896-1B81-DA3B82421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b="2760"/>
          <a:stretch>
            <a:fillRect/>
          </a:stretch>
        </p:blipFill>
        <p:spPr>
          <a:xfrm>
            <a:off x="0" y="0"/>
            <a:ext cx="8703733" cy="575240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F4C1ED-FE4A-8E48-1C82-93554E15E1CF}"/>
              </a:ext>
            </a:extLst>
          </p:cNvPr>
          <p:cNvSpPr txBox="1">
            <a:spLocks/>
          </p:cNvSpPr>
          <p:nvPr/>
        </p:nvSpPr>
        <p:spPr>
          <a:xfrm>
            <a:off x="6096001" y="-27160"/>
            <a:ext cx="6096000" cy="5779565"/>
          </a:xfrm>
          <a:prstGeom prst="rect">
            <a:avLst/>
          </a:prstGeom>
          <a:solidFill>
            <a:schemeClr val="bg2">
              <a:lumMod val="85000"/>
              <a:alpha val="85000"/>
            </a:schemeClr>
          </a:solidFill>
        </p:spPr>
        <p:txBody>
          <a:bodyPr vert="horz" lIns="216000" tIns="105300" rIns="216000" bIns="105300" rtlCol="0">
            <a:noAutofit/>
          </a:bodyPr>
          <a:lstStyle>
            <a:lvl1pPr marL="342900" indent="-342900" algn="l" defTabSz="4572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2000" b="1" i="0" u="none" kern="120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 algn="l" defTabSz="4572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1800" b="1" i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1800" b="1" i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de-DE" sz="1800" b="1" i="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US" sz="1800" b="1" i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CDF94-4E9F-1E74-66BA-8008D92A4026}"/>
              </a:ext>
            </a:extLst>
          </p:cNvPr>
          <p:cNvSpPr txBox="1">
            <a:spLocks/>
          </p:cNvSpPr>
          <p:nvPr/>
        </p:nvSpPr>
        <p:spPr bwMode="auto">
          <a:xfrm>
            <a:off x="6164494" y="558856"/>
            <a:ext cx="5824306" cy="1752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de-DE" sz="2800" b="1" dirty="0" err="1"/>
              <a:t>Neighborhood</a:t>
            </a:r>
            <a:r>
              <a:rPr lang="de-DE" sz="2800" b="1" dirty="0"/>
              <a:t> Environment and Short-Time </a:t>
            </a:r>
            <a:r>
              <a:rPr lang="de-DE" sz="2800" b="1" dirty="0" err="1"/>
              <a:t>Changes</a:t>
            </a:r>
            <a:r>
              <a:rPr lang="de-DE" sz="2800" b="1" dirty="0"/>
              <a:t> in Health </a:t>
            </a:r>
            <a:r>
              <a:rPr lang="de-DE" sz="2800" b="1" dirty="0" err="1"/>
              <a:t>Among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</a:t>
            </a:r>
            <a:r>
              <a:rPr lang="de-DE" sz="2800" b="1" dirty="0" err="1"/>
              <a:t>Oldest</a:t>
            </a:r>
            <a:r>
              <a:rPr lang="de-DE" sz="2800" b="1" dirty="0"/>
              <a:t> Old</a:t>
            </a:r>
            <a:endParaRPr lang="en-US" sz="4000" b="1" dirty="0">
              <a:latin typeface="Arial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35290A5-A30A-FD4B-C963-2B59F033ADF3}"/>
              </a:ext>
            </a:extLst>
          </p:cNvPr>
          <p:cNvSpPr txBox="1">
            <a:spLocks/>
          </p:cNvSpPr>
          <p:nvPr/>
        </p:nvSpPr>
        <p:spPr bwMode="auto">
          <a:xfrm>
            <a:off x="6164494" y="2468689"/>
            <a:ext cx="4313006" cy="572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de-DE" dirty="0"/>
              <a:t>Dr. Jaroslava Zimmermann</a:t>
            </a:r>
          </a:p>
          <a:p>
            <a:pPr marL="0" indent="0">
              <a:spcAft>
                <a:spcPts val="0"/>
              </a:spcAft>
            </a:pPr>
            <a:r>
              <a:rPr lang="de-DE" dirty="0"/>
              <a:t>Prof. Dr. Gizem Hülür</a:t>
            </a:r>
          </a:p>
          <a:p>
            <a:pPr marL="0" indent="0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marL="0" indent="0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marL="0" indent="0"/>
            <a:endParaRPr lang="de-DE" sz="18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D9D19A4-8D8B-1463-1A96-73DA566D33B9}"/>
              </a:ext>
            </a:extLst>
          </p:cNvPr>
          <p:cNvSpPr txBox="1">
            <a:spLocks/>
          </p:cNvSpPr>
          <p:nvPr/>
        </p:nvSpPr>
        <p:spPr bwMode="auto">
          <a:xfrm>
            <a:off x="6164494" y="4343401"/>
            <a:ext cx="5824306" cy="1381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de-DE" sz="1400" b="1" dirty="0"/>
              <a:t>EAPS 2025 </a:t>
            </a:r>
          </a:p>
          <a:p>
            <a:pPr marL="0" indent="0" algn="ctr">
              <a:spcAft>
                <a:spcPts val="0"/>
              </a:spcAft>
            </a:pPr>
            <a:r>
              <a:rPr lang="de-DE" sz="1400" b="1" dirty="0"/>
              <a:t>Health, </a:t>
            </a:r>
            <a:r>
              <a:rPr lang="de-DE" sz="1400" b="1" dirty="0" err="1"/>
              <a:t>Morbidity</a:t>
            </a:r>
            <a:r>
              <a:rPr lang="de-DE" sz="1400" b="1" dirty="0"/>
              <a:t>, and </a:t>
            </a:r>
            <a:r>
              <a:rPr lang="de-DE" sz="1400" b="1" dirty="0" err="1"/>
              <a:t>Mortality</a:t>
            </a:r>
            <a:r>
              <a:rPr lang="de-DE" sz="1400" b="1" dirty="0"/>
              <a:t> Working Group Workshop</a:t>
            </a:r>
          </a:p>
          <a:p>
            <a:pPr marL="0" indent="0" algn="ctr">
              <a:spcAft>
                <a:spcPts val="0"/>
              </a:spcAft>
            </a:pPr>
            <a:r>
              <a:rPr lang="de-DE" sz="1400" b="1" dirty="0"/>
              <a:t>University of Luxemburg, </a:t>
            </a:r>
            <a:r>
              <a:rPr lang="de-DE" sz="1400" b="1" dirty="0" err="1"/>
              <a:t>Belval</a:t>
            </a:r>
            <a:r>
              <a:rPr lang="de-DE" sz="1400" b="1" dirty="0"/>
              <a:t> Campus</a:t>
            </a:r>
          </a:p>
          <a:p>
            <a:pPr marL="0" indent="0" algn="ctr">
              <a:spcAft>
                <a:spcPts val="0"/>
              </a:spcAft>
            </a:pPr>
            <a:r>
              <a:rPr lang="de-DE" sz="1400" b="1" dirty="0"/>
              <a:t>September 10-12</a:t>
            </a:r>
          </a:p>
          <a:p>
            <a:pPr marL="0" indent="0" algn="ctr">
              <a:spcAft>
                <a:spcPts val="0"/>
              </a:spcAft>
            </a:pPr>
            <a:endParaRPr lang="de-DE" sz="1400" dirty="0"/>
          </a:p>
          <a:p>
            <a:pPr marL="0" indent="0" algn="ctr">
              <a:spcAft>
                <a:spcPts val="0"/>
              </a:spcAft>
            </a:pPr>
            <a:endParaRPr lang="de-DE" sz="1400" baseline="30000" dirty="0"/>
          </a:p>
          <a:p>
            <a:pPr algn="ctr">
              <a:spcAft>
                <a:spcPts val="0"/>
              </a:spcAft>
            </a:pPr>
            <a:endParaRPr lang="de-DE" sz="1400" dirty="0">
              <a:solidFill>
                <a:srgbClr val="FF0000"/>
              </a:solidFill>
            </a:endParaRPr>
          </a:p>
          <a:p>
            <a:pPr algn="ctr">
              <a:spcAft>
                <a:spcPts val="0"/>
              </a:spcAft>
            </a:pPr>
            <a:endParaRPr lang="de-DE" sz="1400" dirty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</a:pPr>
            <a:endParaRPr lang="en-US" sz="1400" dirty="0">
              <a:latin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en-US" sz="1400" dirty="0">
              <a:latin typeface="Arial" charset="0"/>
            </a:endParaRPr>
          </a:p>
          <a:p>
            <a:pPr marL="0" indent="0"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48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55FAE-DD4F-0D1B-A34D-3D1306888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>
            <a:extLst>
              <a:ext uri="{FF2B5EF4-FFF2-40B4-BE49-F238E27FC236}">
                <a16:creationId xmlns:a16="http://schemas.microsoft.com/office/drawing/2014/main" id="{EB869DDF-FEFF-7026-C01E-7E77F04D1A49}"/>
              </a:ext>
            </a:extLst>
          </p:cNvPr>
          <p:cNvSpPr txBox="1">
            <a:spLocks/>
          </p:cNvSpPr>
          <p:nvPr/>
        </p:nvSpPr>
        <p:spPr>
          <a:xfrm>
            <a:off x="609599" y="1571599"/>
            <a:ext cx="10796337" cy="4091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1338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00113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57300" indent="-180975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616075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1" noProof="0" dirty="0"/>
              <a:t>Neighborhood quality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noProof="0" dirty="0"/>
              <a:t>Interviewer-rated </a:t>
            </a:r>
            <a:r>
              <a:rPr lang="en-US" sz="2000" dirty="0"/>
              <a:t>measure</a:t>
            </a:r>
            <a:r>
              <a:rPr lang="en-US" sz="2000" noProof="0" dirty="0"/>
              <a:t>: availability of warm materials, diverse vegetation, or places offering shade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noProof="0" dirty="0"/>
              <a:t>Answer options: not attractive at all (1) to very attractive (4)</a:t>
            </a:r>
            <a:endParaRPr lang="en-US" sz="1400" noProof="0" dirty="0"/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 i="1" noProof="0" dirty="0"/>
              <a:t>Neighborhood infrastructure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noProof="0" dirty="0"/>
              <a:t>Interviewer-rated </a:t>
            </a:r>
            <a:r>
              <a:rPr lang="en-US" sz="2000" dirty="0"/>
              <a:t>measure</a:t>
            </a:r>
            <a:r>
              <a:rPr lang="en-US" sz="2000" noProof="0" dirty="0"/>
              <a:t>: availability of benches, pedestrian sidewalks, handrails, or outdoor lighting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noProof="0" dirty="0"/>
              <a:t>Answer options: not functional at all (1) to very functional (4)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 i="1" noProof="0" dirty="0"/>
              <a:t>Walkability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Self-rated</a:t>
            </a:r>
            <a:r>
              <a:rPr lang="en-US" sz="2000" noProof="0" dirty="0"/>
              <a:t> suitability of external living environment for walking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noProof="0" dirty="0"/>
              <a:t>Answer options: not suitable at all (1) to very suitable (4)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D43030-BB0E-C43F-E597-CF798DF348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829540"/>
            <a:ext cx="10968568" cy="740716"/>
          </a:xfrm>
        </p:spPr>
        <p:txBody>
          <a:bodyPr/>
          <a:lstStyle/>
          <a:p>
            <a:r>
              <a:rPr lang="en-US" sz="2400" noProof="0" dirty="0"/>
              <a:t>Independent Variables: Physical Neighborhood Environment</a:t>
            </a:r>
          </a:p>
          <a:p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362214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5EA62-31C3-04AD-C322-C0EFC8DCA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>
            <a:extLst>
              <a:ext uri="{FF2B5EF4-FFF2-40B4-BE49-F238E27FC236}">
                <a16:creationId xmlns:a16="http://schemas.microsoft.com/office/drawing/2014/main" id="{7E7D5563-056B-8C0C-58E9-67B77A38C403}"/>
              </a:ext>
            </a:extLst>
          </p:cNvPr>
          <p:cNvSpPr txBox="1">
            <a:spLocks/>
          </p:cNvSpPr>
          <p:nvPr/>
        </p:nvSpPr>
        <p:spPr>
          <a:xfrm>
            <a:off x="856589" y="2071283"/>
            <a:ext cx="7940843" cy="3591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1338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00113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57300" indent="-180975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616075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1" noProof="0" dirty="0"/>
              <a:t>Place attachment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feeling connected to the outdoor living environment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noProof="0" dirty="0"/>
              <a:t>Answer options: </a:t>
            </a:r>
            <a:r>
              <a:rPr lang="en-US" sz="2000" dirty="0"/>
              <a:t>not close at all (1) to very close (4)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i="1" noProof="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1" dirty="0"/>
              <a:t>Social cohesion</a:t>
            </a:r>
            <a:r>
              <a:rPr lang="en-US" sz="2000" dirty="0"/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trusting the neighbors (inside and outside the residential building)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noProof="0" dirty="0"/>
              <a:t>Answer options: </a:t>
            </a:r>
            <a:r>
              <a:rPr lang="en-US" sz="2000" dirty="0"/>
              <a:t>strongly disagree (1) to strongly agree (5)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000" i="1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5E6276-C000-F3B3-9557-47C660DEBA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829540"/>
            <a:ext cx="10968568" cy="740716"/>
          </a:xfrm>
        </p:spPr>
        <p:txBody>
          <a:bodyPr/>
          <a:lstStyle/>
          <a:p>
            <a:r>
              <a:rPr lang="en-US" sz="2400" noProof="0" dirty="0"/>
              <a:t>Independent Variables: </a:t>
            </a:r>
            <a:r>
              <a:rPr lang="en-US" sz="2400" dirty="0"/>
              <a:t>Social</a:t>
            </a:r>
            <a:r>
              <a:rPr lang="en-US" sz="2400" noProof="0" dirty="0"/>
              <a:t> Neighborhood Environment</a:t>
            </a:r>
          </a:p>
          <a:p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425508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26CE2-9A12-5F0E-B519-E03DE9C06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5C10E8-081A-830F-E903-5038DBB13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829540"/>
            <a:ext cx="10968568" cy="333425"/>
          </a:xfrm>
        </p:spPr>
        <p:txBody>
          <a:bodyPr/>
          <a:lstStyle/>
          <a:p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Analyses</a:t>
            </a:r>
            <a:endParaRPr lang="de-DE" sz="24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D710A2B-FB0B-AFD5-F57F-24B4C129CE9B}"/>
              </a:ext>
            </a:extLst>
          </p:cNvPr>
          <p:cNvSpPr txBox="1">
            <a:spLocks/>
          </p:cNvSpPr>
          <p:nvPr/>
        </p:nvSpPr>
        <p:spPr>
          <a:xfrm>
            <a:off x="609600" y="1319199"/>
            <a:ext cx="10796337" cy="44872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1338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00113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57300" indent="-180975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616075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Testing measurement invariance in FA and CF over time </a:t>
            </a:r>
            <a:endParaRPr lang="en-US" sz="20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 Single indicators were linked with latent variables at each time of measurement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 Comparing fit indices of configural, metric, and scalar models </a:t>
            </a:r>
            <a:r>
              <a:rPr lang="en-US" dirty="0"/>
              <a:t>(Widaman et al. 2010)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CF (continuous scale): maximum likelihood estimator with robust standard errors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FA (ordinal scale): weighted least squares mean and variance adjusted estimator with probit link</a:t>
            </a:r>
          </a:p>
          <a:p>
            <a:pPr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Latent change score models for FA and CF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Latent variables at W1 </a:t>
            </a:r>
            <a:r>
              <a:rPr lang="en-US" sz="2000" dirty="0">
                <a:sym typeface="Wingdings" panose="05000000000000000000" pitchFamily="2" charset="2"/>
              </a:rPr>
              <a:t> indicators measured in W1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 Latent difference variables  change in outcomes between W1 and W2</a:t>
            </a:r>
          </a:p>
          <a:p>
            <a:pPr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Latent change score models for FA and CF with predictors (physical and social neighborhood)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Controls: age, sex, partnership status, living alone, length of residency, living in a nursing facility, physical activity, and individual SES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97943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3AF8D-8F93-7D4C-E15F-02FBA771E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20E2F4DB-C23A-F6D9-898B-7A7DDF8079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53810C-35E0-31F1-A668-73E55ED43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en-US" dirty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sz="2800" dirty="0">
                <a:latin typeface="Arial" charset="0"/>
              </a:rPr>
              <a:t>Results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44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4CE1-1840-F615-02B8-A031DA81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990717-1BED-A9C9-74A8-838E0B222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469016"/>
            <a:ext cx="4876800" cy="333425"/>
          </a:xfrm>
        </p:spPr>
        <p:txBody>
          <a:bodyPr/>
          <a:lstStyle/>
          <a:p>
            <a:r>
              <a:rPr lang="en-US" sz="2400" noProof="0" dirty="0"/>
              <a:t>Sample Description</a:t>
            </a:r>
          </a:p>
        </p:txBody>
      </p:sp>
      <p:graphicFrame>
        <p:nvGraphicFramePr>
          <p:cNvPr id="11" name="Bildplatzhalter 6">
            <a:extLst>
              <a:ext uri="{FF2B5EF4-FFF2-40B4-BE49-F238E27FC236}">
                <a16:creationId xmlns:a16="http://schemas.microsoft.com/office/drawing/2014/main" id="{9DE31195-F6B4-0A6D-CE15-BEB76BE47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677121"/>
              </p:ext>
            </p:extLst>
          </p:nvPr>
        </p:nvGraphicFramePr>
        <p:xfrm>
          <a:off x="603095" y="1202457"/>
          <a:ext cx="10972800" cy="402335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975669">
                  <a:extLst>
                    <a:ext uri="{9D8B030D-6E8A-4147-A177-3AD203B41FA5}">
                      <a16:colId xmlns:a16="http://schemas.microsoft.com/office/drawing/2014/main" val="3343112302"/>
                    </a:ext>
                  </a:extLst>
                </a:gridCol>
                <a:gridCol w="2955636">
                  <a:extLst>
                    <a:ext uri="{9D8B030D-6E8A-4147-A177-3AD203B41FA5}">
                      <a16:colId xmlns:a16="http://schemas.microsoft.com/office/drawing/2014/main" val="2787777835"/>
                    </a:ext>
                  </a:extLst>
                </a:gridCol>
                <a:gridCol w="3041495">
                  <a:extLst>
                    <a:ext uri="{9D8B030D-6E8A-4147-A177-3AD203B41FA5}">
                      <a16:colId xmlns:a16="http://schemas.microsoft.com/office/drawing/2014/main" val="3264454250"/>
                    </a:ext>
                  </a:extLst>
                </a:gridCol>
              </a:tblGrid>
              <a:tr h="8663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1" noProof="0" dirty="0">
                          <a:solidFill>
                            <a:schemeClr val="tx1"/>
                          </a:solidFill>
                        </a:rPr>
                        <a:t>Independent variables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Functional abilities (N = 840)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i="1" noProof="0" dirty="0">
                          <a:solidFill>
                            <a:schemeClr val="tx1"/>
                          </a:solidFill>
                        </a:rPr>
                        <a:t>Mean (SD)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Cognitive function (N = 797)                     </a:t>
                      </a:r>
                      <a:r>
                        <a:rPr lang="en-US" sz="1600" b="0" i="1" noProof="0" dirty="0">
                          <a:solidFill>
                            <a:schemeClr val="tx1"/>
                          </a:solidFill>
                        </a:rPr>
                        <a:t>Mean (SD)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56167"/>
                  </a:ext>
                </a:extLst>
              </a:tr>
              <a:tr h="39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Neighborhood infrastructure (mean value: W1, W2)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2.02 (0.65)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2.02 (0.65)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74686"/>
                  </a:ext>
                </a:extLst>
              </a:tr>
              <a:tr h="39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Neighborhood quality (mean value: W1, W2)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2.08 (0.64)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2.09 (0.65)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65587"/>
                  </a:ext>
                </a:extLst>
              </a:tr>
              <a:tr h="39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Walkability W1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1.80 (0.98)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1.83 (0.98)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025744"/>
                  </a:ext>
                </a:extLst>
              </a:tr>
              <a:tr h="39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Walkability difference between W2 and W1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-0.10 (1.02)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-0.11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(1.04)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15844"/>
                  </a:ext>
                </a:extLst>
              </a:tr>
              <a:tr h="39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Place attachment W1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2.19 (0.96)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2.20 (0.95)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80882"/>
                  </a:ext>
                </a:extLst>
              </a:tr>
              <a:tr h="39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Place attachment difference between W2 and W1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0.01 (1.08)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0.02 (1.09)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173151"/>
                  </a:ext>
                </a:extLst>
              </a:tr>
              <a:tr h="39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Social cohesion W1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3.21 (1.03)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3.24 (1.01)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47704"/>
                  </a:ext>
                </a:extLst>
              </a:tr>
              <a:tr h="39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Social cohesion difference between W2 and W1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-0.05 (0.98)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-0.05 (0.95)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791427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7D016B3C-D1E5-CC03-3C9C-16F3EB0BD80A}"/>
              </a:ext>
            </a:extLst>
          </p:cNvPr>
          <p:cNvSpPr txBox="1"/>
          <p:nvPr/>
        </p:nvSpPr>
        <p:spPr>
          <a:xfrm>
            <a:off x="616104" y="5225816"/>
            <a:ext cx="4463895" cy="2851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200" i="1" dirty="0">
                <a:solidFill>
                  <a:srgbClr val="080808"/>
                </a:solidFill>
              </a:rPr>
              <a:t>Note. </a:t>
            </a:r>
            <a:r>
              <a:rPr lang="en-US" sz="1200" noProof="0" dirty="0">
                <a:solidFill>
                  <a:srgbClr val="080808"/>
                </a:solidFill>
              </a:rPr>
              <a:t>Weighted data. W1 = Wave 1; W2 = Wave 2.</a:t>
            </a:r>
            <a:endParaRPr lang="en-US" sz="1200" baseline="0" noProof="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7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B347F-CE55-EED1-3BF9-4A80D5A37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72CB074-8FA1-2B9C-DA85-0D6E7B9B4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469016"/>
            <a:ext cx="4876800" cy="333425"/>
          </a:xfrm>
        </p:spPr>
        <p:txBody>
          <a:bodyPr/>
          <a:lstStyle/>
          <a:p>
            <a:r>
              <a:rPr lang="en-US" sz="2400" noProof="0" dirty="0"/>
              <a:t>Sample Description</a:t>
            </a:r>
          </a:p>
        </p:txBody>
      </p:sp>
      <p:graphicFrame>
        <p:nvGraphicFramePr>
          <p:cNvPr id="11" name="Bildplatzhalter 6">
            <a:extLst>
              <a:ext uri="{FF2B5EF4-FFF2-40B4-BE49-F238E27FC236}">
                <a16:creationId xmlns:a16="http://schemas.microsoft.com/office/drawing/2014/main" id="{7957A218-F261-AB50-76F2-4CF2EC028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446485"/>
              </p:ext>
            </p:extLst>
          </p:nvPr>
        </p:nvGraphicFramePr>
        <p:xfrm>
          <a:off x="603095" y="1202457"/>
          <a:ext cx="10972800" cy="402335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16555">
                  <a:extLst>
                    <a:ext uri="{9D8B030D-6E8A-4147-A177-3AD203B41FA5}">
                      <a16:colId xmlns:a16="http://schemas.microsoft.com/office/drawing/2014/main" val="33431123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787777835"/>
                    </a:ext>
                  </a:extLst>
                </a:gridCol>
                <a:gridCol w="3289145">
                  <a:extLst>
                    <a:ext uri="{9D8B030D-6E8A-4147-A177-3AD203B41FA5}">
                      <a16:colId xmlns:a16="http://schemas.microsoft.com/office/drawing/2014/main" val="3264454250"/>
                    </a:ext>
                  </a:extLst>
                </a:gridCol>
              </a:tblGrid>
              <a:tr h="853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1" noProof="0" dirty="0">
                          <a:solidFill>
                            <a:schemeClr val="tx1"/>
                          </a:solidFill>
                        </a:rPr>
                        <a:t>Control variables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Functional abilities (N = 840)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i="1" noProof="0" dirty="0">
                          <a:solidFill>
                            <a:schemeClr val="tx1"/>
                          </a:solidFill>
                        </a:rPr>
                        <a:t>% or Mean (SD)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Cognitive function (N = 797)                     </a:t>
                      </a:r>
                      <a:r>
                        <a:rPr lang="en-US" sz="1600" b="0" i="1" noProof="0" dirty="0">
                          <a:solidFill>
                            <a:schemeClr val="tx1"/>
                          </a:solidFill>
                        </a:rPr>
                        <a:t>% or Mean (SD)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56167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Sex W1 (Female)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62.50%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62.30%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68479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Age W1 (in years)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85.39 (4.03)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85.27 (4.02)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02384"/>
                  </a:ext>
                </a:extLst>
              </a:tr>
              <a:tr h="441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Socioeconomic status W1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42.03 (20.93)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42.55 (21.20)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415211"/>
                  </a:ext>
                </a:extLst>
              </a:tr>
              <a:tr h="441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Length of residency W1 (in years)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38.70 (26.98)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38.95 (27.0)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63272"/>
                  </a:ext>
                </a:extLst>
              </a:tr>
              <a:tr h="407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Married/partnered W1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41.30%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41.90%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15926"/>
                  </a:ext>
                </a:extLst>
              </a:tr>
              <a:tr h="407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Living alone W1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47.70%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48.50%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44993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Living in a nursing facility W1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11.10%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10.70%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6735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noProof="0" dirty="0">
                          <a:solidFill>
                            <a:srgbClr val="2B5A70"/>
                          </a:solidFill>
                        </a:rPr>
                        <a:t>At least weekly physically active W1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84.90%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85.40%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4958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1BE6F54-2141-1E96-B44E-705609E2856C}"/>
              </a:ext>
            </a:extLst>
          </p:cNvPr>
          <p:cNvSpPr txBox="1"/>
          <p:nvPr/>
        </p:nvSpPr>
        <p:spPr>
          <a:xfrm>
            <a:off x="616104" y="5225816"/>
            <a:ext cx="4463895" cy="2851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200" i="1" dirty="0">
                <a:solidFill>
                  <a:srgbClr val="080808"/>
                </a:solidFill>
              </a:rPr>
              <a:t>Note. </a:t>
            </a:r>
            <a:r>
              <a:rPr lang="en-US" sz="1200" noProof="0" dirty="0">
                <a:solidFill>
                  <a:srgbClr val="080808"/>
                </a:solidFill>
              </a:rPr>
              <a:t>Weighted data. W1 = Wave 1.</a:t>
            </a:r>
            <a:endParaRPr lang="en-US" sz="1200" baseline="0" noProof="0" dirty="0">
              <a:solidFill>
                <a:srgbClr val="080808"/>
              </a:solidFill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1206243-FF56-BFD3-808F-EAAB261E4DA2}"/>
              </a:ext>
            </a:extLst>
          </p:cNvPr>
          <p:cNvSpPr/>
          <p:nvPr/>
        </p:nvSpPr>
        <p:spPr>
          <a:xfrm>
            <a:off x="616104" y="3285067"/>
            <a:ext cx="10085763" cy="355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345A8BAA-788E-A786-A312-68CF5E3A8806}"/>
              </a:ext>
            </a:extLst>
          </p:cNvPr>
          <p:cNvSpPr/>
          <p:nvPr/>
        </p:nvSpPr>
        <p:spPr>
          <a:xfrm>
            <a:off x="616104" y="4077641"/>
            <a:ext cx="10085763" cy="355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74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0AAF441-3584-4CB6-56FA-7A6048D23727}"/>
              </a:ext>
            </a:extLst>
          </p:cNvPr>
          <p:cNvSpPr txBox="1">
            <a:spLocks/>
          </p:cNvSpPr>
          <p:nvPr/>
        </p:nvSpPr>
        <p:spPr>
          <a:xfrm>
            <a:off x="609601" y="469016"/>
            <a:ext cx="1104669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342900" indent="-342900" eaLnBrk="1" hangingPunct="1">
              <a:lnSpc>
                <a:spcPts val="2600"/>
              </a:lnSpc>
              <a:spcBef>
                <a:spcPct val="20000"/>
              </a:spcBef>
              <a:buFont typeface="Arial" charset="0"/>
              <a:defRPr sz="2400" b="1" i="0">
                <a:latin typeface="+mn-lt"/>
              </a:defRPr>
            </a:lvl1pPr>
            <a:lvl2pPr marL="742950" indent="-285750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Char char="–"/>
              <a:defRPr sz="2000" b="1" i="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Char char="•"/>
              <a:defRPr sz="2000" b="1" i="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Char char="–"/>
              <a:defRPr sz="2000" b="1" i="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Char char="»"/>
              <a:defRPr sz="2000" b="1" i="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Latent Change Score Model: </a:t>
            </a:r>
            <a:r>
              <a:rPr lang="en-US" kern="0" dirty="0"/>
              <a:t>Functional Abilities (N = 840)</a:t>
            </a:r>
            <a:r>
              <a:rPr lang="en-US" dirty="0"/>
              <a:t> </a:t>
            </a:r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F8C119FE-CD66-91CD-1DE9-BD5BBE714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155515"/>
              </p:ext>
            </p:extLst>
          </p:nvPr>
        </p:nvGraphicFramePr>
        <p:xfrm>
          <a:off x="616104" y="1005494"/>
          <a:ext cx="8518661" cy="389584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916267">
                  <a:extLst>
                    <a:ext uri="{9D8B030D-6E8A-4147-A177-3AD203B41FA5}">
                      <a16:colId xmlns:a16="http://schemas.microsoft.com/office/drawing/2014/main" val="662236264"/>
                    </a:ext>
                  </a:extLst>
                </a:gridCol>
                <a:gridCol w="749199">
                  <a:extLst>
                    <a:ext uri="{9D8B030D-6E8A-4147-A177-3AD203B41FA5}">
                      <a16:colId xmlns:a16="http://schemas.microsoft.com/office/drawing/2014/main" val="354098352"/>
                    </a:ext>
                  </a:extLst>
                </a:gridCol>
                <a:gridCol w="686764">
                  <a:extLst>
                    <a:ext uri="{9D8B030D-6E8A-4147-A177-3AD203B41FA5}">
                      <a16:colId xmlns:a16="http://schemas.microsoft.com/office/drawing/2014/main" val="2053155855"/>
                    </a:ext>
                  </a:extLst>
                </a:gridCol>
                <a:gridCol w="782307">
                  <a:extLst>
                    <a:ext uri="{9D8B030D-6E8A-4147-A177-3AD203B41FA5}">
                      <a16:colId xmlns:a16="http://schemas.microsoft.com/office/drawing/2014/main" val="1324378720"/>
                    </a:ext>
                  </a:extLst>
                </a:gridCol>
                <a:gridCol w="749199">
                  <a:extLst>
                    <a:ext uri="{9D8B030D-6E8A-4147-A177-3AD203B41FA5}">
                      <a16:colId xmlns:a16="http://schemas.microsoft.com/office/drawing/2014/main" val="3167237021"/>
                    </a:ext>
                  </a:extLst>
                </a:gridCol>
                <a:gridCol w="685820">
                  <a:extLst>
                    <a:ext uri="{9D8B030D-6E8A-4147-A177-3AD203B41FA5}">
                      <a16:colId xmlns:a16="http://schemas.microsoft.com/office/drawing/2014/main" val="1827398704"/>
                    </a:ext>
                  </a:extLst>
                </a:gridCol>
                <a:gridCol w="221998">
                  <a:extLst>
                    <a:ext uri="{9D8B030D-6E8A-4147-A177-3AD203B41FA5}">
                      <a16:colId xmlns:a16="http://schemas.microsoft.com/office/drawing/2014/main" val="2777760577"/>
                    </a:ext>
                  </a:extLst>
                </a:gridCol>
                <a:gridCol w="443996">
                  <a:extLst>
                    <a:ext uri="{9D8B030D-6E8A-4147-A177-3AD203B41FA5}">
                      <a16:colId xmlns:a16="http://schemas.microsoft.com/office/drawing/2014/main" val="2188289493"/>
                    </a:ext>
                  </a:extLst>
                </a:gridCol>
                <a:gridCol w="283111">
                  <a:extLst>
                    <a:ext uri="{9D8B030D-6E8A-4147-A177-3AD203B41FA5}">
                      <a16:colId xmlns:a16="http://schemas.microsoft.com/office/drawing/2014/main" val="2470632569"/>
                    </a:ext>
                  </a:extLst>
                </a:gridCol>
              </a:tblGrid>
              <a:tr h="243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effectLst/>
                        <a:latin typeface="+mn-lt"/>
                      </a:endParaRPr>
                    </a:p>
                  </a:txBody>
                  <a:tcPr marL="9648" marR="96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Level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Change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effectLst/>
                        <a:latin typeface="+mn-lt"/>
                      </a:endParaRPr>
                    </a:p>
                  </a:txBody>
                  <a:tcPr marL="9648" marR="96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935418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Est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SE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Std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Est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SE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Std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effectLst/>
                        <a:latin typeface="+mn-lt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84599"/>
                  </a:ext>
                </a:extLst>
              </a:tr>
              <a:tr h="373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Physical</a:t>
                      </a:r>
                      <a:r>
                        <a:rPr lang="de-DE" sz="1200" b="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neighborhood</a:t>
                      </a:r>
                      <a:r>
                        <a:rPr lang="de-DE" sz="1200" b="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de-DE" sz="1200" b="0" i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91199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Neighborhood infrastructure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-0.12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-0.07</a:t>
                      </a: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72432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Neighborhood quality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 </a:t>
                      </a: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69047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+mn-lt"/>
                        </a:rPr>
                        <a:t>Walkability W1</a:t>
                      </a:r>
                      <a:endParaRPr lang="de-DE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-0.03</a:t>
                      </a: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33099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Walkability difference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45686"/>
                  </a:ext>
                </a:extLst>
              </a:tr>
              <a:tr h="3594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lang="de-DE" sz="1200" b="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neighborhood</a:t>
                      </a:r>
                      <a:r>
                        <a:rPr lang="de-DE" sz="1200" b="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de-DE" sz="1200" b="0" i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837055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Place attachment W1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-0.12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-0.11</a:t>
                      </a: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40989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+mn-lt"/>
                        </a:rPr>
                        <a:t>Social cohesion W1</a:t>
                      </a:r>
                      <a:endParaRPr lang="de-DE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964332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Place attachment difference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34849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Social cohesion difference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8" marR="964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48482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R-Square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0.45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0.21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36022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+mn-lt"/>
                        </a:rPr>
                        <a:t>RMSEA</a:t>
                      </a:r>
                      <a:endParaRPr lang="de-DE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0.03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>
                        <a:effectLst/>
                        <a:latin typeface="+mn-lt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82796"/>
                  </a:ext>
                </a:extLst>
              </a:tr>
              <a:tr h="24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CFI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0.97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+mn-lt"/>
                        </a:rPr>
                        <a:t> </a:t>
                      </a:r>
                      <a:endParaRPr lang="de-DE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23002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2383139-3C51-0D58-5892-85C72BF6ED1E}"/>
              </a:ext>
            </a:extLst>
          </p:cNvPr>
          <p:cNvSpPr txBox="1"/>
          <p:nvPr/>
        </p:nvSpPr>
        <p:spPr>
          <a:xfrm>
            <a:off x="616104" y="4970575"/>
            <a:ext cx="8915823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z="1200" i="1" dirty="0">
                <a:solidFill>
                  <a:srgbClr val="080808"/>
                </a:solidFill>
              </a:rPr>
              <a:t>Note. </a:t>
            </a:r>
            <a:r>
              <a:rPr lang="en-US" sz="1200" dirty="0">
                <a:solidFill>
                  <a:srgbClr val="080808"/>
                </a:solidFill>
              </a:rPr>
              <a:t>Panel-w</a:t>
            </a:r>
            <a:r>
              <a:rPr lang="en-US" sz="1200" noProof="0" dirty="0" err="1">
                <a:solidFill>
                  <a:srgbClr val="080808"/>
                </a:solidFill>
              </a:rPr>
              <a:t>eighted</a:t>
            </a:r>
            <a:r>
              <a:rPr lang="en-US" sz="1200" noProof="0" dirty="0">
                <a:solidFill>
                  <a:srgbClr val="080808"/>
                </a:solidFill>
              </a:rPr>
              <a:t> data. W</a:t>
            </a:r>
            <a:r>
              <a:rPr lang="en-US" sz="1200" dirty="0">
                <a:solidFill>
                  <a:srgbClr val="080808"/>
                </a:solidFill>
              </a:rPr>
              <a:t>1 = Wave 1. Parameters which were statistically significant at the p &lt; .05 level are shown in bold font.</a:t>
            </a:r>
          </a:p>
          <a:p>
            <a:r>
              <a:rPr lang="en-US" sz="1200" dirty="0">
                <a:solidFill>
                  <a:srgbClr val="080808"/>
                </a:solidFill>
              </a:rPr>
              <a:t>Model was adjusted for sex, age, socioeconomic status, length of residency, partnership status, living alone, living in a nursing facility, physical activity. 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AC17203-7398-B9CA-9A4C-1EAFCA6E723B}"/>
              </a:ext>
            </a:extLst>
          </p:cNvPr>
          <p:cNvSpPr/>
          <p:nvPr/>
        </p:nvSpPr>
        <p:spPr>
          <a:xfrm>
            <a:off x="4461164" y="2327566"/>
            <a:ext cx="1995053" cy="2609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DCD3A0A-8224-37EA-5B2F-7306DEF209A5}"/>
              </a:ext>
            </a:extLst>
          </p:cNvPr>
          <p:cNvSpPr/>
          <p:nvPr/>
        </p:nvSpPr>
        <p:spPr>
          <a:xfrm>
            <a:off x="6622473" y="2584060"/>
            <a:ext cx="1995053" cy="2609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71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25067-C902-6C05-4823-7468AA5C5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0870496-CF7E-5012-E23C-32A69EDDD0E1}"/>
              </a:ext>
            </a:extLst>
          </p:cNvPr>
          <p:cNvSpPr txBox="1">
            <a:spLocks/>
          </p:cNvSpPr>
          <p:nvPr/>
        </p:nvSpPr>
        <p:spPr>
          <a:xfrm>
            <a:off x="609601" y="469016"/>
            <a:ext cx="11046690" cy="3334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342900" indent="-342900" eaLnBrk="1" hangingPunct="1">
              <a:lnSpc>
                <a:spcPts val="2600"/>
              </a:lnSpc>
              <a:spcBef>
                <a:spcPct val="20000"/>
              </a:spcBef>
              <a:buFont typeface="Arial" charset="0"/>
              <a:defRPr sz="2400" b="1" i="0">
                <a:latin typeface="+mn-lt"/>
              </a:defRPr>
            </a:lvl1pPr>
            <a:lvl2pPr marL="742950" indent="-285750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Char char="–"/>
              <a:defRPr sz="2000" b="1" i="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Char char="•"/>
              <a:defRPr sz="2000" b="1" i="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Char char="–"/>
              <a:defRPr sz="2000" b="1" i="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eaLnBrk="1" hangingPunct="1">
              <a:lnSpc>
                <a:spcPts val="2400"/>
              </a:lnSpc>
              <a:spcBef>
                <a:spcPct val="20000"/>
              </a:spcBef>
              <a:buFont typeface="Arial" charset="0"/>
              <a:buChar char="»"/>
              <a:defRPr sz="2000" b="1" i="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Latent Change Score Model: Cognitive Function (N=797)</a:t>
            </a:r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5EE248C-A123-0943-5F98-8958639D1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700791"/>
              </p:ext>
            </p:extLst>
          </p:nvPr>
        </p:nvGraphicFramePr>
        <p:xfrm>
          <a:off x="616103" y="895928"/>
          <a:ext cx="8444770" cy="417209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881128">
                  <a:extLst>
                    <a:ext uri="{9D8B030D-6E8A-4147-A177-3AD203B41FA5}">
                      <a16:colId xmlns:a16="http://schemas.microsoft.com/office/drawing/2014/main" val="662236264"/>
                    </a:ext>
                  </a:extLst>
                </a:gridCol>
                <a:gridCol w="821226">
                  <a:extLst>
                    <a:ext uri="{9D8B030D-6E8A-4147-A177-3AD203B41FA5}">
                      <a16:colId xmlns:a16="http://schemas.microsoft.com/office/drawing/2014/main" val="337969269"/>
                    </a:ext>
                  </a:extLst>
                </a:gridCol>
                <a:gridCol w="719973">
                  <a:extLst>
                    <a:ext uri="{9D8B030D-6E8A-4147-A177-3AD203B41FA5}">
                      <a16:colId xmlns:a16="http://schemas.microsoft.com/office/drawing/2014/main" val="2511943"/>
                    </a:ext>
                  </a:extLst>
                </a:gridCol>
                <a:gridCol w="821226">
                  <a:extLst>
                    <a:ext uri="{9D8B030D-6E8A-4147-A177-3AD203B41FA5}">
                      <a16:colId xmlns:a16="http://schemas.microsoft.com/office/drawing/2014/main" val="1103741982"/>
                    </a:ext>
                  </a:extLst>
                </a:gridCol>
                <a:gridCol w="821226">
                  <a:extLst>
                    <a:ext uri="{9D8B030D-6E8A-4147-A177-3AD203B41FA5}">
                      <a16:colId xmlns:a16="http://schemas.microsoft.com/office/drawing/2014/main" val="3426017992"/>
                    </a:ext>
                  </a:extLst>
                </a:gridCol>
                <a:gridCol w="719973">
                  <a:extLst>
                    <a:ext uri="{9D8B030D-6E8A-4147-A177-3AD203B41FA5}">
                      <a16:colId xmlns:a16="http://schemas.microsoft.com/office/drawing/2014/main" val="587306021"/>
                    </a:ext>
                  </a:extLst>
                </a:gridCol>
                <a:gridCol w="660018">
                  <a:extLst>
                    <a:ext uri="{9D8B030D-6E8A-4147-A177-3AD203B41FA5}">
                      <a16:colId xmlns:a16="http://schemas.microsoft.com/office/drawing/2014/main" val="244062061"/>
                    </a:ext>
                  </a:extLst>
                </a:gridCol>
              </a:tblGrid>
              <a:tr h="245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200" kern="100" dirty="0">
                        <a:effectLst/>
                        <a:latin typeface="+mn-lt"/>
                      </a:endParaRPr>
                    </a:p>
                  </a:txBody>
                  <a:tcPr marL="9648" marR="96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Level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Change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935418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 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Est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SE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Std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Est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SE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Sd</a:t>
                      </a:r>
                    </a:p>
                  </a:txBody>
                  <a:tcPr marL="9648" marR="96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84599"/>
                  </a:ext>
                </a:extLst>
              </a:tr>
              <a:tr h="376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Physical</a:t>
                      </a:r>
                      <a:r>
                        <a:rPr lang="de-DE" sz="1200" b="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neighborhood</a:t>
                      </a:r>
                      <a:r>
                        <a:rPr lang="de-DE" sz="1200" b="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de-DE" sz="1200" b="0" i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91199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Neighborhood infrastructure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-0.04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72432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Neighborhood quality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-0.04  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69047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+mn-lt"/>
                        </a:rPr>
                        <a:t>Walkability W1</a:t>
                      </a:r>
                      <a:endParaRPr lang="de-DE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-0.04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-0.06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  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33099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Walkability difference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45686"/>
                  </a:ext>
                </a:extLst>
              </a:tr>
              <a:tr h="3622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lang="de-DE" sz="1200" b="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neighborhood</a:t>
                      </a:r>
                      <a:r>
                        <a:rPr lang="de-DE" sz="1200" b="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0" i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de-DE" sz="1200" b="0" i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837055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Place attachment W1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     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-0.04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-0.10 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40989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+mn-lt"/>
                        </a:rPr>
                        <a:t>Social cohesion W1</a:t>
                      </a:r>
                      <a:endParaRPr lang="de-DE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      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964332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Place attachment difference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-0.04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34849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Social cohesion difference 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48482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R-Square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36022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+mn-lt"/>
                        </a:rPr>
                        <a:t>RMSEA</a:t>
                      </a:r>
                      <a:endParaRPr lang="de-DE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8" marR="964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82796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+mn-lt"/>
                        </a:rPr>
                        <a:t>CFI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23002"/>
                  </a:ext>
                </a:extLst>
              </a:tr>
              <a:tr h="245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de-DE" sz="12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SRMR</a:t>
                      </a:r>
                      <a:endParaRPr lang="de-DE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8" marR="96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26779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8334747-6CC7-AC79-E9DE-A950130768F5}"/>
              </a:ext>
            </a:extLst>
          </p:cNvPr>
          <p:cNvSpPr txBox="1"/>
          <p:nvPr/>
        </p:nvSpPr>
        <p:spPr>
          <a:xfrm>
            <a:off x="608498" y="5164521"/>
            <a:ext cx="8868012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z="1200" i="1" dirty="0">
                <a:solidFill>
                  <a:srgbClr val="080808"/>
                </a:solidFill>
              </a:rPr>
              <a:t>Note. </a:t>
            </a:r>
            <a:r>
              <a:rPr lang="en-US" sz="1200" dirty="0">
                <a:solidFill>
                  <a:srgbClr val="080808"/>
                </a:solidFill>
              </a:rPr>
              <a:t>Panel-w</a:t>
            </a:r>
            <a:r>
              <a:rPr lang="en-US" sz="1200" noProof="0" dirty="0" err="1">
                <a:solidFill>
                  <a:srgbClr val="080808"/>
                </a:solidFill>
              </a:rPr>
              <a:t>eighted</a:t>
            </a:r>
            <a:r>
              <a:rPr lang="en-US" sz="1200" noProof="0" dirty="0">
                <a:solidFill>
                  <a:srgbClr val="080808"/>
                </a:solidFill>
              </a:rPr>
              <a:t> data. W</a:t>
            </a:r>
            <a:r>
              <a:rPr lang="en-US" sz="1200" dirty="0">
                <a:solidFill>
                  <a:srgbClr val="080808"/>
                </a:solidFill>
              </a:rPr>
              <a:t>1 = Wave 1. Parameters which were statistically significant at the p &lt; .05 level are shown in bold font.</a:t>
            </a:r>
          </a:p>
          <a:p>
            <a:r>
              <a:rPr lang="en-US" sz="1200" dirty="0">
                <a:solidFill>
                  <a:srgbClr val="080808"/>
                </a:solidFill>
              </a:rPr>
              <a:t>Model was adjusted for sex, age, socioeconomic status, length of residency, partnership status, living alone, living in a nursing facility, physical activity. 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A03744E-7F9C-3C80-03F2-1A61818FA9D7}"/>
              </a:ext>
            </a:extLst>
          </p:cNvPr>
          <p:cNvSpPr/>
          <p:nvPr/>
        </p:nvSpPr>
        <p:spPr>
          <a:xfrm>
            <a:off x="6797963" y="3362037"/>
            <a:ext cx="2087417" cy="2216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93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FFAFF-DB3C-A421-EFF5-678FEA8B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5ACCB8E-FD3F-6750-334A-628A2F69B4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19F65D-8147-4F6A-0EA8-412EC5CBC4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en-US" dirty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sz="2800" dirty="0">
                <a:latin typeface="Arial" charset="0"/>
              </a:rPr>
              <a:t>Discussion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06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D3CCE30F-6EB9-339D-B070-EACC0B1D300E}"/>
              </a:ext>
            </a:extLst>
          </p:cNvPr>
          <p:cNvSpPr txBox="1">
            <a:spLocks/>
          </p:cNvSpPr>
          <p:nvPr/>
        </p:nvSpPr>
        <p:spPr>
          <a:xfrm>
            <a:off x="609599" y="1477818"/>
            <a:ext cx="9864437" cy="388174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182563" indent="-182563" algn="l" defTabSz="457200" rtl="0" eaLnBrk="1" fontAlgn="base" hangingPunct="1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1338" indent="-182563" algn="l" defTabSz="457200" rtl="0" eaLnBrk="1" fontAlgn="base" hangingPunct="1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00113" indent="-182563" algn="l" defTabSz="457200" rtl="0" eaLnBrk="1" fontAlgn="base" hangingPunct="1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57300" indent="-180975" algn="l" defTabSz="457200" rtl="0" eaLnBrk="1" fontAlgn="base" hangingPunct="1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616075" indent="-182563" algn="l" defTabSz="457200" rtl="0" eaLnBrk="1" fontAlgn="base" hangingPunct="1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noProof="0" dirty="0"/>
              <a:t>Neighborhood environment predicted disparities in short-time health changes </a:t>
            </a:r>
          </a:p>
          <a:p>
            <a:pPr>
              <a:lnSpc>
                <a:spcPct val="120000"/>
              </a:lnSpc>
            </a:pPr>
            <a:r>
              <a:rPr lang="en-US" sz="2000" noProof="0" dirty="0"/>
              <a:t>The predictors differed between FA and CF outcomes</a:t>
            </a:r>
          </a:p>
          <a:p>
            <a:pPr>
              <a:lnSpc>
                <a:spcPct val="120000"/>
              </a:lnSpc>
            </a:pPr>
            <a:r>
              <a:rPr lang="en-US" sz="2000" noProof="0" dirty="0"/>
              <a:t>Better physical environment (walkability) </a:t>
            </a:r>
            <a:r>
              <a:rPr lang="en-US" sz="2000" noProof="0" dirty="0">
                <a:sym typeface="Wingdings" panose="05000000000000000000" pitchFamily="2" charset="2"/>
              </a:rPr>
              <a:t></a:t>
            </a:r>
            <a:r>
              <a:rPr lang="en-US" sz="2000" noProof="0" dirty="0"/>
              <a:t> higher baseline FA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noProof="0" dirty="0"/>
              <a:t>Walkable environment promotes physical activity </a:t>
            </a:r>
            <a:r>
              <a:rPr lang="en-US" sz="1600" noProof="0" dirty="0"/>
              <a:t>(Barnett et al. 2017)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Positive walkability ratings due to experiencing fewer barriers</a:t>
            </a:r>
            <a:r>
              <a:rPr lang="en-US" sz="2000" noProof="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 Improvement in walkability </a:t>
            </a:r>
            <a:r>
              <a:rPr lang="en-US" sz="2000" dirty="0">
                <a:sym typeface="Wingdings" panose="05000000000000000000" pitchFamily="2" charset="2"/>
              </a:rPr>
              <a:t> less FA decline over time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noProof="0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Adjustments of residential environment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noProof="0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Proactive adaptation strategies (e.g., starting to use a walking aid) </a:t>
            </a:r>
            <a:endParaRPr lang="en-US" sz="2000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F9037A4-44CF-7C18-F557-CCBC5775AC59}"/>
              </a:ext>
            </a:extLst>
          </p:cNvPr>
          <p:cNvSpPr txBox="1">
            <a:spLocks/>
          </p:cNvSpPr>
          <p:nvPr/>
        </p:nvSpPr>
        <p:spPr>
          <a:xfrm>
            <a:off x="611716" y="737176"/>
            <a:ext cx="10968568" cy="33342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noProof="0" dirty="0"/>
              <a:t>The Neighborhood Environment Matters!</a:t>
            </a:r>
          </a:p>
        </p:txBody>
      </p:sp>
      <p:pic>
        <p:nvPicPr>
          <p:cNvPr id="11" name="Bildplatzhalter 4">
            <a:extLst>
              <a:ext uri="{FF2B5EF4-FFF2-40B4-BE49-F238E27FC236}">
                <a16:creationId xmlns:a16="http://schemas.microsoft.com/office/drawing/2014/main" id="{18D6C0DA-17CA-DCD8-72AE-574D1E16E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12" t="21066" r="23690" b="9937"/>
          <a:stretch>
            <a:fillRect/>
          </a:stretch>
        </p:blipFill>
        <p:spPr>
          <a:xfrm>
            <a:off x="9197639" y="2272145"/>
            <a:ext cx="2552794" cy="30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B6D06-0303-2DE2-AC3C-F0202F30C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37D678EC-6B4B-AF1D-32A5-39840C81CA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440173-E0C7-5F24-3B64-2422C6F80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en-US" dirty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sz="2800" dirty="0">
                <a:latin typeface="Arial" charset="0"/>
              </a:rPr>
              <a:t>Background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25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C5AC2-318B-F515-3CF3-6DFB68313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8D8AEB54-9F13-2EC9-79EC-A3DBE6FE0F26}"/>
              </a:ext>
            </a:extLst>
          </p:cNvPr>
          <p:cNvSpPr txBox="1">
            <a:spLocks/>
          </p:cNvSpPr>
          <p:nvPr/>
        </p:nvSpPr>
        <p:spPr>
          <a:xfrm>
            <a:off x="609598" y="1477818"/>
            <a:ext cx="10353965" cy="4193309"/>
          </a:xfrm>
          <a:prstGeom prst="rect">
            <a:avLst/>
          </a:prstGeom>
        </p:spPr>
        <p:txBody>
          <a:bodyPr vert="horz" lIns="0" tIns="0" rIns="0" bIns="0">
            <a:normAutofit lnSpcReduction="10000"/>
          </a:bodyPr>
          <a:lstStyle>
            <a:lvl1pPr marL="182563" indent="-182563" algn="l" defTabSz="457200" rtl="0" eaLnBrk="1" fontAlgn="base" hangingPunct="1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1338" indent="-182563" algn="l" defTabSz="457200" rtl="0" eaLnBrk="1" fontAlgn="base" hangingPunct="1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00113" indent="-182563" algn="l" defTabSz="457200" rtl="0" eaLnBrk="1" fontAlgn="base" hangingPunct="1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57300" indent="-180975" algn="l" defTabSz="457200" rtl="0" eaLnBrk="1" fontAlgn="base" hangingPunct="1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616075" indent="-182563" algn="l" defTabSz="457200" rtl="0" eaLnBrk="1" fontAlgn="base" hangingPunct="1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noProof="0" dirty="0"/>
              <a:t>Better </a:t>
            </a:r>
            <a:r>
              <a:rPr lang="en-US" sz="2000" dirty="0"/>
              <a:t>social</a:t>
            </a:r>
            <a:r>
              <a:rPr lang="en-US" sz="2000" noProof="0" dirty="0"/>
              <a:t> environment (social cohesion) </a:t>
            </a:r>
            <a:r>
              <a:rPr lang="en-US" sz="2000" noProof="0" dirty="0">
                <a:sym typeface="Wingdings" panose="05000000000000000000" pitchFamily="2" charset="2"/>
              </a:rPr>
              <a:t></a:t>
            </a:r>
            <a:r>
              <a:rPr lang="en-US" sz="2000" noProof="0" dirty="0"/>
              <a:t> less CF decline over time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Previous longitudinal studies found no associations </a:t>
            </a:r>
            <a:r>
              <a:rPr lang="en-US" sz="1600" dirty="0"/>
              <a:t>(Sharifian et al. 2020; Tang et al. 2020)</a:t>
            </a:r>
            <a:endParaRPr lang="en-US" sz="2000" noProof="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Cultural and/or age-related differences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noProof="0" dirty="0"/>
              <a:t> </a:t>
            </a:r>
            <a:r>
              <a:rPr lang="en-US" sz="2000" dirty="0"/>
              <a:t>Emotional connection to neighborhood </a:t>
            </a:r>
            <a:r>
              <a:rPr lang="en-US" sz="2000" dirty="0">
                <a:sym typeface="Wingdings" panose="05000000000000000000" pitchFamily="2" charset="2"/>
              </a:rPr>
              <a:t> protective effect on healthy aging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sz="1600" dirty="0"/>
              <a:t>Chaudhury &amp; Oswald 2019; Wahl et al. 2012)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noProof="0" dirty="0"/>
              <a:t> Social </a:t>
            </a:r>
            <a:r>
              <a:rPr lang="en-US" sz="2000" dirty="0"/>
              <a:t>relationships </a:t>
            </a:r>
            <a:r>
              <a:rPr lang="en-US" sz="2000" dirty="0">
                <a:sym typeface="Wingdings" panose="05000000000000000000" pitchFamily="2" charset="2"/>
              </a:rPr>
              <a:t> buffer adverse health consequences of chronic and acute stressors </a:t>
            </a:r>
            <a:r>
              <a:rPr lang="en-US" sz="1600" dirty="0">
                <a:sym typeface="Wingdings" panose="05000000000000000000" pitchFamily="2" charset="2"/>
              </a:rPr>
              <a:t>(Thoits 2011)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ym typeface="Wingdings" panose="05000000000000000000" pitchFamily="2" charset="2"/>
              </a:rPr>
              <a:t>Neighborhood infrastructure and quality, place attachment  no association with FA or CF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noProof="0" dirty="0">
                <a:sym typeface="Wingdings" panose="05000000000000000000" pitchFamily="2" charset="2"/>
              </a:rPr>
              <a:t> Inconsistent with previous studies </a:t>
            </a:r>
            <a:r>
              <a:rPr lang="en-US" sz="1600" dirty="0"/>
              <a:t>(e.g., Molaei et al. 2024; Rachele et al. 2019; Song et al. 2024; Sullivan et al. 2024)</a:t>
            </a:r>
            <a:endParaRPr lang="en-US" sz="1600" noProof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AD21C7D-3A4C-E691-B22B-E68ECD55FF9D}"/>
              </a:ext>
            </a:extLst>
          </p:cNvPr>
          <p:cNvSpPr txBox="1">
            <a:spLocks/>
          </p:cNvSpPr>
          <p:nvPr/>
        </p:nvSpPr>
        <p:spPr>
          <a:xfrm>
            <a:off x="611716" y="737176"/>
            <a:ext cx="10968568" cy="33342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noProof="0" dirty="0"/>
              <a:t>The Neighborhood Environment Matters!</a:t>
            </a:r>
          </a:p>
        </p:txBody>
      </p:sp>
    </p:spTree>
    <p:extLst>
      <p:ext uri="{BB962C8B-B14F-4D97-AF65-F5344CB8AC3E}">
        <p14:creationId xmlns:p14="http://schemas.microsoft.com/office/powerpoint/2010/main" val="66238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3EEBF8FD-9041-4451-97E8-DF765E270D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4719" r="14719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31E4F2-0F59-44CB-6D80-5BDC1FD69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interviewer-reported</a:t>
            </a:r>
            <a:r>
              <a:rPr lang="de-DE" dirty="0"/>
              <a:t> and </a:t>
            </a:r>
            <a:r>
              <a:rPr lang="de-DE" dirty="0" err="1"/>
              <a:t>perceived</a:t>
            </a:r>
            <a:r>
              <a:rPr lang="de-DE" dirty="0"/>
              <a:t> </a:t>
            </a:r>
            <a:r>
              <a:rPr lang="de-DE" dirty="0" err="1"/>
              <a:t>neighborhood</a:t>
            </a:r>
            <a:r>
              <a:rPr lang="de-DE" dirty="0"/>
              <a:t> </a:t>
            </a:r>
            <a:r>
              <a:rPr lang="de-DE" dirty="0" err="1"/>
              <a:t>ratings</a:t>
            </a:r>
            <a:endParaRPr lang="de-DE" dirty="0"/>
          </a:p>
          <a:p>
            <a:r>
              <a:rPr lang="de-DE" dirty="0" err="1"/>
              <a:t>Neighborhood</a:t>
            </a:r>
            <a:r>
              <a:rPr lang="de-DE" dirty="0"/>
              <a:t> </a:t>
            </a:r>
            <a:r>
              <a:rPr lang="de-DE" dirty="0" err="1"/>
              <a:t>self-selection</a:t>
            </a:r>
            <a:r>
              <a:rPr lang="de-DE" dirty="0"/>
              <a:t> not </a:t>
            </a:r>
            <a:r>
              <a:rPr lang="de-DE" dirty="0" err="1"/>
              <a:t>considered</a:t>
            </a:r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-term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changes</a:t>
            </a:r>
            <a:endParaRPr lang="de-DE" dirty="0"/>
          </a:p>
          <a:p>
            <a:r>
              <a:rPr lang="de-DE" dirty="0"/>
              <a:t>Different </a:t>
            </a:r>
            <a:r>
              <a:rPr lang="de-DE" dirty="0" err="1"/>
              <a:t>cognitive</a:t>
            </a:r>
            <a:r>
              <a:rPr lang="de-DE" dirty="0"/>
              <a:t> </a:t>
            </a:r>
            <a:r>
              <a:rPr lang="de-DE" dirty="0" err="1"/>
              <a:t>domains</a:t>
            </a:r>
            <a:r>
              <a:rPr lang="de-DE" dirty="0"/>
              <a:t> not </a:t>
            </a:r>
            <a:r>
              <a:rPr lang="de-DE" dirty="0" err="1"/>
              <a:t>considered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D49CED5-0064-D2E8-AC50-B34434BD8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Limitations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96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7CB081-7A74-12A6-44CF-FEC6EED37B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sz="900" kern="100" dirty="0">
              <a:solidFill>
                <a:schemeClr val="bg2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AD3BB2-731C-6116-9D8F-6F5211351BC3}"/>
              </a:ext>
            </a:extLst>
          </p:cNvPr>
          <p:cNvSpPr txBox="1">
            <a:spLocks/>
          </p:cNvSpPr>
          <p:nvPr/>
        </p:nvSpPr>
        <p:spPr bwMode="auto">
          <a:xfrm>
            <a:off x="538396" y="257085"/>
            <a:ext cx="8226425" cy="333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000" b="1" i="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i="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i="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i="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i="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References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C751586-CB27-27CC-9F49-93CA894FE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58437"/>
              </p:ext>
            </p:extLst>
          </p:nvPr>
        </p:nvGraphicFramePr>
        <p:xfrm>
          <a:off x="538395" y="659539"/>
          <a:ext cx="11127131" cy="5019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7131">
                  <a:extLst>
                    <a:ext uri="{9D8B030D-6E8A-4147-A177-3AD203B41FA5}">
                      <a16:colId xmlns:a16="http://schemas.microsoft.com/office/drawing/2014/main" val="3142056834"/>
                    </a:ext>
                  </a:extLst>
                </a:gridCol>
              </a:tblGrid>
              <a:tr h="286832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 err="1">
                          <a:effectLst/>
                        </a:rPr>
                        <a:t>Aneshensel</a:t>
                      </a:r>
                      <a:r>
                        <a:rPr lang="en-US" sz="800" u="none" strike="noStrike" dirty="0">
                          <a:effectLst/>
                        </a:rPr>
                        <a:t>, C. S., Harig, F., &amp; Wight, R. G. (2016). Aging, Neighborhoods, and the Built Environment. In L. K. George &amp; K. F. Ferraro (Eds.), Handbook of Aging and the Social Sciences (Eighth Edition, pp. 315–335). Elsevier AP. https://doi.org/10.1016/B978-0-12-417235-7.00015-9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559011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800" u="none" strike="noStrike" dirty="0">
                          <a:effectLst/>
                        </a:rPr>
                        <a:t>Barnett, D. W., Barnett, A., Nathan, A., van </a:t>
                      </a:r>
                      <a:r>
                        <a:rPr lang="de-DE" sz="800" u="none" strike="noStrike" dirty="0" err="1">
                          <a:effectLst/>
                        </a:rPr>
                        <a:t>Cauwenberg</a:t>
                      </a:r>
                      <a:r>
                        <a:rPr lang="de-DE" sz="800" u="none" strike="noStrike" dirty="0">
                          <a:effectLst/>
                        </a:rPr>
                        <a:t>, J., &amp; </a:t>
                      </a:r>
                      <a:r>
                        <a:rPr lang="de-DE" sz="800" u="none" strike="noStrike" dirty="0" err="1">
                          <a:effectLst/>
                        </a:rPr>
                        <a:t>Cerin</a:t>
                      </a:r>
                      <a:r>
                        <a:rPr lang="de-DE" sz="800" u="none" strike="noStrike" dirty="0">
                          <a:effectLst/>
                        </a:rPr>
                        <a:t>, E. (2017). </a:t>
                      </a:r>
                      <a:r>
                        <a:rPr lang="de-DE" sz="800" u="none" strike="noStrike" dirty="0" err="1">
                          <a:effectLst/>
                        </a:rPr>
                        <a:t>Built</a:t>
                      </a:r>
                      <a:r>
                        <a:rPr lang="de-DE" sz="800" u="none" strike="noStrike" dirty="0">
                          <a:effectLst/>
                        </a:rPr>
                        <a:t> environmental </a:t>
                      </a:r>
                      <a:r>
                        <a:rPr lang="de-DE" sz="800" u="none" strike="noStrike" dirty="0" err="1">
                          <a:effectLst/>
                        </a:rPr>
                        <a:t>correlates</a:t>
                      </a:r>
                      <a:r>
                        <a:rPr lang="de-DE" sz="800" u="none" strike="noStrike" dirty="0">
                          <a:effectLst/>
                        </a:rPr>
                        <a:t> of </a:t>
                      </a:r>
                      <a:r>
                        <a:rPr lang="de-DE" sz="800" u="none" strike="noStrike" dirty="0" err="1">
                          <a:effectLst/>
                        </a:rPr>
                        <a:t>older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adults</a:t>
                      </a:r>
                      <a:r>
                        <a:rPr lang="de-DE" sz="800" u="none" strike="noStrike" dirty="0">
                          <a:effectLst/>
                        </a:rPr>
                        <a:t>' total </a:t>
                      </a:r>
                      <a:r>
                        <a:rPr lang="de-DE" sz="800" u="none" strike="noStrike" dirty="0" err="1">
                          <a:effectLst/>
                        </a:rPr>
                        <a:t>physical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activity</a:t>
                      </a:r>
                      <a:r>
                        <a:rPr lang="de-DE" sz="800" u="none" strike="noStrike" dirty="0">
                          <a:effectLst/>
                        </a:rPr>
                        <a:t> and </a:t>
                      </a:r>
                      <a:r>
                        <a:rPr lang="de-DE" sz="800" u="none" strike="noStrike" dirty="0" err="1">
                          <a:effectLst/>
                        </a:rPr>
                        <a:t>walking</a:t>
                      </a:r>
                      <a:r>
                        <a:rPr lang="de-DE" sz="800" u="none" strike="noStrike" dirty="0">
                          <a:effectLst/>
                        </a:rPr>
                        <a:t>: A </a:t>
                      </a:r>
                      <a:r>
                        <a:rPr lang="de-DE" sz="800" u="none" strike="noStrike" dirty="0" err="1">
                          <a:effectLst/>
                        </a:rPr>
                        <a:t>systematic</a:t>
                      </a:r>
                      <a:r>
                        <a:rPr lang="de-DE" sz="800" u="none" strike="noStrike" dirty="0">
                          <a:effectLst/>
                        </a:rPr>
                        <a:t> review and meta-analysis. The International Journal of Behavioral Nutrition and </a:t>
                      </a:r>
                      <a:r>
                        <a:rPr lang="de-DE" sz="800" u="none" strike="noStrike" dirty="0" err="1">
                          <a:effectLst/>
                        </a:rPr>
                        <a:t>Physical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Activity</a:t>
                      </a:r>
                      <a:r>
                        <a:rPr lang="de-DE" sz="800" u="none" strike="noStrike" dirty="0">
                          <a:effectLst/>
                        </a:rPr>
                        <a:t>, 14(1), 103. https://doi.org/10.1186/s12966-017-0558-z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205709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800" u="none" strike="noStrike" dirty="0">
                          <a:effectLst/>
                        </a:rPr>
                        <a:t>Besser, L. M., McDonald, N. C., Song, Y [Y.], </a:t>
                      </a:r>
                      <a:r>
                        <a:rPr lang="de-DE" sz="800" u="none" strike="noStrike" dirty="0" err="1">
                          <a:effectLst/>
                        </a:rPr>
                        <a:t>Kukull</a:t>
                      </a:r>
                      <a:r>
                        <a:rPr lang="de-DE" sz="800" u="none" strike="noStrike" dirty="0">
                          <a:effectLst/>
                        </a:rPr>
                        <a:t>, W. A., &amp; Rodriguez, D. A. (2017). </a:t>
                      </a:r>
                      <a:r>
                        <a:rPr lang="de-DE" sz="800" u="none" strike="noStrike" dirty="0" err="1">
                          <a:effectLst/>
                        </a:rPr>
                        <a:t>Neighborhood</a:t>
                      </a:r>
                      <a:r>
                        <a:rPr lang="de-DE" sz="800" u="none" strike="noStrike" dirty="0">
                          <a:effectLst/>
                        </a:rPr>
                        <a:t> Environment and </a:t>
                      </a:r>
                      <a:r>
                        <a:rPr lang="de-DE" sz="800" u="none" strike="noStrike" dirty="0" err="1">
                          <a:effectLst/>
                        </a:rPr>
                        <a:t>Cognition</a:t>
                      </a:r>
                      <a:r>
                        <a:rPr lang="de-DE" sz="800" u="none" strike="noStrike" dirty="0">
                          <a:effectLst/>
                        </a:rPr>
                        <a:t> in Older </a:t>
                      </a:r>
                      <a:r>
                        <a:rPr lang="de-DE" sz="800" u="none" strike="noStrike" dirty="0" err="1">
                          <a:effectLst/>
                        </a:rPr>
                        <a:t>Adults</a:t>
                      </a:r>
                      <a:r>
                        <a:rPr lang="de-DE" sz="800" u="none" strike="noStrike" dirty="0">
                          <a:effectLst/>
                        </a:rPr>
                        <a:t>: A </a:t>
                      </a:r>
                      <a:r>
                        <a:rPr lang="de-DE" sz="800" u="none" strike="noStrike" dirty="0" err="1">
                          <a:effectLst/>
                        </a:rPr>
                        <a:t>Systematic</a:t>
                      </a:r>
                      <a:r>
                        <a:rPr lang="de-DE" sz="800" u="none" strike="noStrike" dirty="0">
                          <a:effectLst/>
                        </a:rPr>
                        <a:t> Review. Am J </a:t>
                      </a:r>
                      <a:r>
                        <a:rPr lang="de-DE" sz="800" u="none" strike="noStrike" dirty="0" err="1">
                          <a:effectLst/>
                        </a:rPr>
                        <a:t>Prev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Med</a:t>
                      </a:r>
                      <a:r>
                        <a:rPr lang="de-DE" sz="800" u="none" strike="noStrike" dirty="0">
                          <a:effectLst/>
                        </a:rPr>
                        <a:t>, 53(2), 241–251. https://doi.org/10.1016/j.amepre.2017.02.013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226397"/>
                  </a:ext>
                </a:extLst>
              </a:tr>
              <a:tr h="145126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Bronfenbrenner, U. (1979). The Ecology of Human Development: Experiments by Nature and Design. Harvard University Press.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933815"/>
                  </a:ext>
                </a:extLst>
              </a:tr>
              <a:tr h="146720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Chaudhury, H., &amp; Oswald, F. (2019). Advancing understanding of person-environment interaction in later life: One step further. Journal of Aging Studies, 51, 100821. https://doi.org/10.1016/j.jaging.2019.100821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764109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Chen, X., Lee, C., &amp; Huang, H. (2022). Neighborhood built environment associated with cognition and dementia risk among older adults: A systematic literature review. Social Science &amp; Medicine, 292, 114560. https://doi.org/10.1016/j.socscimed.2021.114560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0343"/>
                  </a:ext>
                </a:extLst>
              </a:tr>
              <a:tr h="146720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800" u="none" strike="noStrike" dirty="0" err="1">
                          <a:effectLst/>
                        </a:rPr>
                        <a:t>D'Amico</a:t>
                      </a:r>
                      <a:r>
                        <a:rPr lang="de-DE" sz="800" u="none" strike="noStrike" dirty="0">
                          <a:effectLst/>
                        </a:rPr>
                        <a:t>, D., </a:t>
                      </a:r>
                      <a:r>
                        <a:rPr lang="de-DE" sz="800" u="none" strike="noStrike" dirty="0" err="1">
                          <a:effectLst/>
                        </a:rPr>
                        <a:t>Amestoy</a:t>
                      </a:r>
                      <a:r>
                        <a:rPr lang="de-DE" sz="800" u="none" strike="noStrike" dirty="0">
                          <a:effectLst/>
                        </a:rPr>
                        <a:t>, M. E., &amp; </a:t>
                      </a:r>
                      <a:r>
                        <a:rPr lang="de-DE" sz="800" u="none" strike="noStrike" dirty="0" err="1">
                          <a:effectLst/>
                        </a:rPr>
                        <a:t>Fiocco</a:t>
                      </a:r>
                      <a:r>
                        <a:rPr lang="de-DE" sz="800" u="none" strike="noStrike" dirty="0">
                          <a:effectLst/>
                        </a:rPr>
                        <a:t>, A. J. (2020). The </a:t>
                      </a:r>
                      <a:r>
                        <a:rPr lang="de-DE" sz="800" u="none" strike="noStrike" dirty="0" err="1">
                          <a:effectLst/>
                        </a:rPr>
                        <a:t>association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between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allostatic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load</a:t>
                      </a:r>
                      <a:r>
                        <a:rPr lang="de-DE" sz="800" u="none" strike="noStrike" dirty="0">
                          <a:effectLst/>
                        </a:rPr>
                        <a:t> and </a:t>
                      </a:r>
                      <a:r>
                        <a:rPr lang="de-DE" sz="800" u="none" strike="noStrike" dirty="0" err="1">
                          <a:effectLst/>
                        </a:rPr>
                        <a:t>cognitive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function</a:t>
                      </a:r>
                      <a:r>
                        <a:rPr lang="de-DE" sz="800" u="none" strike="noStrike" dirty="0">
                          <a:effectLst/>
                        </a:rPr>
                        <a:t>: A </a:t>
                      </a:r>
                      <a:r>
                        <a:rPr lang="de-DE" sz="800" u="none" strike="noStrike" dirty="0" err="1">
                          <a:effectLst/>
                        </a:rPr>
                        <a:t>systematic</a:t>
                      </a:r>
                      <a:r>
                        <a:rPr lang="de-DE" sz="800" u="none" strike="noStrike" dirty="0">
                          <a:effectLst/>
                        </a:rPr>
                        <a:t> and meta-</a:t>
                      </a:r>
                      <a:r>
                        <a:rPr lang="de-DE" sz="800" u="none" strike="noStrike" dirty="0" err="1">
                          <a:effectLst/>
                        </a:rPr>
                        <a:t>analytic</a:t>
                      </a:r>
                      <a:r>
                        <a:rPr lang="de-DE" sz="800" u="none" strike="noStrike" dirty="0">
                          <a:effectLst/>
                        </a:rPr>
                        <a:t> review. </a:t>
                      </a:r>
                      <a:r>
                        <a:rPr lang="de-DE" sz="800" u="none" strike="noStrike" dirty="0" err="1">
                          <a:effectLst/>
                        </a:rPr>
                        <a:t>Psychoneuroendocrinology</a:t>
                      </a:r>
                      <a:r>
                        <a:rPr lang="de-DE" sz="800" u="none" strike="noStrike" dirty="0">
                          <a:effectLst/>
                        </a:rPr>
                        <a:t>, 121, 104849. https://doi.org/10.1016/j.psyneuen.2020.104849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416599"/>
                  </a:ext>
                </a:extLst>
              </a:tr>
              <a:tr h="146720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Guidi, J., Lucente, M., </a:t>
                      </a:r>
                      <a:r>
                        <a:rPr lang="en-US" sz="800" u="none" strike="noStrike" dirty="0" err="1">
                          <a:effectLst/>
                        </a:rPr>
                        <a:t>Sonino</a:t>
                      </a:r>
                      <a:r>
                        <a:rPr lang="en-US" sz="800" u="none" strike="noStrike" dirty="0">
                          <a:effectLst/>
                        </a:rPr>
                        <a:t>, N., &amp; Fava, G. A. (2021). Allostatic Load and Its Impact on Health: A Systematic Review. Psychotherapy and Psychosomatics, 90(1), 11–27. https://doi.org/10.1159/000510696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811443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800" u="none" strike="noStrike" dirty="0">
                          <a:effectLst/>
                        </a:rPr>
                        <a:t>Kalbe, E., Kessler, J., Calabrese, P., Smith, R., </a:t>
                      </a:r>
                      <a:r>
                        <a:rPr lang="de-DE" sz="800" u="none" strike="noStrike" dirty="0" err="1">
                          <a:effectLst/>
                        </a:rPr>
                        <a:t>Passmore</a:t>
                      </a:r>
                      <a:r>
                        <a:rPr lang="de-DE" sz="800" u="none" strike="noStrike" dirty="0">
                          <a:effectLst/>
                        </a:rPr>
                        <a:t>, A. P., Brand, M., &amp; Bullock, R. (2004). </a:t>
                      </a:r>
                      <a:r>
                        <a:rPr lang="de-DE" sz="800" u="none" strike="noStrike" dirty="0" err="1">
                          <a:effectLst/>
                        </a:rPr>
                        <a:t>Demtect</a:t>
                      </a:r>
                      <a:r>
                        <a:rPr lang="de-DE" sz="800" u="none" strike="noStrike" dirty="0">
                          <a:effectLst/>
                        </a:rPr>
                        <a:t>: A </a:t>
                      </a:r>
                      <a:r>
                        <a:rPr lang="de-DE" sz="800" u="none" strike="noStrike" dirty="0" err="1">
                          <a:effectLst/>
                        </a:rPr>
                        <a:t>new</a:t>
                      </a:r>
                      <a:r>
                        <a:rPr lang="de-DE" sz="800" u="none" strike="noStrike" dirty="0">
                          <a:effectLst/>
                        </a:rPr>
                        <a:t>, sensitive </a:t>
                      </a:r>
                      <a:r>
                        <a:rPr lang="de-DE" sz="800" u="none" strike="noStrike" dirty="0" err="1">
                          <a:effectLst/>
                        </a:rPr>
                        <a:t>cognitive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screening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test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to</a:t>
                      </a:r>
                      <a:r>
                        <a:rPr lang="de-DE" sz="800" u="none" strike="noStrike" dirty="0">
                          <a:effectLst/>
                        </a:rPr>
                        <a:t> support </a:t>
                      </a:r>
                      <a:r>
                        <a:rPr lang="de-DE" sz="800" u="none" strike="noStrike" dirty="0" err="1">
                          <a:effectLst/>
                        </a:rPr>
                        <a:t>the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diagnosis</a:t>
                      </a:r>
                      <a:r>
                        <a:rPr lang="de-DE" sz="800" u="none" strike="noStrike" dirty="0">
                          <a:effectLst/>
                        </a:rPr>
                        <a:t> of mild </a:t>
                      </a:r>
                      <a:r>
                        <a:rPr lang="de-DE" sz="800" u="none" strike="noStrike" dirty="0" err="1">
                          <a:effectLst/>
                        </a:rPr>
                        <a:t>cognitive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impairment</a:t>
                      </a:r>
                      <a:r>
                        <a:rPr lang="de-DE" sz="800" u="none" strike="noStrike" dirty="0">
                          <a:effectLst/>
                        </a:rPr>
                        <a:t> and </a:t>
                      </a:r>
                      <a:r>
                        <a:rPr lang="de-DE" sz="800" u="none" strike="noStrike" dirty="0" err="1">
                          <a:effectLst/>
                        </a:rPr>
                        <a:t>early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dementia</a:t>
                      </a:r>
                      <a:r>
                        <a:rPr lang="de-DE" sz="800" u="none" strike="noStrike" dirty="0">
                          <a:effectLst/>
                        </a:rPr>
                        <a:t>. International Journal of </a:t>
                      </a:r>
                      <a:r>
                        <a:rPr lang="de-DE" sz="800" u="none" strike="noStrike" dirty="0" err="1">
                          <a:effectLst/>
                        </a:rPr>
                        <a:t>Geriatric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Psychiatry</a:t>
                      </a:r>
                      <a:r>
                        <a:rPr lang="de-DE" sz="800" u="none" strike="noStrike" dirty="0">
                          <a:effectLst/>
                        </a:rPr>
                        <a:t>, 19(2), 136–143. https://doi.org/10.1002/gps.1042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068727"/>
                  </a:ext>
                </a:extLst>
              </a:tr>
              <a:tr h="146720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Lawton, M. P. (1982). Competence, environmental press, and the adaption of older people. In M. P. Lawton, P. G. Windley, &amp; T. O. </a:t>
                      </a:r>
                      <a:r>
                        <a:rPr lang="en-US" sz="800" u="none" strike="noStrike" dirty="0" err="1">
                          <a:effectLst/>
                        </a:rPr>
                        <a:t>Byerts</a:t>
                      </a:r>
                      <a:r>
                        <a:rPr lang="en-US" sz="800" u="none" strike="noStrike" dirty="0">
                          <a:effectLst/>
                        </a:rPr>
                        <a:t> (Eds.), Aging and the Environment: Theoretical Approaches (pp. 33–59). Springer.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404908"/>
                  </a:ext>
                </a:extLst>
              </a:tr>
              <a:tr h="146720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>
                          <a:effectLst/>
                        </a:rPr>
                        <a:t>Lawton, M. P., &amp; Brody, E. M. (1969). Assessment of older people: self-maintaining and instrumental activities of daily living. The Gerontologist, 9(3), 179–186.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21478"/>
                  </a:ext>
                </a:extLst>
              </a:tr>
              <a:tr h="146720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Lawton, M. P., &amp; </a:t>
                      </a:r>
                      <a:r>
                        <a:rPr lang="en-US" sz="800" u="none" strike="noStrike" dirty="0" err="1">
                          <a:effectLst/>
                        </a:rPr>
                        <a:t>Nahemow</a:t>
                      </a:r>
                      <a:r>
                        <a:rPr lang="en-US" sz="800" u="none" strike="noStrike" dirty="0">
                          <a:effectLst/>
                        </a:rPr>
                        <a:t>, L. (1973). Ecology and the aging process. In C. Eisdorfer &amp; M. P. Lawton (Eds.), The psychology of adult development and aging (pp. 619–674). American Psychological Association.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867812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Molaei, P., </a:t>
                      </a:r>
                      <a:r>
                        <a:rPr lang="en-US" sz="800" u="none" strike="noStrike" dirty="0" err="1">
                          <a:effectLst/>
                        </a:rPr>
                        <a:t>Alidadi</a:t>
                      </a:r>
                      <a:r>
                        <a:rPr lang="en-US" sz="800" u="none" strike="noStrike" dirty="0">
                          <a:effectLst/>
                        </a:rPr>
                        <a:t>, M., Badland, H., &amp; Gunn, L. (2024). Associations between the urban </a:t>
                      </a:r>
                      <a:r>
                        <a:rPr lang="en-US" sz="800" u="none" strike="noStrike" dirty="0" err="1">
                          <a:effectLst/>
                        </a:rPr>
                        <a:t>neighbourhood</a:t>
                      </a:r>
                      <a:r>
                        <a:rPr lang="en-US" sz="800" u="none" strike="noStrike" dirty="0">
                          <a:effectLst/>
                        </a:rPr>
                        <a:t> built and social environment characteristics with physical functioning among mid- and older-aged adults: A systematic review. Social Science &amp; Medicine (1982), 362, 117412. https://doi.org/10.1016/j.socscimed.2024.117412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94210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Rachele, J. N., Sugiyama, T., Davies, S., Loh, V. H. Y., Turrell, G., Carver, A., &amp; Cerin, E. (2019). </a:t>
                      </a:r>
                      <a:r>
                        <a:rPr lang="en-US" sz="800" u="none" strike="noStrike" dirty="0" err="1">
                          <a:effectLst/>
                        </a:rPr>
                        <a:t>Neighbourhood</a:t>
                      </a:r>
                      <a:r>
                        <a:rPr lang="en-US" sz="800" u="none" strike="noStrike" dirty="0">
                          <a:effectLst/>
                        </a:rPr>
                        <a:t> built environment and physical function among mid-to-older aged adults: A systematic review. Health &amp; Place, 58, 102137. https://doi.org/10.1016/j.healthplace.2019.05.015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247508"/>
                  </a:ext>
                </a:extLst>
              </a:tr>
              <a:tr h="293447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800" u="none" strike="noStrike" dirty="0">
                          <a:effectLst/>
                        </a:rPr>
                        <a:t>Raimo, S., Maggi, G., </a:t>
                      </a:r>
                      <a:r>
                        <a:rPr lang="de-DE" sz="800" u="none" strike="noStrike" dirty="0" err="1">
                          <a:effectLst/>
                        </a:rPr>
                        <a:t>Ilardi</a:t>
                      </a:r>
                      <a:r>
                        <a:rPr lang="de-DE" sz="800" u="none" strike="noStrike" dirty="0">
                          <a:effectLst/>
                        </a:rPr>
                        <a:t>, C. R., Cavallo, N. D., </a:t>
                      </a:r>
                      <a:r>
                        <a:rPr lang="de-DE" sz="800" u="none" strike="noStrike" dirty="0" err="1">
                          <a:effectLst/>
                        </a:rPr>
                        <a:t>Torchia</a:t>
                      </a:r>
                      <a:r>
                        <a:rPr lang="de-DE" sz="800" u="none" strike="noStrike" dirty="0">
                          <a:effectLst/>
                        </a:rPr>
                        <a:t>, V., </a:t>
                      </a:r>
                      <a:r>
                        <a:rPr lang="de-DE" sz="800" u="none" strike="noStrike" dirty="0" err="1">
                          <a:effectLst/>
                        </a:rPr>
                        <a:t>Pilgrom</a:t>
                      </a:r>
                      <a:r>
                        <a:rPr lang="de-DE" sz="800" u="none" strike="noStrike" dirty="0">
                          <a:effectLst/>
                        </a:rPr>
                        <a:t>, M. A., </a:t>
                      </a:r>
                      <a:r>
                        <a:rPr lang="de-DE" sz="800" u="none" strike="noStrike" dirty="0" err="1">
                          <a:effectLst/>
                        </a:rPr>
                        <a:t>Cropano</a:t>
                      </a:r>
                      <a:r>
                        <a:rPr lang="de-DE" sz="800" u="none" strike="noStrike" dirty="0">
                          <a:effectLst/>
                        </a:rPr>
                        <a:t>, M., Roldán-</a:t>
                      </a:r>
                      <a:r>
                        <a:rPr lang="de-DE" sz="800" u="none" strike="noStrike" dirty="0" err="1">
                          <a:effectLst/>
                        </a:rPr>
                        <a:t>Tapia</a:t>
                      </a:r>
                      <a:r>
                        <a:rPr lang="de-DE" sz="800" u="none" strike="noStrike" dirty="0">
                          <a:effectLst/>
                        </a:rPr>
                        <a:t>, M. D., &amp; Santangelo, G. (2024). The </a:t>
                      </a:r>
                      <a:r>
                        <a:rPr lang="de-DE" sz="800" u="none" strike="noStrike" dirty="0" err="1">
                          <a:effectLst/>
                        </a:rPr>
                        <a:t>relation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between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cognitive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functioning</a:t>
                      </a:r>
                      <a:r>
                        <a:rPr lang="de-DE" sz="800" u="none" strike="noStrike" dirty="0">
                          <a:effectLst/>
                        </a:rPr>
                        <a:t> and </a:t>
                      </a:r>
                      <a:r>
                        <a:rPr lang="de-DE" sz="800" u="none" strike="noStrike" dirty="0" err="1">
                          <a:effectLst/>
                        </a:rPr>
                        <a:t>activities</a:t>
                      </a:r>
                      <a:r>
                        <a:rPr lang="de-DE" sz="800" u="none" strike="noStrike" dirty="0">
                          <a:effectLst/>
                        </a:rPr>
                        <a:t> of </a:t>
                      </a:r>
                      <a:r>
                        <a:rPr lang="de-DE" sz="800" u="none" strike="noStrike" dirty="0" err="1">
                          <a:effectLst/>
                        </a:rPr>
                        <a:t>daily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living</a:t>
                      </a:r>
                      <a:r>
                        <a:rPr lang="de-DE" sz="800" u="none" strike="noStrike" dirty="0">
                          <a:effectLst/>
                        </a:rPr>
                        <a:t> in normal </a:t>
                      </a:r>
                      <a:r>
                        <a:rPr lang="de-DE" sz="800" u="none" strike="noStrike" dirty="0" err="1">
                          <a:effectLst/>
                        </a:rPr>
                        <a:t>aging</a:t>
                      </a:r>
                      <a:r>
                        <a:rPr lang="de-DE" sz="800" u="none" strike="noStrike" dirty="0">
                          <a:effectLst/>
                        </a:rPr>
                        <a:t>, mild </a:t>
                      </a:r>
                      <a:r>
                        <a:rPr lang="de-DE" sz="800" u="none" strike="noStrike" dirty="0" err="1">
                          <a:effectLst/>
                        </a:rPr>
                        <a:t>cognitive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impairment</a:t>
                      </a:r>
                      <a:r>
                        <a:rPr lang="de-DE" sz="800" u="none" strike="noStrike" dirty="0">
                          <a:effectLst/>
                        </a:rPr>
                        <a:t>, and </a:t>
                      </a:r>
                      <a:r>
                        <a:rPr lang="de-DE" sz="800" u="none" strike="noStrike" dirty="0" err="1">
                          <a:effectLst/>
                        </a:rPr>
                        <a:t>dementia</a:t>
                      </a:r>
                      <a:r>
                        <a:rPr lang="de-DE" sz="800" u="none" strike="noStrike" dirty="0">
                          <a:effectLst/>
                        </a:rPr>
                        <a:t>: A meta-analysis. Neurological Sciences : Official Journal of </a:t>
                      </a:r>
                      <a:r>
                        <a:rPr lang="de-DE" sz="800" u="none" strike="noStrike" dirty="0" err="1">
                          <a:effectLst/>
                        </a:rPr>
                        <a:t>the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Italian</a:t>
                      </a:r>
                      <a:r>
                        <a:rPr lang="de-DE" sz="800" u="none" strike="noStrike" dirty="0">
                          <a:effectLst/>
                        </a:rPr>
                        <a:t> Neurological Society and of </a:t>
                      </a:r>
                      <a:r>
                        <a:rPr lang="de-DE" sz="800" u="none" strike="noStrike" dirty="0" err="1">
                          <a:effectLst/>
                        </a:rPr>
                        <a:t>the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Italian</a:t>
                      </a:r>
                      <a:r>
                        <a:rPr lang="de-DE" sz="800" u="none" strike="noStrike" dirty="0">
                          <a:effectLst/>
                        </a:rPr>
                        <a:t> Society of Clinical </a:t>
                      </a:r>
                      <a:r>
                        <a:rPr lang="de-DE" sz="800" u="none" strike="noStrike" dirty="0" err="1">
                          <a:effectLst/>
                        </a:rPr>
                        <a:t>Neurophysiology</a:t>
                      </a:r>
                      <a:r>
                        <a:rPr lang="de-DE" sz="800" u="none" strike="noStrike" dirty="0">
                          <a:effectLst/>
                        </a:rPr>
                        <a:t>, 45(6), 2427–2443. https://doi.org/10.1007/s10072-024-07366-2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610681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800" u="none" strike="noStrike" dirty="0" err="1">
                          <a:effectLst/>
                        </a:rPr>
                        <a:t>Sharifian</a:t>
                      </a:r>
                      <a:r>
                        <a:rPr lang="de-DE" sz="800" u="none" strike="noStrike" dirty="0">
                          <a:effectLst/>
                        </a:rPr>
                        <a:t>, N., </a:t>
                      </a:r>
                      <a:r>
                        <a:rPr lang="de-DE" sz="800" u="none" strike="noStrike" dirty="0" err="1">
                          <a:effectLst/>
                        </a:rPr>
                        <a:t>Spivey</a:t>
                      </a:r>
                      <a:r>
                        <a:rPr lang="de-DE" sz="800" u="none" strike="noStrike" dirty="0">
                          <a:effectLst/>
                        </a:rPr>
                        <a:t>, B. N., </a:t>
                      </a:r>
                      <a:r>
                        <a:rPr lang="de-DE" sz="800" u="none" strike="noStrike" dirty="0" err="1">
                          <a:effectLst/>
                        </a:rPr>
                        <a:t>Zaheed</a:t>
                      </a:r>
                      <a:r>
                        <a:rPr lang="de-DE" sz="800" u="none" strike="noStrike" dirty="0">
                          <a:effectLst/>
                        </a:rPr>
                        <a:t>, A. B., &amp; </a:t>
                      </a:r>
                      <a:r>
                        <a:rPr lang="de-DE" sz="800" u="none" strike="noStrike" dirty="0" err="1">
                          <a:effectLst/>
                        </a:rPr>
                        <a:t>Zahodne</a:t>
                      </a:r>
                      <a:r>
                        <a:rPr lang="de-DE" sz="800" u="none" strike="noStrike" dirty="0">
                          <a:effectLst/>
                        </a:rPr>
                        <a:t>, L. B. (2020). Psychological </a:t>
                      </a:r>
                      <a:r>
                        <a:rPr lang="de-DE" sz="800" u="none" strike="noStrike" dirty="0" err="1">
                          <a:effectLst/>
                        </a:rPr>
                        <a:t>distress</a:t>
                      </a:r>
                      <a:r>
                        <a:rPr lang="de-DE" sz="800" u="none" strike="noStrike" dirty="0">
                          <a:effectLst/>
                        </a:rPr>
                        <a:t> links </a:t>
                      </a:r>
                      <a:r>
                        <a:rPr lang="de-DE" sz="800" u="none" strike="noStrike" dirty="0" err="1">
                          <a:effectLst/>
                        </a:rPr>
                        <a:t>perceived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neighborhood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characteristics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to</a:t>
                      </a:r>
                      <a:r>
                        <a:rPr lang="de-DE" sz="800" u="none" strike="noStrike" dirty="0">
                          <a:effectLst/>
                        </a:rPr>
                        <a:t> longitudinal </a:t>
                      </a:r>
                      <a:r>
                        <a:rPr lang="de-DE" sz="800" u="none" strike="noStrike" dirty="0" err="1">
                          <a:effectLst/>
                        </a:rPr>
                        <a:t>trajectories</a:t>
                      </a:r>
                      <a:r>
                        <a:rPr lang="de-DE" sz="800" u="none" strike="noStrike" dirty="0">
                          <a:effectLst/>
                        </a:rPr>
                        <a:t> of </a:t>
                      </a:r>
                      <a:r>
                        <a:rPr lang="de-DE" sz="800" u="none" strike="noStrike" dirty="0" err="1">
                          <a:effectLst/>
                        </a:rPr>
                        <a:t>cognitive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health</a:t>
                      </a:r>
                      <a:r>
                        <a:rPr lang="de-DE" sz="800" u="none" strike="noStrike" dirty="0">
                          <a:effectLst/>
                        </a:rPr>
                        <a:t> in </a:t>
                      </a:r>
                      <a:r>
                        <a:rPr lang="de-DE" sz="800" u="none" strike="noStrike" dirty="0" err="1">
                          <a:effectLst/>
                        </a:rPr>
                        <a:t>older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adulthood</a:t>
                      </a:r>
                      <a:r>
                        <a:rPr lang="de-DE" sz="800" u="none" strike="noStrike" dirty="0">
                          <a:effectLst/>
                        </a:rPr>
                        <a:t>. </a:t>
                      </a:r>
                      <a:r>
                        <a:rPr lang="de-DE" sz="800" u="none" strike="noStrike" dirty="0" err="1">
                          <a:effectLst/>
                        </a:rPr>
                        <a:t>Social</a:t>
                      </a:r>
                      <a:r>
                        <a:rPr lang="de-DE" sz="800" u="none" strike="noStrike" dirty="0">
                          <a:effectLst/>
                        </a:rPr>
                        <a:t> Science &amp; Medicine (1982), 258, 113125. https://doi.org/10.1016/j.socscimed.2020.113125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003075"/>
                  </a:ext>
                </a:extLst>
              </a:tr>
              <a:tr h="146720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800" u="none" strike="noStrike" dirty="0">
                          <a:effectLst/>
                        </a:rPr>
                        <a:t>Song, Y [</a:t>
                      </a:r>
                      <a:r>
                        <a:rPr lang="de-DE" sz="800" u="none" strike="noStrike" dirty="0" err="1">
                          <a:effectLst/>
                        </a:rPr>
                        <a:t>Yiling</a:t>
                      </a:r>
                      <a:r>
                        <a:rPr lang="de-DE" sz="800" u="none" strike="noStrike" dirty="0">
                          <a:effectLst/>
                        </a:rPr>
                        <a:t>], Liu, Y [</a:t>
                      </a:r>
                      <a:r>
                        <a:rPr lang="de-DE" sz="800" u="none" strike="noStrike" dirty="0" err="1">
                          <a:effectLst/>
                        </a:rPr>
                        <a:t>Yunxi</a:t>
                      </a:r>
                      <a:r>
                        <a:rPr lang="de-DE" sz="800" u="none" strike="noStrike" dirty="0">
                          <a:effectLst/>
                        </a:rPr>
                        <a:t>], Bai, X., &amp; </a:t>
                      </a:r>
                      <a:r>
                        <a:rPr lang="de-DE" sz="800" u="none" strike="noStrike" dirty="0" err="1">
                          <a:effectLst/>
                        </a:rPr>
                        <a:t>Yu</a:t>
                      </a:r>
                      <a:r>
                        <a:rPr lang="de-DE" sz="800" u="none" strike="noStrike" dirty="0">
                          <a:effectLst/>
                        </a:rPr>
                        <a:t>, H. (2024). </a:t>
                      </a:r>
                      <a:r>
                        <a:rPr lang="de-DE" sz="800" u="none" strike="noStrike" dirty="0" err="1">
                          <a:effectLst/>
                        </a:rPr>
                        <a:t>Effects</a:t>
                      </a:r>
                      <a:r>
                        <a:rPr lang="de-DE" sz="800" u="none" strike="noStrike" dirty="0">
                          <a:effectLst/>
                        </a:rPr>
                        <a:t> of </a:t>
                      </a:r>
                      <a:r>
                        <a:rPr lang="de-DE" sz="800" u="none" strike="noStrike" dirty="0" err="1">
                          <a:effectLst/>
                        </a:rPr>
                        <a:t>neighborhood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built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environment</a:t>
                      </a:r>
                      <a:r>
                        <a:rPr lang="de-DE" sz="800" u="none" strike="noStrike" dirty="0">
                          <a:effectLst/>
                        </a:rPr>
                        <a:t> on </a:t>
                      </a:r>
                      <a:r>
                        <a:rPr lang="de-DE" sz="800" u="none" strike="noStrike" dirty="0" err="1">
                          <a:effectLst/>
                        </a:rPr>
                        <a:t>cognitive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function</a:t>
                      </a:r>
                      <a:r>
                        <a:rPr lang="de-DE" sz="800" u="none" strike="noStrike" dirty="0">
                          <a:effectLst/>
                        </a:rPr>
                        <a:t> in </a:t>
                      </a:r>
                      <a:r>
                        <a:rPr lang="de-DE" sz="800" u="none" strike="noStrike" dirty="0" err="1">
                          <a:effectLst/>
                        </a:rPr>
                        <a:t>older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adults</a:t>
                      </a:r>
                      <a:r>
                        <a:rPr lang="de-DE" sz="800" u="none" strike="noStrike" dirty="0">
                          <a:effectLst/>
                        </a:rPr>
                        <a:t>: A </a:t>
                      </a:r>
                      <a:r>
                        <a:rPr lang="de-DE" sz="800" u="none" strike="noStrike" dirty="0" err="1">
                          <a:effectLst/>
                        </a:rPr>
                        <a:t>systematic</a:t>
                      </a:r>
                      <a:r>
                        <a:rPr lang="de-DE" sz="800" u="none" strike="noStrike" dirty="0">
                          <a:effectLst/>
                        </a:rPr>
                        <a:t> review. BMC </a:t>
                      </a:r>
                      <a:r>
                        <a:rPr lang="de-DE" sz="800" u="none" strike="noStrike" dirty="0" err="1">
                          <a:effectLst/>
                        </a:rPr>
                        <a:t>Geriatrics</a:t>
                      </a:r>
                      <a:r>
                        <a:rPr lang="de-DE" sz="800" u="none" strike="noStrike" dirty="0">
                          <a:effectLst/>
                        </a:rPr>
                        <a:t>, 24(1), 194. https://doi.org/10.1186/s12877-024-04776-x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479499"/>
                  </a:ext>
                </a:extLst>
              </a:tr>
              <a:tr h="146720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Sullivan, A., Armendariz, M., &amp; Thierry, A. D. (2024). A scoping review of neighborhoods and cognitive health disparities among US midlife and older adults. Journal of Aging and Health(3-4), 257. https://doi.org/10.1177/08982643231185379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30877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Tang, F., Zhang, W., Chi, I., Li, M., &amp; Dong, X. Q. (2020). Importance of activity engagement and neighborhood to cognitive function among older Chinese Americans. Research on Aging, 42(7-8), 226–235. https://doi.org/10.1177/0164027520917064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682680"/>
                  </a:ext>
                </a:extLst>
              </a:tr>
              <a:tr h="146720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Thoits, P. A. (2011). Mechanisms linking social ties and support to physical and mental health. Journal of Health and Social Behavior, 52(2), 145–161. https://doi.org/10.1177/0022146510395592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58729"/>
                  </a:ext>
                </a:extLst>
              </a:tr>
              <a:tr h="146720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Wahl, H.‑W., Iwarsson, S., &amp; Oswald, F. (2012). Aging well and the environment: Toward an integrative model and research agenda for the future. The Gerontologist, 52(3), 306–316. https://doi.org/10.1093/geront/gnr154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167949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Widaman, K. F., Ferrer, E., &amp; Conger, R. D. (2010). Factorial invariance within longitudinal structural equation models: Measuring the same construct across time. Child Development Perspectives, 4(1), 10–18. https://doi.org/10.1111/j.1750-8606.2009.00110.x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833220"/>
                  </a:ext>
                </a:extLst>
              </a:tr>
              <a:tr h="145126">
                <a:tc>
                  <a:txBody>
                    <a:bodyPr/>
                    <a:lstStyle/>
                    <a:p>
                      <a:pPr marL="171450" indent="-171450" algn="l" fontAlgn="b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dirty="0">
                          <a:effectLst/>
                        </a:rPr>
                        <a:t>World Health Organization. (2015). World report on ageing and health.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942" marR="2942" marT="29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59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69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70C1031-341D-BC52-F8EE-A0E679F6E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2544" y="1863826"/>
            <a:ext cx="5522329" cy="788164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Thank you for your attention!</a:t>
            </a:r>
          </a:p>
          <a:p>
            <a:endParaRPr lang="de-DE" dirty="0"/>
          </a:p>
        </p:txBody>
      </p:sp>
      <p:pic>
        <p:nvPicPr>
          <p:cNvPr id="6" name="Grafik 5" descr="Ein Bild, das Text, Screenshot, Webseite, Website enthält.&#10;&#10;KI-generierte Inhalte können fehlerhaft sein.">
            <a:extLst>
              <a:ext uri="{FF2B5EF4-FFF2-40B4-BE49-F238E27FC236}">
                <a16:creationId xmlns:a16="http://schemas.microsoft.com/office/drawing/2014/main" id="{6350CE38-4875-B1C1-0662-CA6EFC7E8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69" y="2825881"/>
            <a:ext cx="5223164" cy="26587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51FAB1A-5CE0-7807-E9E8-27477F57F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62A722-3DBD-B8E7-FBC4-98A903DB34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												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										</a:t>
            </a:r>
            <a:r>
              <a:rPr lang="de-DE" sz="3200" dirty="0"/>
              <a:t>	Back-Up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647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6640927-C427-0E86-5D18-4EDC4F84D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87633"/>
            <a:ext cx="10968568" cy="641907"/>
          </a:xfrm>
        </p:spPr>
        <p:txBody>
          <a:bodyPr/>
          <a:lstStyle/>
          <a:p>
            <a:r>
              <a:rPr lang="en-US" i="1" dirty="0"/>
              <a:t>Results From Latent Change Score Models Predicting Level and Change in Functional Abilities in the Oldest Old (N=840)</a:t>
            </a: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877F53A-6D06-5EC2-4CC5-7DF1A4058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3673"/>
              </p:ext>
            </p:extLst>
          </p:nvPr>
        </p:nvGraphicFramePr>
        <p:xfrm>
          <a:off x="304800" y="962669"/>
          <a:ext cx="11446933" cy="570769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299751">
                  <a:extLst>
                    <a:ext uri="{9D8B030D-6E8A-4147-A177-3AD203B41FA5}">
                      <a16:colId xmlns:a16="http://schemas.microsoft.com/office/drawing/2014/main" val="2219589909"/>
                    </a:ext>
                  </a:extLst>
                </a:gridCol>
                <a:gridCol w="1121400">
                  <a:extLst>
                    <a:ext uri="{9D8B030D-6E8A-4147-A177-3AD203B41FA5}">
                      <a16:colId xmlns:a16="http://schemas.microsoft.com/office/drawing/2014/main" val="2759913377"/>
                    </a:ext>
                  </a:extLst>
                </a:gridCol>
                <a:gridCol w="983137">
                  <a:extLst>
                    <a:ext uri="{9D8B030D-6E8A-4147-A177-3AD203B41FA5}">
                      <a16:colId xmlns:a16="http://schemas.microsoft.com/office/drawing/2014/main" val="4243075402"/>
                    </a:ext>
                  </a:extLst>
                </a:gridCol>
                <a:gridCol w="1121400">
                  <a:extLst>
                    <a:ext uri="{9D8B030D-6E8A-4147-A177-3AD203B41FA5}">
                      <a16:colId xmlns:a16="http://schemas.microsoft.com/office/drawing/2014/main" val="2093938892"/>
                    </a:ext>
                  </a:extLst>
                </a:gridCol>
                <a:gridCol w="1121400">
                  <a:extLst>
                    <a:ext uri="{9D8B030D-6E8A-4147-A177-3AD203B41FA5}">
                      <a16:colId xmlns:a16="http://schemas.microsoft.com/office/drawing/2014/main" val="3963096959"/>
                    </a:ext>
                  </a:extLst>
                </a:gridCol>
                <a:gridCol w="983137">
                  <a:extLst>
                    <a:ext uri="{9D8B030D-6E8A-4147-A177-3AD203B41FA5}">
                      <a16:colId xmlns:a16="http://schemas.microsoft.com/office/drawing/2014/main" val="1797372441"/>
                    </a:ext>
                  </a:extLst>
                </a:gridCol>
                <a:gridCol w="816708">
                  <a:extLst>
                    <a:ext uri="{9D8B030D-6E8A-4147-A177-3AD203B41FA5}">
                      <a16:colId xmlns:a16="http://schemas.microsoft.com/office/drawing/2014/main" val="2196670876"/>
                    </a:ext>
                  </a:extLst>
                </a:gridCol>
              </a:tblGrid>
              <a:tr h="274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Level 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Change 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8371"/>
                  </a:ext>
                </a:extLst>
              </a:tr>
              <a:tr h="265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Est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SE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Std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Est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SE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Std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86392"/>
                  </a:ext>
                </a:extLst>
              </a:tr>
              <a:tr h="265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Sex W1 (female)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-0.417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0.183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-0.087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0.261</a:t>
                      </a:r>
                      <a:endParaRPr lang="de-DE" sz="16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0.148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0.121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908880"/>
                  </a:ext>
                </a:extLst>
              </a:tr>
              <a:tr h="27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Age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-0.128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0.032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-0.223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-0.007</a:t>
                      </a:r>
                      <a:endParaRPr lang="de-DE" sz="16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0.014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-0.028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239243"/>
                  </a:ext>
                </a:extLst>
              </a:tr>
              <a:tr h="27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SES W1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0.014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0.005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0.129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0.000 </a:t>
                      </a:r>
                      <a:endParaRPr lang="de-DE" sz="16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-0.002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48314"/>
                  </a:ext>
                </a:extLst>
              </a:tr>
              <a:tr h="265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Length of residency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0.050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0.109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13205"/>
                  </a:ext>
                </a:extLst>
              </a:tr>
              <a:tr h="27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Married/partnered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1.395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0.383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0.297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-0.351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0.223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-0.166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84259"/>
                  </a:ext>
                </a:extLst>
              </a:tr>
              <a:tr h="27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Living alone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1.391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0.343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0.300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-0.195 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0.177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-0.093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58279"/>
                  </a:ext>
                </a:extLst>
              </a:tr>
              <a:tr h="265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Living in a nursing facility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-1.451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0.441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-0.197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0.554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0.307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0.167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02757"/>
                  </a:ext>
                </a:extLst>
              </a:tr>
              <a:tr h="27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At least weekly physical activity W1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1.312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0.321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0.203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-0.384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0.160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-0.132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698387"/>
                  </a:ext>
                </a:extLst>
              </a:tr>
              <a:tr h="27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Neighborhood infrastructure </a:t>
                      </a:r>
                      <a:r>
                        <a:rPr lang="en-US" sz="1600" kern="0" baseline="30000">
                          <a:effectLst/>
                        </a:rPr>
                        <a:t>a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0.059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0.187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0.016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-0.118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0.123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-0.073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91448"/>
                  </a:ext>
                </a:extLst>
              </a:tr>
              <a:tr h="27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Neighborhood quality </a:t>
                      </a:r>
                      <a:r>
                        <a:rPr lang="en-US" sz="1600" kern="0" baseline="30000">
                          <a:effectLst/>
                        </a:rPr>
                        <a:t>a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0.077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0.170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-0.015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0.115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-0.009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570574"/>
                  </a:ext>
                </a:extLst>
              </a:tr>
              <a:tr h="27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Walkability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0.327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0.128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0.138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-0.032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0.075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-0.030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74323"/>
                  </a:ext>
                </a:extLst>
              </a:tr>
              <a:tr h="265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Walkability difference </a:t>
                      </a:r>
                      <a:r>
                        <a:rPr lang="en-US" sz="1600" kern="0" baseline="30000">
                          <a:effectLst/>
                        </a:rPr>
                        <a:t>b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0.259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0.094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0.254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022585"/>
                  </a:ext>
                </a:extLst>
              </a:tr>
              <a:tr h="27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Place attachment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0.140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0.136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0.058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-0.120 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0.114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-0.110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86117"/>
                  </a:ext>
                </a:extLst>
              </a:tr>
              <a:tr h="265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Social cohesion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0.066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0.110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0.030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0.066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0.084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0.066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2487"/>
                  </a:ext>
                </a:extLst>
              </a:tr>
              <a:tr h="265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Place attachment difference </a:t>
                      </a:r>
                      <a:r>
                        <a:rPr lang="en-US" sz="1600" kern="0" baseline="30000">
                          <a:effectLst/>
                        </a:rPr>
                        <a:t>b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0.004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0.072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10952"/>
                  </a:ext>
                </a:extLst>
              </a:tr>
              <a:tr h="265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Social cohesion difference </a:t>
                      </a:r>
                      <a:r>
                        <a:rPr lang="en-US" sz="1600" kern="0" baseline="30000">
                          <a:effectLst/>
                        </a:rPr>
                        <a:t>b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0.128 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0.089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0.120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739985"/>
                  </a:ext>
                </a:extLst>
              </a:tr>
              <a:tr h="265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R-Square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0.449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0.211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09578"/>
                  </a:ext>
                </a:extLst>
              </a:tr>
              <a:tr h="274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RMSEA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0.029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648" marR="96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71929"/>
                  </a:ext>
                </a:extLst>
              </a:tr>
              <a:tr h="265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CFI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0.974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48" marR="96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22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191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ACA45-52C9-9FD4-1E46-84BBED97D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6F5ED89-AB9D-562C-8035-9DF2103C9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87633"/>
            <a:ext cx="10968568" cy="641907"/>
          </a:xfrm>
        </p:spPr>
        <p:txBody>
          <a:bodyPr/>
          <a:lstStyle/>
          <a:p>
            <a:r>
              <a:rPr lang="en-US" i="1" dirty="0"/>
              <a:t>Results From Latent Change Score Models Predicting Level and Change in Cognitive Function in the Oldest Old</a:t>
            </a:r>
            <a:r>
              <a:rPr lang="de-DE" dirty="0"/>
              <a:t> </a:t>
            </a:r>
            <a:r>
              <a:rPr lang="en-US" i="1" dirty="0"/>
              <a:t>(N=797)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DB55FB4-59C8-BC11-8813-4936D3427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90374"/>
              </p:ext>
            </p:extLst>
          </p:nvPr>
        </p:nvGraphicFramePr>
        <p:xfrm>
          <a:off x="422961" y="995893"/>
          <a:ext cx="10685306" cy="569588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760257">
                  <a:extLst>
                    <a:ext uri="{9D8B030D-6E8A-4147-A177-3AD203B41FA5}">
                      <a16:colId xmlns:a16="http://schemas.microsoft.com/office/drawing/2014/main" val="3009256043"/>
                    </a:ext>
                  </a:extLst>
                </a:gridCol>
                <a:gridCol w="1019047">
                  <a:extLst>
                    <a:ext uri="{9D8B030D-6E8A-4147-A177-3AD203B41FA5}">
                      <a16:colId xmlns:a16="http://schemas.microsoft.com/office/drawing/2014/main" val="3652568287"/>
                    </a:ext>
                  </a:extLst>
                </a:gridCol>
                <a:gridCol w="893282">
                  <a:extLst>
                    <a:ext uri="{9D8B030D-6E8A-4147-A177-3AD203B41FA5}">
                      <a16:colId xmlns:a16="http://schemas.microsoft.com/office/drawing/2014/main" val="488591117"/>
                    </a:ext>
                  </a:extLst>
                </a:gridCol>
                <a:gridCol w="1019047">
                  <a:extLst>
                    <a:ext uri="{9D8B030D-6E8A-4147-A177-3AD203B41FA5}">
                      <a16:colId xmlns:a16="http://schemas.microsoft.com/office/drawing/2014/main" val="1780303299"/>
                    </a:ext>
                  </a:extLst>
                </a:gridCol>
                <a:gridCol w="1019047">
                  <a:extLst>
                    <a:ext uri="{9D8B030D-6E8A-4147-A177-3AD203B41FA5}">
                      <a16:colId xmlns:a16="http://schemas.microsoft.com/office/drawing/2014/main" val="895322487"/>
                    </a:ext>
                  </a:extLst>
                </a:gridCol>
                <a:gridCol w="987313">
                  <a:extLst>
                    <a:ext uri="{9D8B030D-6E8A-4147-A177-3AD203B41FA5}">
                      <a16:colId xmlns:a16="http://schemas.microsoft.com/office/drawing/2014/main" val="2042034309"/>
                    </a:ext>
                  </a:extLst>
                </a:gridCol>
                <a:gridCol w="987313">
                  <a:extLst>
                    <a:ext uri="{9D8B030D-6E8A-4147-A177-3AD203B41FA5}">
                      <a16:colId xmlns:a16="http://schemas.microsoft.com/office/drawing/2014/main" val="2825761928"/>
                    </a:ext>
                  </a:extLst>
                </a:gridCol>
              </a:tblGrid>
              <a:tr h="201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Level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Change 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518915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Est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SE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Std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Est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SE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Std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9345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Sex W1 (female)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0.160     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0.066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0.119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0.028   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0.042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0.042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009758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Age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-0.013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-0.083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-0.005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-0.064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813472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SES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0.009      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0.286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0.000     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-0.014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38092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Length of residency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0.003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0.135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0.153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21635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Married/partnered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0.313      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0.123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0.236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0.140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0.078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0.215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958968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Living alone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0.310      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0.113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0.237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0.098     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0.091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0.152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477392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Living in a nursing facility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-0.464</a:t>
                      </a:r>
                      <a:endParaRPr lang="de-DE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0.194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-0.219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0.267     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0.151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0.257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81627"/>
                  </a:ext>
                </a:extLst>
              </a:tr>
              <a:tr h="194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At least weekly physical activity W1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0.202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0.108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0.109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0.078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74920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Neighborhood infrastructure </a:t>
                      </a:r>
                      <a:r>
                        <a:rPr lang="en-US" sz="1600" kern="0" baseline="30000">
                          <a:effectLst/>
                        </a:rPr>
                        <a:t>a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0.100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0.065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0.099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-0.021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0.059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-0.043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182935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Neighborhood quality </a:t>
                      </a:r>
                      <a:r>
                        <a:rPr lang="en-US" sz="1600" kern="0" baseline="30000">
                          <a:effectLst/>
                        </a:rPr>
                        <a:t>a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-0.024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0.065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-0.023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-0.018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0.051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-0.037  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775307"/>
                  </a:ext>
                </a:extLst>
              </a:tr>
              <a:tr h="194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Walkability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-0.037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0.032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-0.055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0.005    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0.030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0.016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43898"/>
                  </a:ext>
                </a:extLst>
              </a:tr>
              <a:tr h="194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Walkability difference </a:t>
                      </a:r>
                      <a:r>
                        <a:rPr lang="en-US" sz="1600" kern="0" baseline="30000">
                          <a:effectLst/>
                        </a:rPr>
                        <a:t>b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-0.004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-0.013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56411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Place attachment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0.053      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0.040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0.077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-0.035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0.029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-0.104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472008"/>
                  </a:ext>
                </a:extLst>
              </a:tr>
              <a:tr h="194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Social cohesion W1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-0.014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-0.022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0.078</a:t>
                      </a:r>
                      <a:r>
                        <a:rPr lang="en-US" sz="1600" kern="0" dirty="0">
                          <a:effectLst/>
                        </a:rPr>
                        <a:t>      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0.031 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0.245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22904"/>
                  </a:ext>
                </a:extLst>
              </a:tr>
              <a:tr h="194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Place attachment difference </a:t>
                      </a:r>
                      <a:r>
                        <a:rPr lang="en-US" sz="1600" kern="0" baseline="30000">
                          <a:effectLst/>
                        </a:rPr>
                        <a:t>b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-0.012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-0.041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94968"/>
                  </a:ext>
                </a:extLst>
              </a:tr>
              <a:tr h="194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Social cohesion difference </a:t>
                      </a:r>
                      <a:r>
                        <a:rPr lang="en-US" sz="1600" kern="0" baseline="30000">
                          <a:effectLst/>
                        </a:rPr>
                        <a:t>b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0.026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0.028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0.076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780548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R-Square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0.330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0.094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41462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RMSEA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0.027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03027"/>
                  </a:ext>
                </a:extLst>
              </a:tr>
              <a:tr h="201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CFI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0.942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de-DE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34496"/>
                  </a:ext>
                </a:extLst>
              </a:tr>
              <a:tr h="194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SRMR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0.041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8" marR="4254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8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71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EA6D9-3B93-DEA7-FFA6-190BAC989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71E127D-D10C-6E64-6202-AC60D48AAD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829540"/>
            <a:ext cx="6923809" cy="333425"/>
          </a:xfrm>
        </p:spPr>
        <p:txBody>
          <a:bodyPr/>
          <a:lstStyle/>
          <a:p>
            <a:r>
              <a:rPr lang="en-US" sz="2400" noProof="0" dirty="0"/>
              <a:t>Neighborhood Environment and Aging  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E60F4E1E-F9A4-9155-A263-1C95D27D9C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4267" y="3516398"/>
            <a:ext cx="8348133" cy="17873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ym typeface="Wingdings" panose="05000000000000000000" pitchFamily="2" charset="2"/>
              </a:rPr>
              <a:t>Functional abilities (FA) and cognitive function (CF)  key aging outcomes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ym typeface="Wingdings" panose="05000000000000000000" pitchFamily="2" charset="2"/>
              </a:rPr>
              <a:t>FA &amp; CF depend on environmental conditions </a:t>
            </a:r>
            <a:r>
              <a:rPr lang="en-US" sz="1600" dirty="0">
                <a:sym typeface="Wingdings" panose="05000000000000000000" pitchFamily="2" charset="2"/>
              </a:rPr>
              <a:t>(WHO 2015)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ym typeface="Wingdings" panose="05000000000000000000" pitchFamily="2" charset="2"/>
              </a:rPr>
              <a:t>FA &amp; CF  different trajectories in older age </a:t>
            </a:r>
            <a:r>
              <a:rPr lang="en-US" sz="1600" dirty="0">
                <a:sym typeface="Wingdings" panose="05000000000000000000" pitchFamily="2" charset="2"/>
              </a:rPr>
              <a:t>(Raimo et al. 2024)</a:t>
            </a:r>
            <a:endParaRPr lang="en-US" sz="2000" dirty="0">
              <a:sym typeface="Wingdings" panose="05000000000000000000" pitchFamily="2" charset="2"/>
            </a:endParaRPr>
          </a:p>
        </p:txBody>
      </p:sp>
      <p:pic>
        <p:nvPicPr>
          <p:cNvPr id="11" name="Bildplatzhalter 8">
            <a:extLst>
              <a:ext uri="{FF2B5EF4-FFF2-40B4-BE49-F238E27FC236}">
                <a16:creationId xmlns:a16="http://schemas.microsoft.com/office/drawing/2014/main" id="{6C6DB2DF-3417-E3D5-4998-C72721BB011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5002" r="5002"/>
          <a:stretch>
            <a:fillRect/>
          </a:stretch>
        </p:blipFill>
        <p:spPr>
          <a:xfrm>
            <a:off x="8829940" y="829540"/>
            <a:ext cx="2752460" cy="2057670"/>
          </a:xfrm>
        </p:spPr>
      </p:pic>
      <p:pic>
        <p:nvPicPr>
          <p:cNvPr id="18" name="Bildplatzhalter 10">
            <a:extLst>
              <a:ext uri="{FF2B5EF4-FFF2-40B4-BE49-F238E27FC236}">
                <a16:creationId xmlns:a16="http://schemas.microsoft.com/office/drawing/2014/main" id="{C2E8ECE4-BDBA-2EE4-F31A-FC24F2C82C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2673" r="12673"/>
          <a:stretch>
            <a:fillRect/>
          </a:stretch>
        </p:blipFill>
        <p:spPr>
          <a:xfrm>
            <a:off x="609600" y="3516398"/>
            <a:ext cx="2003535" cy="1787324"/>
          </a:xfrm>
        </p:spPr>
      </p:pic>
      <p:sp>
        <p:nvSpPr>
          <p:cNvPr id="2" name="Textplatzhalter 4">
            <a:extLst>
              <a:ext uri="{FF2B5EF4-FFF2-40B4-BE49-F238E27FC236}">
                <a16:creationId xmlns:a16="http://schemas.microsoft.com/office/drawing/2014/main" id="{C74CB652-9E17-7C6C-AE87-C4CC1404CE2C}"/>
              </a:ext>
            </a:extLst>
          </p:cNvPr>
          <p:cNvSpPr txBox="1">
            <a:spLocks/>
          </p:cNvSpPr>
          <p:nvPr/>
        </p:nvSpPr>
        <p:spPr>
          <a:xfrm>
            <a:off x="609600" y="1554278"/>
            <a:ext cx="7941733" cy="13329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563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1338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00113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57300" indent="-180975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616075" indent="-182563" algn="l" defTabSz="457200" rtl="0" eaLnBrk="0" fontAlgn="base" hangingPunct="0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noProof="0" dirty="0">
                <a:sym typeface="Wingdings" panose="05000000000000000000" pitchFamily="2" charset="2"/>
              </a:rPr>
              <a:t>Aging  decline of individual resources and competencies</a:t>
            </a:r>
          </a:p>
          <a:p>
            <a:pPr>
              <a:lnSpc>
                <a:spcPct val="120000"/>
              </a:lnSpc>
            </a:pPr>
            <a:r>
              <a:rPr lang="en-US" sz="2000" noProof="0" dirty="0">
                <a:sym typeface="Wingdings" panose="05000000000000000000" pitchFamily="2" charset="2"/>
              </a:rPr>
              <a:t>Increasing vulnerability towards environmental stressors </a:t>
            </a:r>
            <a:r>
              <a:rPr lang="en-US" sz="1600" noProof="0" dirty="0">
                <a:sym typeface="Wingdings" panose="05000000000000000000" pitchFamily="2" charset="2"/>
              </a:rPr>
              <a:t>(Lawton 1982)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ym typeface="Wingdings" panose="05000000000000000000" pitchFamily="2" charset="2"/>
              </a:rPr>
              <a:t>Daily activities concentrate within neighborhoods</a:t>
            </a:r>
            <a:endParaRPr lang="en-US" sz="2000" noProof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094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46D5FB8-EC90-4886-894C-B0F03E0DED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829540"/>
            <a:ext cx="6866021" cy="333425"/>
          </a:xfrm>
        </p:spPr>
        <p:txBody>
          <a:bodyPr/>
          <a:lstStyle/>
          <a:p>
            <a:r>
              <a:rPr lang="en-US" sz="2400" noProof="0" dirty="0"/>
              <a:t>Neighborhood Environment and Aging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32D8401F-9BE9-46FC-BE2B-51AACC7DC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964266"/>
            <a:ext cx="6866021" cy="339529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ym typeface="Wingdings" panose="05000000000000000000" pitchFamily="2" charset="2"/>
              </a:rPr>
              <a:t>Relevance of physical and social environment in older age </a:t>
            </a:r>
            <a:r>
              <a:rPr lang="en-US" sz="1600" dirty="0">
                <a:sym typeface="Wingdings" panose="05000000000000000000" pitchFamily="2" charset="2"/>
              </a:rPr>
              <a:t>(</a:t>
            </a:r>
            <a:r>
              <a:rPr lang="en-US" sz="1600" dirty="0"/>
              <a:t>Bronfenbrenner 1979, Lawton &amp; </a:t>
            </a:r>
            <a:r>
              <a:rPr lang="en-US" sz="1600" dirty="0" err="1"/>
              <a:t>Nahemow</a:t>
            </a:r>
            <a:r>
              <a:rPr lang="en-US" sz="1600" dirty="0"/>
              <a:t> 1973; Wahl et al. 2012)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Adverse physical neighborhood environments </a:t>
            </a:r>
            <a:r>
              <a:rPr lang="en-US" sz="2000" dirty="0">
                <a:sym typeface="Wingdings" panose="05000000000000000000" pitchFamily="2" charset="2"/>
              </a:rPr>
              <a:t> accumulation of psychological distress </a:t>
            </a:r>
            <a:r>
              <a:rPr lang="en-US" sz="1600" dirty="0"/>
              <a:t>(</a:t>
            </a:r>
            <a:r>
              <a:rPr lang="en-US" sz="1600" dirty="0" err="1"/>
              <a:t>Aneshensel</a:t>
            </a:r>
            <a:r>
              <a:rPr lang="en-US" sz="1600" dirty="0"/>
              <a:t> et al., 2016)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Chronic stress </a:t>
            </a:r>
            <a:r>
              <a:rPr lang="en-US" sz="2000" dirty="0">
                <a:sym typeface="Wingdings" panose="05000000000000000000" pitchFamily="2" charset="2"/>
              </a:rPr>
              <a:t> negative effect on FA and CF </a:t>
            </a:r>
            <a:r>
              <a:rPr lang="en-US" sz="1600" dirty="0"/>
              <a:t>(D'Amico et al. 2020, Guidi et al. 2021)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Emotional and cognitive connectedness to place </a:t>
            </a:r>
            <a:r>
              <a:rPr lang="en-US" sz="2000" dirty="0">
                <a:sym typeface="Wingdings" panose="05000000000000000000" pitchFamily="2" charset="2"/>
              </a:rPr>
              <a:t> beneficial for aging outcomes </a:t>
            </a:r>
            <a:r>
              <a:rPr lang="en-US" sz="1600" dirty="0"/>
              <a:t>(Chaudhury &amp; Oswald 2019, Wahl et al. 2012)</a:t>
            </a:r>
            <a:endParaRPr lang="en-US" sz="20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C0027A8-5B2C-56C9-07CA-EFF5C891B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98" r="15229" b="-1"/>
          <a:stretch>
            <a:fillRect/>
          </a:stretch>
        </p:blipFill>
        <p:spPr>
          <a:xfrm>
            <a:off x="7620000" y="1"/>
            <a:ext cx="4572000" cy="5754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3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292BB-AE59-38CF-73B4-0EA69DF6F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3188AF3-6F5C-D0A9-685E-6F8E809E47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829540"/>
            <a:ext cx="10532533" cy="666849"/>
          </a:xfrm>
        </p:spPr>
        <p:txBody>
          <a:bodyPr/>
          <a:lstStyle/>
          <a:p>
            <a:r>
              <a:rPr lang="en-US" sz="2400" noProof="0" dirty="0"/>
              <a:t>Neighborhood Environment, Functional Abilities and Cognitive Function 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FF5E1828-0660-4192-8A6D-B71B9A8727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964266"/>
            <a:ext cx="7989456" cy="33952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Poor physical neighborhood environment </a:t>
            </a:r>
            <a:r>
              <a:rPr lang="en-US" sz="2000" dirty="0">
                <a:sym typeface="Wingdings" panose="05000000000000000000" pitchFamily="2" charset="2"/>
              </a:rPr>
              <a:t>     FA &amp; CF </a:t>
            </a:r>
            <a:r>
              <a:rPr lang="en-US" sz="1600" dirty="0">
                <a:sym typeface="Wingdings" panose="05000000000000000000" pitchFamily="2" charset="2"/>
              </a:rPr>
              <a:t>(Molaei et al. 2024, Rachele et al. 2019, </a:t>
            </a:r>
            <a:r>
              <a:rPr lang="en-US" sz="1600" dirty="0"/>
              <a:t>Chen et al. 2022, Song et al. 2024</a:t>
            </a:r>
            <a:r>
              <a:rPr lang="en-US" sz="1600" dirty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 e.g., poor infrastructure, physical disorder, low walkability </a:t>
            </a:r>
          </a:p>
          <a:p>
            <a:pPr marL="358775" lvl="1" indent="0">
              <a:lnSpc>
                <a:spcPct val="120000"/>
              </a:lnSpc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More favorable social neighborhood environment      FA &amp; CF </a:t>
            </a:r>
            <a:r>
              <a:rPr lang="en-US" sz="1600" dirty="0">
                <a:sym typeface="Wingdings" panose="05000000000000000000" pitchFamily="2" charset="2"/>
              </a:rPr>
              <a:t>(</a:t>
            </a:r>
            <a:r>
              <a:rPr lang="en-US" sz="1600" dirty="0"/>
              <a:t>Molaei et al. 2024, Besser et al. 2017, Sullivan et al. 2024)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e.g., neighborhood trust, sense of belonging, social participation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DAC6F60D-38E1-A51B-4F6E-85953BC392AD}"/>
              </a:ext>
            </a:extLst>
          </p:cNvPr>
          <p:cNvSpPr/>
          <p:nvPr/>
        </p:nvSpPr>
        <p:spPr>
          <a:xfrm>
            <a:off x="5473032" y="2013183"/>
            <a:ext cx="254000" cy="310779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6D60DCC-6B89-FA54-F9EE-1C03D009B4D9}"/>
              </a:ext>
            </a:extLst>
          </p:cNvPr>
          <p:cNvSpPr/>
          <p:nvPr/>
        </p:nvSpPr>
        <p:spPr>
          <a:xfrm rot="10800000">
            <a:off x="6381188" y="3735806"/>
            <a:ext cx="254000" cy="310779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5905CE-2F60-E126-7296-B007EC51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982" y="1496389"/>
            <a:ext cx="2533969" cy="1692612"/>
          </a:xfrm>
          <a:prstGeom prst="rect">
            <a:avLst/>
          </a:prstGeom>
        </p:spPr>
      </p:pic>
      <p:pic>
        <p:nvPicPr>
          <p:cNvPr id="4" name="Grafik 3" descr="Ein Bild, das Gras, draußen, Person, Kleidung enthält.&#10;&#10;KI-generierte Inhalte können fehlerhaft sein.">
            <a:extLst>
              <a:ext uri="{FF2B5EF4-FFF2-40B4-BE49-F238E27FC236}">
                <a16:creationId xmlns:a16="http://schemas.microsoft.com/office/drawing/2014/main" id="{F8B6E5B3-5D5E-4415-5EA1-EB2149A79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982" y="3669000"/>
            <a:ext cx="2539908" cy="16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8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9AB5B-60A7-46ED-C6DA-9EC4693B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93C85CC-6248-1017-53CA-78E571C11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829540"/>
            <a:ext cx="10532533" cy="333425"/>
          </a:xfrm>
        </p:spPr>
        <p:txBody>
          <a:bodyPr/>
          <a:lstStyle/>
          <a:p>
            <a:r>
              <a:rPr lang="en-US" sz="2400" noProof="0" dirty="0"/>
              <a:t>Research Aim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D06F64-8611-12E1-12A1-65E183B770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716505"/>
            <a:ext cx="10764254" cy="26790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58775" lvl="1" indent="0">
              <a:lnSpc>
                <a:spcPct val="150000"/>
              </a:lnSpc>
              <a:buNone/>
            </a:pPr>
            <a:r>
              <a:rPr lang="en-US" sz="2800" dirty="0"/>
              <a:t>To examine the role of physical and social neighborhood environment for levels and changes in FA and CF using representative longitudinal data of the oldest old living in North Rhine-Westphalia.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6461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D933653C-72A9-D80E-7C51-647116125B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DE0186-9359-72A3-C7B8-653A3B9149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en-US" dirty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sz="2800" dirty="0">
                <a:latin typeface="Arial" charset="0"/>
              </a:rPr>
              <a:t>Methods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23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F818C1-538E-F5B1-35A5-90C99C826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684420"/>
            <a:ext cx="10635916" cy="3621115"/>
          </a:xfrm>
        </p:spPr>
        <p:txBody>
          <a:bodyPr/>
          <a:lstStyle/>
          <a:p>
            <a:r>
              <a:rPr lang="en-US" sz="2000" noProof="0" dirty="0"/>
              <a:t>Population-based panel study “</a:t>
            </a:r>
            <a:r>
              <a:rPr lang="en-US" sz="2000" i="1" noProof="0" dirty="0"/>
              <a:t>Quality of Life and Well-being of the Very Old in North Rhine-Westphalia</a:t>
            </a:r>
            <a:r>
              <a:rPr lang="en-US" sz="2000" noProof="0" dirty="0"/>
              <a:t>” (NRW80+)</a:t>
            </a:r>
          </a:p>
          <a:p>
            <a:r>
              <a:rPr lang="en-US" sz="2000" noProof="0" dirty="0"/>
              <a:t>Study sample: 912 individuals aged 80 years or older</a:t>
            </a:r>
          </a:p>
          <a:p>
            <a:r>
              <a:rPr lang="en-US" sz="2000" dirty="0"/>
              <a:t>Data collection: 2017/2018 (Wave 1) and 2019/2020 (Wave 2)</a:t>
            </a:r>
          </a:p>
          <a:p>
            <a:r>
              <a:rPr lang="en-US" sz="2000" noProof="0" dirty="0"/>
              <a:t>Com</a:t>
            </a:r>
            <a:r>
              <a:rPr lang="en-US" sz="2000" dirty="0" err="1"/>
              <a:t>puter</a:t>
            </a:r>
            <a:r>
              <a:rPr lang="en-US" sz="2000" dirty="0"/>
              <a:t>-assisted personal interviews</a:t>
            </a:r>
          </a:p>
          <a:p>
            <a:r>
              <a:rPr lang="en-US" sz="2000" noProof="0" dirty="0"/>
              <a:t>Current study: </a:t>
            </a:r>
            <a:r>
              <a:rPr lang="en-US" sz="2000" dirty="0"/>
              <a:t>only participants with at least one valid value for the assessment at each wave</a:t>
            </a:r>
          </a:p>
          <a:p>
            <a:r>
              <a:rPr lang="en-US" sz="2000" dirty="0"/>
              <a:t>Final analytic samples: N=797 (FA ) and N=840 (CF) </a:t>
            </a:r>
            <a:endParaRPr lang="en-US" sz="2000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63F65E-2B54-A116-017D-03F9867E4A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829540"/>
            <a:ext cx="10968568" cy="333425"/>
          </a:xfrm>
        </p:spPr>
        <p:txBody>
          <a:bodyPr/>
          <a:lstStyle/>
          <a:p>
            <a:r>
              <a:rPr lang="en-US" sz="2400" noProof="0" dirty="0"/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315541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B044312-E11D-4EC7-9557-B2386ABE4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27747"/>
            <a:ext cx="11373134" cy="4331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noProof="0" dirty="0"/>
              <a:t>Functional abilities</a:t>
            </a:r>
            <a:endParaRPr lang="en-US" sz="1600" i="1" noProof="0" dirty="0"/>
          </a:p>
          <a:p>
            <a:pPr>
              <a:spcAft>
                <a:spcPts val="600"/>
              </a:spcAft>
            </a:pPr>
            <a:r>
              <a:rPr lang="en-US" sz="2000" noProof="0" dirty="0"/>
              <a:t>self-reported independence in instrumental activities of daily living </a:t>
            </a:r>
            <a:r>
              <a:rPr lang="en-US" sz="1600" noProof="0" dirty="0"/>
              <a:t>(Lawton and Brody 1969)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7 items: using the telephone, organizing routes outside of the walking range, buying food and clothes, preparing meals, doing housework, taking medication, and handling finances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answer options: not possible without help (0), some help needed (1), or no help needed (2)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noProof="0" dirty="0"/>
              <a:t>Cognitive function</a:t>
            </a:r>
          </a:p>
          <a:p>
            <a:pPr>
              <a:spcBef>
                <a:spcPts val="600"/>
              </a:spcBef>
            </a:pPr>
            <a:r>
              <a:rPr lang="en-US" sz="2000" noProof="0" dirty="0" err="1"/>
              <a:t>DemTect</a:t>
            </a:r>
            <a:r>
              <a:rPr lang="en-US" sz="2000" noProof="0" dirty="0"/>
              <a:t> screening tool </a:t>
            </a:r>
            <a:r>
              <a:rPr lang="en-US" sz="1600" noProof="0" dirty="0"/>
              <a:t>(Kalbe et al. 2004)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5 tasks: immediate recall (0-20), number transcoding (0-4), word fluency (number of named items), digit span backwards (0-6), and delayed recall (0-10)</a:t>
            </a:r>
          </a:p>
          <a:p>
            <a:pPr>
              <a:spcBef>
                <a:spcPts val="600"/>
              </a:spcBef>
            </a:pPr>
            <a:r>
              <a:rPr lang="en-US" sz="2000" noProof="0" dirty="0"/>
              <a:t>Z-standardized scores based on weighted sample mean and standard deviation at Wave 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BB7C32-3FA3-4DEA-8775-A1B61F6E50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829540"/>
            <a:ext cx="10968568" cy="333425"/>
          </a:xfrm>
        </p:spPr>
        <p:txBody>
          <a:bodyPr/>
          <a:lstStyle/>
          <a:p>
            <a:r>
              <a:rPr lang="en-US" sz="2400" noProof="0" dirty="0"/>
              <a:t>Outcome Variables</a:t>
            </a:r>
          </a:p>
        </p:txBody>
      </p:sp>
    </p:spTree>
    <p:extLst>
      <p:ext uri="{BB962C8B-B14F-4D97-AF65-F5344CB8AC3E}">
        <p14:creationId xmlns:p14="http://schemas.microsoft.com/office/powerpoint/2010/main" val="4021940298"/>
      </p:ext>
    </p:extLst>
  </p:cSld>
  <p:clrMapOvr>
    <a:masterClrMapping/>
  </p:clrMapOvr>
</p:sld>
</file>

<file path=ppt/theme/theme1.xml><?xml version="1.0" encoding="utf-8"?>
<a:theme xmlns:a="http://schemas.openxmlformats.org/drawingml/2006/main" name="ceres Theme">
  <a:themeElements>
    <a:clrScheme name="ceres PPP">
      <a:dk1>
        <a:srgbClr val="2B5A70"/>
      </a:dk1>
      <a:lt1>
        <a:sysClr val="window" lastClr="FFFFFF"/>
      </a:lt1>
      <a:dk2>
        <a:srgbClr val="2B5A70"/>
      </a:dk2>
      <a:lt2>
        <a:srgbClr val="FFFFFF"/>
      </a:lt2>
      <a:accent1>
        <a:srgbClr val="83AF23"/>
      </a:accent1>
      <a:accent2>
        <a:srgbClr val="822433"/>
      </a:accent2>
      <a:accent3>
        <a:srgbClr val="AF111D"/>
      </a:accent3>
      <a:accent4>
        <a:srgbClr val="590F68"/>
      </a:accent4>
      <a:accent5>
        <a:srgbClr val="DBA619"/>
      </a:accent5>
      <a:accent6>
        <a:srgbClr val="7093A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 anchor="t" anchorCtr="0">
        <a:spAutoFit/>
      </a:bodyPr>
      <a:lstStyle>
        <a:defPPr>
          <a:lnSpc>
            <a:spcPts val="2600"/>
          </a:lnSpc>
          <a:defRPr sz="2000" baseline="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ceres Theme</Template>
  <TotalTime>0</TotalTime>
  <Words>3501</Words>
  <Application>Microsoft Office PowerPoint</Application>
  <PresentationFormat>Breitbild</PresentationFormat>
  <Paragraphs>668</Paragraphs>
  <Slides>26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Aptos</vt:lpstr>
      <vt:lpstr>Aptos Narrow</vt:lpstr>
      <vt:lpstr>Arial</vt:lpstr>
      <vt:lpstr>Calibri</vt:lpstr>
      <vt:lpstr>Times New Roman</vt:lpstr>
      <vt:lpstr>Wingdings</vt:lpstr>
      <vt:lpstr>ceres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Katharina Kraff</dc:creator>
  <cp:keywords/>
  <dc:description/>
  <cp:lastModifiedBy>Jaroslava Zimmermann</cp:lastModifiedBy>
  <cp:revision>246</cp:revision>
  <dcterms:created xsi:type="dcterms:W3CDTF">2023-12-13T14:33:56Z</dcterms:created>
  <dcterms:modified xsi:type="dcterms:W3CDTF">2025-09-09T16:25:15Z</dcterms:modified>
  <cp:category/>
</cp:coreProperties>
</file>